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56" r:id="rId5"/>
    <p:sldId id="257" r:id="rId6"/>
    <p:sldId id="267" r:id="rId7"/>
    <p:sldId id="341" r:id="rId8"/>
    <p:sldId id="342" r:id="rId9"/>
    <p:sldId id="268" r:id="rId10"/>
    <p:sldId id="348" r:id="rId11"/>
    <p:sldId id="380" r:id="rId12"/>
    <p:sldId id="381" r:id="rId13"/>
    <p:sldId id="374" r:id="rId14"/>
    <p:sldId id="347" r:id="rId15"/>
    <p:sldId id="345" r:id="rId16"/>
    <p:sldId id="343" r:id="rId17"/>
    <p:sldId id="344" r:id="rId18"/>
    <p:sldId id="346" r:id="rId19"/>
    <p:sldId id="370" r:id="rId20"/>
    <p:sldId id="373" r:id="rId21"/>
    <p:sldId id="372" r:id="rId22"/>
    <p:sldId id="371" r:id="rId23"/>
    <p:sldId id="352" r:id="rId24"/>
    <p:sldId id="351" r:id="rId25"/>
    <p:sldId id="349" r:id="rId26"/>
    <p:sldId id="350" r:id="rId27"/>
    <p:sldId id="356" r:id="rId28"/>
    <p:sldId id="363" r:id="rId29"/>
    <p:sldId id="375" r:id="rId30"/>
    <p:sldId id="355" r:id="rId31"/>
    <p:sldId id="376" r:id="rId32"/>
    <p:sldId id="379" r:id="rId33"/>
    <p:sldId id="378" r:id="rId34"/>
    <p:sldId id="377" r:id="rId35"/>
    <p:sldId id="361" r:id="rId36"/>
    <p:sldId id="360" r:id="rId37"/>
    <p:sldId id="362" r:id="rId38"/>
    <p:sldId id="359" r:id="rId39"/>
    <p:sldId id="358" r:id="rId40"/>
    <p:sldId id="385" r:id="rId41"/>
    <p:sldId id="384" r:id="rId42"/>
    <p:sldId id="382" r:id="rId43"/>
    <p:sldId id="357" r:id="rId44"/>
    <p:sldId id="387" r:id="rId45"/>
    <p:sldId id="388" r:id="rId46"/>
    <p:sldId id="386" r:id="rId47"/>
    <p:sldId id="365" r:id="rId48"/>
    <p:sldId id="367" r:id="rId49"/>
    <p:sldId id="353" r:id="rId50"/>
    <p:sldId id="368" r:id="rId5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E6EE"/>
    <a:srgbClr val="684850"/>
    <a:srgbClr val="A50021"/>
    <a:srgbClr val="009900"/>
    <a:srgbClr val="FFFFFF"/>
    <a:srgbClr val="72AF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5155" autoAdjust="0"/>
  </p:normalViewPr>
  <p:slideViewPr>
    <p:cSldViewPr>
      <p:cViewPr varScale="1">
        <p:scale>
          <a:sx n="90" d="100"/>
          <a:sy n="90" d="100"/>
        </p:scale>
        <p:origin x="849" y="63"/>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54891-0807-443F-89A3-1AA23AF36C86}" type="doc">
      <dgm:prSet loTypeId="urn:microsoft.com/office/officeart/2005/8/layout/vList3" loCatId="picture" qsTypeId="urn:microsoft.com/office/officeart/2005/8/quickstyle/simple1" qsCatId="simple" csTypeId="urn:microsoft.com/office/officeart/2005/8/colors/accent1_2" csCatId="accent1" phldr="1"/>
      <dgm:spPr/>
    </dgm:pt>
    <dgm:pt modelId="{6D50275A-E223-4D90-8221-1F09753C93C1}">
      <dgm:prSet phldrT="[Text]"/>
      <dgm:spPr>
        <a:solidFill>
          <a:schemeClr val="accent5">
            <a:lumMod val="50000"/>
          </a:schemeClr>
        </a:solidFill>
      </dgm:spPr>
      <dgm:t>
        <a:bodyPr/>
        <a:lstStyle/>
        <a:p>
          <a:r>
            <a:rPr lang="en-GB" b="1" dirty="0">
              <a:effectLst>
                <a:outerShdw blurRad="38100" dist="38100" dir="2700000" algn="tl">
                  <a:srgbClr val="000000">
                    <a:alpha val="43137"/>
                  </a:srgbClr>
                </a:outerShdw>
              </a:effectLst>
            </a:rPr>
            <a:t>Organisational</a:t>
          </a:r>
          <a:endParaRPr lang="en-US" b="1" dirty="0">
            <a:effectLst>
              <a:outerShdw blurRad="38100" dist="38100" dir="2700000" algn="tl">
                <a:srgbClr val="000000">
                  <a:alpha val="43137"/>
                </a:srgbClr>
              </a:outerShdw>
            </a:effectLst>
          </a:endParaRPr>
        </a:p>
      </dgm:t>
    </dgm:pt>
    <dgm:pt modelId="{8F6AC68F-B1BE-41A9-B41F-FCEABF31A7A0}" type="parTrans" cxnId="{146DF0E0-70D8-4CE7-9B7F-0A8B640CDC70}">
      <dgm:prSet/>
      <dgm:spPr/>
      <dgm:t>
        <a:bodyPr/>
        <a:lstStyle/>
        <a:p>
          <a:endParaRPr lang="en-US"/>
        </a:p>
      </dgm:t>
    </dgm:pt>
    <dgm:pt modelId="{4A279CD1-A0C3-498F-8387-DDDE1B437D3E}" type="sibTrans" cxnId="{146DF0E0-70D8-4CE7-9B7F-0A8B640CDC70}">
      <dgm:prSet/>
      <dgm:spPr/>
      <dgm:t>
        <a:bodyPr/>
        <a:lstStyle/>
        <a:p>
          <a:endParaRPr lang="en-US"/>
        </a:p>
      </dgm:t>
    </dgm:pt>
    <dgm:pt modelId="{B1697528-5239-4D37-B469-143ADC091D19}">
      <dgm:prSet phldrT="[Text]"/>
      <dgm:spPr>
        <a:solidFill>
          <a:schemeClr val="accent5">
            <a:lumMod val="75000"/>
          </a:schemeClr>
        </a:solidFill>
      </dgm:spPr>
      <dgm:t>
        <a:bodyPr/>
        <a:lstStyle/>
        <a:p>
          <a:r>
            <a:rPr lang="en-GB" b="1" dirty="0">
              <a:effectLst>
                <a:outerShdw blurRad="38100" dist="38100" dir="2700000" algn="tl">
                  <a:srgbClr val="000000">
                    <a:alpha val="43137"/>
                  </a:srgbClr>
                </a:outerShdw>
              </a:effectLst>
            </a:rPr>
            <a:t>Team</a:t>
          </a:r>
          <a:endParaRPr lang="en-US" b="1" dirty="0">
            <a:effectLst>
              <a:outerShdw blurRad="38100" dist="38100" dir="2700000" algn="tl">
                <a:srgbClr val="000000">
                  <a:alpha val="43137"/>
                </a:srgbClr>
              </a:outerShdw>
            </a:effectLst>
          </a:endParaRPr>
        </a:p>
      </dgm:t>
    </dgm:pt>
    <dgm:pt modelId="{3CEBB875-52F7-4EB8-A3D1-F4237B0845C4}" type="parTrans" cxnId="{AAC177EF-59DB-442F-8169-E8FE59915B07}">
      <dgm:prSet/>
      <dgm:spPr/>
      <dgm:t>
        <a:bodyPr/>
        <a:lstStyle/>
        <a:p>
          <a:endParaRPr lang="en-US"/>
        </a:p>
      </dgm:t>
    </dgm:pt>
    <dgm:pt modelId="{F1BF2F40-5984-4DF2-864F-28D45A14817E}" type="sibTrans" cxnId="{AAC177EF-59DB-442F-8169-E8FE59915B07}">
      <dgm:prSet/>
      <dgm:spPr/>
      <dgm:t>
        <a:bodyPr/>
        <a:lstStyle/>
        <a:p>
          <a:endParaRPr lang="en-US"/>
        </a:p>
      </dgm:t>
    </dgm:pt>
    <dgm:pt modelId="{55F01373-A5D3-4531-9A89-952F0D7D61AD}">
      <dgm:prSet phldrT="[Text]"/>
      <dgm:spPr>
        <a:solidFill>
          <a:schemeClr val="accent5">
            <a:lumMod val="60000"/>
            <a:lumOff val="40000"/>
          </a:schemeClr>
        </a:solidFill>
      </dgm:spPr>
      <dgm:t>
        <a:bodyPr/>
        <a:lstStyle/>
        <a:p>
          <a:r>
            <a:rPr lang="en-GB" b="1" dirty="0">
              <a:effectLst>
                <a:outerShdw blurRad="38100" dist="38100" dir="2700000" algn="tl">
                  <a:srgbClr val="000000">
                    <a:alpha val="43137"/>
                  </a:srgbClr>
                </a:outerShdw>
              </a:effectLst>
            </a:rPr>
            <a:t>Individual</a:t>
          </a:r>
          <a:endParaRPr lang="en-US" b="1" dirty="0">
            <a:effectLst>
              <a:outerShdw blurRad="38100" dist="38100" dir="2700000" algn="tl">
                <a:srgbClr val="000000">
                  <a:alpha val="43137"/>
                </a:srgbClr>
              </a:outerShdw>
            </a:effectLst>
          </a:endParaRPr>
        </a:p>
      </dgm:t>
    </dgm:pt>
    <dgm:pt modelId="{7441C1EF-F6C8-47BE-8C49-12BBB0C1D4F5}" type="parTrans" cxnId="{02E91542-4F9C-4BF9-BC27-D6FD64CAB2B9}">
      <dgm:prSet/>
      <dgm:spPr/>
      <dgm:t>
        <a:bodyPr/>
        <a:lstStyle/>
        <a:p>
          <a:endParaRPr lang="en-US"/>
        </a:p>
      </dgm:t>
    </dgm:pt>
    <dgm:pt modelId="{E7211EAA-D7CB-4C2B-97D5-0A60F7195EF1}" type="sibTrans" cxnId="{02E91542-4F9C-4BF9-BC27-D6FD64CAB2B9}">
      <dgm:prSet/>
      <dgm:spPr/>
      <dgm:t>
        <a:bodyPr/>
        <a:lstStyle/>
        <a:p>
          <a:endParaRPr lang="en-US"/>
        </a:p>
      </dgm:t>
    </dgm:pt>
    <dgm:pt modelId="{6FBC496D-46E0-4DDD-94FB-822D7EB90F67}" type="pres">
      <dgm:prSet presAssocID="{4EE54891-0807-443F-89A3-1AA23AF36C86}" presName="linearFlow" presStyleCnt="0">
        <dgm:presLayoutVars>
          <dgm:dir/>
          <dgm:resizeHandles val="exact"/>
        </dgm:presLayoutVars>
      </dgm:prSet>
      <dgm:spPr/>
    </dgm:pt>
    <dgm:pt modelId="{62BC444F-03D0-4649-92E0-28DE8C4EB582}" type="pres">
      <dgm:prSet presAssocID="{6D50275A-E223-4D90-8221-1F09753C93C1}" presName="composite" presStyleCnt="0"/>
      <dgm:spPr/>
    </dgm:pt>
    <dgm:pt modelId="{3AEDC22D-308C-4853-9255-B139D4D995B9}" type="pres">
      <dgm:prSet presAssocID="{6D50275A-E223-4D90-8221-1F09753C93C1}" presName="imgShp"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dgm:spPr>
    </dgm:pt>
    <dgm:pt modelId="{A3AF5037-2847-4107-8448-C8F4EEB97642}" type="pres">
      <dgm:prSet presAssocID="{6D50275A-E223-4D90-8221-1F09753C93C1}" presName="txShp" presStyleLbl="node1" presStyleIdx="0" presStyleCnt="3">
        <dgm:presLayoutVars>
          <dgm:bulletEnabled val="1"/>
        </dgm:presLayoutVars>
      </dgm:prSet>
      <dgm:spPr/>
    </dgm:pt>
    <dgm:pt modelId="{C8AFC337-D6CB-478A-84FD-2D99933B6695}" type="pres">
      <dgm:prSet presAssocID="{4A279CD1-A0C3-498F-8387-DDDE1B437D3E}" presName="spacing" presStyleCnt="0"/>
      <dgm:spPr/>
    </dgm:pt>
    <dgm:pt modelId="{6816CBEF-1FAB-4D50-9D11-959EDAECE630}" type="pres">
      <dgm:prSet presAssocID="{B1697528-5239-4D37-B469-143ADC091D19}" presName="composite" presStyleCnt="0"/>
      <dgm:spPr/>
    </dgm:pt>
    <dgm:pt modelId="{CBA673FE-8362-45B9-8A3B-35FB9F51A957}" type="pres">
      <dgm:prSet presAssocID="{B1697528-5239-4D37-B469-143ADC091D19}" presName="imgShp"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dgm:spPr>
    </dgm:pt>
    <dgm:pt modelId="{E9FE0F12-A9B8-495F-B889-F88C441734B4}" type="pres">
      <dgm:prSet presAssocID="{B1697528-5239-4D37-B469-143ADC091D19}" presName="txShp" presStyleLbl="node1" presStyleIdx="1" presStyleCnt="3">
        <dgm:presLayoutVars>
          <dgm:bulletEnabled val="1"/>
        </dgm:presLayoutVars>
      </dgm:prSet>
      <dgm:spPr/>
    </dgm:pt>
    <dgm:pt modelId="{8AE58A3C-2862-4931-8C8D-F2D4D60B7177}" type="pres">
      <dgm:prSet presAssocID="{F1BF2F40-5984-4DF2-864F-28D45A14817E}" presName="spacing" presStyleCnt="0"/>
      <dgm:spPr/>
    </dgm:pt>
    <dgm:pt modelId="{97CA6524-C7AB-4374-894A-358B87190514}" type="pres">
      <dgm:prSet presAssocID="{55F01373-A5D3-4531-9A89-952F0D7D61AD}" presName="composite" presStyleCnt="0"/>
      <dgm:spPr/>
    </dgm:pt>
    <dgm:pt modelId="{16B44F1E-C56B-4948-A71C-AAFF1FAD9532}" type="pres">
      <dgm:prSet presAssocID="{55F01373-A5D3-4531-9A89-952F0D7D61AD}" presName="imgShp"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1000" r="-21000"/>
          </a:stretch>
        </a:blipFill>
      </dgm:spPr>
    </dgm:pt>
    <dgm:pt modelId="{D934F0F1-C394-452A-AAD1-8D3D42D3B79C}" type="pres">
      <dgm:prSet presAssocID="{55F01373-A5D3-4531-9A89-952F0D7D61AD}" presName="txShp" presStyleLbl="node1" presStyleIdx="2" presStyleCnt="3">
        <dgm:presLayoutVars>
          <dgm:bulletEnabled val="1"/>
        </dgm:presLayoutVars>
      </dgm:prSet>
      <dgm:spPr/>
    </dgm:pt>
  </dgm:ptLst>
  <dgm:cxnLst>
    <dgm:cxn modelId="{F901783B-8F21-4E01-9AD1-18DBC06D5BC2}" type="presOf" srcId="{6D50275A-E223-4D90-8221-1F09753C93C1}" destId="{A3AF5037-2847-4107-8448-C8F4EEB97642}" srcOrd="0" destOrd="0" presId="urn:microsoft.com/office/officeart/2005/8/layout/vList3"/>
    <dgm:cxn modelId="{02E91542-4F9C-4BF9-BC27-D6FD64CAB2B9}" srcId="{4EE54891-0807-443F-89A3-1AA23AF36C86}" destId="{55F01373-A5D3-4531-9A89-952F0D7D61AD}" srcOrd="2" destOrd="0" parTransId="{7441C1EF-F6C8-47BE-8C49-12BBB0C1D4F5}" sibTransId="{E7211EAA-D7CB-4C2B-97D5-0A60F7195EF1}"/>
    <dgm:cxn modelId="{BDC3CB87-1B7A-415E-8857-D5CD9043D617}" type="presOf" srcId="{55F01373-A5D3-4531-9A89-952F0D7D61AD}" destId="{D934F0F1-C394-452A-AAD1-8D3D42D3B79C}" srcOrd="0" destOrd="0" presId="urn:microsoft.com/office/officeart/2005/8/layout/vList3"/>
    <dgm:cxn modelId="{1BA582BC-1077-4E62-A10E-9189DA9AF9D4}" type="presOf" srcId="{4EE54891-0807-443F-89A3-1AA23AF36C86}" destId="{6FBC496D-46E0-4DDD-94FB-822D7EB90F67}" srcOrd="0" destOrd="0" presId="urn:microsoft.com/office/officeart/2005/8/layout/vList3"/>
    <dgm:cxn modelId="{146DF0E0-70D8-4CE7-9B7F-0A8B640CDC70}" srcId="{4EE54891-0807-443F-89A3-1AA23AF36C86}" destId="{6D50275A-E223-4D90-8221-1F09753C93C1}" srcOrd="0" destOrd="0" parTransId="{8F6AC68F-B1BE-41A9-B41F-FCEABF31A7A0}" sibTransId="{4A279CD1-A0C3-498F-8387-DDDE1B437D3E}"/>
    <dgm:cxn modelId="{86D13FED-6878-40A7-8426-C86DCB09E0E0}" type="presOf" srcId="{B1697528-5239-4D37-B469-143ADC091D19}" destId="{E9FE0F12-A9B8-495F-B889-F88C441734B4}" srcOrd="0" destOrd="0" presId="urn:microsoft.com/office/officeart/2005/8/layout/vList3"/>
    <dgm:cxn modelId="{AAC177EF-59DB-442F-8169-E8FE59915B07}" srcId="{4EE54891-0807-443F-89A3-1AA23AF36C86}" destId="{B1697528-5239-4D37-B469-143ADC091D19}" srcOrd="1" destOrd="0" parTransId="{3CEBB875-52F7-4EB8-A3D1-F4237B0845C4}" sibTransId="{F1BF2F40-5984-4DF2-864F-28D45A14817E}"/>
    <dgm:cxn modelId="{2906A75C-928E-4BE8-9BBF-9EDDCB4214B2}" type="presParOf" srcId="{6FBC496D-46E0-4DDD-94FB-822D7EB90F67}" destId="{62BC444F-03D0-4649-92E0-28DE8C4EB582}" srcOrd="0" destOrd="0" presId="urn:microsoft.com/office/officeart/2005/8/layout/vList3"/>
    <dgm:cxn modelId="{1A18AB74-D784-445F-90F5-5E76F4C19322}" type="presParOf" srcId="{62BC444F-03D0-4649-92E0-28DE8C4EB582}" destId="{3AEDC22D-308C-4853-9255-B139D4D995B9}" srcOrd="0" destOrd="0" presId="urn:microsoft.com/office/officeart/2005/8/layout/vList3"/>
    <dgm:cxn modelId="{F4695A7F-40B9-44C4-88CD-EE685F981FDF}" type="presParOf" srcId="{62BC444F-03D0-4649-92E0-28DE8C4EB582}" destId="{A3AF5037-2847-4107-8448-C8F4EEB97642}" srcOrd="1" destOrd="0" presId="urn:microsoft.com/office/officeart/2005/8/layout/vList3"/>
    <dgm:cxn modelId="{3E98C10F-F2F9-487B-9CDC-4FEED9E01E0E}" type="presParOf" srcId="{6FBC496D-46E0-4DDD-94FB-822D7EB90F67}" destId="{C8AFC337-D6CB-478A-84FD-2D99933B6695}" srcOrd="1" destOrd="0" presId="urn:microsoft.com/office/officeart/2005/8/layout/vList3"/>
    <dgm:cxn modelId="{8DDD4669-FB5F-4FC1-8829-3CACEF0C732D}" type="presParOf" srcId="{6FBC496D-46E0-4DDD-94FB-822D7EB90F67}" destId="{6816CBEF-1FAB-4D50-9D11-959EDAECE630}" srcOrd="2" destOrd="0" presId="urn:microsoft.com/office/officeart/2005/8/layout/vList3"/>
    <dgm:cxn modelId="{74072DD5-BF43-4CE5-8967-7ED5486B6C00}" type="presParOf" srcId="{6816CBEF-1FAB-4D50-9D11-959EDAECE630}" destId="{CBA673FE-8362-45B9-8A3B-35FB9F51A957}" srcOrd="0" destOrd="0" presId="urn:microsoft.com/office/officeart/2005/8/layout/vList3"/>
    <dgm:cxn modelId="{195A8333-2A27-49E5-A010-33B09B03044C}" type="presParOf" srcId="{6816CBEF-1FAB-4D50-9D11-959EDAECE630}" destId="{E9FE0F12-A9B8-495F-B889-F88C441734B4}" srcOrd="1" destOrd="0" presId="urn:microsoft.com/office/officeart/2005/8/layout/vList3"/>
    <dgm:cxn modelId="{9630A41C-B215-4815-89FA-DE1C18302CE0}" type="presParOf" srcId="{6FBC496D-46E0-4DDD-94FB-822D7EB90F67}" destId="{8AE58A3C-2862-4931-8C8D-F2D4D60B7177}" srcOrd="3" destOrd="0" presId="urn:microsoft.com/office/officeart/2005/8/layout/vList3"/>
    <dgm:cxn modelId="{E620975D-E46B-439D-A741-B011FA337247}" type="presParOf" srcId="{6FBC496D-46E0-4DDD-94FB-822D7EB90F67}" destId="{97CA6524-C7AB-4374-894A-358B87190514}" srcOrd="4" destOrd="0" presId="urn:microsoft.com/office/officeart/2005/8/layout/vList3"/>
    <dgm:cxn modelId="{96D65688-B315-46AF-9405-BF07F055B80D}" type="presParOf" srcId="{97CA6524-C7AB-4374-894A-358B87190514}" destId="{16B44F1E-C56B-4948-A71C-AAFF1FAD9532}" srcOrd="0" destOrd="0" presId="urn:microsoft.com/office/officeart/2005/8/layout/vList3"/>
    <dgm:cxn modelId="{7171A97B-6B56-4580-A5E6-85F379D9F25C}" type="presParOf" srcId="{97CA6524-C7AB-4374-894A-358B87190514}" destId="{D934F0F1-C394-452A-AAD1-8D3D42D3B79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F5037-2847-4107-8448-C8F4EEB97642}">
      <dsp:nvSpPr>
        <dsp:cNvPr id="0" name=""/>
        <dsp:cNvSpPr/>
      </dsp:nvSpPr>
      <dsp:spPr>
        <a:xfrm rot="10800000">
          <a:off x="1650380" y="1963"/>
          <a:ext cx="5472684" cy="1087689"/>
        </a:xfrm>
        <a:prstGeom prst="homePlate">
          <a:avLst/>
        </a:prstGeom>
        <a:solidFill>
          <a:schemeClr val="accent5">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effectLst>
                <a:outerShdw blurRad="38100" dist="38100" dir="2700000" algn="tl">
                  <a:srgbClr val="000000">
                    <a:alpha val="43137"/>
                  </a:srgbClr>
                </a:outerShdw>
              </a:effectLst>
            </a:rPr>
            <a:t>Organisational</a:t>
          </a:r>
          <a:endParaRPr lang="en-US" sz="3700" b="1" kern="1200" dirty="0">
            <a:effectLst>
              <a:outerShdw blurRad="38100" dist="38100" dir="2700000" algn="tl">
                <a:srgbClr val="000000">
                  <a:alpha val="43137"/>
                </a:srgbClr>
              </a:outerShdw>
            </a:effectLst>
          </a:endParaRPr>
        </a:p>
      </dsp:txBody>
      <dsp:txXfrm rot="10800000">
        <a:off x="1922302" y="1963"/>
        <a:ext cx="5200762" cy="1087689"/>
      </dsp:txXfrm>
    </dsp:sp>
    <dsp:sp modelId="{3AEDC22D-308C-4853-9255-B139D4D995B9}">
      <dsp:nvSpPr>
        <dsp:cNvPr id="0" name=""/>
        <dsp:cNvSpPr/>
      </dsp:nvSpPr>
      <dsp:spPr>
        <a:xfrm>
          <a:off x="1106535" y="1963"/>
          <a:ext cx="1087689" cy="1087689"/>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FE0F12-A9B8-495F-B889-F88C441734B4}">
      <dsp:nvSpPr>
        <dsp:cNvPr id="0" name=""/>
        <dsp:cNvSpPr/>
      </dsp:nvSpPr>
      <dsp:spPr>
        <a:xfrm rot="10800000">
          <a:off x="1650380" y="1414336"/>
          <a:ext cx="5472684" cy="1087689"/>
        </a:xfrm>
        <a:prstGeom prst="homePlate">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effectLst>
                <a:outerShdw blurRad="38100" dist="38100" dir="2700000" algn="tl">
                  <a:srgbClr val="000000">
                    <a:alpha val="43137"/>
                  </a:srgbClr>
                </a:outerShdw>
              </a:effectLst>
            </a:rPr>
            <a:t>Team</a:t>
          </a:r>
          <a:endParaRPr lang="en-US" sz="3700" b="1" kern="1200" dirty="0">
            <a:effectLst>
              <a:outerShdw blurRad="38100" dist="38100" dir="2700000" algn="tl">
                <a:srgbClr val="000000">
                  <a:alpha val="43137"/>
                </a:srgbClr>
              </a:outerShdw>
            </a:effectLst>
          </a:endParaRPr>
        </a:p>
      </dsp:txBody>
      <dsp:txXfrm rot="10800000">
        <a:off x="1922302" y="1414336"/>
        <a:ext cx="5200762" cy="1087689"/>
      </dsp:txXfrm>
    </dsp:sp>
    <dsp:sp modelId="{CBA673FE-8362-45B9-8A3B-35FB9F51A957}">
      <dsp:nvSpPr>
        <dsp:cNvPr id="0" name=""/>
        <dsp:cNvSpPr/>
      </dsp:nvSpPr>
      <dsp:spPr>
        <a:xfrm>
          <a:off x="1106535" y="1414336"/>
          <a:ext cx="1087689" cy="1087689"/>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34F0F1-C394-452A-AAD1-8D3D42D3B79C}">
      <dsp:nvSpPr>
        <dsp:cNvPr id="0" name=""/>
        <dsp:cNvSpPr/>
      </dsp:nvSpPr>
      <dsp:spPr>
        <a:xfrm rot="10800000">
          <a:off x="1650380" y="2826709"/>
          <a:ext cx="5472684" cy="1087689"/>
        </a:xfrm>
        <a:prstGeom prst="homePlate">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effectLst>
                <a:outerShdw blurRad="38100" dist="38100" dir="2700000" algn="tl">
                  <a:srgbClr val="000000">
                    <a:alpha val="43137"/>
                  </a:srgbClr>
                </a:outerShdw>
              </a:effectLst>
            </a:rPr>
            <a:t>Individual</a:t>
          </a:r>
          <a:endParaRPr lang="en-US" sz="3700" b="1" kern="1200" dirty="0">
            <a:effectLst>
              <a:outerShdw blurRad="38100" dist="38100" dir="2700000" algn="tl">
                <a:srgbClr val="000000">
                  <a:alpha val="43137"/>
                </a:srgbClr>
              </a:outerShdw>
            </a:effectLst>
          </a:endParaRPr>
        </a:p>
      </dsp:txBody>
      <dsp:txXfrm rot="10800000">
        <a:off x="1922302" y="2826709"/>
        <a:ext cx="5200762" cy="1087689"/>
      </dsp:txXfrm>
    </dsp:sp>
    <dsp:sp modelId="{16B44F1E-C56B-4948-A71C-AAFF1FAD9532}">
      <dsp:nvSpPr>
        <dsp:cNvPr id="0" name=""/>
        <dsp:cNvSpPr/>
      </dsp:nvSpPr>
      <dsp:spPr>
        <a:xfrm>
          <a:off x="1106535" y="2826709"/>
          <a:ext cx="1087689" cy="1087689"/>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1000" r="-2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D292DE-8B7A-4254-AA83-74C1F4DD4AF0}" type="datetimeFigureOut">
              <a:rPr lang="en-GB" smtClean="0"/>
              <a:t>12/03/2021</a:t>
            </a:fld>
            <a:endParaRPr lang="en-GB"/>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D7494226-496A-4EA1-95DA-2C4C7D30ADD1}" type="datetimeFigureOut">
              <a:rPr lang="en-GB" smtClean="0"/>
              <a:t>12/03/2021</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4388A03F-A921-411A-AF2A-67D5AB8676DF}" type="slidenum">
              <a:rPr lang="en-GB" smtClean="0"/>
              <a:t>‹#›</a:t>
            </a:fld>
            <a:endParaRPr lang="en-GB"/>
          </a:p>
        </p:txBody>
      </p:sp>
    </p:spTree>
    <p:extLst>
      <p:ext uri="{BB962C8B-B14F-4D97-AF65-F5344CB8AC3E}">
        <p14:creationId xmlns:p14="http://schemas.microsoft.com/office/powerpoint/2010/main" val="1464457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8</a:t>
            </a:fld>
            <a:endParaRPr lang="en-GB"/>
          </a:p>
        </p:txBody>
      </p:sp>
    </p:spTree>
    <p:extLst>
      <p:ext uri="{BB962C8B-B14F-4D97-AF65-F5344CB8AC3E}">
        <p14:creationId xmlns:p14="http://schemas.microsoft.com/office/powerpoint/2010/main" val="3412899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388A03F-A921-411A-AF2A-67D5AB8676DF}" type="slidenum">
              <a:rPr lang="en-GB" smtClean="0"/>
              <a:t>10</a:t>
            </a:fld>
            <a:endParaRPr lang="en-GB"/>
          </a:p>
        </p:txBody>
      </p:sp>
    </p:spTree>
    <p:extLst>
      <p:ext uri="{BB962C8B-B14F-4D97-AF65-F5344CB8AC3E}">
        <p14:creationId xmlns:p14="http://schemas.microsoft.com/office/powerpoint/2010/main" val="2677513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We believe people are resistant to change.</a:t>
            </a:r>
            <a:r>
              <a:rPr lang="en-US" dirty="0"/>
              <a:t> We believe it’s the human condition. But is it? I don't believe people are inherently resistant to change. They make changes in their own lives all the time. They have babies and they move house and they get a dog and they go on holiday. People love change. What they don’t love is being told to do things differently, particularly by people who don’t intimately know what they have been doing up until now.</a:t>
            </a:r>
          </a:p>
          <a:p>
            <a:r>
              <a:rPr lang="en-US" b="1" dirty="0"/>
              <a:t>We believe people can’t see problems for themselves, they have to be pointed out to them. </a:t>
            </a:r>
            <a:r>
              <a:rPr lang="en-US" dirty="0"/>
              <a:t>Really? When I run these workshops people have a very clear idea of the constraints they operate within and very good ideas about how to resolve them. But that resolution will require those at the top letting go of power, distributing decision-making, accepting an amount of short-term failure and there’s no precedent for that. In new, self-managing models of business, people have the authority to identify and resolve “tensions” as and when they arise. Opportunities to talk about those tensions are built in. Roles and accountabilities are clear but always evolving. And consensus is not required so, if it lies in your remit, you can just decide (having sought advice). The business changes, shifting shape all the time.</a:t>
            </a:r>
          </a:p>
          <a:p>
            <a:r>
              <a:rPr lang="en-US" b="1" dirty="0"/>
              <a:t>We don’t trust people with change. Little changes should be occurring all the time.</a:t>
            </a:r>
            <a:r>
              <a:rPr lang="en-US" dirty="0"/>
              <a:t> But we don’t trust people to make the right changes. Won’t there be chaos? Won’t we have people pulling in different directions? Again, the problem here is lack of clarity from the top. If the company has a very clear purpose and decisions are made respectfully, in pursuit of that purpose, then people make wise choices. But where there’s a stated purpose and then a bundle of unspoken conflicting purposes (personal ambition, fighting for limited resources, or a high share price, for instance) the “right” decision to deliver one of these purposes will be the wrong decision to deliver another (doing the right thing to deliver on the company’s purpose may be the wrong thing for your boss’s need to get a promotion in the next 18 months).</a:t>
            </a:r>
          </a:p>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35</a:t>
            </a:fld>
            <a:endParaRPr lang="en-GB"/>
          </a:p>
        </p:txBody>
      </p:sp>
    </p:spTree>
    <p:extLst>
      <p:ext uri="{BB962C8B-B14F-4D97-AF65-F5344CB8AC3E}">
        <p14:creationId xmlns:p14="http://schemas.microsoft.com/office/powerpoint/2010/main" val="190004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“Nudge theory is a highly</a:t>
            </a:r>
            <a:r>
              <a:rPr lang="en-GB" baseline="0" dirty="0"/>
              <a:t> innovative change management methodology for shifting the </a:t>
            </a:r>
            <a:r>
              <a:rPr lang="en-GB" baseline="0" dirty="0" err="1"/>
              <a:t>mindset</a:t>
            </a:r>
            <a:r>
              <a:rPr lang="en-GB" baseline="0" dirty="0"/>
              <a:t> of a very large group of people…” </a:t>
            </a:r>
            <a:r>
              <a:rPr lang="en-GB" baseline="0" dirty="0" err="1"/>
              <a:t>Thaler</a:t>
            </a:r>
            <a:r>
              <a:rPr lang="en-GB" baseline="0" dirty="0"/>
              <a:t> and </a:t>
            </a:r>
            <a:r>
              <a:rPr lang="en-GB" baseline="0" dirty="0" err="1"/>
              <a:t>Sunstein</a:t>
            </a:r>
            <a:r>
              <a:rPr lang="en-GB" baseline="0" dirty="0"/>
              <a:t> (2008)</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37</a:t>
            </a:fld>
            <a:endParaRPr lang="en-GB"/>
          </a:p>
        </p:txBody>
      </p:sp>
    </p:spTree>
    <p:extLst>
      <p:ext uri="{BB962C8B-B14F-4D97-AF65-F5344CB8AC3E}">
        <p14:creationId xmlns:p14="http://schemas.microsoft.com/office/powerpoint/2010/main" val="999565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Smacks </a:t>
            </a:r>
            <a:r>
              <a:rPr lang="en-US" sz="1200" b="0" i="0" u="none" strike="noStrike" kern="1200" baseline="0" dirty="0">
                <a:solidFill>
                  <a:schemeClr val="tx1"/>
                </a:solidFill>
                <a:latin typeface="+mn-lt"/>
                <a:ea typeface="+mn-ea"/>
                <a:cs typeface="+mn-cs"/>
              </a:rPr>
              <a:t>Eliminating choice – Banning goods or services such as the restriction on smoking in public places </a:t>
            </a:r>
          </a:p>
          <a:p>
            <a:r>
              <a:rPr lang="en-US" sz="1200" b="1" i="0" u="none" strike="noStrike" kern="1200" baseline="0" dirty="0">
                <a:solidFill>
                  <a:schemeClr val="tx1"/>
                </a:solidFill>
                <a:latin typeface="+mn-lt"/>
                <a:ea typeface="+mn-ea"/>
                <a:cs typeface="+mn-cs"/>
              </a:rPr>
              <a:t>Shoves </a:t>
            </a:r>
            <a:r>
              <a:rPr lang="en-US" sz="1200" b="0" i="0" u="none" strike="noStrike" kern="1200" baseline="0" dirty="0">
                <a:solidFill>
                  <a:schemeClr val="tx1"/>
                </a:solidFill>
                <a:latin typeface="+mn-lt"/>
                <a:ea typeface="+mn-ea"/>
                <a:cs typeface="+mn-cs"/>
              </a:rPr>
              <a:t>Financial disincentives – Taxation on cigarettes Restricting choice – Banning takeaways setting up close to schools </a:t>
            </a:r>
          </a:p>
          <a:p>
            <a:r>
              <a:rPr lang="en-US" sz="1200" b="1" i="0" u="none" strike="noStrike" kern="1200" baseline="0" dirty="0">
                <a:solidFill>
                  <a:schemeClr val="tx1"/>
                </a:solidFill>
                <a:latin typeface="+mn-lt"/>
                <a:ea typeface="+mn-ea"/>
                <a:cs typeface="+mn-cs"/>
              </a:rPr>
              <a:t>Nudges </a:t>
            </a:r>
            <a:r>
              <a:rPr lang="en-US" sz="1200" b="0" i="0" u="none" strike="noStrike" kern="1200" baseline="0" dirty="0">
                <a:solidFill>
                  <a:schemeClr val="tx1"/>
                </a:solidFill>
                <a:latin typeface="+mn-lt"/>
                <a:ea typeface="+mn-ea"/>
                <a:cs typeface="+mn-cs"/>
              </a:rPr>
              <a:t>Provision of information – Calorie counts on menus Changes to environment – Designing buildings with fewer lifts Changes to default – Making salad the default side option instead of chips Use of norms – Providing information about what others are doing </a:t>
            </a:r>
          </a:p>
          <a:p>
            <a:r>
              <a:rPr lang="en-US" sz="1200" b="0" i="0" u="none" strike="noStrike" kern="1200" baseline="0" dirty="0">
                <a:solidFill>
                  <a:schemeClr val="tx1"/>
                </a:solidFill>
                <a:latin typeface="+mn-lt"/>
                <a:ea typeface="+mn-ea"/>
                <a:cs typeface="+mn-cs"/>
              </a:rPr>
              <a:t>Financial incentives – Vouchers in exchange for healthy </a:t>
            </a:r>
            <a:r>
              <a:rPr lang="en-US" sz="1200" b="0" i="0" u="none" strike="noStrike" kern="1200" baseline="0" dirty="0" err="1">
                <a:solidFill>
                  <a:schemeClr val="tx1"/>
                </a:solidFill>
                <a:latin typeface="+mn-lt"/>
                <a:ea typeface="+mn-ea"/>
                <a:cs typeface="+mn-cs"/>
              </a:rPr>
              <a:t>behaviour</a:t>
            </a:r>
            <a:r>
              <a:rPr lang="en-US" sz="1200" b="0" i="0" u="none" strike="noStrike" kern="1200" baseline="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38</a:t>
            </a:fld>
            <a:endParaRPr lang="en-GB"/>
          </a:p>
        </p:txBody>
      </p:sp>
    </p:spTree>
    <p:extLst>
      <p:ext uri="{BB962C8B-B14F-4D97-AF65-F5344CB8AC3E}">
        <p14:creationId xmlns:p14="http://schemas.microsoft.com/office/powerpoint/2010/main" val="2809380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16hxCB1Dvd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y4nwoZ02AJM&amp;index=10&amp;list=RDi7_R921f1OA"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__IlYNMdV9E&amp;list=RDdhfKots6QQM&amp;index=2"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sWYFaPDHCqs" TargetMode="External"/><Relationship Id="rId7" Type="http://schemas.openxmlformats.org/officeDocument/2006/relationships/hyperlink" Target="https://www.youtube.com/watch?v=W4o0ZVeixYU" TargetMode="External"/><Relationship Id="rId2" Type="http://schemas.openxmlformats.org/officeDocument/2006/relationships/hyperlink" Target="https://www.youtube.com/watch?v=iynzHWwJXaA" TargetMode="External"/><Relationship Id="rId1" Type="http://schemas.openxmlformats.org/officeDocument/2006/relationships/slideLayout" Target="../slideLayouts/slideLayout2.xml"/><Relationship Id="rId6" Type="http://schemas.openxmlformats.org/officeDocument/2006/relationships/hyperlink" Target="https://www.youtube.com/watch?v=JOHVVwqjeFo" TargetMode="External"/><Relationship Id="rId5" Type="http://schemas.openxmlformats.org/officeDocument/2006/relationships/hyperlink" Target="https://www.youtube.com/watch?v=SByymar3bds" TargetMode="External"/><Relationship Id="rId4" Type="http://schemas.openxmlformats.org/officeDocument/2006/relationships/hyperlink" Target="https://www.youtube.com/watch?v=qRgWttqFKu8"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tgny5w4vlm4"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i-l-m.com/Insight/Inspire/2014/June/what-is-employee-engagement" TargetMode="External"/><Relationship Id="rId2" Type="http://schemas.openxmlformats.org/officeDocument/2006/relationships/hyperlink" Target="http://www.local.gov.uk/documents/10180/11463/Changing+behaviours+in+public+health+-+to+nudge+or+to+shove/5ae3b9c8-e476-495b-89b4-401d70e1e2aa" TargetMode="External"/><Relationship Id="rId1" Type="http://schemas.openxmlformats.org/officeDocument/2006/relationships/slideLayout" Target="../slideLayouts/slideLayout2.xml"/><Relationship Id="rId4" Type="http://schemas.openxmlformats.org/officeDocument/2006/relationships/hyperlink" Target="http://www.trainingzone.co.uk/community/blogs/blairepalmer/why-change-programmes-fail-in-their-trac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effectLst>
                  <a:outerShdw blurRad="38100" dist="38100" dir="2700000" algn="tl">
                    <a:srgbClr val="000000">
                      <a:alpha val="43137"/>
                    </a:srgbClr>
                  </a:outerShdw>
                </a:effectLst>
              </a:rPr>
              <a:t>DSAW 4068 DSAW7068</a:t>
            </a:r>
          </a:p>
        </p:txBody>
      </p:sp>
      <p:sp>
        <p:nvSpPr>
          <p:cNvPr id="4" name="Subtitle 3"/>
          <p:cNvSpPr>
            <a:spLocks noGrp="1"/>
          </p:cNvSpPr>
          <p:nvPr>
            <p:ph type="subTitle" idx="1"/>
          </p:nvPr>
        </p:nvSpPr>
        <p:spPr/>
        <p:txBody>
          <a:bodyPr>
            <a:normAutofit/>
          </a:bodyPr>
          <a:lstStyle/>
          <a:p>
            <a:r>
              <a:rPr lang="en-GB" sz="4400" b="1" dirty="0">
                <a:solidFill>
                  <a:srgbClr val="CAE6EE"/>
                </a:solidFill>
                <a:effectLst>
                  <a:outerShdw blurRad="38100" dist="38100" dir="2700000" algn="tl">
                    <a:srgbClr val="000000">
                      <a:alpha val="43137"/>
                    </a:srgbClr>
                  </a:outerShdw>
                </a:effectLst>
              </a:rPr>
              <a:t>Leadership and Change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sz="2800" dirty="0"/>
          </a:p>
          <a:p>
            <a:pPr marL="0" indent="0">
              <a:buNone/>
            </a:pPr>
            <a:endParaRPr lang="en-GB" sz="2800" dirty="0"/>
          </a:p>
        </p:txBody>
      </p:sp>
      <p:pic>
        <p:nvPicPr>
          <p:cNvPr id="5" name="Picture 4"/>
          <p:cNvPicPr>
            <a:picLocks noChangeAspect="1"/>
          </p:cNvPicPr>
          <p:nvPr/>
        </p:nvPicPr>
        <p:blipFill>
          <a:blip r:embed="rId2"/>
          <a:stretch>
            <a:fillRect/>
          </a:stretch>
        </p:blipFill>
        <p:spPr>
          <a:xfrm>
            <a:off x="6374332" y="1484785"/>
            <a:ext cx="2861022" cy="3096344"/>
          </a:xfrm>
          <a:prstGeom prst="rect">
            <a:avLst/>
          </a:prstGeom>
        </p:spPr>
      </p:pic>
      <p:sp>
        <p:nvSpPr>
          <p:cNvPr id="2" name="Title 1"/>
          <p:cNvSpPr>
            <a:spLocks noGrp="1"/>
          </p:cNvSpPr>
          <p:nvPr>
            <p:ph type="title"/>
          </p:nvPr>
        </p:nvSpPr>
        <p:spPr>
          <a:xfrm>
            <a:off x="478390" y="171714"/>
            <a:ext cx="8229600" cy="1143000"/>
          </a:xfrm>
        </p:spPr>
        <p:txBody>
          <a:bodyPr/>
          <a:lstStyle/>
          <a:p>
            <a:r>
              <a:rPr lang="en-GB" b="1" dirty="0">
                <a:solidFill>
                  <a:schemeClr val="accent5">
                    <a:lumMod val="50000"/>
                  </a:schemeClr>
                </a:solidFill>
              </a:rPr>
              <a:t>Welcome/</a:t>
            </a:r>
            <a:r>
              <a:rPr lang="en-GB" b="1" dirty="0" err="1">
                <a:solidFill>
                  <a:schemeClr val="accent5">
                    <a:lumMod val="50000"/>
                  </a:schemeClr>
                </a:solidFill>
              </a:rPr>
              <a:t>Croeso</a:t>
            </a:r>
            <a:endParaRPr lang="en-GB" b="1" dirty="0">
              <a:solidFill>
                <a:schemeClr val="accent5">
                  <a:lumMod val="50000"/>
                </a:schemeClr>
              </a:solidFill>
            </a:endParaRPr>
          </a:p>
        </p:txBody>
      </p:sp>
      <p:sp>
        <p:nvSpPr>
          <p:cNvPr id="4" name="TextBox 3"/>
          <p:cNvSpPr txBox="1"/>
          <p:nvPr/>
        </p:nvSpPr>
        <p:spPr>
          <a:xfrm>
            <a:off x="449152" y="1236385"/>
            <a:ext cx="6355095" cy="4524315"/>
          </a:xfrm>
          <a:prstGeom prst="rect">
            <a:avLst/>
          </a:prstGeom>
          <a:noFill/>
        </p:spPr>
        <p:txBody>
          <a:bodyPr wrap="square" rtlCol="0">
            <a:spAutoFit/>
          </a:bodyPr>
          <a:lstStyle/>
          <a:p>
            <a:pPr marL="342900" lvl="0" indent="-342900">
              <a:lnSpc>
                <a:spcPct val="150000"/>
              </a:lnSpc>
              <a:buClr>
                <a:srgbClr val="FF0000"/>
              </a:buClr>
              <a:buFont typeface="Wingdings" panose="05000000000000000000" pitchFamily="2" charset="2"/>
              <a:buChar char="ü"/>
            </a:pPr>
            <a:r>
              <a:rPr lang="en-GB" sz="2400" dirty="0"/>
              <a:t>To equip you with the knowledge and understanding to confidently engage with workplace challenges as a result of organisational change (4).</a:t>
            </a:r>
            <a:endParaRPr lang="en-US" sz="2400" dirty="0"/>
          </a:p>
          <a:p>
            <a:pPr marL="342900" indent="-342900">
              <a:lnSpc>
                <a:spcPct val="150000"/>
              </a:lnSpc>
              <a:buClr>
                <a:srgbClr val="FF0000"/>
              </a:buClr>
              <a:buFont typeface="Wingdings" panose="05000000000000000000" pitchFamily="2" charset="2"/>
              <a:buChar char="ü"/>
            </a:pPr>
            <a:r>
              <a:rPr lang="en-GB" sz="2400" dirty="0"/>
              <a:t>To enable you to critically examine the role of leadership in times of change and uncertainty in order to lead change with awareness, understanding and insight (7).</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Outcomes (4)</a:t>
            </a:r>
          </a:p>
        </p:txBody>
      </p:sp>
      <p:sp>
        <p:nvSpPr>
          <p:cNvPr id="4" name="TextBox 3"/>
          <p:cNvSpPr txBox="1"/>
          <p:nvPr/>
        </p:nvSpPr>
        <p:spPr>
          <a:xfrm>
            <a:off x="395536" y="1428983"/>
            <a:ext cx="8642350" cy="2677656"/>
          </a:xfrm>
          <a:prstGeom prst="rect">
            <a:avLst/>
          </a:prstGeom>
          <a:noFill/>
        </p:spPr>
        <p:txBody>
          <a:bodyPr>
            <a:spAutoFit/>
          </a:bodyPr>
          <a:lstStyle/>
          <a:p>
            <a:pPr eaLnBrk="0" fontAlgn="base" hangingPunct="0">
              <a:spcBef>
                <a:spcPct val="0"/>
              </a:spcBef>
              <a:spcAft>
                <a:spcPct val="0"/>
              </a:spcAft>
              <a:defRPr/>
            </a:pPr>
            <a:r>
              <a:rPr lang="en-GB" sz="2800" b="1" dirty="0">
                <a:solidFill>
                  <a:srgbClr val="000000"/>
                </a:solidFill>
                <a:cs typeface="Arial" charset="0"/>
              </a:rPr>
              <a:t>Organisational change:</a:t>
            </a:r>
          </a:p>
          <a:p>
            <a:pPr eaLnBrk="0" fontAlgn="base" hangingPunct="0">
              <a:spcBef>
                <a:spcPct val="0"/>
              </a:spcBef>
              <a:spcAft>
                <a:spcPct val="0"/>
              </a:spcAft>
              <a:defRPr/>
            </a:pPr>
            <a:endParaRPr lang="en-GB" sz="2800" b="1" dirty="0">
              <a:solidFill>
                <a:srgbClr val="000000"/>
              </a:solidFill>
              <a:cs typeface="Arial" charset="0"/>
            </a:endParaRPr>
          </a:p>
          <a:p>
            <a:pPr marL="457200" indent="-457200" eaLnBrk="0" fontAlgn="base" hangingPunct="0">
              <a:spcBef>
                <a:spcPct val="0"/>
              </a:spcBef>
              <a:spcAft>
                <a:spcPct val="0"/>
              </a:spcAft>
              <a:buFont typeface="Arial" panose="020B0604020202020204" pitchFamily="34" charset="0"/>
              <a:buChar char="•"/>
              <a:defRPr/>
            </a:pPr>
            <a:r>
              <a:rPr lang="en-GB" sz="2800" dirty="0"/>
              <a:t>Identify challenges for the leadership role within times of organisational change and uncertainty</a:t>
            </a:r>
          </a:p>
          <a:p>
            <a:pPr marL="457200" indent="-457200" eaLnBrk="0" fontAlgn="base" hangingPunct="0">
              <a:spcBef>
                <a:spcPct val="0"/>
              </a:spcBef>
              <a:spcAft>
                <a:spcPct val="0"/>
              </a:spcAft>
              <a:buFont typeface="Arial" panose="020B0604020202020204" pitchFamily="34" charset="0"/>
              <a:buChar char="•"/>
              <a:defRPr/>
            </a:pPr>
            <a:r>
              <a:rPr lang="en-GB" sz="2800" dirty="0"/>
              <a:t>Identify and discuss strategies for leading change within the organisation</a:t>
            </a:r>
            <a:endParaRPr lang="en-GB" sz="2800" b="1" i="1" dirty="0">
              <a:solidFill>
                <a:schemeClr val="accent5">
                  <a:lumMod val="50000"/>
                </a:schemeClr>
              </a:solidFill>
              <a:cs typeface="Arial" charset="0"/>
            </a:endParaRPr>
          </a:p>
        </p:txBody>
      </p:sp>
    </p:spTree>
    <p:extLst>
      <p:ext uri="{BB962C8B-B14F-4D97-AF65-F5344CB8AC3E}">
        <p14:creationId xmlns:p14="http://schemas.microsoft.com/office/powerpoint/2010/main" val="203759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eaLnBrk="0" fontAlgn="base" hangingPunct="0">
              <a:spcBef>
                <a:spcPct val="0"/>
              </a:spcBef>
              <a:spcAft>
                <a:spcPct val="0"/>
              </a:spcAft>
              <a:buNone/>
              <a:defRPr/>
            </a:pPr>
            <a:r>
              <a:rPr lang="en-GB" b="1" dirty="0">
                <a:solidFill>
                  <a:srgbClr val="000000"/>
                </a:solidFill>
                <a:cs typeface="Arial" charset="0"/>
              </a:rPr>
              <a:t>Organisational change:</a:t>
            </a:r>
          </a:p>
          <a:p>
            <a:pPr marL="457200" indent="-457200" eaLnBrk="0" fontAlgn="base" hangingPunct="0">
              <a:spcBef>
                <a:spcPct val="0"/>
              </a:spcBef>
              <a:spcAft>
                <a:spcPct val="0"/>
              </a:spcAft>
              <a:defRPr/>
            </a:pPr>
            <a:endParaRPr lang="en-GB" dirty="0"/>
          </a:p>
          <a:p>
            <a:pPr marL="457200" indent="-457200" eaLnBrk="0" fontAlgn="base" hangingPunct="0">
              <a:spcBef>
                <a:spcPct val="0"/>
              </a:spcBef>
              <a:spcAft>
                <a:spcPct val="0"/>
              </a:spcAft>
              <a:defRPr/>
            </a:pPr>
            <a:r>
              <a:rPr lang="en-GB" dirty="0"/>
              <a:t>Critically examine the complex nature of challenges for the leadership role within times of organisational change</a:t>
            </a:r>
          </a:p>
          <a:p>
            <a:pPr marL="457200" indent="-457200" eaLnBrk="0" fontAlgn="base" hangingPunct="0">
              <a:spcBef>
                <a:spcPct val="0"/>
              </a:spcBef>
              <a:spcAft>
                <a:spcPct val="0"/>
              </a:spcAft>
              <a:defRPr/>
            </a:pPr>
            <a:r>
              <a:rPr lang="en-GB" dirty="0"/>
              <a:t>Identify and critically analyse a range of strategies for leading change in the context of challenges to the organisation from within</a:t>
            </a:r>
          </a:p>
          <a:p>
            <a:pPr marL="0" indent="0">
              <a:buNone/>
            </a:pPr>
            <a:endParaRPr lang="en-US" dirty="0"/>
          </a:p>
        </p:txBody>
      </p:sp>
      <p:sp>
        <p:nvSpPr>
          <p:cNvPr id="4" name="Title 1"/>
          <p:cNvSpPr txBox="1">
            <a:spLocks/>
          </p:cNvSpPr>
          <p:nvPr/>
        </p:nvSpPr>
        <p:spPr>
          <a:xfrm>
            <a:off x="611560"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Outcomes (7)</a:t>
            </a:r>
          </a:p>
        </p:txBody>
      </p:sp>
    </p:spTree>
    <p:extLst>
      <p:ext uri="{BB962C8B-B14F-4D97-AF65-F5344CB8AC3E}">
        <p14:creationId xmlns:p14="http://schemas.microsoft.com/office/powerpoint/2010/main" val="3156272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solidFill>
                  <a:schemeClr val="accent5">
                    <a:lumMod val="50000"/>
                  </a:schemeClr>
                </a:solidFill>
              </a:rPr>
              <a:t>Themes</a:t>
            </a:r>
            <a:endParaRPr lang="en-US" dirty="0"/>
          </a:p>
        </p:txBody>
      </p:sp>
      <p:sp>
        <p:nvSpPr>
          <p:cNvPr id="4" name="Subtitle 7"/>
          <p:cNvSpPr>
            <a:spLocks noGrp="1"/>
          </p:cNvSpPr>
          <p:nvPr>
            <p:ph idx="1"/>
          </p:nvPr>
        </p:nvSpPr>
        <p:spPr>
          <a:xfrm>
            <a:off x="251520" y="1124744"/>
            <a:ext cx="8784976" cy="3917032"/>
          </a:xfrm>
        </p:spPr>
        <p:txBody>
          <a:bodyPr>
            <a:noAutofit/>
          </a:bodyPr>
          <a:lstStyle/>
          <a:p>
            <a:pPr algn="l" eaLnBrk="1" hangingPunct="1">
              <a:buClr>
                <a:schemeClr val="accent5">
                  <a:lumMod val="50000"/>
                </a:schemeClr>
              </a:buClr>
              <a:defRPr/>
            </a:pPr>
            <a:r>
              <a:rPr lang="en-GB" sz="2800" dirty="0">
                <a:solidFill>
                  <a:schemeClr val="tx1"/>
                </a:solidFill>
              </a:rPr>
              <a:t>Explore change management theory</a:t>
            </a:r>
          </a:p>
          <a:p>
            <a:pPr algn="l" eaLnBrk="1" hangingPunct="1">
              <a:buClr>
                <a:schemeClr val="accent5">
                  <a:lumMod val="50000"/>
                </a:schemeClr>
              </a:buClr>
              <a:defRPr/>
            </a:pPr>
            <a:r>
              <a:rPr lang="en-GB" sz="2800" dirty="0"/>
              <a:t>Recognise the triggers and drivers for change</a:t>
            </a:r>
            <a:r>
              <a:rPr lang="en-GB" sz="2800" dirty="0">
                <a:solidFill>
                  <a:schemeClr val="tx1"/>
                </a:solidFill>
              </a:rPr>
              <a:t>   </a:t>
            </a:r>
          </a:p>
          <a:p>
            <a:pPr algn="l" eaLnBrk="1" hangingPunct="1">
              <a:buClr>
                <a:schemeClr val="accent5">
                  <a:lumMod val="50000"/>
                </a:schemeClr>
              </a:buClr>
              <a:defRPr/>
            </a:pPr>
            <a:r>
              <a:rPr lang="en-GB" sz="2800" dirty="0">
                <a:solidFill>
                  <a:schemeClr val="tx1"/>
                </a:solidFill>
              </a:rPr>
              <a:t>Develop systems for monitoring, measuring and assessing progress</a:t>
            </a:r>
          </a:p>
          <a:p>
            <a:pPr algn="l" eaLnBrk="1" hangingPunct="1">
              <a:buClr>
                <a:schemeClr val="accent5">
                  <a:lumMod val="50000"/>
                </a:schemeClr>
              </a:buClr>
              <a:defRPr/>
            </a:pPr>
            <a:r>
              <a:rPr lang="en-GB" sz="2800" dirty="0">
                <a:solidFill>
                  <a:schemeClr val="tx1"/>
                </a:solidFill>
              </a:rPr>
              <a:t>Identify potential barriers and determine ways to overcome resistance to planned change</a:t>
            </a:r>
          </a:p>
          <a:p>
            <a:pPr algn="l" eaLnBrk="1" hangingPunct="1">
              <a:buClr>
                <a:schemeClr val="accent5">
                  <a:lumMod val="50000"/>
                </a:schemeClr>
              </a:buClr>
              <a:defRPr/>
            </a:pPr>
            <a:r>
              <a:rPr lang="en-GB" sz="2800" dirty="0">
                <a:solidFill>
                  <a:schemeClr val="tx1"/>
                </a:solidFill>
              </a:rPr>
              <a:t>Discuss potential communication strategies to facilitate the process for change </a:t>
            </a:r>
          </a:p>
          <a:p>
            <a:pPr algn="l" eaLnBrk="1" hangingPunct="1">
              <a:buClr>
                <a:schemeClr val="accent5">
                  <a:lumMod val="50000"/>
                </a:schemeClr>
              </a:buClr>
              <a:defRPr/>
            </a:pPr>
            <a:r>
              <a:rPr lang="en-GB" sz="2800" dirty="0"/>
              <a:t>Assess the possible impact of change on individuals</a:t>
            </a:r>
            <a:endParaRPr lang="en-GB" sz="2800" dirty="0">
              <a:solidFill>
                <a:schemeClr val="tx1"/>
              </a:solidFill>
            </a:endParaRPr>
          </a:p>
        </p:txBody>
      </p:sp>
    </p:spTree>
    <p:extLst>
      <p:ext uri="{BB962C8B-B14F-4D97-AF65-F5344CB8AC3E}">
        <p14:creationId xmlns:p14="http://schemas.microsoft.com/office/powerpoint/2010/main" val="61397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effectLst>
                  <a:outerShdw blurRad="38100" dist="38100" dir="2700000" algn="tl">
                    <a:srgbClr val="000000">
                      <a:alpha val="43137"/>
                    </a:srgbClr>
                  </a:outerShdw>
                </a:effectLst>
              </a:rPr>
              <a:t>Organisational Change</a:t>
            </a:r>
          </a:p>
        </p:txBody>
      </p:sp>
    </p:spTree>
    <p:extLst>
      <p:ext uri="{BB962C8B-B14F-4D97-AF65-F5344CB8AC3E}">
        <p14:creationId xmlns:p14="http://schemas.microsoft.com/office/powerpoint/2010/main" val="224627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Organisational change</a:t>
            </a:r>
            <a:endParaRPr lang="en-US" b="1" dirty="0">
              <a:solidFill>
                <a:schemeClr val="accent5">
                  <a:lumMod val="50000"/>
                </a:schemeClr>
              </a:solidFill>
            </a:endParaRPr>
          </a:p>
        </p:txBody>
      </p:sp>
      <p:sp>
        <p:nvSpPr>
          <p:cNvPr id="4" name="Title 6"/>
          <p:cNvSpPr>
            <a:spLocks noGrp="1"/>
          </p:cNvSpPr>
          <p:nvPr>
            <p:ph idx="1"/>
          </p:nvPr>
        </p:nvSpPr>
        <p:spPr/>
        <p:txBody>
          <a:bodyPr/>
          <a:lstStyle/>
          <a:p>
            <a:pPr marL="0" indent="0" eaLnBrk="1" hangingPunct="1">
              <a:spcBef>
                <a:spcPct val="50000"/>
              </a:spcBef>
              <a:buNone/>
            </a:pPr>
            <a:r>
              <a:rPr lang="en-GB" sz="3200" i="1" dirty="0"/>
              <a:t>The organisation will keep reshaping itself, shifting and flexing to fit its rapidly changing world.</a:t>
            </a:r>
            <a:br>
              <a:rPr lang="en-GB" sz="3200" i="1" dirty="0"/>
            </a:br>
            <a:r>
              <a:rPr lang="en-GB" sz="3200" i="1" dirty="0"/>
              <a:t>That is the only way it can hope to survive in this  fiercely competitive environment.</a:t>
            </a:r>
            <a:br>
              <a:rPr lang="en-GB" sz="3200" dirty="0"/>
            </a:br>
            <a:endParaRPr lang="en-GB" sz="3200" dirty="0"/>
          </a:p>
        </p:txBody>
      </p:sp>
      <p:sp>
        <p:nvSpPr>
          <p:cNvPr id="5" name="Text Box 5"/>
          <p:cNvSpPr txBox="1">
            <a:spLocks noChangeArrowheads="1"/>
          </p:cNvSpPr>
          <p:nvPr/>
        </p:nvSpPr>
        <p:spPr bwMode="auto">
          <a:xfrm>
            <a:off x="3779838" y="4652963"/>
            <a:ext cx="5149850" cy="915987"/>
          </a:xfrm>
          <a:prstGeom prst="rect">
            <a:avLst/>
          </a:prstGeom>
          <a:noFill/>
          <a:ln w="9525">
            <a:noFill/>
            <a:miter lim="800000"/>
            <a:headEnd/>
            <a:tailEnd/>
          </a:ln>
          <a:effectLst/>
        </p:spPr>
        <p:txBody>
          <a:bodyPr>
            <a:spAutoFit/>
          </a:bodyPr>
          <a:lstStyle/>
          <a:p>
            <a:pPr algn="ctr">
              <a:defRPr/>
            </a:pPr>
            <a:r>
              <a:rPr lang="en-US" b="1" i="1" dirty="0">
                <a:latin typeface="Arial" pitchFamily="34" charset="0"/>
              </a:rPr>
              <a:t>Charles Handy</a:t>
            </a:r>
          </a:p>
          <a:p>
            <a:pPr algn="ctr">
              <a:defRPr/>
            </a:pPr>
            <a:r>
              <a:rPr lang="en-US" b="1" i="1" dirty="0">
                <a:latin typeface="Arial" pitchFamily="34" charset="0"/>
              </a:rPr>
              <a:t>Writer / Broadcaster                                  Professor London Business School</a:t>
            </a:r>
          </a:p>
        </p:txBody>
      </p:sp>
    </p:spTree>
    <p:extLst>
      <p:ext uri="{BB962C8B-B14F-4D97-AF65-F5344CB8AC3E}">
        <p14:creationId xmlns:p14="http://schemas.microsoft.com/office/powerpoint/2010/main" val="2074900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dirty="0"/>
              <a:t>“…principles of change management in adult social care...is active involvement of people who use services and their families in shaping and deciding on the overall purpose of a service and how it should be delivered.”</a:t>
            </a:r>
          </a:p>
          <a:p>
            <a:pPr marL="0" indent="0">
              <a:buNone/>
            </a:pPr>
            <a:endParaRPr lang="en-GB" dirty="0"/>
          </a:p>
          <a:p>
            <a:pPr marL="0" indent="0">
              <a:buNone/>
            </a:pPr>
            <a:r>
              <a:rPr lang="en-GB" sz="2000" i="1" dirty="0"/>
              <a:t>Miller et al (2015)</a:t>
            </a:r>
            <a:endParaRPr lang="en-US" sz="2000" i="1" dirty="0"/>
          </a:p>
        </p:txBody>
      </p:sp>
      <p:sp>
        <p:nvSpPr>
          <p:cNvPr id="4" name="Title 1"/>
          <p:cNvSpPr txBox="1">
            <a:spLocks/>
          </p:cNvSpPr>
          <p:nvPr/>
        </p:nvSpPr>
        <p:spPr>
          <a:xfrm>
            <a:off x="457200" y="332656"/>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solidFill>
                  <a:schemeClr val="accent5">
                    <a:lumMod val="50000"/>
                  </a:schemeClr>
                </a:solidFill>
              </a:rPr>
              <a:t>Change management in adult social care</a:t>
            </a:r>
            <a:endParaRPr lang="en-US" sz="3600" b="1" dirty="0">
              <a:solidFill>
                <a:schemeClr val="accent5">
                  <a:lumMod val="50000"/>
                </a:schemeClr>
              </a:solidFill>
            </a:endParaRPr>
          </a:p>
        </p:txBody>
      </p:sp>
    </p:spTree>
    <p:extLst>
      <p:ext uri="{BB962C8B-B14F-4D97-AF65-F5344CB8AC3E}">
        <p14:creationId xmlns:p14="http://schemas.microsoft.com/office/powerpoint/2010/main" val="1557729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b="1" dirty="0">
                <a:solidFill>
                  <a:schemeClr val="accent5">
                    <a:lumMod val="50000"/>
                  </a:schemeClr>
                </a:solidFill>
              </a:rPr>
              <a:t>Organisational culture and change</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3594819" y="1196752"/>
            <a:ext cx="5338936" cy="4164588"/>
          </a:xfrm>
          <a:prstGeom prst="rect">
            <a:avLst/>
          </a:prstGeom>
        </p:spPr>
      </p:pic>
      <p:sp>
        <p:nvSpPr>
          <p:cNvPr id="3" name="Content Placeholder 2"/>
          <p:cNvSpPr>
            <a:spLocks noGrp="1"/>
          </p:cNvSpPr>
          <p:nvPr>
            <p:ph idx="1"/>
          </p:nvPr>
        </p:nvSpPr>
        <p:spPr>
          <a:xfrm>
            <a:off x="457200" y="1600201"/>
            <a:ext cx="4114800" cy="3917032"/>
          </a:xfrm>
        </p:spPr>
        <p:txBody>
          <a:bodyPr/>
          <a:lstStyle/>
          <a:p>
            <a:pPr marL="0" indent="0">
              <a:buNone/>
            </a:pPr>
            <a:r>
              <a:rPr lang="en-GB" dirty="0"/>
              <a:t>How various elements may affect organisational change</a:t>
            </a:r>
          </a:p>
          <a:p>
            <a:pPr marL="0" indent="0">
              <a:buNone/>
            </a:pPr>
            <a:endParaRPr lang="en-GB" dirty="0"/>
          </a:p>
          <a:p>
            <a:pPr marL="0" indent="0">
              <a:buNone/>
            </a:pPr>
            <a:endParaRPr lang="en-GB" dirty="0"/>
          </a:p>
          <a:p>
            <a:pPr marL="0" indent="0">
              <a:buNone/>
            </a:pPr>
            <a:r>
              <a:rPr lang="en-GB" sz="1800" i="1" dirty="0"/>
              <a:t>Senior and Fleming (2006:173)</a:t>
            </a:r>
          </a:p>
          <a:p>
            <a:pPr marL="0" indent="0">
              <a:buNone/>
            </a:pPr>
            <a:endParaRPr lang="en-GB" dirty="0"/>
          </a:p>
          <a:p>
            <a:pPr marL="0" indent="0">
              <a:buNone/>
            </a:pPr>
            <a:endParaRPr lang="en-US" sz="2000" dirty="0"/>
          </a:p>
        </p:txBody>
      </p:sp>
    </p:spTree>
    <p:extLst>
      <p:ext uri="{BB962C8B-B14F-4D97-AF65-F5344CB8AC3E}">
        <p14:creationId xmlns:p14="http://schemas.microsoft.com/office/powerpoint/2010/main" val="1152948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635896" y="1124744"/>
            <a:ext cx="4544309" cy="4536504"/>
          </a:xfrm>
          <a:prstGeom prst="rect">
            <a:avLst/>
          </a:prstGeom>
        </p:spPr>
      </p:pic>
      <p:sp>
        <p:nvSpPr>
          <p:cNvPr id="2" name="Title 1"/>
          <p:cNvSpPr>
            <a:spLocks noGrp="1"/>
          </p:cNvSpPr>
          <p:nvPr>
            <p:ph type="title"/>
          </p:nvPr>
        </p:nvSpPr>
        <p:spPr>
          <a:solidFill>
            <a:schemeClr val="bg1"/>
          </a:solidFill>
        </p:spPr>
        <p:txBody>
          <a:bodyPr>
            <a:normAutofit fontScale="90000"/>
          </a:bodyPr>
          <a:lstStyle/>
          <a:p>
            <a:r>
              <a:rPr lang="en-GB" b="1" dirty="0">
                <a:solidFill>
                  <a:schemeClr val="accent5">
                    <a:lumMod val="75000"/>
                  </a:schemeClr>
                </a:solidFill>
              </a:rPr>
              <a:t>Planned cycle of social care change</a:t>
            </a:r>
            <a:endParaRPr lang="en-US" b="1" dirty="0">
              <a:solidFill>
                <a:schemeClr val="accent5">
                  <a:lumMod val="75000"/>
                </a:schemeClr>
              </a:solidFill>
            </a:endParaRPr>
          </a:p>
        </p:txBody>
      </p:sp>
      <p:sp>
        <p:nvSpPr>
          <p:cNvPr id="5" name="TextBox 4"/>
          <p:cNvSpPr txBox="1"/>
          <p:nvPr/>
        </p:nvSpPr>
        <p:spPr>
          <a:xfrm>
            <a:off x="755576" y="1772816"/>
            <a:ext cx="2880320" cy="2554545"/>
          </a:xfrm>
          <a:prstGeom prst="rect">
            <a:avLst/>
          </a:prstGeom>
          <a:noFill/>
        </p:spPr>
        <p:txBody>
          <a:bodyPr wrap="square" rtlCol="0">
            <a:spAutoFit/>
          </a:bodyPr>
          <a:lstStyle/>
          <a:p>
            <a:pPr marL="342900" indent="-342900">
              <a:buFont typeface="+mj-lt"/>
              <a:buAutoNum type="arabicPeriod"/>
            </a:pPr>
            <a:r>
              <a:rPr lang="en-GB" sz="3200" dirty="0"/>
              <a:t>Start</a:t>
            </a:r>
          </a:p>
          <a:p>
            <a:pPr marL="342900" indent="-342900">
              <a:buFont typeface="+mj-lt"/>
              <a:buAutoNum type="arabicPeriod"/>
            </a:pPr>
            <a:r>
              <a:rPr lang="en-GB" sz="3200" dirty="0"/>
              <a:t>Understand</a:t>
            </a:r>
          </a:p>
          <a:p>
            <a:pPr marL="342900" indent="-342900">
              <a:buFont typeface="+mj-lt"/>
              <a:buAutoNum type="arabicPeriod"/>
            </a:pPr>
            <a:r>
              <a:rPr lang="en-GB" sz="3200" dirty="0"/>
              <a:t>Decide</a:t>
            </a:r>
          </a:p>
          <a:p>
            <a:pPr marL="342900" indent="-342900">
              <a:buFont typeface="+mj-lt"/>
              <a:buAutoNum type="arabicPeriod"/>
            </a:pPr>
            <a:r>
              <a:rPr lang="en-GB" sz="3200" dirty="0"/>
              <a:t>Implement</a:t>
            </a:r>
          </a:p>
          <a:p>
            <a:pPr marL="342900" indent="-342900">
              <a:buFont typeface="+mj-lt"/>
              <a:buAutoNum type="arabicPeriod"/>
            </a:pPr>
            <a:r>
              <a:rPr lang="en-GB" sz="3200" dirty="0"/>
              <a:t>Sustain</a:t>
            </a:r>
            <a:endParaRPr lang="en-US" sz="3200" dirty="0"/>
          </a:p>
        </p:txBody>
      </p:sp>
      <p:sp>
        <p:nvSpPr>
          <p:cNvPr id="3" name="TextBox 2"/>
          <p:cNvSpPr txBox="1"/>
          <p:nvPr/>
        </p:nvSpPr>
        <p:spPr>
          <a:xfrm>
            <a:off x="4644008" y="5258799"/>
            <a:ext cx="2376264" cy="369332"/>
          </a:xfrm>
          <a:prstGeom prst="rect">
            <a:avLst/>
          </a:prstGeom>
          <a:noFill/>
        </p:spPr>
        <p:txBody>
          <a:bodyPr wrap="square" rtlCol="0">
            <a:spAutoFit/>
          </a:bodyPr>
          <a:lstStyle/>
          <a:p>
            <a:r>
              <a:rPr lang="en-GB" i="1" dirty="0"/>
              <a:t>Miller et al. (2015:07)</a:t>
            </a:r>
            <a:endParaRPr lang="en-US" i="1" dirty="0"/>
          </a:p>
        </p:txBody>
      </p:sp>
    </p:spTree>
    <p:extLst>
      <p:ext uri="{BB962C8B-B14F-4D97-AF65-F5344CB8AC3E}">
        <p14:creationId xmlns:p14="http://schemas.microsoft.com/office/powerpoint/2010/main" val="3044281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51720" y="1412776"/>
            <a:ext cx="5019675" cy="4248472"/>
          </a:xfrm>
          <a:prstGeom prst="rect">
            <a:avLst/>
          </a:prstGeom>
        </p:spPr>
      </p:pic>
      <p:sp>
        <p:nvSpPr>
          <p:cNvPr id="6" name="Title 1"/>
          <p:cNvSpPr>
            <a:spLocks noGrp="1"/>
          </p:cNvSpPr>
          <p:nvPr>
            <p:ph type="title"/>
          </p:nvPr>
        </p:nvSpPr>
        <p:spPr>
          <a:xfrm>
            <a:off x="457200" y="274638"/>
            <a:ext cx="8229600" cy="1143000"/>
          </a:xfrm>
        </p:spPr>
        <p:txBody>
          <a:bodyPr>
            <a:normAutofit fontScale="90000"/>
          </a:bodyPr>
          <a:lstStyle/>
          <a:p>
            <a:r>
              <a:rPr lang="en-GB" b="1" dirty="0">
                <a:solidFill>
                  <a:schemeClr val="accent5">
                    <a:lumMod val="50000"/>
                  </a:schemeClr>
                </a:solidFill>
              </a:rPr>
              <a:t>Before you start…analyse the need for change</a:t>
            </a:r>
            <a:endParaRPr lang="en-US" b="1" dirty="0">
              <a:solidFill>
                <a:schemeClr val="accent5">
                  <a:lumMod val="50000"/>
                </a:schemeClr>
              </a:solidFill>
            </a:endParaRPr>
          </a:p>
        </p:txBody>
      </p:sp>
      <p:sp>
        <p:nvSpPr>
          <p:cNvPr id="2" name="TextBox 1"/>
          <p:cNvSpPr txBox="1"/>
          <p:nvPr/>
        </p:nvSpPr>
        <p:spPr>
          <a:xfrm>
            <a:off x="4067944" y="2348880"/>
            <a:ext cx="1224136" cy="1569660"/>
          </a:xfrm>
          <a:prstGeom prst="rect">
            <a:avLst/>
          </a:prstGeom>
          <a:solidFill>
            <a:schemeClr val="bg1"/>
          </a:solidFill>
        </p:spPr>
        <p:txBody>
          <a:bodyPr wrap="square" rtlCol="0">
            <a:spAutoFit/>
          </a:bodyPr>
          <a:lstStyle/>
          <a:p>
            <a:r>
              <a:rPr lang="en-GB" sz="3200" dirty="0"/>
              <a:t>What are the…</a:t>
            </a:r>
            <a:endParaRPr lang="en-US" sz="3200" dirty="0"/>
          </a:p>
        </p:txBody>
      </p:sp>
    </p:spTree>
    <p:extLst>
      <p:ext uri="{BB962C8B-B14F-4D97-AF65-F5344CB8AC3E}">
        <p14:creationId xmlns:p14="http://schemas.microsoft.com/office/powerpoint/2010/main" val="2306458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noFill/>
        </p:spPr>
        <p:txBody>
          <a:bodyPr>
            <a:normAutofit/>
          </a:bodyPr>
          <a:lstStyle/>
          <a:p>
            <a:pPr marL="0" indent="0">
              <a:buNone/>
            </a:pPr>
            <a:r>
              <a:rPr lang="en-GB" sz="2800" dirty="0"/>
              <a:t>“…lists of triggers makes organizational change sound like a reactive process. Clearly this is not always the case. In many instances, organizations anticipate events and trends, and are proactive in implementing appropriate changes.”</a:t>
            </a:r>
          </a:p>
          <a:p>
            <a:pPr marL="0" indent="0">
              <a:buNone/>
            </a:pPr>
            <a:endParaRPr lang="en-GB" sz="2800" dirty="0"/>
          </a:p>
          <a:p>
            <a:pPr marL="0" indent="0">
              <a:buNone/>
            </a:pPr>
            <a:r>
              <a:rPr lang="en-GB" sz="2400" dirty="0"/>
              <a:t>Buchanan and </a:t>
            </a:r>
            <a:r>
              <a:rPr lang="en-GB" sz="2400" dirty="0" err="1"/>
              <a:t>Huczynski</a:t>
            </a:r>
            <a:r>
              <a:rPr lang="en-GB" sz="2400" dirty="0"/>
              <a:t> (2010: 564)</a:t>
            </a:r>
          </a:p>
        </p:txBody>
      </p:sp>
      <p:sp>
        <p:nvSpPr>
          <p:cNvPr id="4" name="Title 1"/>
          <p:cNvSpPr txBox="1">
            <a:spLocks/>
          </p:cNvSpPr>
          <p:nvPr/>
        </p:nvSpPr>
        <p:spPr>
          <a:xfrm>
            <a:off x="457200" y="332656"/>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Understand the internal and external triggers</a:t>
            </a:r>
            <a:endParaRPr lang="en-US" b="1" dirty="0">
              <a:solidFill>
                <a:schemeClr val="accent5">
                  <a:lumMod val="50000"/>
                </a:schemeClr>
              </a:solidFill>
            </a:endParaRPr>
          </a:p>
        </p:txBody>
      </p:sp>
    </p:spTree>
    <p:extLst>
      <p:ext uri="{BB962C8B-B14F-4D97-AF65-F5344CB8AC3E}">
        <p14:creationId xmlns:p14="http://schemas.microsoft.com/office/powerpoint/2010/main" val="3126081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a:solidFill>
                  <a:schemeClr val="accent5">
                    <a:lumMod val="50000"/>
                  </a:schemeClr>
                </a:solidFill>
              </a:rPr>
              <a:t>Change should be assessed on three levels</a:t>
            </a:r>
            <a:endParaRPr lang="en-US" b="1" dirty="0">
              <a:solidFill>
                <a:schemeClr val="accent5">
                  <a:lumMod val="50000"/>
                </a:schemeClr>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09267962"/>
              </p:ext>
            </p:extLst>
          </p:nvPr>
        </p:nvGraphicFramePr>
        <p:xfrm>
          <a:off x="467544" y="1345824"/>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528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979712" y="908720"/>
            <a:ext cx="4956812" cy="4682282"/>
          </a:xfrm>
          <a:prstGeom prst="rect">
            <a:avLst/>
          </a:prstGeom>
        </p:spPr>
      </p:pic>
      <p:sp>
        <p:nvSpPr>
          <p:cNvPr id="5" name="Title 1"/>
          <p:cNvSpPr txBox="1">
            <a:spLocks noGrp="1"/>
          </p:cNvSpPr>
          <p:nvPr>
            <p:ph type="title"/>
          </p:nvPr>
        </p:nvSpPr>
        <p:spPr>
          <a:xfrm>
            <a:off x="457200"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Internal and external drivers</a:t>
            </a:r>
            <a:endParaRPr lang="en-US" b="1" dirty="0">
              <a:solidFill>
                <a:schemeClr val="accent5">
                  <a:lumMod val="50000"/>
                </a:schemeClr>
              </a:solidFill>
            </a:endParaRPr>
          </a:p>
        </p:txBody>
      </p:sp>
      <p:pic>
        <p:nvPicPr>
          <p:cNvPr id="6" name="Picture 5"/>
          <p:cNvPicPr>
            <a:picLocks noChangeAspect="1"/>
          </p:cNvPicPr>
          <p:nvPr/>
        </p:nvPicPr>
        <p:blipFill>
          <a:blip r:embed="rId3"/>
          <a:stretch>
            <a:fillRect/>
          </a:stretch>
        </p:blipFill>
        <p:spPr>
          <a:xfrm>
            <a:off x="462256" y="2529274"/>
            <a:ext cx="2017951" cy="957155"/>
          </a:xfrm>
          <a:prstGeom prst="rect">
            <a:avLst/>
          </a:prstGeom>
        </p:spPr>
      </p:pic>
      <p:pic>
        <p:nvPicPr>
          <p:cNvPr id="7" name="Picture 6"/>
          <p:cNvPicPr>
            <a:picLocks noChangeAspect="1"/>
          </p:cNvPicPr>
          <p:nvPr/>
        </p:nvPicPr>
        <p:blipFill>
          <a:blip r:embed="rId4"/>
          <a:stretch>
            <a:fillRect/>
          </a:stretch>
        </p:blipFill>
        <p:spPr>
          <a:xfrm>
            <a:off x="6372200" y="2564904"/>
            <a:ext cx="2426418" cy="975445"/>
          </a:xfrm>
          <a:prstGeom prst="rect">
            <a:avLst/>
          </a:prstGeom>
        </p:spPr>
      </p:pic>
    </p:spTree>
    <p:extLst>
      <p:ext uri="{BB962C8B-B14F-4D97-AF65-F5344CB8AC3E}">
        <p14:creationId xmlns:p14="http://schemas.microsoft.com/office/powerpoint/2010/main" val="2148948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Internal and external triggers – drivers of change at </a:t>
            </a:r>
            <a:r>
              <a:rPr lang="en-GB" b="1" dirty="0" err="1">
                <a:solidFill>
                  <a:schemeClr val="accent5">
                    <a:lumMod val="50000"/>
                  </a:schemeClr>
                </a:solidFill>
              </a:rPr>
              <a:t>Fieldbay</a:t>
            </a:r>
            <a:endParaRPr lang="en-US" b="1" dirty="0">
              <a:solidFill>
                <a:schemeClr val="accent5">
                  <a:lumMod val="50000"/>
                </a:schemeClr>
              </a:solidFill>
            </a:endParaRPr>
          </a:p>
        </p:txBody>
      </p:sp>
      <p:pic>
        <p:nvPicPr>
          <p:cNvPr id="8" name="Picture 7"/>
          <p:cNvPicPr>
            <a:picLocks noChangeAspect="1"/>
          </p:cNvPicPr>
          <p:nvPr/>
        </p:nvPicPr>
        <p:blipFill>
          <a:blip r:embed="rId2"/>
          <a:stretch>
            <a:fillRect/>
          </a:stretch>
        </p:blipFill>
        <p:spPr>
          <a:xfrm>
            <a:off x="-3762374" y="-7524750"/>
            <a:ext cx="2087217" cy="2743200"/>
          </a:xfrm>
          <a:prstGeom prst="rect">
            <a:avLst/>
          </a:prstGeom>
        </p:spPr>
      </p:pic>
      <p:pic>
        <p:nvPicPr>
          <p:cNvPr id="9" name="Picture 8"/>
          <p:cNvPicPr>
            <a:picLocks noChangeAspect="1"/>
          </p:cNvPicPr>
          <p:nvPr/>
        </p:nvPicPr>
        <p:blipFill>
          <a:blip r:embed="rId2"/>
          <a:stretch>
            <a:fillRect/>
          </a:stretch>
        </p:blipFill>
        <p:spPr>
          <a:xfrm>
            <a:off x="-75880" y="2492896"/>
            <a:ext cx="1689133" cy="2220004"/>
          </a:xfrm>
          <a:prstGeom prst="rect">
            <a:avLst/>
          </a:prstGeom>
        </p:spPr>
      </p:pic>
      <p:pic>
        <p:nvPicPr>
          <p:cNvPr id="6" name="Content Placeholder 5"/>
          <p:cNvPicPr>
            <a:picLocks noGrp="1" noChangeAspect="1"/>
          </p:cNvPicPr>
          <p:nvPr>
            <p:ph idx="1"/>
          </p:nvPr>
        </p:nvPicPr>
        <p:blipFill>
          <a:blip r:embed="rId3"/>
          <a:stretch>
            <a:fillRect/>
          </a:stretch>
        </p:blipFill>
        <p:spPr>
          <a:xfrm>
            <a:off x="1619672" y="1844824"/>
            <a:ext cx="7010400" cy="3295650"/>
          </a:xfrm>
          <a:prstGeom prst="rect">
            <a:avLst/>
          </a:prstGeom>
        </p:spPr>
      </p:pic>
    </p:spTree>
    <p:extLst>
      <p:ext uri="{BB962C8B-B14F-4D97-AF65-F5344CB8AC3E}">
        <p14:creationId xmlns:p14="http://schemas.microsoft.com/office/powerpoint/2010/main" val="192766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Assess the type of change </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3203848" y="1953702"/>
            <a:ext cx="5878960" cy="3670675"/>
          </a:xfrm>
          <a:prstGeom prst="rect">
            <a:avLst/>
          </a:prstGeom>
        </p:spPr>
      </p:pic>
      <p:sp>
        <p:nvSpPr>
          <p:cNvPr id="3" name="Content Placeholder 2"/>
          <p:cNvSpPr>
            <a:spLocks noGrp="1"/>
          </p:cNvSpPr>
          <p:nvPr>
            <p:ph idx="1"/>
          </p:nvPr>
        </p:nvSpPr>
        <p:spPr>
          <a:xfrm>
            <a:off x="457200" y="1600201"/>
            <a:ext cx="8229600" cy="2188839"/>
          </a:xfrm>
        </p:spPr>
        <p:txBody>
          <a:bodyPr/>
          <a:lstStyle/>
          <a:p>
            <a:r>
              <a:rPr lang="en-GB" dirty="0"/>
              <a:t>Incremental change</a:t>
            </a:r>
          </a:p>
          <a:p>
            <a:r>
              <a:rPr lang="en-GB" dirty="0"/>
              <a:t>Strategic change</a:t>
            </a:r>
          </a:p>
          <a:p>
            <a:r>
              <a:rPr lang="en-GB" dirty="0"/>
              <a:t>Transformational change</a:t>
            </a:r>
            <a:endParaRPr lang="en-US" dirty="0"/>
          </a:p>
        </p:txBody>
      </p:sp>
      <p:sp>
        <p:nvSpPr>
          <p:cNvPr id="5" name="TextBox 4"/>
          <p:cNvSpPr txBox="1"/>
          <p:nvPr/>
        </p:nvSpPr>
        <p:spPr>
          <a:xfrm>
            <a:off x="8388424" y="1953702"/>
            <a:ext cx="694384" cy="395178"/>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926749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29758"/>
            <a:ext cx="8229600" cy="3917032"/>
          </a:xfrm>
        </p:spPr>
        <p:txBody>
          <a:bodyPr/>
          <a:lstStyle/>
          <a:p>
            <a:pPr marL="0" indent="0">
              <a:buNone/>
            </a:pPr>
            <a:r>
              <a:rPr lang="en-GB" dirty="0"/>
              <a:t>Incremental:</a:t>
            </a:r>
          </a:p>
          <a:p>
            <a:r>
              <a:rPr lang="en-GB" dirty="0"/>
              <a:t>Change on smaller scale, such as making small improvements</a:t>
            </a:r>
          </a:p>
          <a:p>
            <a:pPr marL="0" indent="0">
              <a:buNone/>
            </a:pPr>
            <a:endParaRPr lang="en-US" dirty="0"/>
          </a:p>
        </p:txBody>
      </p:sp>
      <p:sp>
        <p:nvSpPr>
          <p:cNvPr id="4" name="Title 1"/>
          <p:cNvSpPr txBox="1">
            <a:spLocks/>
          </p:cNvSpPr>
          <p:nvPr/>
        </p:nvSpPr>
        <p:spPr>
          <a:xfrm>
            <a:off x="611560" y="18675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1763688" y="3140968"/>
            <a:ext cx="5511949" cy="2300961"/>
          </a:xfrm>
          <a:prstGeom prst="rect">
            <a:avLst/>
          </a:prstGeom>
        </p:spPr>
      </p:pic>
    </p:spTree>
    <p:extLst>
      <p:ext uri="{BB962C8B-B14F-4D97-AF65-F5344CB8AC3E}">
        <p14:creationId xmlns:p14="http://schemas.microsoft.com/office/powerpoint/2010/main" val="4168993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3917032"/>
          </a:xfrm>
        </p:spPr>
        <p:txBody>
          <a:bodyPr/>
          <a:lstStyle/>
          <a:p>
            <a:pPr marL="0" indent="0">
              <a:buNone/>
            </a:pPr>
            <a:r>
              <a:rPr lang="en-GB" dirty="0"/>
              <a:t>Strategic:</a:t>
            </a:r>
          </a:p>
          <a:p>
            <a:r>
              <a:rPr lang="en-GB" dirty="0"/>
              <a:t>Change on a larger scale, such as organisational restructuring</a:t>
            </a:r>
            <a:endParaRPr lang="en-US" dirty="0"/>
          </a:p>
        </p:txBody>
      </p:sp>
      <p:sp>
        <p:nvSpPr>
          <p:cNvPr id="4" name="Title 1"/>
          <p:cNvSpPr txBox="1">
            <a:spLocks/>
          </p:cNvSpPr>
          <p:nvPr/>
        </p:nvSpPr>
        <p:spPr>
          <a:xfrm>
            <a:off x="611560" y="25220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843808" y="3140968"/>
            <a:ext cx="3473337" cy="2405607"/>
          </a:xfrm>
          <a:prstGeom prst="rect">
            <a:avLst/>
          </a:prstGeom>
        </p:spPr>
      </p:pic>
    </p:spTree>
    <p:extLst>
      <p:ext uri="{BB962C8B-B14F-4D97-AF65-F5344CB8AC3E}">
        <p14:creationId xmlns:p14="http://schemas.microsoft.com/office/powerpoint/2010/main" val="2023880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68760"/>
            <a:ext cx="8229600" cy="4536504"/>
          </a:xfrm>
        </p:spPr>
        <p:txBody>
          <a:bodyPr>
            <a:normAutofit/>
          </a:bodyPr>
          <a:lstStyle/>
          <a:p>
            <a:pPr marL="0" indent="0">
              <a:buNone/>
            </a:pPr>
            <a:r>
              <a:rPr lang="en-GB" sz="2800" dirty="0"/>
              <a:t>Transformational:</a:t>
            </a:r>
          </a:p>
          <a:p>
            <a:r>
              <a:rPr lang="en-GB" sz="2800" dirty="0"/>
              <a:t>Where the organisation moves to a radically different, and sometimes unknown, future state  </a:t>
            </a:r>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endParaRPr lang="en-GB" sz="1800" i="1" dirty="0"/>
          </a:p>
          <a:p>
            <a:pPr marL="0" indent="0">
              <a:buNone/>
            </a:pPr>
            <a:r>
              <a:rPr lang="en-GB" sz="1800" i="1" dirty="0"/>
              <a:t>Nelson and Quick (2008)</a:t>
            </a:r>
            <a:endParaRPr lang="en-US" sz="1800" i="1" dirty="0"/>
          </a:p>
          <a:p>
            <a:endParaRPr lang="en-GB" dirty="0"/>
          </a:p>
          <a:p>
            <a:endParaRPr lang="en-GB" dirty="0"/>
          </a:p>
          <a:p>
            <a:endParaRPr lang="en-GB" dirty="0"/>
          </a:p>
          <a:p>
            <a:pPr marL="0" indent="0">
              <a:buNone/>
            </a:pPr>
            <a:endParaRPr lang="en-GB" sz="2000" i="1" dirty="0"/>
          </a:p>
          <a:p>
            <a:pPr marL="0" indent="0">
              <a:buNone/>
            </a:pPr>
            <a:endParaRPr lang="en-GB" sz="2000" i="1" dirty="0"/>
          </a:p>
          <a:p>
            <a:pPr marL="0" indent="0">
              <a:buNone/>
            </a:pPr>
            <a:endParaRPr lang="en-GB" sz="2000" i="1" dirty="0"/>
          </a:p>
        </p:txBody>
      </p:sp>
      <p:sp>
        <p:nvSpPr>
          <p:cNvPr id="4" name="Title 1"/>
          <p:cNvSpPr txBox="1">
            <a:spLocks/>
          </p:cNvSpPr>
          <p:nvPr/>
        </p:nvSpPr>
        <p:spPr>
          <a:xfrm>
            <a:off x="611560"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249488" y="2924944"/>
            <a:ext cx="4953744" cy="2173714"/>
          </a:xfrm>
          <a:prstGeom prst="rect">
            <a:avLst/>
          </a:prstGeom>
        </p:spPr>
      </p:pic>
    </p:spTree>
    <p:extLst>
      <p:ext uri="{BB962C8B-B14F-4D97-AF65-F5344CB8AC3E}">
        <p14:creationId xmlns:p14="http://schemas.microsoft.com/office/powerpoint/2010/main" val="1861314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88640"/>
            <a:ext cx="8229600" cy="1143000"/>
          </a:xfrm>
        </p:spPr>
        <p:txBody>
          <a:bodyPr/>
          <a:lstStyle/>
          <a:p>
            <a:r>
              <a:rPr lang="en-GB" b="1" dirty="0">
                <a:solidFill>
                  <a:schemeClr val="accent5">
                    <a:lumMod val="50000"/>
                  </a:schemeClr>
                </a:solidFill>
              </a:rPr>
              <a:t>Activity – Case Study</a:t>
            </a:r>
            <a:endParaRPr lang="en-US"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2195736" y="1124744"/>
            <a:ext cx="4463827" cy="4463827"/>
          </a:xfrm>
          <a:prstGeom prst="rect">
            <a:avLst/>
          </a:prstGeom>
        </p:spPr>
      </p:pic>
    </p:spTree>
    <p:extLst>
      <p:ext uri="{BB962C8B-B14F-4D97-AF65-F5344CB8AC3E}">
        <p14:creationId xmlns:p14="http://schemas.microsoft.com/office/powerpoint/2010/main" val="4159216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6878" y="0"/>
            <a:ext cx="9339398" cy="5661248"/>
          </a:xfrm>
          <a:prstGeom prst="rect">
            <a:avLst/>
          </a:prstGeom>
        </p:spPr>
      </p:pic>
      <p:sp>
        <p:nvSpPr>
          <p:cNvPr id="5" name="Title 1"/>
          <p:cNvSpPr>
            <a:spLocks noGrp="1"/>
          </p:cNvSpPr>
          <p:nvPr>
            <p:ph type="title"/>
          </p:nvPr>
        </p:nvSpPr>
        <p:spPr>
          <a:xfrm>
            <a:off x="468021" y="1196752"/>
            <a:ext cx="8229600" cy="1143000"/>
          </a:xfrm>
        </p:spPr>
        <p:txBody>
          <a:bodyPr/>
          <a:lstStyle/>
          <a:p>
            <a:r>
              <a:rPr lang="en-GB" b="1" dirty="0">
                <a:solidFill>
                  <a:schemeClr val="accent5">
                    <a:lumMod val="50000"/>
                  </a:schemeClr>
                </a:solidFill>
              </a:rPr>
              <a:t>Activity</a:t>
            </a:r>
            <a:endParaRPr lang="en-US" b="1" dirty="0">
              <a:solidFill>
                <a:schemeClr val="accent5">
                  <a:lumMod val="50000"/>
                </a:schemeClr>
              </a:solidFill>
            </a:endParaRPr>
          </a:p>
        </p:txBody>
      </p:sp>
    </p:spTree>
    <p:extLst>
      <p:ext uri="{BB962C8B-B14F-4D97-AF65-F5344CB8AC3E}">
        <p14:creationId xmlns:p14="http://schemas.microsoft.com/office/powerpoint/2010/main" val="31403064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107504" y="548680"/>
            <a:ext cx="8944138" cy="5125581"/>
          </a:xfrm>
          <a:prstGeom prst="rect">
            <a:avLst/>
          </a:prstGeom>
        </p:spPr>
      </p:pic>
      <p:sp>
        <p:nvSpPr>
          <p:cNvPr id="4" name="Title 1"/>
          <p:cNvSpPr txBox="1">
            <a:spLocks/>
          </p:cNvSpPr>
          <p:nvPr/>
        </p:nvSpPr>
        <p:spPr>
          <a:xfrm>
            <a:off x="539552"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Barriers to change activity</a:t>
            </a:r>
            <a:endParaRPr lang="en-US" b="1" dirty="0">
              <a:solidFill>
                <a:schemeClr val="accent5">
                  <a:lumMod val="50000"/>
                </a:schemeClr>
              </a:solidFill>
            </a:endParaRPr>
          </a:p>
        </p:txBody>
      </p:sp>
    </p:spTree>
    <p:extLst>
      <p:ext uri="{BB962C8B-B14F-4D97-AF65-F5344CB8AC3E}">
        <p14:creationId xmlns:p14="http://schemas.microsoft.com/office/powerpoint/2010/main" val="3385156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Barriers to change</a:t>
            </a:r>
            <a:endParaRPr lang="en-US" b="1" dirty="0">
              <a:solidFill>
                <a:schemeClr val="accent5">
                  <a:lumMod val="50000"/>
                </a:schemeClr>
              </a:solidFill>
            </a:endParaRPr>
          </a:p>
        </p:txBody>
      </p:sp>
      <p:sp>
        <p:nvSpPr>
          <p:cNvPr id="3" name="Content Placeholder 2"/>
          <p:cNvSpPr>
            <a:spLocks noGrp="1"/>
          </p:cNvSpPr>
          <p:nvPr>
            <p:ph idx="1"/>
          </p:nvPr>
        </p:nvSpPr>
        <p:spPr>
          <a:xfrm>
            <a:off x="457200" y="1340768"/>
            <a:ext cx="8229600" cy="3917032"/>
          </a:xfrm>
          <a:noFill/>
        </p:spPr>
        <p:txBody>
          <a:bodyPr>
            <a:normAutofit fontScale="85000" lnSpcReduction="20000"/>
          </a:bodyPr>
          <a:lstStyle/>
          <a:p>
            <a:pPr marL="0" indent="0">
              <a:buNone/>
            </a:pPr>
            <a:r>
              <a:rPr lang="en-GB" dirty="0"/>
              <a:t>“</a:t>
            </a:r>
            <a:r>
              <a:rPr lang="en-GB" b="1" dirty="0"/>
              <a:t>Changing</a:t>
            </a:r>
            <a:r>
              <a:rPr lang="en-GB" dirty="0"/>
              <a:t> systems and processes, structure, even a new business strategy, </a:t>
            </a:r>
            <a:r>
              <a:rPr lang="en-GB" b="1" dirty="0"/>
              <a:t>isn’t terribly difficult</a:t>
            </a:r>
            <a:r>
              <a:rPr lang="en-GB" dirty="0"/>
              <a:t>. It’s the </a:t>
            </a:r>
            <a:r>
              <a:rPr lang="en-GB" b="1" dirty="0"/>
              <a:t>people</a:t>
            </a:r>
            <a:r>
              <a:rPr lang="en-GB" dirty="0"/>
              <a:t> aspect </a:t>
            </a:r>
            <a:r>
              <a:rPr lang="en-GB" b="1" dirty="0"/>
              <a:t>that’s tough</a:t>
            </a:r>
            <a:r>
              <a:rPr lang="en-GB" dirty="0"/>
              <a:t>.</a:t>
            </a:r>
          </a:p>
          <a:p>
            <a:pPr marL="0" indent="0">
              <a:buNone/>
            </a:pPr>
            <a:endParaRPr lang="en-GB" dirty="0"/>
          </a:p>
          <a:p>
            <a:pPr marL="0" indent="0">
              <a:buNone/>
            </a:pPr>
            <a:r>
              <a:rPr lang="en-GB" dirty="0"/>
              <a:t>We talk about encouraging people to take risks but it is rarely safe for people to do so. We talk about empowering decision-making but maintain the prerogative to over-rule those decisions if we don’t like them.”</a:t>
            </a:r>
          </a:p>
          <a:p>
            <a:pPr marL="0" indent="0">
              <a:buNone/>
            </a:pPr>
            <a:endParaRPr lang="en-GB" dirty="0"/>
          </a:p>
          <a:p>
            <a:pPr marL="0" indent="0">
              <a:buNone/>
            </a:pPr>
            <a:r>
              <a:rPr lang="en-GB" sz="2000" dirty="0"/>
              <a:t>Palmer, B (2016) </a:t>
            </a:r>
            <a:endParaRPr lang="en-US" sz="2000" dirty="0"/>
          </a:p>
        </p:txBody>
      </p:sp>
    </p:spTree>
    <p:extLst>
      <p:ext uri="{BB962C8B-B14F-4D97-AF65-F5344CB8AC3E}">
        <p14:creationId xmlns:p14="http://schemas.microsoft.com/office/powerpoint/2010/main" val="2432994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5" y="1196752"/>
            <a:ext cx="4355976" cy="1143000"/>
          </a:xfrm>
        </p:spPr>
        <p:txBody>
          <a:bodyPr>
            <a:normAutofit fontScale="90000"/>
          </a:bodyPr>
          <a:lstStyle/>
          <a:p>
            <a:r>
              <a:rPr lang="en-GB" b="1" dirty="0">
                <a:solidFill>
                  <a:schemeClr val="accent5">
                    <a:lumMod val="50000"/>
                  </a:schemeClr>
                </a:solidFill>
                <a:effectLst>
                  <a:outerShdw blurRad="38100" dist="38100" dir="2700000" algn="tl">
                    <a:srgbClr val="000000">
                      <a:alpha val="43137"/>
                    </a:srgbClr>
                  </a:outerShdw>
                </a:effectLst>
              </a:rPr>
              <a:t>Individual </a:t>
            </a:r>
            <a:br>
              <a:rPr lang="en-GB" b="1" dirty="0">
                <a:solidFill>
                  <a:schemeClr val="accent5">
                    <a:lumMod val="50000"/>
                  </a:schemeClr>
                </a:solidFill>
                <a:effectLst>
                  <a:outerShdw blurRad="38100" dist="38100" dir="2700000" algn="tl">
                    <a:srgbClr val="000000">
                      <a:alpha val="43137"/>
                    </a:srgbClr>
                  </a:outerShdw>
                </a:effectLst>
              </a:rPr>
            </a:br>
            <a:r>
              <a:rPr lang="en-GB" b="1" dirty="0">
                <a:solidFill>
                  <a:schemeClr val="accent5">
                    <a:lumMod val="50000"/>
                  </a:schemeClr>
                </a:solidFill>
                <a:effectLst>
                  <a:outerShdw blurRad="38100" dist="38100" dir="2700000" algn="tl">
                    <a:srgbClr val="000000">
                      <a:alpha val="43137"/>
                    </a:srgbClr>
                  </a:outerShdw>
                </a:effectLst>
              </a:rPr>
              <a:t>responses to change</a:t>
            </a:r>
            <a:endParaRPr lang="en-US" b="1" dirty="0">
              <a:solidFill>
                <a:schemeClr val="accent5">
                  <a:lumMod val="50000"/>
                </a:schemeClr>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09065" y="4221088"/>
            <a:ext cx="4788024" cy="792088"/>
          </a:xfrm>
        </p:spPr>
        <p:txBody>
          <a:bodyPr/>
          <a:lstStyle/>
          <a:p>
            <a:pPr marL="0" indent="0">
              <a:buNone/>
            </a:pPr>
            <a:r>
              <a:rPr lang="en-US" b="1" dirty="0">
                <a:hlinkClick r:id="rId2"/>
              </a:rPr>
              <a:t>Who Moved My Cheese</a:t>
            </a:r>
            <a:endParaRPr lang="en-US" b="1" dirty="0"/>
          </a:p>
          <a:p>
            <a:endParaRPr lang="en-US" dirty="0"/>
          </a:p>
        </p:txBody>
      </p:sp>
      <p:pic>
        <p:nvPicPr>
          <p:cNvPr id="5" name="Picture 4"/>
          <p:cNvPicPr>
            <a:picLocks noChangeAspect="1"/>
          </p:cNvPicPr>
          <p:nvPr/>
        </p:nvPicPr>
        <p:blipFill>
          <a:blip r:embed="rId3"/>
          <a:stretch>
            <a:fillRect/>
          </a:stretch>
        </p:blipFill>
        <p:spPr>
          <a:xfrm>
            <a:off x="5076056" y="620688"/>
            <a:ext cx="3497580" cy="4663440"/>
          </a:xfrm>
          <a:prstGeom prst="rect">
            <a:avLst/>
          </a:prstGeom>
        </p:spPr>
      </p:pic>
    </p:spTree>
    <p:extLst>
      <p:ext uri="{BB962C8B-B14F-4D97-AF65-F5344CB8AC3E}">
        <p14:creationId xmlns:p14="http://schemas.microsoft.com/office/powerpoint/2010/main" val="2088563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2634" y="116632"/>
            <a:ext cx="8229600" cy="1143000"/>
          </a:xfrm>
          <a:solidFill>
            <a:schemeClr val="bg1"/>
          </a:solidFill>
        </p:spPr>
        <p:txBody>
          <a:bodyPr/>
          <a:lstStyle/>
          <a:p>
            <a:pPr eaLnBrk="1" hangingPunct="1"/>
            <a:r>
              <a:rPr lang="en-GB" b="1" dirty="0">
                <a:solidFill>
                  <a:schemeClr val="accent5">
                    <a:lumMod val="50000"/>
                  </a:schemeClr>
                </a:solidFill>
              </a:rPr>
              <a:t>Readiness and resistance</a:t>
            </a:r>
          </a:p>
        </p:txBody>
      </p:sp>
      <p:sp>
        <p:nvSpPr>
          <p:cNvPr id="5" name="Rectangle 3"/>
          <p:cNvSpPr txBox="1">
            <a:spLocks noGrp="1" noChangeArrowheads="1"/>
          </p:cNvSpPr>
          <p:nvPr>
            <p:ph idx="1"/>
          </p:nvPr>
        </p:nvSpPr>
        <p:spPr bwMode="auto">
          <a:xfrm>
            <a:off x="439967" y="1052736"/>
            <a:ext cx="8229600" cy="3917032"/>
          </a:xfrm>
          <a:prstGeom prst="rect">
            <a:avLst/>
          </a:prstGeom>
          <a:noFill/>
          <a:ln w="9525">
            <a:noFill/>
            <a:miter lim="800000"/>
            <a:headEnd/>
            <a:tailEnd/>
          </a:ln>
        </p:spPr>
        <p:txBody>
          <a:bodyPr>
            <a:normAutofit/>
          </a:bodyPr>
          <a:lstStyle/>
          <a:p>
            <a:pPr marL="0" indent="0">
              <a:spcBef>
                <a:spcPct val="20000"/>
              </a:spcBef>
              <a:buNone/>
              <a:defRPr/>
            </a:pPr>
            <a:r>
              <a:rPr lang="en-GB" sz="2800" dirty="0">
                <a:latin typeface="+mn-lt"/>
              </a:rPr>
              <a:t>“Tony Eccles (1994) identifies eight preconditions for successful change:</a:t>
            </a:r>
          </a:p>
          <a:p>
            <a:pPr marL="514350" indent="-514350">
              <a:spcBef>
                <a:spcPct val="20000"/>
              </a:spcBef>
              <a:buFont typeface="+mj-lt"/>
              <a:buAutoNum type="arabicPeriod"/>
              <a:defRPr/>
            </a:pPr>
            <a:r>
              <a:rPr lang="en-GB" sz="2800" dirty="0"/>
              <a:t>Is there </a:t>
            </a:r>
            <a:r>
              <a:rPr lang="en-GB" sz="2800" i="1" dirty="0"/>
              <a:t>pressure</a:t>
            </a:r>
            <a:r>
              <a:rPr lang="en-GB" sz="2800" dirty="0"/>
              <a:t> for this change?</a:t>
            </a:r>
          </a:p>
          <a:p>
            <a:pPr marL="514350" indent="-514350">
              <a:spcBef>
                <a:spcPct val="20000"/>
              </a:spcBef>
              <a:buFont typeface="+mj-lt"/>
              <a:buAutoNum type="arabicPeriod"/>
              <a:defRPr/>
            </a:pPr>
            <a:r>
              <a:rPr lang="en-GB" sz="2800" dirty="0">
                <a:latin typeface="+mn-lt"/>
              </a:rPr>
              <a:t>Is there a clear and shared </a:t>
            </a:r>
            <a:r>
              <a:rPr lang="en-GB" sz="2800" i="1" dirty="0">
                <a:latin typeface="+mn-lt"/>
              </a:rPr>
              <a:t>vision</a:t>
            </a:r>
            <a:r>
              <a:rPr lang="en-GB" sz="2800" dirty="0">
                <a:latin typeface="+mn-lt"/>
              </a:rPr>
              <a:t> of the goal and the direction?</a:t>
            </a:r>
          </a:p>
          <a:p>
            <a:pPr marL="514350" indent="-514350">
              <a:spcBef>
                <a:spcPct val="20000"/>
              </a:spcBef>
              <a:buFont typeface="+mj-lt"/>
              <a:buAutoNum type="arabicPeriod"/>
              <a:defRPr/>
            </a:pPr>
            <a:r>
              <a:rPr lang="en-GB" sz="2800" dirty="0"/>
              <a:t>Do we have effective </a:t>
            </a:r>
            <a:r>
              <a:rPr lang="en-GB" sz="2800" i="1" dirty="0"/>
              <a:t>liaison and trust </a:t>
            </a:r>
            <a:r>
              <a:rPr lang="en-GB" sz="2800" dirty="0"/>
              <a:t>between those concerned?</a:t>
            </a:r>
          </a:p>
          <a:p>
            <a:pPr marL="514350" indent="-514350">
              <a:spcBef>
                <a:spcPct val="20000"/>
              </a:spcBef>
              <a:buFont typeface="+mj-lt"/>
              <a:buAutoNum type="arabicPeriod"/>
              <a:defRPr/>
            </a:pPr>
            <a:r>
              <a:rPr lang="en-GB" sz="2800" dirty="0">
                <a:latin typeface="+mn-lt"/>
              </a:rPr>
              <a:t>Is there the </a:t>
            </a:r>
            <a:r>
              <a:rPr lang="en-GB" sz="2800" i="1" dirty="0">
                <a:latin typeface="+mn-lt"/>
              </a:rPr>
              <a:t>will and power </a:t>
            </a:r>
            <a:r>
              <a:rPr lang="en-GB" sz="2800" dirty="0">
                <a:latin typeface="+mn-lt"/>
              </a:rPr>
              <a:t>to act?</a:t>
            </a:r>
          </a:p>
        </p:txBody>
      </p:sp>
    </p:spTree>
    <p:extLst>
      <p:ext uri="{BB962C8B-B14F-4D97-AF65-F5344CB8AC3E}">
        <p14:creationId xmlns:p14="http://schemas.microsoft.com/office/powerpoint/2010/main" val="993973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2634" y="116632"/>
            <a:ext cx="8229600" cy="1143000"/>
          </a:xfrm>
          <a:solidFill>
            <a:schemeClr val="bg1"/>
          </a:solidFill>
        </p:spPr>
        <p:txBody>
          <a:bodyPr>
            <a:normAutofit fontScale="90000"/>
          </a:bodyPr>
          <a:lstStyle/>
          <a:p>
            <a:pPr eaLnBrk="1" hangingPunct="1"/>
            <a:r>
              <a:rPr lang="en-GB" b="1" dirty="0">
                <a:solidFill>
                  <a:schemeClr val="accent5">
                    <a:lumMod val="50000"/>
                  </a:schemeClr>
                </a:solidFill>
              </a:rPr>
              <a:t>Readiness and resistance (continued)</a:t>
            </a:r>
          </a:p>
        </p:txBody>
      </p:sp>
      <p:sp>
        <p:nvSpPr>
          <p:cNvPr id="5" name="Rectangle 3"/>
          <p:cNvSpPr txBox="1">
            <a:spLocks noGrp="1" noChangeArrowheads="1"/>
          </p:cNvSpPr>
          <p:nvPr>
            <p:ph idx="1"/>
          </p:nvPr>
        </p:nvSpPr>
        <p:spPr bwMode="auto">
          <a:xfrm>
            <a:off x="462634" y="1484784"/>
            <a:ext cx="8229600" cy="3917032"/>
          </a:xfrm>
          <a:prstGeom prst="rect">
            <a:avLst/>
          </a:prstGeom>
          <a:noFill/>
          <a:ln w="9525">
            <a:noFill/>
            <a:miter lim="800000"/>
            <a:headEnd/>
            <a:tailEnd/>
          </a:ln>
        </p:spPr>
        <p:txBody>
          <a:bodyPr>
            <a:normAutofit/>
          </a:bodyPr>
          <a:lstStyle/>
          <a:p>
            <a:pPr marL="0" indent="0">
              <a:spcBef>
                <a:spcPct val="20000"/>
              </a:spcBef>
              <a:buNone/>
              <a:defRPr/>
            </a:pPr>
            <a:r>
              <a:rPr lang="en-GB" sz="2800" dirty="0">
                <a:latin typeface="+mn-lt"/>
              </a:rPr>
              <a:t>5. Do we have enough </a:t>
            </a:r>
            <a:r>
              <a:rPr lang="en-GB" sz="2800" i="1" dirty="0">
                <a:latin typeface="+mn-lt"/>
              </a:rPr>
              <a:t>capable people </a:t>
            </a:r>
            <a:r>
              <a:rPr lang="en-GB" sz="2800" dirty="0">
                <a:latin typeface="+mn-lt"/>
              </a:rPr>
              <a:t>with sufficient resources?</a:t>
            </a:r>
          </a:p>
          <a:p>
            <a:pPr marL="0" indent="0">
              <a:spcBef>
                <a:spcPct val="20000"/>
              </a:spcBef>
              <a:buNone/>
              <a:defRPr/>
            </a:pPr>
            <a:r>
              <a:rPr lang="en-GB" sz="2800" dirty="0"/>
              <a:t>6. Do we have suitable </a:t>
            </a:r>
            <a:r>
              <a:rPr lang="en-GB" sz="2800" i="1" dirty="0"/>
              <a:t>rewards</a:t>
            </a:r>
            <a:r>
              <a:rPr lang="en-GB" sz="2800" dirty="0"/>
              <a:t> and defined </a:t>
            </a:r>
            <a:r>
              <a:rPr lang="en-GB" sz="2800" i="1" dirty="0"/>
              <a:t>accountability</a:t>
            </a:r>
            <a:r>
              <a:rPr lang="en-GB" sz="2800" dirty="0"/>
              <a:t> for actions?</a:t>
            </a:r>
          </a:p>
          <a:p>
            <a:pPr marL="0" indent="0">
              <a:spcBef>
                <a:spcPct val="20000"/>
              </a:spcBef>
              <a:buNone/>
              <a:defRPr/>
            </a:pPr>
            <a:r>
              <a:rPr lang="en-GB" sz="2800" dirty="0">
                <a:latin typeface="+mn-lt"/>
              </a:rPr>
              <a:t>7. Have we identified actionable </a:t>
            </a:r>
            <a:r>
              <a:rPr lang="en-GB" sz="2800" i="1" dirty="0">
                <a:latin typeface="+mn-lt"/>
              </a:rPr>
              <a:t>first steps</a:t>
            </a:r>
            <a:r>
              <a:rPr lang="en-GB" sz="2800" dirty="0">
                <a:latin typeface="+mn-lt"/>
              </a:rPr>
              <a:t>?</a:t>
            </a:r>
          </a:p>
          <a:p>
            <a:pPr marL="0" indent="0">
              <a:spcBef>
                <a:spcPct val="20000"/>
              </a:spcBef>
              <a:buNone/>
              <a:defRPr/>
            </a:pPr>
            <a:r>
              <a:rPr lang="en-GB" sz="2800" dirty="0"/>
              <a:t>8. Does the organization have a </a:t>
            </a:r>
            <a:r>
              <a:rPr lang="en-GB" sz="2800" i="1" dirty="0"/>
              <a:t>capacity to learn </a:t>
            </a:r>
            <a:r>
              <a:rPr lang="en-GB" sz="2800" dirty="0"/>
              <a:t>and to adapt?</a:t>
            </a:r>
          </a:p>
          <a:p>
            <a:pPr marL="0" indent="0">
              <a:buNone/>
              <a:defRPr/>
            </a:pPr>
            <a:r>
              <a:rPr lang="en-GB" sz="2000" i="1" dirty="0"/>
              <a:t>Buchanan and </a:t>
            </a:r>
            <a:r>
              <a:rPr lang="en-GB" sz="2000" i="1" dirty="0" err="1"/>
              <a:t>Huczynski</a:t>
            </a:r>
            <a:r>
              <a:rPr lang="en-GB" sz="2000" i="1" dirty="0"/>
              <a:t> (2010: 570)</a:t>
            </a:r>
          </a:p>
          <a:p>
            <a:pPr marL="0" indent="0">
              <a:buNone/>
              <a:defRPr/>
            </a:pPr>
            <a:endParaRPr lang="en-GB" sz="2000" dirty="0"/>
          </a:p>
          <a:p>
            <a:pPr marL="0" indent="0">
              <a:spcBef>
                <a:spcPct val="20000"/>
              </a:spcBef>
              <a:buNone/>
              <a:defRPr/>
            </a:pPr>
            <a:endParaRPr lang="en-GB" sz="2800" dirty="0">
              <a:latin typeface="+mn-lt"/>
            </a:endParaRPr>
          </a:p>
        </p:txBody>
      </p:sp>
    </p:spTree>
    <p:extLst>
      <p:ext uri="{BB962C8B-B14F-4D97-AF65-F5344CB8AC3E}">
        <p14:creationId xmlns:p14="http://schemas.microsoft.com/office/powerpoint/2010/main" val="1684371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3848" y="332656"/>
            <a:ext cx="2664296" cy="576064"/>
          </a:xfrm>
          <a:prstGeom prst="rect">
            <a:avLst/>
          </a:prstGeom>
          <a:solidFill>
            <a:schemeClr val="bg1"/>
          </a:solidFill>
        </p:spPr>
        <p:txBody>
          <a:bodyPr wrap="square" rtlCol="0">
            <a:spAutoFit/>
          </a:bodyPr>
          <a:lstStyle/>
          <a:p>
            <a:endParaRPr lang="en-US" dirty="0"/>
          </a:p>
        </p:txBody>
      </p:sp>
      <p:pic>
        <p:nvPicPr>
          <p:cNvPr id="3" name="Picture 2"/>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8437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Change and employee engagement</a:t>
            </a:r>
            <a:endParaRPr lang="en-US" b="1" dirty="0">
              <a:solidFill>
                <a:schemeClr val="accent5">
                  <a:lumMod val="50000"/>
                </a:schemeClr>
              </a:solidFill>
            </a:endParaRPr>
          </a:p>
        </p:txBody>
      </p:sp>
      <p:sp>
        <p:nvSpPr>
          <p:cNvPr id="3" name="Content Placeholder 2"/>
          <p:cNvSpPr>
            <a:spLocks noGrp="1"/>
          </p:cNvSpPr>
          <p:nvPr>
            <p:ph idx="1"/>
          </p:nvPr>
        </p:nvSpPr>
        <p:spPr/>
        <p:txBody>
          <a:bodyPr>
            <a:noAutofit/>
          </a:bodyPr>
          <a:lstStyle/>
          <a:p>
            <a:pPr marL="0" indent="0">
              <a:buNone/>
            </a:pPr>
            <a:r>
              <a:rPr lang="en-GB" sz="2400" dirty="0"/>
              <a:t>“Because </a:t>
            </a:r>
            <a:r>
              <a:rPr lang="en-GB" sz="2400" b="1" dirty="0"/>
              <a:t>engagement</a:t>
            </a:r>
            <a:r>
              <a:rPr lang="en-GB" sz="2400" dirty="0"/>
              <a:t> is an area that essentially concerns itself with the emotions and even the spirituality of individuals, it’s easy to dismiss it as another fluffy ‘people’ initiative…shouldn’t be written off as just another HR fad…neither should it be viewed as a quick fix. The idea is much bigger than that, because it </a:t>
            </a:r>
            <a:r>
              <a:rPr lang="en-GB" sz="2400" b="1" dirty="0"/>
              <a:t>relates to the core of a business </a:t>
            </a:r>
            <a:r>
              <a:rPr lang="en-GB" sz="2400" dirty="0"/>
              <a:t>– its </a:t>
            </a:r>
            <a:r>
              <a:rPr lang="en-GB" sz="2400" b="1" dirty="0"/>
              <a:t>values</a:t>
            </a:r>
            <a:r>
              <a:rPr lang="en-GB" sz="2400" dirty="0"/>
              <a:t>, </a:t>
            </a:r>
            <a:r>
              <a:rPr lang="en-GB" sz="2400" b="1" dirty="0"/>
              <a:t>culture</a:t>
            </a:r>
            <a:r>
              <a:rPr lang="en-GB" sz="2400" dirty="0"/>
              <a:t> and way of </a:t>
            </a:r>
            <a:r>
              <a:rPr lang="en-GB" sz="2400" b="1" dirty="0"/>
              <a:t>managing</a:t>
            </a:r>
            <a:r>
              <a:rPr lang="en-GB" sz="2400" dirty="0"/>
              <a:t>. Changing that is a tall order. But in the long term – and the path to engagement is a marathon, not a sprint – a truly engaged company is likely to be a ‘great’ one.” </a:t>
            </a:r>
          </a:p>
          <a:p>
            <a:pPr marL="0" indent="0">
              <a:buNone/>
            </a:pPr>
            <a:r>
              <a:rPr lang="en-GB" sz="1800" dirty="0"/>
              <a:t>De Vita (2007)</a:t>
            </a:r>
            <a:endParaRPr lang="en-US" sz="1800" dirty="0"/>
          </a:p>
        </p:txBody>
      </p:sp>
    </p:spTree>
    <p:extLst>
      <p:ext uri="{BB962C8B-B14F-4D97-AF65-F5344CB8AC3E}">
        <p14:creationId xmlns:p14="http://schemas.microsoft.com/office/powerpoint/2010/main" val="4727945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Employee engagement</a:t>
            </a:r>
            <a:endParaRPr lang="en-US" b="1" dirty="0">
              <a:solidFill>
                <a:schemeClr val="accent5">
                  <a:lumMod val="50000"/>
                </a:schemeClr>
              </a:solidFill>
            </a:endParaRPr>
          </a:p>
        </p:txBody>
      </p:sp>
      <p:sp>
        <p:nvSpPr>
          <p:cNvPr id="3" name="Content Placeholder 2"/>
          <p:cNvSpPr>
            <a:spLocks noGrp="1"/>
          </p:cNvSpPr>
          <p:nvPr>
            <p:ph idx="1"/>
          </p:nvPr>
        </p:nvSpPr>
        <p:spPr/>
        <p:txBody>
          <a:bodyPr>
            <a:noAutofit/>
          </a:bodyPr>
          <a:lstStyle/>
          <a:p>
            <a:pPr marL="0" indent="0">
              <a:buNone/>
            </a:pPr>
            <a:r>
              <a:rPr lang="en-US" sz="2800" dirty="0"/>
              <a:t>“And yet, employee engagement is generally thought of as a conglomeration. It brings together traditionally distinct areas: employee-focused concepts of </a:t>
            </a:r>
            <a:r>
              <a:rPr lang="en-US" sz="2800" b="1" dirty="0"/>
              <a:t>satisfaction</a:t>
            </a:r>
            <a:r>
              <a:rPr lang="en-US" sz="2800" dirty="0"/>
              <a:t>, </a:t>
            </a:r>
            <a:r>
              <a:rPr lang="en-US" sz="2800" b="1" dirty="0"/>
              <a:t>motivation</a:t>
            </a:r>
            <a:r>
              <a:rPr lang="en-US" sz="2800" dirty="0"/>
              <a:t> and </a:t>
            </a:r>
            <a:r>
              <a:rPr lang="en-US" sz="2800" b="1" dirty="0"/>
              <a:t>quality</a:t>
            </a:r>
            <a:r>
              <a:rPr lang="en-US" sz="2800" dirty="0"/>
              <a:t> of </a:t>
            </a:r>
            <a:r>
              <a:rPr lang="en-US" sz="2800" b="1" dirty="0"/>
              <a:t>working life</a:t>
            </a:r>
            <a:r>
              <a:rPr lang="en-US" sz="2800" dirty="0"/>
              <a:t>; and more </a:t>
            </a:r>
            <a:r>
              <a:rPr lang="en-US" sz="2800" dirty="0" err="1"/>
              <a:t>organisation</a:t>
            </a:r>
            <a:r>
              <a:rPr lang="en-US" sz="2800" dirty="0"/>
              <a:t>-focused aspects of how employees </a:t>
            </a:r>
            <a:r>
              <a:rPr lang="en-US" sz="2800" b="1" dirty="0"/>
              <a:t>understand business context </a:t>
            </a:r>
            <a:r>
              <a:rPr lang="en-US" sz="2800" dirty="0"/>
              <a:t>and show </a:t>
            </a:r>
            <a:r>
              <a:rPr lang="en-US" sz="2800" b="1" dirty="0"/>
              <a:t>commitment</a:t>
            </a:r>
            <a:r>
              <a:rPr lang="en-US" sz="2800" dirty="0"/>
              <a:t> to </a:t>
            </a:r>
            <a:r>
              <a:rPr lang="en-US" sz="2800" b="1" dirty="0"/>
              <a:t>strategy</a:t>
            </a:r>
            <a:r>
              <a:rPr lang="en-US" sz="2800" dirty="0"/>
              <a:t> and </a:t>
            </a:r>
            <a:r>
              <a:rPr lang="en-US" sz="2800" b="1" dirty="0"/>
              <a:t>values</a:t>
            </a:r>
            <a:r>
              <a:rPr lang="en-US" sz="2800" dirty="0"/>
              <a:t>…” </a:t>
            </a:r>
          </a:p>
          <a:p>
            <a:endParaRPr lang="en-US" sz="2800" dirty="0"/>
          </a:p>
        </p:txBody>
      </p:sp>
    </p:spTree>
    <p:extLst>
      <p:ext uri="{BB962C8B-B14F-4D97-AF65-F5344CB8AC3E}">
        <p14:creationId xmlns:p14="http://schemas.microsoft.com/office/powerpoint/2010/main" val="996969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sz="2800" dirty="0"/>
              <a:t>“…In short, employee engagement </a:t>
            </a:r>
            <a:r>
              <a:rPr lang="en-US" sz="2800" b="1" dirty="0"/>
              <a:t>seeks the good </a:t>
            </a:r>
            <a:r>
              <a:rPr lang="en-US" sz="2800" dirty="0"/>
              <a:t>of the </a:t>
            </a:r>
            <a:r>
              <a:rPr lang="en-US" sz="2800" b="1" dirty="0"/>
              <a:t>individual</a:t>
            </a:r>
            <a:r>
              <a:rPr lang="en-US" sz="2800" dirty="0"/>
              <a:t> and the good of the </a:t>
            </a:r>
            <a:r>
              <a:rPr lang="en-US" sz="2800" b="1" dirty="0"/>
              <a:t>organisation</a:t>
            </a:r>
            <a:r>
              <a:rPr lang="en-US" sz="2800" dirty="0"/>
              <a:t>, in </a:t>
            </a:r>
            <a:r>
              <a:rPr lang="en-US" sz="2800" b="1" dirty="0"/>
              <a:t>tandem</a:t>
            </a:r>
            <a:r>
              <a:rPr lang="en-US" sz="2800" dirty="0"/>
              <a:t>. It is not enough to love your job and be willing to go the extra mile. You need to be </a:t>
            </a:r>
            <a:r>
              <a:rPr lang="en-US" sz="2800" b="1" dirty="0"/>
              <a:t>going the extra mile </a:t>
            </a:r>
            <a:r>
              <a:rPr lang="en-US" sz="2800" dirty="0"/>
              <a:t>in the right direction.”</a:t>
            </a:r>
          </a:p>
          <a:p>
            <a:pPr marL="0" indent="0">
              <a:buNone/>
            </a:pPr>
            <a:endParaRPr lang="en-GB" sz="2800" dirty="0"/>
          </a:p>
          <a:p>
            <a:pPr marL="0" indent="0">
              <a:buNone/>
            </a:pPr>
            <a:r>
              <a:rPr lang="en-GB" sz="2000" dirty="0"/>
              <a:t>Mayson (2014)</a:t>
            </a:r>
          </a:p>
          <a:p>
            <a:pPr marL="0" indent="0">
              <a:buNone/>
            </a:pPr>
            <a:r>
              <a:rPr lang="en-US" sz="2000" dirty="0">
                <a:hlinkClick r:id="rId2"/>
              </a:rPr>
              <a:t>Employee Engagement</a:t>
            </a:r>
            <a:endParaRPr lang="en-US" sz="2000" dirty="0"/>
          </a:p>
          <a:p>
            <a:pPr marL="0" indent="0">
              <a:buNone/>
            </a:pPr>
            <a:endParaRPr lang="en-US" sz="2000" dirty="0"/>
          </a:p>
          <a:p>
            <a:pPr marL="0" indent="0">
              <a:buNone/>
            </a:pPr>
            <a:endParaRPr lang="en-GB" sz="2800" dirty="0"/>
          </a:p>
          <a:p>
            <a:pPr marL="0" indent="0">
              <a:buNone/>
            </a:pPr>
            <a:endParaRPr lang="en-US" sz="2800" dirty="0"/>
          </a:p>
          <a:p>
            <a:pPr marL="0" indent="0">
              <a:buNone/>
            </a:pPr>
            <a:endParaRPr lang="en-US" sz="2800" dirty="0"/>
          </a:p>
          <a:p>
            <a:pPr marL="0" indent="0">
              <a:buNone/>
            </a:pPr>
            <a:endParaRPr lang="en-GB" sz="2800" dirty="0"/>
          </a:p>
          <a:p>
            <a:pPr marL="0" indent="0">
              <a:buNone/>
            </a:pPr>
            <a:endParaRPr lang="en-US" sz="2800" dirty="0"/>
          </a:p>
        </p:txBody>
      </p:sp>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Employee engagement</a:t>
            </a:r>
            <a:endParaRPr lang="en-US" b="1" dirty="0">
              <a:solidFill>
                <a:schemeClr val="accent5">
                  <a:lumMod val="50000"/>
                </a:schemeClr>
              </a:solidFill>
            </a:endParaRPr>
          </a:p>
        </p:txBody>
      </p:sp>
    </p:spTree>
    <p:extLst>
      <p:ext uri="{BB962C8B-B14F-4D97-AF65-F5344CB8AC3E}">
        <p14:creationId xmlns:p14="http://schemas.microsoft.com/office/powerpoint/2010/main" val="21037918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b="1" dirty="0">
                <a:solidFill>
                  <a:schemeClr val="accent5">
                    <a:lumMod val="50000"/>
                  </a:schemeClr>
                </a:solidFill>
              </a:rPr>
              <a:t>Virtuous circle of employee engagement</a:t>
            </a:r>
            <a:endParaRPr lang="en-US" b="1" dirty="0">
              <a:solidFill>
                <a:schemeClr val="accent5">
                  <a:lumMod val="50000"/>
                </a:schemeClr>
              </a:solidFill>
            </a:endParaRPr>
          </a:p>
        </p:txBody>
      </p:sp>
      <p:pic>
        <p:nvPicPr>
          <p:cNvPr id="6" name="Content Placeholder 5"/>
          <p:cNvPicPr>
            <a:picLocks noGrp="1" noChangeAspect="1"/>
          </p:cNvPicPr>
          <p:nvPr>
            <p:ph idx="1"/>
          </p:nvPr>
        </p:nvPicPr>
        <p:blipFill>
          <a:blip r:embed="rId2"/>
          <a:stretch>
            <a:fillRect/>
          </a:stretch>
        </p:blipFill>
        <p:spPr>
          <a:xfrm>
            <a:off x="2459279" y="1456853"/>
            <a:ext cx="4225442" cy="3916363"/>
          </a:xfrm>
          <a:prstGeom prst="rect">
            <a:avLst/>
          </a:prstGeom>
        </p:spPr>
      </p:pic>
      <p:sp>
        <p:nvSpPr>
          <p:cNvPr id="7" name="TextBox 6"/>
          <p:cNvSpPr txBox="1"/>
          <p:nvPr/>
        </p:nvSpPr>
        <p:spPr>
          <a:xfrm>
            <a:off x="1547664" y="5373216"/>
            <a:ext cx="6048672" cy="369332"/>
          </a:xfrm>
          <a:prstGeom prst="rect">
            <a:avLst/>
          </a:prstGeom>
          <a:noFill/>
        </p:spPr>
        <p:txBody>
          <a:bodyPr wrap="square" rtlCol="0">
            <a:spAutoFit/>
          </a:bodyPr>
          <a:lstStyle/>
          <a:p>
            <a:pPr algn="ctr"/>
            <a:r>
              <a:rPr lang="en-GB" dirty="0"/>
              <a:t>De Vita (2007) cited in Mullins (2010:751)</a:t>
            </a:r>
            <a:endParaRPr lang="en-US" dirty="0"/>
          </a:p>
        </p:txBody>
      </p:sp>
    </p:spTree>
    <p:extLst>
      <p:ext uri="{BB962C8B-B14F-4D97-AF65-F5344CB8AC3E}">
        <p14:creationId xmlns:p14="http://schemas.microsoft.com/office/powerpoint/2010/main" val="3826343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96752"/>
            <a:ext cx="8229600" cy="3917032"/>
          </a:xfrm>
          <a:noFill/>
        </p:spPr>
        <p:txBody>
          <a:bodyPr>
            <a:noAutofit/>
          </a:bodyPr>
          <a:lstStyle/>
          <a:p>
            <a:pPr marL="0" indent="0">
              <a:buNone/>
            </a:pPr>
            <a:r>
              <a:rPr lang="en-US" sz="2400" dirty="0"/>
              <a:t>Effective change management is a little bit art and a little bit science. The best change practitioners balance rational, data driven approaches with a deep understanding of emotional drivers. It's about understanding the unique needs of the business and its people and then applying insight and the right tools to deliver the change. It is most definitely about robust leadership, and aligning and sustaining activities to support the change. Effective change management also requires thoughtful, strategic measurement so an </a:t>
            </a:r>
            <a:r>
              <a:rPr lang="en-US" sz="2400" dirty="0" err="1"/>
              <a:t>organisation</a:t>
            </a:r>
            <a:r>
              <a:rPr lang="en-US" sz="2400" dirty="0"/>
              <a:t> can course-correct along the way. </a:t>
            </a:r>
          </a:p>
          <a:p>
            <a:pPr marL="0" indent="0">
              <a:buNone/>
            </a:pPr>
            <a:endParaRPr lang="en-US" sz="2400" dirty="0"/>
          </a:p>
        </p:txBody>
      </p:sp>
      <p:sp>
        <p:nvSpPr>
          <p:cNvPr id="4" name="Rectangle 2"/>
          <p:cNvSpPr txBox="1">
            <a:spLocks noChangeArrowheads="1"/>
          </p:cNvSpPr>
          <p:nvPr/>
        </p:nvSpPr>
        <p:spPr>
          <a:xfrm>
            <a:off x="539552"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5">
                    <a:lumMod val="50000"/>
                  </a:schemeClr>
                </a:solidFill>
              </a:rPr>
              <a:t>Communication and involvement</a:t>
            </a:r>
            <a:endParaRPr lang="en-US" sz="4000" b="1" dirty="0">
              <a:solidFill>
                <a:schemeClr val="accent5">
                  <a:lumMod val="50000"/>
                </a:schemeClr>
              </a:solidFill>
            </a:endParaRPr>
          </a:p>
        </p:txBody>
      </p:sp>
    </p:spTree>
    <p:extLst>
      <p:ext uri="{BB962C8B-B14F-4D97-AF65-F5344CB8AC3E}">
        <p14:creationId xmlns:p14="http://schemas.microsoft.com/office/powerpoint/2010/main" val="242755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57200" y="125151"/>
            <a:ext cx="8229600" cy="1143000"/>
          </a:xfrm>
        </p:spPr>
        <p:txBody>
          <a:bodyPr/>
          <a:lstStyle/>
          <a:p>
            <a:pPr eaLnBrk="1" hangingPunct="1"/>
            <a:r>
              <a:rPr lang="en-GB" sz="4000" b="1" dirty="0">
                <a:solidFill>
                  <a:schemeClr val="accent5">
                    <a:lumMod val="50000"/>
                  </a:schemeClr>
                </a:solidFill>
              </a:rPr>
              <a:t>Communication and involvement</a:t>
            </a:r>
            <a:endParaRPr lang="en-US" sz="4000" b="1" dirty="0">
              <a:solidFill>
                <a:schemeClr val="accent5">
                  <a:lumMod val="50000"/>
                </a:schemeClr>
              </a:solidFill>
            </a:endParaRPr>
          </a:p>
        </p:txBody>
      </p:sp>
      <p:sp>
        <p:nvSpPr>
          <p:cNvPr id="5" name="Rectangle 3"/>
          <p:cNvSpPr txBox="1">
            <a:spLocks noGrp="1" noChangeArrowheads="1"/>
          </p:cNvSpPr>
          <p:nvPr>
            <p:ph idx="1"/>
          </p:nvPr>
        </p:nvSpPr>
        <p:spPr bwMode="auto">
          <a:xfrm>
            <a:off x="457200" y="1052736"/>
            <a:ext cx="8435280" cy="4896544"/>
          </a:xfrm>
          <a:prstGeom prst="rect">
            <a:avLst/>
          </a:prstGeom>
          <a:noFill/>
          <a:ln w="9525">
            <a:noFill/>
            <a:miter lim="800000"/>
            <a:headEnd/>
            <a:tailEnd/>
          </a:ln>
        </p:spPr>
        <p:txBody>
          <a:bodyPr>
            <a:normAutofit fontScale="92500" lnSpcReduction="10000"/>
          </a:bodyPr>
          <a:lstStyle/>
          <a:p>
            <a:pPr marL="0" indent="0">
              <a:buNone/>
            </a:pPr>
            <a:r>
              <a:rPr lang="en-US" sz="3600" dirty="0"/>
              <a:t>There are six activities that really influence overall change success:</a:t>
            </a:r>
          </a:p>
          <a:p>
            <a:pPr marL="0" indent="0">
              <a:buNone/>
            </a:pPr>
            <a:r>
              <a:rPr lang="en-US" sz="3600" dirty="0"/>
              <a:t> 1. Leading</a:t>
            </a:r>
          </a:p>
          <a:p>
            <a:pPr marL="0" indent="0">
              <a:buNone/>
            </a:pPr>
            <a:r>
              <a:rPr lang="en-US" sz="3600" dirty="0"/>
              <a:t>2. Communicating</a:t>
            </a:r>
          </a:p>
          <a:p>
            <a:pPr marL="0" indent="0">
              <a:buNone/>
            </a:pPr>
            <a:r>
              <a:rPr lang="en-US" sz="3600" dirty="0"/>
              <a:t>3. Learning</a:t>
            </a:r>
          </a:p>
          <a:p>
            <a:pPr marL="0" indent="0">
              <a:buNone/>
            </a:pPr>
            <a:r>
              <a:rPr lang="en-US" sz="3600" dirty="0"/>
              <a:t>4. Measuring</a:t>
            </a:r>
          </a:p>
          <a:p>
            <a:pPr marL="0" indent="0">
              <a:buNone/>
            </a:pPr>
            <a:r>
              <a:rPr lang="en-US" sz="3600" dirty="0"/>
              <a:t>5. Involving</a:t>
            </a:r>
          </a:p>
          <a:p>
            <a:pPr marL="0" indent="0">
              <a:buNone/>
            </a:pPr>
            <a:r>
              <a:rPr lang="en-US" sz="3600" dirty="0"/>
              <a:t>6. Sustaining</a:t>
            </a:r>
          </a:p>
          <a:p>
            <a:pPr marL="0" indent="0">
              <a:buNone/>
            </a:pPr>
            <a:r>
              <a:rPr lang="en-US" sz="2600" i="1" dirty="0"/>
              <a:t>						Merrell (2012:20)</a:t>
            </a:r>
          </a:p>
          <a:p>
            <a:pPr marL="0" indent="0">
              <a:buNone/>
            </a:pPr>
            <a:endParaRPr lang="en-US" sz="2800" dirty="0">
              <a:latin typeface="+mn-lt"/>
            </a:endParaRPr>
          </a:p>
        </p:txBody>
      </p:sp>
    </p:spTree>
    <p:extLst>
      <p:ext uri="{BB962C8B-B14F-4D97-AF65-F5344CB8AC3E}">
        <p14:creationId xmlns:p14="http://schemas.microsoft.com/office/powerpoint/2010/main" val="266338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dissolv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dissolv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dissolv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dissolv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dissolv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dissolv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dissolve">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539552" y="476672"/>
            <a:ext cx="8064896" cy="857250"/>
          </a:xfrm>
          <a:prstGeom prst="rect">
            <a:avLst/>
          </a:prstGeom>
          <a:solidFill>
            <a:schemeClr val="bg1"/>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5">
                    <a:lumMod val="50000"/>
                  </a:schemeClr>
                </a:solidFill>
              </a:rPr>
              <a:t>We put up barriers to change</a:t>
            </a:r>
          </a:p>
        </p:txBody>
      </p:sp>
      <p:sp>
        <p:nvSpPr>
          <p:cNvPr id="6" name="Rectangle 3"/>
          <p:cNvSpPr txBox="1">
            <a:spLocks noGrp="1" noChangeArrowheads="1"/>
          </p:cNvSpPr>
          <p:nvPr>
            <p:ph idx="1"/>
          </p:nvPr>
        </p:nvSpPr>
        <p:spPr bwMode="auto">
          <a:prstGeom prst="rect">
            <a:avLst/>
          </a:prstGeom>
          <a:noFill/>
          <a:ln w="9525">
            <a:noFill/>
            <a:miter lim="800000"/>
            <a:headEnd/>
            <a:tailEnd/>
          </a:ln>
        </p:spPr>
        <p:txBody>
          <a:bodyPr>
            <a:normAutofit/>
          </a:bodyPr>
          <a:lstStyle/>
          <a:p>
            <a:pPr marL="0" indent="0">
              <a:spcBef>
                <a:spcPct val="20000"/>
              </a:spcBef>
              <a:buNone/>
              <a:defRPr/>
            </a:pPr>
            <a:r>
              <a:rPr lang="en-GB" sz="2800" dirty="0">
                <a:latin typeface="+mn-lt"/>
              </a:rPr>
              <a:t>It would seem that if you take a vote:</a:t>
            </a:r>
          </a:p>
          <a:p>
            <a:pPr marL="342900" indent="-342900">
              <a:spcBef>
                <a:spcPct val="20000"/>
              </a:spcBef>
              <a:defRPr/>
            </a:pPr>
            <a:r>
              <a:rPr lang="en-GB" sz="2800" dirty="0">
                <a:latin typeface="+mn-lt"/>
              </a:rPr>
              <a:t>60% </a:t>
            </a:r>
            <a:r>
              <a:rPr lang="en-GB" sz="2800" u="sng" dirty="0">
                <a:latin typeface="+mn-lt"/>
              </a:rPr>
              <a:t>resist</a:t>
            </a:r>
            <a:r>
              <a:rPr lang="en-GB" sz="2800" dirty="0">
                <a:latin typeface="+mn-lt"/>
              </a:rPr>
              <a:t> change</a:t>
            </a:r>
          </a:p>
          <a:p>
            <a:pPr marL="342900" indent="-342900">
              <a:spcBef>
                <a:spcPct val="20000"/>
              </a:spcBef>
              <a:defRPr/>
            </a:pPr>
            <a:r>
              <a:rPr lang="en-GB" sz="2800" dirty="0">
                <a:latin typeface="+mn-lt"/>
              </a:rPr>
              <a:t>35% </a:t>
            </a:r>
            <a:r>
              <a:rPr lang="en-GB" sz="2800" u="sng" dirty="0">
                <a:latin typeface="+mn-lt"/>
              </a:rPr>
              <a:t>accept</a:t>
            </a:r>
            <a:r>
              <a:rPr lang="en-GB" sz="2800" dirty="0">
                <a:latin typeface="+mn-lt"/>
              </a:rPr>
              <a:t> change</a:t>
            </a:r>
          </a:p>
          <a:p>
            <a:pPr marL="342900" indent="-342900">
              <a:spcBef>
                <a:spcPct val="20000"/>
              </a:spcBef>
              <a:defRPr/>
            </a:pPr>
            <a:r>
              <a:rPr lang="en-GB" sz="2800" dirty="0">
                <a:latin typeface="+mn-lt"/>
              </a:rPr>
              <a:t>5% </a:t>
            </a:r>
            <a:r>
              <a:rPr lang="en-GB" sz="2800" u="sng" dirty="0">
                <a:latin typeface="+mn-lt"/>
              </a:rPr>
              <a:t>welcome</a:t>
            </a:r>
            <a:r>
              <a:rPr lang="en-GB" sz="2800" dirty="0">
                <a:latin typeface="+mn-lt"/>
              </a:rPr>
              <a:t> change</a:t>
            </a:r>
          </a:p>
          <a:p>
            <a:pPr marL="0" indent="0">
              <a:buNone/>
              <a:defRPr/>
            </a:pPr>
            <a:r>
              <a:rPr lang="en-GB" sz="2000" dirty="0"/>
              <a:t>Paul Bangs (1996)</a:t>
            </a:r>
          </a:p>
          <a:p>
            <a:pPr marL="0" indent="0">
              <a:buNone/>
              <a:defRPr/>
            </a:pPr>
            <a:endParaRPr lang="en-GB" sz="2000" dirty="0"/>
          </a:p>
          <a:p>
            <a:pPr marL="0" indent="0">
              <a:buNone/>
              <a:defRPr/>
            </a:pPr>
            <a:r>
              <a:rPr lang="en-GB" sz="2000" dirty="0">
                <a:hlinkClick r:id="rId2"/>
              </a:rPr>
              <a:t>What is Change Management?</a:t>
            </a:r>
            <a:endParaRPr lang="en-GB" sz="2000" dirty="0"/>
          </a:p>
          <a:p>
            <a:pPr marL="0" indent="0">
              <a:buNone/>
              <a:defRPr/>
            </a:pPr>
            <a:r>
              <a:rPr lang="en-GB" dirty="0"/>
              <a:t>  </a:t>
            </a:r>
            <a:endParaRPr lang="en-GB" sz="3200" dirty="0">
              <a:latin typeface="+mn-lt"/>
            </a:endParaRPr>
          </a:p>
        </p:txBody>
      </p:sp>
      <p:pic>
        <p:nvPicPr>
          <p:cNvPr id="7" name="Picture 6"/>
          <p:cNvPicPr>
            <a:picLocks noChangeAspect="1"/>
          </p:cNvPicPr>
          <p:nvPr/>
        </p:nvPicPr>
        <p:blipFill>
          <a:blip r:embed="rId3"/>
          <a:stretch>
            <a:fillRect/>
          </a:stretch>
        </p:blipFill>
        <p:spPr>
          <a:xfrm>
            <a:off x="5652120" y="2924944"/>
            <a:ext cx="2213040" cy="2213040"/>
          </a:xfrm>
          <a:prstGeom prst="rect">
            <a:avLst/>
          </a:prstGeom>
          <a:solidFill>
            <a:schemeClr val="bg1"/>
          </a:solidFill>
          <a:ln>
            <a:solidFill>
              <a:schemeClr val="tx1"/>
            </a:solidFill>
          </a:ln>
        </p:spPr>
      </p:pic>
      <p:sp>
        <p:nvSpPr>
          <p:cNvPr id="8" name="Line 5"/>
          <p:cNvSpPr>
            <a:spLocks noChangeShapeType="1"/>
          </p:cNvSpPr>
          <p:nvPr/>
        </p:nvSpPr>
        <p:spPr bwMode="auto">
          <a:xfrm flipV="1">
            <a:off x="5678798" y="4000500"/>
            <a:ext cx="1152525" cy="71438"/>
          </a:xfrm>
          <a:prstGeom prst="line">
            <a:avLst/>
          </a:prstGeom>
          <a:noFill/>
          <a:ln w="9525">
            <a:solidFill>
              <a:schemeClr val="tx1"/>
            </a:solidFill>
            <a:round/>
            <a:headEnd/>
            <a:tailEnd/>
          </a:ln>
        </p:spPr>
        <p:txBody>
          <a:bodyPr/>
          <a:lstStyle/>
          <a:p>
            <a:endParaRPr lang="en-GB"/>
          </a:p>
        </p:txBody>
      </p:sp>
      <p:sp>
        <p:nvSpPr>
          <p:cNvPr id="9" name="Line 6"/>
          <p:cNvSpPr>
            <a:spLocks noChangeShapeType="1"/>
          </p:cNvSpPr>
          <p:nvPr/>
        </p:nvSpPr>
        <p:spPr bwMode="auto">
          <a:xfrm flipV="1">
            <a:off x="5786438" y="4000500"/>
            <a:ext cx="1079500" cy="431800"/>
          </a:xfrm>
          <a:prstGeom prst="line">
            <a:avLst/>
          </a:prstGeom>
          <a:noFill/>
          <a:ln w="9525">
            <a:solidFill>
              <a:schemeClr val="tx1"/>
            </a:solidFill>
            <a:round/>
            <a:headEnd/>
            <a:tailEnd/>
          </a:ln>
        </p:spPr>
        <p:txBody>
          <a:bodyPr/>
          <a:lstStyle/>
          <a:p>
            <a:endParaRPr lang="en-GB"/>
          </a:p>
        </p:txBody>
      </p:sp>
      <p:sp>
        <p:nvSpPr>
          <p:cNvPr id="10" name="Line 7"/>
          <p:cNvSpPr>
            <a:spLocks noChangeShapeType="1"/>
          </p:cNvSpPr>
          <p:nvPr/>
        </p:nvSpPr>
        <p:spPr bwMode="auto">
          <a:xfrm>
            <a:off x="6858000" y="4000500"/>
            <a:ext cx="882352" cy="508620"/>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453702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28624" y="571500"/>
            <a:ext cx="8258175" cy="714375"/>
          </a:xfrm>
          <a:prstGeom prst="rect">
            <a:avLst/>
          </a:prstGeom>
          <a:solidFill>
            <a:srgbClr val="FFFFFF"/>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solidFill>
                  <a:schemeClr val="accent5">
                    <a:lumMod val="50000"/>
                  </a:schemeClr>
                </a:solidFill>
              </a:rPr>
              <a:t>Limiting beliefs about people and change</a:t>
            </a:r>
          </a:p>
        </p:txBody>
      </p:sp>
      <p:sp>
        <p:nvSpPr>
          <p:cNvPr id="5" name="Content Placeholder 2"/>
          <p:cNvSpPr>
            <a:spLocks noGrp="1"/>
          </p:cNvSpPr>
          <p:nvPr>
            <p:ph idx="1"/>
          </p:nvPr>
        </p:nvSpPr>
        <p:spPr>
          <a:xfrm>
            <a:off x="429707" y="1916832"/>
            <a:ext cx="8291264" cy="3742928"/>
          </a:xfrm>
          <a:solidFill>
            <a:schemeClr val="bg1"/>
          </a:solidFill>
        </p:spPr>
        <p:txBody>
          <a:bodyPr>
            <a:normAutofit fontScale="92500" lnSpcReduction="20000"/>
          </a:bodyPr>
          <a:lstStyle/>
          <a:p>
            <a:r>
              <a:rPr lang="en-GB" dirty="0"/>
              <a:t>We believe people are resistant to change.</a:t>
            </a:r>
          </a:p>
          <a:p>
            <a:r>
              <a:rPr lang="en-GB" dirty="0"/>
              <a:t>We don’t trust people </a:t>
            </a:r>
          </a:p>
          <a:p>
            <a:pPr marL="0" indent="0">
              <a:buNone/>
            </a:pPr>
            <a:r>
              <a:rPr lang="en-GB" dirty="0"/>
              <a:t>   with change. </a:t>
            </a:r>
          </a:p>
          <a:p>
            <a:r>
              <a:rPr lang="en-GB" dirty="0"/>
              <a:t>Little changes</a:t>
            </a:r>
          </a:p>
          <a:p>
            <a:pPr marL="0" indent="0">
              <a:buNone/>
            </a:pPr>
            <a:r>
              <a:rPr lang="en-GB" dirty="0"/>
              <a:t>   should be occurring </a:t>
            </a:r>
          </a:p>
          <a:p>
            <a:pPr marL="0" indent="0">
              <a:buNone/>
            </a:pPr>
            <a:r>
              <a:rPr lang="en-GB" dirty="0"/>
              <a:t>   all the time.</a:t>
            </a:r>
          </a:p>
          <a:p>
            <a:pPr marL="0" indent="0">
              <a:buNone/>
            </a:pPr>
            <a:endParaRPr lang="en-GB" sz="2200" dirty="0"/>
          </a:p>
          <a:p>
            <a:pPr marL="0" indent="0">
              <a:buNone/>
            </a:pPr>
            <a:r>
              <a:rPr lang="en-GB" sz="2200" dirty="0"/>
              <a:t>Palmer, B (2016) </a:t>
            </a:r>
            <a:r>
              <a:rPr lang="en-GB" dirty="0"/>
              <a:t> </a:t>
            </a:r>
          </a:p>
        </p:txBody>
      </p:sp>
      <p:pic>
        <p:nvPicPr>
          <p:cNvPr id="2" name="Picture 1"/>
          <p:cNvPicPr>
            <a:picLocks noChangeAspect="1"/>
          </p:cNvPicPr>
          <p:nvPr/>
        </p:nvPicPr>
        <p:blipFill>
          <a:blip r:embed="rId3"/>
          <a:stretch>
            <a:fillRect/>
          </a:stretch>
        </p:blipFill>
        <p:spPr>
          <a:xfrm>
            <a:off x="4716015" y="2348880"/>
            <a:ext cx="4559789" cy="3310880"/>
          </a:xfrm>
          <a:prstGeom prst="rect">
            <a:avLst/>
          </a:prstGeom>
        </p:spPr>
      </p:pic>
    </p:spTree>
    <p:extLst>
      <p:ext uri="{BB962C8B-B14F-4D97-AF65-F5344CB8AC3E}">
        <p14:creationId xmlns:p14="http://schemas.microsoft.com/office/powerpoint/2010/main" val="24582048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Implementation stages:</a:t>
            </a:r>
            <a:br>
              <a:rPr lang="en-GB" b="1" dirty="0">
                <a:solidFill>
                  <a:schemeClr val="accent5">
                    <a:lumMod val="50000"/>
                  </a:schemeClr>
                </a:solidFill>
              </a:rPr>
            </a:br>
            <a:r>
              <a:rPr lang="en-GB" b="1" dirty="0">
                <a:solidFill>
                  <a:schemeClr val="accent5">
                    <a:lumMod val="50000"/>
                  </a:schemeClr>
                </a:solidFill>
              </a:rPr>
              <a:t>Change theorists and models</a:t>
            </a:r>
            <a:endParaRPr lang="en-US" b="1" dirty="0">
              <a:solidFill>
                <a:schemeClr val="accent5">
                  <a:lumMod val="50000"/>
                </a:schemeClr>
              </a:solidFill>
            </a:endParaRPr>
          </a:p>
        </p:txBody>
      </p:sp>
      <p:sp>
        <p:nvSpPr>
          <p:cNvPr id="4" name="Content Placeholder 2"/>
          <p:cNvSpPr>
            <a:spLocks noGrp="1"/>
          </p:cNvSpPr>
          <p:nvPr>
            <p:ph idx="1"/>
          </p:nvPr>
        </p:nvSpPr>
        <p:spPr/>
        <p:txBody>
          <a:bodyPr>
            <a:normAutofit/>
          </a:bodyPr>
          <a:lstStyle/>
          <a:p>
            <a:pPr>
              <a:buFontTx/>
              <a:buNone/>
            </a:pPr>
            <a:endParaRPr lang="en-GB" sz="2800" dirty="0"/>
          </a:p>
          <a:p>
            <a:r>
              <a:rPr lang="en-GB" sz="2800" dirty="0"/>
              <a:t>Nudge theory</a:t>
            </a:r>
          </a:p>
          <a:p>
            <a:r>
              <a:rPr lang="en-GB" sz="2800" dirty="0" err="1"/>
              <a:t>Lewin’s</a:t>
            </a:r>
            <a:r>
              <a:rPr lang="en-GB" sz="2800" dirty="0"/>
              <a:t> 3-step model</a:t>
            </a:r>
          </a:p>
          <a:p>
            <a:r>
              <a:rPr lang="en-GB" sz="2800" dirty="0" err="1"/>
              <a:t>Lippitt’s</a:t>
            </a:r>
            <a:r>
              <a:rPr lang="en-GB" sz="2800" dirty="0"/>
              <a:t> seven stage process </a:t>
            </a:r>
          </a:p>
          <a:p>
            <a:r>
              <a:rPr lang="en-GB" sz="2800" dirty="0" err="1"/>
              <a:t>Kotter’s</a:t>
            </a:r>
            <a:r>
              <a:rPr lang="en-GB" sz="2800" dirty="0"/>
              <a:t> 8 step change model </a:t>
            </a:r>
          </a:p>
          <a:p>
            <a:r>
              <a:rPr lang="en-GB" sz="2800" dirty="0" err="1"/>
              <a:t>Kubler</a:t>
            </a:r>
            <a:r>
              <a:rPr lang="en-GB" sz="2800" dirty="0"/>
              <a:t>-Ross transition curve</a:t>
            </a:r>
          </a:p>
        </p:txBody>
      </p:sp>
    </p:spTree>
    <p:extLst>
      <p:ext uri="{BB962C8B-B14F-4D97-AF65-F5344CB8AC3E}">
        <p14:creationId xmlns:p14="http://schemas.microsoft.com/office/powerpoint/2010/main" val="32086191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a:t>“A nudge, as we will use the term, is any aspect of the choice architecture that alters people’s behavior in a predictable way without forbidding any options or significantly changing their economic incentives.”</a:t>
            </a:r>
          </a:p>
          <a:p>
            <a:pPr marL="0" indent="0">
              <a:buNone/>
            </a:pPr>
            <a:endParaRPr lang="en-US" dirty="0"/>
          </a:p>
          <a:p>
            <a:pPr marL="0" indent="0">
              <a:buNone/>
            </a:pPr>
            <a:r>
              <a:rPr lang="en-GB" sz="1600" i="1" dirty="0" err="1"/>
              <a:t>Thaler</a:t>
            </a:r>
            <a:r>
              <a:rPr lang="en-GB" sz="1600" i="1" dirty="0"/>
              <a:t> and </a:t>
            </a:r>
            <a:r>
              <a:rPr lang="en-GB" sz="1600" i="1" dirty="0" err="1"/>
              <a:t>Sunstein</a:t>
            </a:r>
            <a:r>
              <a:rPr lang="en-GB" sz="1600" i="1" dirty="0"/>
              <a:t> (2008:06)</a:t>
            </a:r>
            <a:endParaRPr lang="en-US" sz="1600" i="1" dirty="0"/>
          </a:p>
        </p:txBody>
      </p:sp>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solidFill>
                  <a:schemeClr val="accent5">
                    <a:lumMod val="75000"/>
                  </a:schemeClr>
                </a:solidFill>
              </a:rPr>
              <a:t>Nudge theory – changing behaviour</a:t>
            </a:r>
            <a:endParaRPr lang="en-US" b="1" dirty="0">
              <a:solidFill>
                <a:schemeClr val="accent5">
                  <a:lumMod val="75000"/>
                </a:schemeClr>
              </a:solidFill>
            </a:endParaRPr>
          </a:p>
        </p:txBody>
      </p:sp>
    </p:spTree>
    <p:extLst>
      <p:ext uri="{BB962C8B-B14F-4D97-AF65-F5344CB8AC3E}">
        <p14:creationId xmlns:p14="http://schemas.microsoft.com/office/powerpoint/2010/main" val="2500451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75000"/>
                  </a:schemeClr>
                </a:solidFill>
              </a:rPr>
              <a:t>Nudge theory – changing behaviour</a:t>
            </a:r>
            <a:endParaRPr lang="en-US" b="1" dirty="0">
              <a:solidFill>
                <a:schemeClr val="accent5">
                  <a:lumMod val="75000"/>
                </a:schemeClr>
              </a:solidFill>
            </a:endParaRPr>
          </a:p>
        </p:txBody>
      </p:sp>
      <p:sp>
        <p:nvSpPr>
          <p:cNvPr id="6" name="TextBox 5"/>
          <p:cNvSpPr txBox="1"/>
          <p:nvPr/>
        </p:nvSpPr>
        <p:spPr>
          <a:xfrm>
            <a:off x="437713" y="2780928"/>
            <a:ext cx="1368152" cy="1384995"/>
          </a:xfrm>
          <a:prstGeom prst="rect">
            <a:avLst/>
          </a:prstGeom>
          <a:noFill/>
        </p:spPr>
        <p:txBody>
          <a:bodyPr wrap="square" rtlCol="0">
            <a:spAutoFit/>
          </a:bodyPr>
          <a:lstStyle/>
          <a:p>
            <a:r>
              <a:rPr lang="en-GB" sz="2800" dirty="0"/>
              <a:t>Nudge Vs shove</a:t>
            </a:r>
            <a:endParaRPr lang="en-US" sz="2800" dirty="0"/>
          </a:p>
        </p:txBody>
      </p:sp>
      <p:pic>
        <p:nvPicPr>
          <p:cNvPr id="7" name="Content Placeholder 6"/>
          <p:cNvPicPr>
            <a:picLocks noGrp="1" noChangeAspect="1"/>
          </p:cNvPicPr>
          <p:nvPr>
            <p:ph idx="1"/>
          </p:nvPr>
        </p:nvPicPr>
        <p:blipFill>
          <a:blip r:embed="rId3"/>
          <a:stretch>
            <a:fillRect/>
          </a:stretch>
        </p:blipFill>
        <p:spPr>
          <a:xfrm>
            <a:off x="3227235" y="1654033"/>
            <a:ext cx="5000625" cy="3886200"/>
          </a:xfrm>
          <a:prstGeom prst="rect">
            <a:avLst/>
          </a:prstGeom>
        </p:spPr>
      </p:pic>
    </p:spTree>
    <p:extLst>
      <p:ext uri="{BB962C8B-B14F-4D97-AF65-F5344CB8AC3E}">
        <p14:creationId xmlns:p14="http://schemas.microsoft.com/office/powerpoint/2010/main" val="31663018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behaviour</a:t>
            </a:r>
            <a:endParaRPr lang="en-US" dirty="0"/>
          </a:p>
        </p:txBody>
      </p:sp>
      <p:sp>
        <p:nvSpPr>
          <p:cNvPr id="3" name="Content Placeholder 2"/>
          <p:cNvSpPr>
            <a:spLocks noGrp="1"/>
          </p:cNvSpPr>
          <p:nvPr>
            <p:ph idx="1"/>
          </p:nvPr>
        </p:nvSpPr>
        <p:spPr/>
        <p:txBody>
          <a:bodyPr>
            <a:normAutofit/>
          </a:bodyPr>
          <a:lstStyle/>
          <a:p>
            <a:r>
              <a:rPr lang="en-US" dirty="0">
                <a:hlinkClick r:id="rId2"/>
              </a:rPr>
              <a:t>Lottery Speed Camera</a:t>
            </a:r>
            <a:endParaRPr lang="en-US" dirty="0"/>
          </a:p>
          <a:p>
            <a:r>
              <a:rPr lang="en-US" dirty="0">
                <a:hlinkClick r:id="rId3"/>
              </a:rPr>
              <a:t>Funny Bridge</a:t>
            </a:r>
            <a:endParaRPr lang="en-US" dirty="0"/>
          </a:p>
          <a:p>
            <a:r>
              <a:rPr lang="en-US" dirty="0">
                <a:hlinkClick r:id="rId4"/>
              </a:rPr>
              <a:t>Noisy Bin</a:t>
            </a:r>
            <a:endParaRPr lang="en-US" dirty="0"/>
          </a:p>
          <a:p>
            <a:r>
              <a:rPr lang="en-US" dirty="0">
                <a:hlinkClick r:id="rId5"/>
              </a:rPr>
              <a:t>Musical Staircase</a:t>
            </a:r>
            <a:endParaRPr lang="en-US" dirty="0"/>
          </a:p>
          <a:p>
            <a:r>
              <a:rPr lang="en-US" dirty="0">
                <a:hlinkClick r:id="rId6"/>
              </a:rPr>
              <a:t>Puzzle Doormat</a:t>
            </a:r>
            <a:endParaRPr lang="en-US" dirty="0"/>
          </a:p>
          <a:p>
            <a:r>
              <a:rPr lang="en-US" dirty="0">
                <a:hlinkClick r:id="rId7"/>
              </a:rPr>
              <a:t>Slide Fun</a:t>
            </a: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0237670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chemeClr val="accent5">
                    <a:lumMod val="50000"/>
                  </a:schemeClr>
                </a:solidFill>
              </a:rPr>
              <a:t>Lewin’s</a:t>
            </a:r>
            <a:r>
              <a:rPr lang="en-GB" b="1" dirty="0">
                <a:solidFill>
                  <a:schemeClr val="accent5">
                    <a:lumMod val="50000"/>
                  </a:schemeClr>
                </a:solidFill>
              </a:rPr>
              <a:t> three step model</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611560" y="1448780"/>
            <a:ext cx="7848872" cy="3924436"/>
          </a:xfrm>
          <a:prstGeom prst="rect">
            <a:avLst/>
          </a:prstGeom>
        </p:spPr>
      </p:pic>
      <p:sp>
        <p:nvSpPr>
          <p:cNvPr id="5" name="TextBox 4"/>
          <p:cNvSpPr txBox="1"/>
          <p:nvPr/>
        </p:nvSpPr>
        <p:spPr>
          <a:xfrm>
            <a:off x="3635896" y="4869160"/>
            <a:ext cx="4824536" cy="504056"/>
          </a:xfrm>
          <a:prstGeom prst="rect">
            <a:avLst/>
          </a:prstGeom>
          <a:solidFill>
            <a:schemeClr val="bg1"/>
          </a:solidFill>
        </p:spPr>
        <p:txBody>
          <a:bodyPr wrap="square" rtlCol="0">
            <a:spAutoFit/>
          </a:bodyPr>
          <a:lstStyle/>
          <a:p>
            <a:endParaRPr lang="en-US" dirty="0"/>
          </a:p>
        </p:txBody>
      </p:sp>
      <p:sp>
        <p:nvSpPr>
          <p:cNvPr id="6" name="TextBox 5"/>
          <p:cNvSpPr txBox="1"/>
          <p:nvPr/>
        </p:nvSpPr>
        <p:spPr>
          <a:xfrm>
            <a:off x="2159732" y="1556792"/>
            <a:ext cx="4824536"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3589130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chemeClr val="accent5">
                    <a:lumMod val="50000"/>
                  </a:schemeClr>
                </a:solidFill>
              </a:rPr>
              <a:t>Lippitt’s</a:t>
            </a:r>
            <a:r>
              <a:rPr lang="en-GB" b="1" dirty="0">
                <a:solidFill>
                  <a:schemeClr val="accent5">
                    <a:lumMod val="50000"/>
                  </a:schemeClr>
                </a:solidFill>
              </a:rPr>
              <a:t> seven stage process</a:t>
            </a:r>
            <a:endParaRPr lang="en-US" b="1" dirty="0">
              <a:solidFill>
                <a:schemeClr val="accent5">
                  <a:lumMod val="50000"/>
                </a:schemeClr>
              </a:solidFill>
            </a:endParaRPr>
          </a:p>
        </p:txBody>
      </p:sp>
      <p:sp>
        <p:nvSpPr>
          <p:cNvPr id="4" name="Content Placeholder 3"/>
          <p:cNvSpPr>
            <a:spLocks noGrp="1"/>
          </p:cNvSpPr>
          <p:nvPr>
            <p:ph idx="1"/>
          </p:nvPr>
        </p:nvSpPr>
        <p:spPr/>
        <p:txBody>
          <a:bodyPr>
            <a:normAutofit fontScale="92500" lnSpcReduction="10000"/>
          </a:bodyPr>
          <a:lstStyle/>
          <a:p>
            <a:r>
              <a:rPr lang="en-US" altLang="en-US" dirty="0"/>
              <a:t>The seven phases of change elaborated on </a:t>
            </a:r>
            <a:r>
              <a:rPr lang="en-US" altLang="en-US" dirty="0" err="1"/>
              <a:t>Lewin's</a:t>
            </a:r>
            <a:r>
              <a:rPr lang="en-US" altLang="en-US" dirty="0"/>
              <a:t> three step change theory</a:t>
            </a:r>
          </a:p>
          <a:p>
            <a:r>
              <a:rPr lang="en-US" altLang="en-US" dirty="0"/>
              <a:t>The seven step theory is to focus on the role as a </a:t>
            </a:r>
            <a:r>
              <a:rPr lang="en-US" altLang="en-US" i="1" dirty="0"/>
              <a:t>change agent </a:t>
            </a:r>
            <a:r>
              <a:rPr lang="en-US" altLang="en-US" dirty="0"/>
              <a:t>throughout the evolution of change</a:t>
            </a:r>
          </a:p>
          <a:p>
            <a:r>
              <a:rPr lang="en-US" altLang="en-US" dirty="0"/>
              <a:t>The key to change is having the right person to be the voice of change and the support for the change; empowering the process.</a:t>
            </a:r>
          </a:p>
        </p:txBody>
      </p:sp>
    </p:spTree>
    <p:extLst>
      <p:ext uri="{BB962C8B-B14F-4D97-AF65-F5344CB8AC3E}">
        <p14:creationId xmlns:p14="http://schemas.microsoft.com/office/powerpoint/2010/main" val="42111215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31640"/>
            <a:ext cx="8712968" cy="3917032"/>
          </a:xfrm>
        </p:spPr>
        <p:txBody>
          <a:bodyPr>
            <a:noAutofit/>
          </a:bodyPr>
          <a:lstStyle/>
          <a:p>
            <a:pPr marL="514350" indent="-514350" fontAlgn="auto">
              <a:spcAft>
                <a:spcPts val="0"/>
              </a:spcAft>
              <a:buFont typeface="+mj-lt"/>
              <a:buAutoNum type="arabicPeriod"/>
              <a:defRPr/>
            </a:pPr>
            <a:r>
              <a:rPr lang="en-US" sz="2400" dirty="0"/>
              <a:t>Diagnose the problem</a:t>
            </a:r>
          </a:p>
          <a:p>
            <a:pPr marL="514350" indent="-514350" fontAlgn="auto">
              <a:spcAft>
                <a:spcPts val="0"/>
              </a:spcAft>
              <a:buFont typeface="+mj-lt"/>
              <a:buAutoNum type="arabicPeriod"/>
              <a:defRPr/>
            </a:pPr>
            <a:r>
              <a:rPr lang="en-US" sz="2400" dirty="0"/>
              <a:t>Assess the motivation and capacity for change</a:t>
            </a:r>
          </a:p>
          <a:p>
            <a:pPr marL="514350" indent="-514350" fontAlgn="auto">
              <a:spcAft>
                <a:spcPts val="0"/>
              </a:spcAft>
              <a:buFont typeface="+mj-lt"/>
              <a:buAutoNum type="arabicPeriod"/>
              <a:defRPr/>
            </a:pPr>
            <a:r>
              <a:rPr lang="en-US" sz="2400" dirty="0"/>
              <a:t>Assess the resources and motivation of the change agent</a:t>
            </a:r>
          </a:p>
          <a:p>
            <a:pPr marL="514350" indent="-514350" fontAlgn="auto">
              <a:spcAft>
                <a:spcPts val="0"/>
              </a:spcAft>
              <a:buFont typeface="+mj-lt"/>
              <a:buAutoNum type="arabicPeriod"/>
              <a:defRPr/>
            </a:pPr>
            <a:r>
              <a:rPr lang="en-US" sz="2400" dirty="0"/>
              <a:t>Define progressive stages of change</a:t>
            </a:r>
          </a:p>
          <a:p>
            <a:pPr marL="514350" indent="-514350" fontAlgn="auto">
              <a:spcAft>
                <a:spcPts val="0"/>
              </a:spcAft>
              <a:buFont typeface="+mj-lt"/>
              <a:buAutoNum type="arabicPeriod"/>
              <a:defRPr/>
            </a:pPr>
            <a:r>
              <a:rPr lang="en-US" sz="2400" dirty="0"/>
              <a:t>Ensure the role and responsibility of the change agent is clear and understood </a:t>
            </a:r>
          </a:p>
          <a:p>
            <a:pPr marL="514350" indent="-514350" fontAlgn="auto">
              <a:spcAft>
                <a:spcPts val="0"/>
              </a:spcAft>
              <a:buFont typeface="+mj-lt"/>
              <a:buAutoNum type="arabicPeriod"/>
              <a:defRPr/>
            </a:pPr>
            <a:r>
              <a:rPr lang="en-US" sz="2400" dirty="0"/>
              <a:t>Maintain the change through communication, feedback, and group coordination</a:t>
            </a:r>
          </a:p>
          <a:p>
            <a:pPr marL="514350" indent="-514350" fontAlgn="auto">
              <a:spcAft>
                <a:spcPts val="0"/>
              </a:spcAft>
              <a:buFont typeface="+mj-lt"/>
              <a:buAutoNum type="arabicPeriod"/>
              <a:defRPr/>
            </a:pPr>
            <a:r>
              <a:rPr lang="en-US" sz="2400" dirty="0"/>
              <a:t>Gradually remove the change agent from the relationship, as the change becomes part of an organizational culture.</a:t>
            </a:r>
          </a:p>
        </p:txBody>
      </p:sp>
      <p:sp>
        <p:nvSpPr>
          <p:cNvPr id="4" name="Title 1"/>
          <p:cNvSpPr txBox="1">
            <a:spLocks/>
          </p:cNvSpPr>
          <p:nvPr/>
        </p:nvSpPr>
        <p:spPr>
          <a:xfrm>
            <a:off x="611560"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err="1">
                <a:solidFill>
                  <a:schemeClr val="accent5">
                    <a:lumMod val="50000"/>
                  </a:schemeClr>
                </a:solidFill>
              </a:rPr>
              <a:t>Lippitt’s</a:t>
            </a:r>
            <a:r>
              <a:rPr lang="en-GB" b="1" dirty="0">
                <a:solidFill>
                  <a:schemeClr val="accent5">
                    <a:lumMod val="50000"/>
                  </a:schemeClr>
                </a:solidFill>
              </a:rPr>
              <a:t> seven stage process</a:t>
            </a:r>
            <a:endParaRPr lang="en-US" b="1" dirty="0">
              <a:solidFill>
                <a:schemeClr val="accent5">
                  <a:lumMod val="50000"/>
                </a:schemeClr>
              </a:solidFill>
            </a:endParaRPr>
          </a:p>
        </p:txBody>
      </p:sp>
    </p:spTree>
    <p:extLst>
      <p:ext uri="{BB962C8B-B14F-4D97-AF65-F5344CB8AC3E}">
        <p14:creationId xmlns:p14="http://schemas.microsoft.com/office/powerpoint/2010/main" val="32559385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4952923" y="-459432"/>
            <a:ext cx="3939557" cy="5904656"/>
          </a:xfrm>
          <a:prstGeom prst="rect">
            <a:avLst/>
          </a:prstGeom>
        </p:spPr>
      </p:pic>
      <p:sp>
        <p:nvSpPr>
          <p:cNvPr id="4" name="Rectangle 3"/>
          <p:cNvSpPr/>
          <p:nvPr/>
        </p:nvSpPr>
        <p:spPr>
          <a:xfrm>
            <a:off x="827584" y="4221088"/>
            <a:ext cx="4572000" cy="646331"/>
          </a:xfrm>
          <a:prstGeom prst="rect">
            <a:avLst/>
          </a:prstGeom>
        </p:spPr>
        <p:txBody>
          <a:bodyPr>
            <a:spAutoFit/>
          </a:bodyPr>
          <a:lstStyle/>
          <a:p>
            <a:r>
              <a:rPr lang="en-US" dirty="0">
                <a:hlinkClick r:id="rId3"/>
              </a:rPr>
              <a:t>Our Iceberg is Melting</a:t>
            </a:r>
            <a:endParaRPr lang="en-US" dirty="0"/>
          </a:p>
          <a:p>
            <a:endParaRPr lang="en-US" dirty="0"/>
          </a:p>
        </p:txBody>
      </p:sp>
      <p:sp>
        <p:nvSpPr>
          <p:cNvPr id="5" name="Title 1"/>
          <p:cNvSpPr txBox="1">
            <a:spLocks/>
          </p:cNvSpPr>
          <p:nvPr/>
        </p:nvSpPr>
        <p:spPr>
          <a:xfrm>
            <a:off x="467544" y="908720"/>
            <a:ext cx="4104456"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err="1">
                <a:solidFill>
                  <a:schemeClr val="accent5">
                    <a:lumMod val="50000"/>
                  </a:schemeClr>
                </a:solidFill>
              </a:rPr>
              <a:t>Kotter’s</a:t>
            </a:r>
            <a:r>
              <a:rPr lang="en-GB" b="1" dirty="0">
                <a:solidFill>
                  <a:schemeClr val="accent5">
                    <a:lumMod val="50000"/>
                  </a:schemeClr>
                </a:solidFill>
              </a:rPr>
              <a:t> eight </a:t>
            </a:r>
          </a:p>
          <a:p>
            <a:pPr algn="l"/>
            <a:r>
              <a:rPr lang="en-GB" b="1" dirty="0">
                <a:solidFill>
                  <a:schemeClr val="accent5">
                    <a:lumMod val="50000"/>
                  </a:schemeClr>
                </a:solidFill>
              </a:rPr>
              <a:t>step model</a:t>
            </a:r>
            <a:endParaRPr lang="en-US" b="1" dirty="0">
              <a:solidFill>
                <a:schemeClr val="accent5">
                  <a:lumMod val="50000"/>
                </a:schemeClr>
              </a:solidFill>
            </a:endParaRPr>
          </a:p>
        </p:txBody>
      </p:sp>
    </p:spTree>
    <p:extLst>
      <p:ext uri="{BB962C8B-B14F-4D97-AF65-F5344CB8AC3E}">
        <p14:creationId xmlns:p14="http://schemas.microsoft.com/office/powerpoint/2010/main" val="6946691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6826" y="971518"/>
            <a:ext cx="8627350" cy="4629627"/>
          </a:xfrm>
          <a:prstGeom prst="rect">
            <a:avLst/>
          </a:prstGeom>
        </p:spPr>
      </p:pic>
      <p:sp>
        <p:nvSpPr>
          <p:cNvPr id="3" name="TextBox 2"/>
          <p:cNvSpPr txBox="1"/>
          <p:nvPr/>
        </p:nvSpPr>
        <p:spPr>
          <a:xfrm>
            <a:off x="2339752" y="5313031"/>
            <a:ext cx="6120680" cy="369332"/>
          </a:xfrm>
          <a:prstGeom prst="rect">
            <a:avLst/>
          </a:prstGeom>
          <a:noFill/>
        </p:spPr>
        <p:txBody>
          <a:bodyPr wrap="square" rtlCol="0">
            <a:spAutoFit/>
          </a:bodyPr>
          <a:lstStyle/>
          <a:p>
            <a:r>
              <a:rPr lang="en-GB" b="1" dirty="0">
                <a:solidFill>
                  <a:srgbClr val="009900"/>
                </a:solidFill>
                <a:effectLst>
                  <a:outerShdw blurRad="38100" dist="38100" dir="2700000" algn="tl">
                    <a:srgbClr val="000000">
                      <a:alpha val="43137"/>
                    </a:srgbClr>
                  </a:outerShdw>
                </a:effectLst>
              </a:rPr>
              <a:t>Unfreeze</a:t>
            </a:r>
            <a:r>
              <a:rPr lang="en-GB" dirty="0"/>
              <a:t>	        </a:t>
            </a:r>
            <a:r>
              <a:rPr lang="en-GB" b="1" dirty="0">
                <a:solidFill>
                  <a:srgbClr val="A50021"/>
                </a:solidFill>
                <a:effectLst>
                  <a:outerShdw blurRad="38100" dist="38100" dir="2700000" algn="tl">
                    <a:srgbClr val="000000">
                      <a:alpha val="43137"/>
                    </a:srgbClr>
                  </a:outerShdw>
                </a:effectLst>
              </a:rPr>
              <a:t>Movement</a:t>
            </a:r>
            <a:r>
              <a:rPr lang="en-GB" dirty="0"/>
              <a:t>	                    </a:t>
            </a:r>
            <a:r>
              <a:rPr lang="en-GB" b="1" dirty="0">
                <a:solidFill>
                  <a:schemeClr val="tx1">
                    <a:lumMod val="75000"/>
                    <a:lumOff val="25000"/>
                  </a:schemeClr>
                </a:solidFill>
                <a:effectLst>
                  <a:outerShdw blurRad="38100" dist="38100" dir="2700000" algn="tl">
                    <a:srgbClr val="000000">
                      <a:alpha val="43137"/>
                    </a:srgbClr>
                  </a:outerShdw>
                </a:effectLst>
              </a:rPr>
              <a:t>Refreeze</a:t>
            </a:r>
            <a:endParaRPr lang="en-US" b="1" dirty="0">
              <a:solidFill>
                <a:schemeClr val="tx1">
                  <a:lumMod val="75000"/>
                  <a:lumOff val="25000"/>
                </a:schemeClr>
              </a:solidFill>
              <a:effectLst>
                <a:outerShdw blurRad="38100" dist="38100" dir="2700000" algn="tl">
                  <a:srgbClr val="000000">
                    <a:alpha val="43137"/>
                  </a:srgbClr>
                </a:outerShdw>
              </a:effectLst>
            </a:endParaRPr>
          </a:p>
        </p:txBody>
      </p:sp>
      <p:sp>
        <p:nvSpPr>
          <p:cNvPr id="5" name="Right Arrow 4"/>
          <p:cNvSpPr/>
          <p:nvPr/>
        </p:nvSpPr>
        <p:spPr>
          <a:xfrm>
            <a:off x="3491880" y="5394331"/>
            <a:ext cx="1152128" cy="288032"/>
          </a:xfrm>
          <a:prstGeom prst="rightArrow">
            <a:avLst/>
          </a:prstGeom>
          <a:solidFill>
            <a:srgbClr val="009900"/>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6012160" y="5362085"/>
            <a:ext cx="1152128" cy="307567"/>
          </a:xfrm>
          <a:prstGeom prst="rightArrow">
            <a:avLst/>
          </a:prstGeom>
          <a:solidFill>
            <a:srgbClr val="A50021"/>
          </a:solidFill>
          <a:ln>
            <a:solidFill>
              <a:srgbClr val="6848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endParaRPr lang="en-US" dirty="0"/>
          </a:p>
        </p:txBody>
      </p:sp>
      <p:sp>
        <p:nvSpPr>
          <p:cNvPr id="2" name="Title 1"/>
          <p:cNvSpPr>
            <a:spLocks noGrp="1"/>
          </p:cNvSpPr>
          <p:nvPr>
            <p:ph type="title"/>
          </p:nvPr>
        </p:nvSpPr>
        <p:spPr>
          <a:xfrm>
            <a:off x="467544" y="116632"/>
            <a:ext cx="8229600" cy="1143000"/>
          </a:xfrm>
        </p:spPr>
        <p:txBody>
          <a:bodyPr/>
          <a:lstStyle/>
          <a:p>
            <a:r>
              <a:rPr lang="en-GB" b="1" dirty="0" err="1">
                <a:solidFill>
                  <a:schemeClr val="accent5">
                    <a:lumMod val="50000"/>
                  </a:schemeClr>
                </a:solidFill>
              </a:rPr>
              <a:t>Kotter’s</a:t>
            </a:r>
            <a:r>
              <a:rPr lang="en-GB" b="1" dirty="0">
                <a:solidFill>
                  <a:schemeClr val="accent5">
                    <a:lumMod val="50000"/>
                  </a:schemeClr>
                </a:solidFill>
              </a:rPr>
              <a:t> eight step model</a:t>
            </a:r>
            <a:endParaRPr lang="en-US" b="1" dirty="0">
              <a:solidFill>
                <a:schemeClr val="accent5">
                  <a:lumMod val="50000"/>
                </a:schemeClr>
              </a:solidFill>
            </a:endParaRPr>
          </a:p>
        </p:txBody>
      </p:sp>
    </p:spTree>
    <p:extLst>
      <p:ext uri="{BB962C8B-B14F-4D97-AF65-F5344CB8AC3E}">
        <p14:creationId xmlns:p14="http://schemas.microsoft.com/office/powerpoint/2010/main" val="22698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p:cNvSpPr>
            <a:spLocks noGrp="1"/>
          </p:cNvSpPr>
          <p:nvPr>
            <p:ph type="title"/>
          </p:nvPr>
        </p:nvSpPr>
        <p:spPr>
          <a:solidFill>
            <a:schemeClr val="bg1"/>
          </a:solidFill>
        </p:spPr>
        <p:txBody>
          <a:bodyPr/>
          <a:lstStyle/>
          <a:p>
            <a:r>
              <a:rPr lang="en-GB" b="1" dirty="0">
                <a:solidFill>
                  <a:schemeClr val="accent5">
                    <a:lumMod val="50000"/>
                  </a:schemeClr>
                </a:solidFill>
              </a:rPr>
              <a:t>Guidelines</a:t>
            </a:r>
          </a:p>
        </p:txBody>
      </p:sp>
      <p:sp>
        <p:nvSpPr>
          <p:cNvPr id="5" name="Content Placeholder 5"/>
          <p:cNvSpPr>
            <a:spLocks noGrp="1"/>
          </p:cNvSpPr>
          <p:nvPr>
            <p:ph idx="1"/>
          </p:nvPr>
        </p:nvSpPr>
        <p:spPr/>
        <p:txBody>
          <a:bodyPr/>
          <a:lstStyle/>
          <a:p>
            <a:pPr>
              <a:buFontTx/>
              <a:buNone/>
            </a:pPr>
            <a:r>
              <a:rPr lang="en-GB" sz="2800" dirty="0"/>
              <a:t>Identify and include all the </a:t>
            </a:r>
            <a:r>
              <a:rPr lang="en-GB" sz="2800" b="1" dirty="0">
                <a:solidFill>
                  <a:schemeClr val="accent5">
                    <a:lumMod val="50000"/>
                  </a:schemeClr>
                </a:solidFill>
                <a:effectLst>
                  <a:outerShdw blurRad="38100" dist="38100" dir="2700000" algn="tl">
                    <a:srgbClr val="000000">
                      <a:alpha val="43137"/>
                    </a:srgbClr>
                  </a:outerShdw>
                </a:effectLst>
              </a:rPr>
              <a:t>stakeholders</a:t>
            </a:r>
            <a:r>
              <a:rPr lang="en-GB" sz="2800" dirty="0"/>
              <a:t>.</a:t>
            </a:r>
          </a:p>
          <a:p>
            <a:pPr>
              <a:buFontTx/>
              <a:buNone/>
            </a:pPr>
            <a:r>
              <a:rPr lang="en-GB" sz="2800" dirty="0"/>
              <a:t>Involve those affected in putting the plans together.  Have </a:t>
            </a:r>
            <a:r>
              <a:rPr lang="en-GB" sz="2800" b="1" dirty="0">
                <a:solidFill>
                  <a:schemeClr val="accent5">
                    <a:lumMod val="50000"/>
                  </a:schemeClr>
                </a:solidFill>
                <a:effectLst>
                  <a:outerShdw blurRad="38100" dist="38100" dir="2700000" algn="tl">
                    <a:srgbClr val="000000">
                      <a:alpha val="43137"/>
                    </a:srgbClr>
                  </a:outerShdw>
                </a:effectLst>
              </a:rPr>
              <a:t>SMART</a:t>
            </a:r>
            <a:r>
              <a:rPr lang="en-GB" sz="2800" dirty="0">
                <a:solidFill>
                  <a:schemeClr val="accent5">
                    <a:lumMod val="50000"/>
                  </a:schemeClr>
                </a:solidFill>
                <a:effectLst>
                  <a:outerShdw blurRad="38100" dist="38100" dir="2700000" algn="tl">
                    <a:srgbClr val="000000">
                      <a:alpha val="43137"/>
                    </a:srgbClr>
                  </a:outerShdw>
                </a:effectLst>
              </a:rPr>
              <a:t> </a:t>
            </a:r>
            <a:r>
              <a:rPr lang="en-GB" sz="2800" dirty="0"/>
              <a:t>objectives.</a:t>
            </a:r>
          </a:p>
          <a:p>
            <a:pPr>
              <a:buFontTx/>
              <a:buNone/>
            </a:pPr>
            <a:r>
              <a:rPr lang="en-GB" sz="2800" dirty="0"/>
              <a:t>Keep everyone regularly informed of progress using both formal and informal methods.</a:t>
            </a:r>
          </a:p>
          <a:p>
            <a:pPr>
              <a:buFontTx/>
              <a:buNone/>
            </a:pPr>
            <a:r>
              <a:rPr lang="en-GB" sz="2800" dirty="0"/>
              <a:t>Keep the momentum going by rewarding “wins” along the way.</a:t>
            </a:r>
          </a:p>
        </p:txBody>
      </p:sp>
    </p:spTree>
    <p:extLst>
      <p:ext uri="{BB962C8B-B14F-4D97-AF65-F5344CB8AC3E}">
        <p14:creationId xmlns:p14="http://schemas.microsoft.com/office/powerpoint/2010/main" val="41257578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Essential components for managing change</a:t>
            </a:r>
            <a:endParaRPr lang="en-US"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584870" y="1723326"/>
            <a:ext cx="7974259" cy="3670110"/>
          </a:xfrm>
          <a:prstGeom prst="rect">
            <a:avLst/>
          </a:prstGeom>
        </p:spPr>
      </p:pic>
    </p:spTree>
    <p:extLst>
      <p:ext uri="{BB962C8B-B14F-4D97-AF65-F5344CB8AC3E}">
        <p14:creationId xmlns:p14="http://schemas.microsoft.com/office/powerpoint/2010/main" val="2317374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a:xfrm>
            <a:off x="179512" y="1340768"/>
            <a:ext cx="8784976" cy="3917032"/>
          </a:xfrm>
        </p:spPr>
        <p:txBody>
          <a:bodyPr>
            <a:noAutofit/>
          </a:bodyPr>
          <a:lstStyle/>
          <a:p>
            <a:pPr marL="0" indent="0">
              <a:buNone/>
            </a:pPr>
            <a:r>
              <a:rPr lang="en-GB" sz="1200" dirty="0"/>
              <a:t>Buchanan, D.A. and </a:t>
            </a:r>
            <a:r>
              <a:rPr lang="en-GB" sz="1200" dirty="0" err="1"/>
              <a:t>Huczynski</a:t>
            </a:r>
            <a:r>
              <a:rPr lang="en-GB" sz="1200" dirty="0"/>
              <a:t>, A.A. (2010) </a:t>
            </a:r>
            <a:r>
              <a:rPr lang="en-GB" sz="1200" i="1" dirty="0"/>
              <a:t>Organizational Behaviour</a:t>
            </a:r>
            <a:r>
              <a:rPr lang="en-GB" sz="1200" dirty="0"/>
              <a:t>. 7</a:t>
            </a:r>
            <a:r>
              <a:rPr lang="en-GB" sz="1200" baseline="30000" dirty="0"/>
              <a:t>th</a:t>
            </a:r>
            <a:r>
              <a:rPr lang="en-GB" sz="1200" dirty="0"/>
              <a:t> ed. Harlow: Financial Times Prentice Hall</a:t>
            </a:r>
          </a:p>
          <a:p>
            <a:pPr marL="0" indent="0">
              <a:buNone/>
            </a:pPr>
            <a:r>
              <a:rPr lang="en-GB" sz="1200" i="1" dirty="0"/>
              <a:t>Changing behaviours in public health. </a:t>
            </a:r>
            <a:r>
              <a:rPr lang="en-GB" sz="1200" dirty="0"/>
              <a:t>(2013) Available at:</a:t>
            </a:r>
          </a:p>
          <a:p>
            <a:pPr marL="0" indent="0">
              <a:buNone/>
            </a:pPr>
            <a:r>
              <a:rPr lang="en-GB" sz="1200" dirty="0">
                <a:hlinkClick r:id="rId2"/>
              </a:rPr>
              <a:t>http://www.local.gov.uk/documents/10180/11463/Changing+behaviours+in+public+health+-+to+nudge+or+to+shove/5ae3b9c8-e476-495b-89b4-401d70e1e2aa</a:t>
            </a:r>
            <a:r>
              <a:rPr lang="en-GB" sz="1200" dirty="0"/>
              <a:t> [Accessed 19th September 2016]</a:t>
            </a:r>
          </a:p>
          <a:p>
            <a:pPr marL="0" indent="0">
              <a:buNone/>
            </a:pPr>
            <a:r>
              <a:rPr lang="en-US" sz="1200" dirty="0"/>
              <a:t>De Vita, E. and Vernon, M. (2007) ‘Get Engaged’, </a:t>
            </a:r>
            <a:r>
              <a:rPr lang="en-US" sz="1200" i="1" dirty="0"/>
              <a:t>Management Today</a:t>
            </a:r>
            <a:r>
              <a:rPr lang="en-US" sz="1200" dirty="0"/>
              <a:t>, April, pp. 38-43.  Business Source Complete, </a:t>
            </a:r>
            <a:r>
              <a:rPr lang="en-US" sz="1200" dirty="0" err="1"/>
              <a:t>EBSCO</a:t>
            </a:r>
            <a:r>
              <a:rPr lang="en-US" sz="1200" i="1" dirty="0" err="1"/>
              <a:t>host</a:t>
            </a:r>
            <a:r>
              <a:rPr lang="en-US" sz="1200" dirty="0"/>
              <a:t>. [Accessed 18th August, 2016]</a:t>
            </a:r>
          </a:p>
          <a:p>
            <a:pPr marL="0" indent="0">
              <a:buNone/>
            </a:pPr>
            <a:r>
              <a:rPr lang="en-GB" sz="1200" dirty="0"/>
              <a:t>Mayson, H. (2014) ‘</a:t>
            </a:r>
            <a:r>
              <a:rPr lang="en-GB" sz="1200" i="1" dirty="0"/>
              <a:t>The Future of Employee engagement</a:t>
            </a:r>
            <a:r>
              <a:rPr lang="en-GB" sz="1200" dirty="0"/>
              <a:t>’, Institute of Leadership and Management. </a:t>
            </a:r>
            <a:r>
              <a:rPr lang="en-GB" sz="1200" dirty="0">
                <a:hlinkClick r:id="rId3"/>
              </a:rPr>
              <a:t>https://www.i-l-m.com/Insight/Inspire/2014/June/what-is-employee-engagement</a:t>
            </a:r>
            <a:r>
              <a:rPr lang="en-GB" sz="1200" dirty="0"/>
              <a:t> [Accessed on 18th August, 2016]</a:t>
            </a:r>
          </a:p>
          <a:p>
            <a:pPr marL="0" indent="0">
              <a:buNone/>
            </a:pPr>
            <a:r>
              <a:rPr lang="en-US" sz="1200" dirty="0"/>
              <a:t>Merrell, P 2012, 'Effective Change Management: The Simple Truth', </a:t>
            </a:r>
            <a:r>
              <a:rPr lang="en-US" sz="1200" i="1" dirty="0"/>
              <a:t>Management Services</a:t>
            </a:r>
            <a:r>
              <a:rPr lang="en-US" sz="1200" dirty="0"/>
              <a:t>, 56, 2, pp. 20-23, Leadership &amp; Management Source, </a:t>
            </a:r>
            <a:r>
              <a:rPr lang="en-US" sz="1200" dirty="0" err="1"/>
              <a:t>EBSCO</a:t>
            </a:r>
            <a:r>
              <a:rPr lang="en-US" sz="1200" i="1" dirty="0" err="1"/>
              <a:t>host</a:t>
            </a:r>
            <a:r>
              <a:rPr lang="en-US" sz="1200" dirty="0"/>
              <a:t>, viewed 21 September 2016.</a:t>
            </a:r>
          </a:p>
          <a:p>
            <a:pPr marL="0" indent="0">
              <a:buNone/>
            </a:pPr>
            <a:r>
              <a:rPr lang="en-GB" sz="1200" dirty="0"/>
              <a:t>Miller, R., Freeman, T., Davidson,  D. and </a:t>
            </a:r>
            <a:r>
              <a:rPr lang="en-GB" sz="1200" dirty="0" err="1"/>
              <a:t>Glasby</a:t>
            </a:r>
            <a:r>
              <a:rPr lang="en-GB" sz="1200" dirty="0"/>
              <a:t>, J. (2015) </a:t>
            </a:r>
            <a:r>
              <a:rPr lang="en-GB" sz="1200" i="1" dirty="0"/>
              <a:t>An Adult social Care Compendium of Approaches and Tools for Organisational Change, </a:t>
            </a:r>
            <a:r>
              <a:rPr lang="en-GB" sz="1200" dirty="0"/>
              <a:t>Birmingham: University of Birmingham. Health Services Management Centre, Middlesex University</a:t>
            </a:r>
          </a:p>
          <a:p>
            <a:pPr marL="0" indent="0">
              <a:buNone/>
            </a:pPr>
            <a:r>
              <a:rPr lang="en-US" sz="1200" dirty="0"/>
              <a:t>Nelson, D. a. Quick, J. 2008 </a:t>
            </a:r>
            <a:r>
              <a:rPr lang="en-US" sz="1200" i="1" dirty="0"/>
              <a:t>Understanding Organizational Behavior, </a:t>
            </a:r>
            <a:r>
              <a:rPr lang="en-US" sz="1200" dirty="0"/>
              <a:t>Mason, Ohio: South-Western Cengage Learning</a:t>
            </a:r>
          </a:p>
          <a:p>
            <a:pPr marL="0" indent="0">
              <a:buNone/>
            </a:pPr>
            <a:r>
              <a:rPr lang="en-GB" sz="1200" dirty="0"/>
              <a:t>Palmer, B. (2016) </a:t>
            </a:r>
            <a:r>
              <a:rPr lang="en-GB" sz="1200" i="1" dirty="0"/>
              <a:t>Why change programmes fail in their tracks. </a:t>
            </a:r>
            <a:r>
              <a:rPr lang="en-GB" sz="1200" dirty="0"/>
              <a:t>Available at: </a:t>
            </a:r>
            <a:r>
              <a:rPr lang="en-GB" sz="1200" dirty="0">
                <a:hlinkClick r:id="rId4"/>
              </a:rPr>
              <a:t>http://www.trainingzone.co.uk/community/blogs/blairepalmer/why-change-programmes-fail-in-their-tracks</a:t>
            </a:r>
            <a:r>
              <a:rPr lang="en-GB" sz="1200" dirty="0"/>
              <a:t> (accessed 1st September, 2016)</a:t>
            </a:r>
            <a:endParaRPr lang="en-US" sz="1200" dirty="0"/>
          </a:p>
          <a:p>
            <a:pPr marL="0" indent="0">
              <a:buNone/>
            </a:pPr>
            <a:r>
              <a:rPr lang="en-GB" sz="1200" dirty="0"/>
              <a:t>Senior, B. and Fleming, J. (2006) </a:t>
            </a:r>
            <a:r>
              <a:rPr lang="en-GB" sz="1200" i="1" dirty="0"/>
              <a:t>Organizational Change</a:t>
            </a:r>
            <a:r>
              <a:rPr lang="en-GB" sz="1200" dirty="0"/>
              <a:t>. 3</a:t>
            </a:r>
            <a:r>
              <a:rPr lang="en-GB" sz="1200" baseline="30000" dirty="0"/>
              <a:t>rd</a:t>
            </a:r>
            <a:r>
              <a:rPr lang="en-GB" sz="1200" dirty="0"/>
              <a:t> ed. Harlow: Financial Times Prentice Hall</a:t>
            </a:r>
          </a:p>
          <a:p>
            <a:pPr marL="0" indent="0">
              <a:buNone/>
            </a:pPr>
            <a:r>
              <a:rPr lang="en-GB" sz="1200" dirty="0" err="1"/>
              <a:t>Thaler</a:t>
            </a:r>
            <a:r>
              <a:rPr lang="en-GB" sz="1200" dirty="0"/>
              <a:t>, R.H. and </a:t>
            </a:r>
            <a:r>
              <a:rPr lang="en-GB" sz="1200" dirty="0" err="1"/>
              <a:t>Sustein</a:t>
            </a:r>
            <a:r>
              <a:rPr lang="en-GB" sz="1200" dirty="0"/>
              <a:t>, C.R. (2008) </a:t>
            </a:r>
            <a:r>
              <a:rPr lang="en-GB" sz="1200" i="1" dirty="0"/>
              <a:t>Nudge: Improving Decisions about Health, Wealth, and Happiness. </a:t>
            </a:r>
            <a:r>
              <a:rPr lang="en-GB" sz="1200" dirty="0"/>
              <a:t>New Haven: Yale University Press</a:t>
            </a:r>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28961125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www.w3.org/XML/1998/namespace"/>
    <ds:schemaRef ds:uri="http://purl.org/dc/elements/1.1/"/>
    <ds:schemaRef ds:uri="303dbf9b-b85b-46a0-94f1-894078c07ecd"/>
    <ds:schemaRef ds:uri="http://schemas.openxmlformats.org/package/2006/metadata/core-properties"/>
    <ds:schemaRef ds:uri="http://purl.org/dc/dcmitype/"/>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2359</Words>
  <Application>Microsoft Office PowerPoint</Application>
  <PresentationFormat>On-screen Show (4:3)</PresentationFormat>
  <Paragraphs>222</Paragraphs>
  <Slides>47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Myriad Pro</vt:lpstr>
      <vt:lpstr>Arial</vt:lpstr>
      <vt:lpstr>Calibri</vt:lpstr>
      <vt:lpstr>Wingdings</vt:lpstr>
      <vt:lpstr>20140311PresentationUWTSDTemplate</vt:lpstr>
      <vt:lpstr>DSAW 4068 DSAW7068</vt:lpstr>
      <vt:lpstr>Welcome/Croeso</vt:lpstr>
      <vt:lpstr>Outcomes (4)</vt:lpstr>
      <vt:lpstr>PowerPoint Presentation</vt:lpstr>
      <vt:lpstr>Themes</vt:lpstr>
      <vt:lpstr>Organisational Change</vt:lpstr>
      <vt:lpstr>Organisational change</vt:lpstr>
      <vt:lpstr>PowerPoint Presentation</vt:lpstr>
      <vt:lpstr>Organisational culture and change</vt:lpstr>
      <vt:lpstr>Planned cycle of social care change</vt:lpstr>
      <vt:lpstr>Before you start…analyse the need for change</vt:lpstr>
      <vt:lpstr>PowerPoint Presentation</vt:lpstr>
      <vt:lpstr>Change should be assessed on three levels</vt:lpstr>
      <vt:lpstr>Internal and external drivers</vt:lpstr>
      <vt:lpstr>Internal and external triggers – drivers of change at Fieldbay</vt:lpstr>
      <vt:lpstr>Assess the type of change </vt:lpstr>
      <vt:lpstr>PowerPoint Presentation</vt:lpstr>
      <vt:lpstr>PowerPoint Presentation</vt:lpstr>
      <vt:lpstr>PowerPoint Presentation</vt:lpstr>
      <vt:lpstr>Activity – Case Study</vt:lpstr>
      <vt:lpstr>Activity</vt:lpstr>
      <vt:lpstr>PowerPoint Presentation</vt:lpstr>
      <vt:lpstr>Barriers to change</vt:lpstr>
      <vt:lpstr>Individual  responses to change</vt:lpstr>
      <vt:lpstr>Readiness and resistance</vt:lpstr>
      <vt:lpstr>Readiness and resistance (continued)</vt:lpstr>
      <vt:lpstr>PowerPoint Presentation</vt:lpstr>
      <vt:lpstr>Change and employee engagement</vt:lpstr>
      <vt:lpstr>Employee engagement</vt:lpstr>
      <vt:lpstr>PowerPoint Presentation</vt:lpstr>
      <vt:lpstr>Virtuous circle of employee engagement</vt:lpstr>
      <vt:lpstr>PowerPoint Presentation</vt:lpstr>
      <vt:lpstr>Communication and involvement</vt:lpstr>
      <vt:lpstr>PowerPoint Presentation</vt:lpstr>
      <vt:lpstr>PowerPoint Presentation</vt:lpstr>
      <vt:lpstr>Implementation stages: Change theorists and models</vt:lpstr>
      <vt:lpstr>PowerPoint Presentation</vt:lpstr>
      <vt:lpstr>Nudge theory – changing behaviour</vt:lpstr>
      <vt:lpstr>Changing behaviour</vt:lpstr>
      <vt:lpstr>Lewin’s three step model</vt:lpstr>
      <vt:lpstr>Lippitt’s seven stage process</vt:lpstr>
      <vt:lpstr>PowerPoint Presentation</vt:lpstr>
      <vt:lpstr>PowerPoint Presentation</vt:lpstr>
      <vt:lpstr>Kotter’s eight step model</vt:lpstr>
      <vt:lpstr>Guidelines</vt:lpstr>
      <vt:lpstr>Essential components for managing change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Nick Samuel</cp:lastModifiedBy>
  <cp:revision>211</cp:revision>
  <cp:lastPrinted>2016-08-08T14:02:30Z</cp:lastPrinted>
  <dcterms:created xsi:type="dcterms:W3CDTF">2015-04-14T15:21:28Z</dcterms:created>
  <dcterms:modified xsi:type="dcterms:W3CDTF">2021-03-12T10:47:33Z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