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75" r:id="rId2"/>
    <p:sldId id="256" r:id="rId3"/>
    <p:sldId id="257" r:id="rId4"/>
    <p:sldId id="262" r:id="rId5"/>
    <p:sldId id="263" r:id="rId6"/>
    <p:sldId id="264" r:id="rId7"/>
    <p:sldId id="267" r:id="rId8"/>
    <p:sldId id="274" r:id="rId9"/>
    <p:sldId id="270" r:id="rId10"/>
    <p:sldId id="271" r:id="rId11"/>
    <p:sldId id="272" r:id="rId12"/>
    <p:sldId id="273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3D70-91AA-429A-BD57-1CB6792B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1078030"/>
            <a:ext cx="9288096" cy="2956718"/>
          </a:xfrm>
        </p:spPr>
        <p:txBody>
          <a:bodyPr anchor="t">
            <a:noAutofit/>
          </a:bodyPr>
          <a:lstStyle>
            <a:lvl1pPr algn="l">
              <a:defRPr sz="66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4455621"/>
            <a:ext cx="9288096" cy="1435331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094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93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8007D-9B1D-4E2C-B38F-29C68209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9127"/>
            <a:ext cx="9272260" cy="3472874"/>
          </a:xfrm>
        </p:spPr>
        <p:txBody>
          <a:bodyPr anchor="t"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0C51B-B525-4032-9D08-2978D736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39" y="4572000"/>
            <a:ext cx="9272262" cy="1320801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919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9890066" cy="12942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033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4333"/>
            <a:ext cx="9949455" cy="838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383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11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8B02B-A32A-4383-BBC7-0C383390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F7E77-47E0-4F9E-9148-8D0C59C0C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8005A2-ECF0-4759-A17B-FDECE8068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982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DD4B-5676-477E-8C52-4C1CF160F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4448"/>
            <a:ext cx="3785860" cy="1554362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3E63-EB15-4D82-BF2B-36BB030C4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0" y="922689"/>
            <a:ext cx="548600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E994E-BAB7-43DC-A0E4-C779CF2A3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701254"/>
            <a:ext cx="3785860" cy="316773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FAAA-1B70-42AA-ADCC-F49B5813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B6CC-1C13-4F34-AC86-CCD442C8C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1B638-9061-41AD-AF47-73A4AF8B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707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3C43-1676-4A29-83F9-D788ED2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80"/>
            <a:ext cx="3785860" cy="1559740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4A903-97C7-4349-B8CE-1BBED1942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143000"/>
            <a:ext cx="54864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A9F58-4AEB-4286-98F7-3C77AA913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697480"/>
            <a:ext cx="3785860" cy="309342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5A58-F085-4500-AF61-045B12C8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36470-561D-49AE-AC84-B79D483F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F2BE2-DF21-4683-9D5F-849A525F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548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6C900-05BC-4021-B69F-2DAF974B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6E227-253A-44A0-9404-1CFD8CE41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175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CF945-D70F-49C1-8CE5-5758C1166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2100" y="1091381"/>
            <a:ext cx="2171700" cy="4953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DB721-04AA-4330-8045-3F2D9BB4B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091381"/>
            <a:ext cx="8265340" cy="4953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18C15-991C-4C71-8DCD-DB3B3888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8CC3-5830-4EFA-B28E-1648904DE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A91B6-E419-4483-9B66-3C758788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447C6A-78C3-4687-9A71-A05DBF6700DE}"/>
              </a:ext>
            </a:extLst>
          </p:cNvPr>
          <p:cNvCxnSpPr>
            <a:cxnSpLocks/>
          </p:cNvCxnSpPr>
          <p:nvPr/>
        </p:nvCxnSpPr>
        <p:spPr>
          <a:xfrm>
            <a:off x="11387805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2346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12942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447778"/>
            <a:ext cx="9922764" cy="3838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15200" y="6389688"/>
            <a:ext cx="3695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0940" y="6389688"/>
            <a:ext cx="4433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3190" y="6389688"/>
            <a:ext cx="9402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8689CE0-64D2-447C-9C1F-872D111D8AC3}"/>
              </a:ext>
            </a:extLst>
          </p:cNvPr>
          <p:cNvCxnSpPr>
            <a:cxnSpLocks/>
          </p:cNvCxnSpPr>
          <p:nvPr/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3138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f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EEC6C-7EFA-4E35-3D46-26607659A6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>
              <a:lnSpc>
                <a:spcPct val="200000"/>
              </a:lnSpc>
            </a:pPr>
            <a:r>
              <a:rPr lang="en-US" sz="2400" b="0" dirty="0"/>
              <a:t>Master of business Administration</a:t>
            </a:r>
            <a:br>
              <a:rPr lang="en-US" sz="3200" dirty="0"/>
            </a:br>
            <a:r>
              <a:rPr lang="en-US" sz="3200" dirty="0"/>
              <a:t>Human resource management</a:t>
            </a:r>
            <a:br>
              <a:rPr lang="en-US" sz="3200" dirty="0"/>
            </a:br>
            <a:r>
              <a:rPr lang="en-US" sz="3200" dirty="0"/>
              <a:t>LCMB7000</a:t>
            </a:r>
            <a:br>
              <a:rPr lang="en-US" sz="3200" dirty="0"/>
            </a:br>
            <a:r>
              <a:rPr lang="en-US" sz="2400" b="0" dirty="0"/>
              <a:t>Name: </a:t>
            </a:r>
            <a:r>
              <a:rPr lang="en-US" sz="2400" b="0" dirty="0" err="1"/>
              <a:t>Asmabanu</a:t>
            </a:r>
            <a:r>
              <a:rPr lang="en-US" sz="2400" b="0" dirty="0"/>
              <a:t> </a:t>
            </a:r>
            <a:r>
              <a:rPr lang="en-US" sz="2400" b="0" dirty="0" err="1"/>
              <a:t>Khojbariya</a:t>
            </a:r>
            <a:br>
              <a:rPr lang="en-US" sz="2400" b="0" dirty="0"/>
            </a:br>
            <a:r>
              <a:rPr lang="en-US" sz="2400" b="0" dirty="0"/>
              <a:t>Presentation-2227851</a:t>
            </a:r>
            <a:endParaRPr lang="en-PK" sz="2400" b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6A8FB-8DD4-78BF-D095-FFE9C85D3A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530788"/>
            <a:ext cx="9288096" cy="360164"/>
          </a:xfrm>
        </p:spPr>
        <p:txBody>
          <a:bodyPr>
            <a:normAutofit fontScale="85000" lnSpcReduction="10000"/>
          </a:bodyPr>
          <a:lstStyle/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9526721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1A7DE-CA0F-C563-4788-00013B2413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3" y="1783959"/>
            <a:ext cx="4462343" cy="2889114"/>
          </a:xfrm>
        </p:spPr>
        <p:txBody>
          <a:bodyPr anchor="b">
            <a:normAutofit/>
          </a:bodyPr>
          <a:lstStyle/>
          <a:p>
            <a:r>
              <a:rPr lang="en-GB" sz="5400" cap="none" dirty="0">
                <a:solidFill>
                  <a:schemeClr val="bg1"/>
                </a:solidFill>
              </a:rPr>
              <a:t>HRM and Competitive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057F96-A1C1-B1A3-36CF-04E89853EB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Presented By: __________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992235-41FA-7965-E317-C562C46686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7028495" cy="685800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22000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A6CD0-74E9-3864-4542-03F2178F5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86" y="1889373"/>
            <a:ext cx="2780479" cy="1294228"/>
          </a:xfrm>
        </p:spPr>
        <p:txBody>
          <a:bodyPr>
            <a:normAutofit/>
          </a:bodyPr>
          <a:lstStyle/>
          <a:p>
            <a:r>
              <a:rPr lang="en-GB" sz="4000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EA8BF-4BAC-DA2D-B877-9261F7675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2036" y="277694"/>
            <a:ext cx="8694158" cy="56049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1. Literature Reviews</a:t>
            </a:r>
          </a:p>
          <a:p>
            <a:pPr marL="0" indent="0">
              <a:buNone/>
            </a:pPr>
            <a:r>
              <a:rPr lang="en-GB" sz="3200" b="1" dirty="0"/>
              <a:t>2. Job description</a:t>
            </a:r>
          </a:p>
          <a:p>
            <a:pPr marL="0" indent="0">
              <a:buNone/>
            </a:pPr>
            <a:r>
              <a:rPr lang="en-GB" sz="3200" b="1" dirty="0"/>
              <a:t>3. Person Specification</a:t>
            </a:r>
          </a:p>
          <a:p>
            <a:pPr marL="0" indent="0">
              <a:buNone/>
            </a:pPr>
            <a:r>
              <a:rPr lang="en-GB" sz="3200" b="1" dirty="0"/>
              <a:t>4. Interview Sample Questions</a:t>
            </a:r>
          </a:p>
          <a:p>
            <a:pPr marL="0" indent="0">
              <a:buNone/>
            </a:pPr>
            <a:r>
              <a:rPr lang="en-GB" sz="3200" b="1" dirty="0"/>
              <a:t>5. References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5280" y="3062796"/>
            <a:ext cx="5506720" cy="379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473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13FB8-6579-14AF-F78E-5228D0B82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420" y="156680"/>
            <a:ext cx="9949455" cy="838856"/>
          </a:xfrm>
        </p:spPr>
        <p:txBody>
          <a:bodyPr>
            <a:noAutofit/>
          </a:bodyPr>
          <a:lstStyle/>
          <a:p>
            <a:r>
              <a:rPr lang="en-GB" sz="4000" dirty="0"/>
              <a:t>Journal Article 1: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711" y="1070714"/>
            <a:ext cx="5645921" cy="4945525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906" y="1069975"/>
            <a:ext cx="5166275" cy="5005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02798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C382D-0F00-4D8C-475F-4EBFB7B66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022" y="102010"/>
            <a:ext cx="9922764" cy="1294228"/>
          </a:xfrm>
        </p:spPr>
        <p:txBody>
          <a:bodyPr>
            <a:normAutofit/>
          </a:bodyPr>
          <a:lstStyle/>
          <a:p>
            <a:r>
              <a:rPr lang="en-GB" sz="4000" dirty="0"/>
              <a:t>Journal Article 2: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350" y="1076770"/>
            <a:ext cx="5582582" cy="4905286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75" y="1076770"/>
            <a:ext cx="5572125" cy="4905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62047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6635F-1D76-FCB3-9AB5-84704A90E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724" y="77372"/>
            <a:ext cx="9922764" cy="1294228"/>
          </a:xfrm>
        </p:spPr>
        <p:txBody>
          <a:bodyPr>
            <a:normAutofit/>
          </a:bodyPr>
          <a:lstStyle/>
          <a:p>
            <a:r>
              <a:rPr lang="en-GB" sz="4000" dirty="0"/>
              <a:t>Journal Article 3: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350" y="760576"/>
            <a:ext cx="5594646" cy="5520583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352" y="1585244"/>
            <a:ext cx="5511370" cy="3871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68095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B62DD-D284-8F6A-A5CB-0C0D9E024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810" y="340126"/>
            <a:ext cx="9922764" cy="1294228"/>
          </a:xfrm>
        </p:spPr>
        <p:txBody>
          <a:bodyPr/>
          <a:lstStyle/>
          <a:p>
            <a:r>
              <a:rPr lang="en-GB" dirty="0"/>
              <a:t>Job Description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053" y="1110343"/>
            <a:ext cx="5505061" cy="5538107"/>
          </a:xfrm>
        </p:spPr>
      </p:pic>
      <p:pic>
        <p:nvPicPr>
          <p:cNvPr id="6146" name="Picture 2">
            <a:extLst>
              <a:ext uri="{FF2B5EF4-FFF2-40B4-BE49-F238E27FC236}">
                <a16:creationId xmlns:a16="http://schemas.microsoft.com/office/drawing/2014/main" id="{D2C6599C-E81B-46C3-076A-08103E8B33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5655" y="3551583"/>
            <a:ext cx="4512275" cy="309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429693BA-FA5F-404B-7832-03AC2CFA2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5967" y="799839"/>
            <a:ext cx="4641963" cy="242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31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B770B-0A3C-D661-4A1B-2A01910E3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Job Description Conti..</a:t>
            </a:r>
            <a:endParaRPr lang="en-PK" dirty="0"/>
          </a:p>
        </p:txBody>
      </p:sp>
      <p:pic>
        <p:nvPicPr>
          <p:cNvPr id="6" name="Content Placeholder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831C5A8-CA5A-CCE5-3D8B-3042D7C5D2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675" y="1908699"/>
            <a:ext cx="4840288" cy="4333152"/>
          </a:xfr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18D9F3F6-063B-8A57-A486-FF523CAC02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1908699"/>
            <a:ext cx="4805363" cy="4333151"/>
          </a:xfrm>
        </p:spPr>
      </p:pic>
    </p:spTree>
    <p:extLst>
      <p:ext uri="{BB962C8B-B14F-4D97-AF65-F5344CB8AC3E}">
        <p14:creationId xmlns:p14="http://schemas.microsoft.com/office/powerpoint/2010/main" val="3466095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888" y="221033"/>
            <a:ext cx="9890066" cy="1294228"/>
          </a:xfrm>
        </p:spPr>
        <p:txBody>
          <a:bodyPr/>
          <a:lstStyle/>
          <a:p>
            <a:r>
              <a:rPr lang="en-US" dirty="0"/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5888" y="1210858"/>
            <a:ext cx="5336312" cy="5647142"/>
          </a:xfrm>
        </p:spPr>
        <p:txBody>
          <a:bodyPr/>
          <a:lstStyle/>
          <a:p>
            <a:r>
              <a:rPr lang="en-US" b="1" dirty="0"/>
              <a:t>Qualification and Skills: </a:t>
            </a:r>
          </a:p>
          <a:p>
            <a:pPr lvl="0"/>
            <a:r>
              <a:rPr lang="en-US" dirty="0"/>
              <a:t>BBA or MBA, management , operations management or related field.</a:t>
            </a:r>
          </a:p>
          <a:p>
            <a:pPr lvl="0"/>
            <a:r>
              <a:rPr lang="en-US" dirty="0"/>
              <a:t>5 years of experience in a strategic operations management role.</a:t>
            </a:r>
          </a:p>
          <a:p>
            <a:pPr lvl="0"/>
            <a:r>
              <a:rPr lang="en-US" dirty="0"/>
              <a:t>Experience in the initiatives of cost reduction, quality control and innovation in any industry.</a:t>
            </a:r>
          </a:p>
          <a:p>
            <a:pPr lvl="0"/>
            <a:r>
              <a:rPr lang="en-US" dirty="0"/>
              <a:t>Delivering results in a fast-paced environment with track records.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8424" y="1891862"/>
            <a:ext cx="5107699" cy="3638055"/>
          </a:xfrm>
        </p:spPr>
      </p:pic>
    </p:spTree>
    <p:extLst>
      <p:ext uri="{BB962C8B-B14F-4D97-AF65-F5344CB8AC3E}">
        <p14:creationId xmlns:p14="http://schemas.microsoft.com/office/powerpoint/2010/main" val="14025287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888" y="221032"/>
            <a:ext cx="9890066" cy="1294228"/>
          </a:xfrm>
        </p:spPr>
        <p:txBody>
          <a:bodyPr/>
          <a:lstStyle/>
          <a:p>
            <a:r>
              <a:rPr lang="en-US" dirty="0"/>
              <a:t>Person Specification Conti..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5888" y="1179326"/>
            <a:ext cx="6684264" cy="5678673"/>
          </a:xfrm>
        </p:spPr>
        <p:txBody>
          <a:bodyPr>
            <a:normAutofit/>
          </a:bodyPr>
          <a:lstStyle/>
          <a:p>
            <a:r>
              <a:rPr lang="en-US" b="1" dirty="0"/>
              <a:t>Skills requirement: </a:t>
            </a:r>
            <a:r>
              <a:rPr lang="en-US" dirty="0"/>
              <a:t>	</a:t>
            </a:r>
          </a:p>
          <a:p>
            <a:pPr lvl="0"/>
            <a:r>
              <a:rPr lang="en-US" dirty="0"/>
              <a:t>Good analytical and problem solving skills. </a:t>
            </a:r>
          </a:p>
          <a:p>
            <a:pPr lvl="0"/>
            <a:r>
              <a:rPr lang="en-US" dirty="0"/>
              <a:t>Efficient and effective management skills.</a:t>
            </a:r>
          </a:p>
          <a:p>
            <a:pPr lvl="0"/>
            <a:r>
              <a:rPr lang="en-US" dirty="0"/>
              <a:t>Effective communication.</a:t>
            </a:r>
          </a:p>
          <a:p>
            <a:pPr lvl="0"/>
            <a:r>
              <a:rPr lang="en-US" dirty="0"/>
              <a:t>Effective leadership skills.</a:t>
            </a:r>
          </a:p>
          <a:p>
            <a:pPr lvl="0"/>
            <a:r>
              <a:rPr lang="en-US" dirty="0"/>
              <a:t>Knowledge of industry standards and policies. </a:t>
            </a:r>
          </a:p>
          <a:p>
            <a:pPr lvl="0"/>
            <a:r>
              <a:rPr lang="en-US" dirty="0"/>
              <a:t>Excellent grip on budgeting and financial analysis.</a:t>
            </a:r>
          </a:p>
          <a:p>
            <a:pPr lvl="0"/>
            <a:r>
              <a:rPr lang="en-US" dirty="0"/>
              <a:t>Ability to meet deadlines in the given time frame.</a:t>
            </a:r>
          </a:p>
          <a:p>
            <a:pPr lvl="0"/>
            <a:r>
              <a:rPr lang="en-US" dirty="0"/>
              <a:t>Ability to work in teams and also independently.</a:t>
            </a:r>
          </a:p>
          <a:p>
            <a:pPr lvl="0"/>
            <a:r>
              <a:rPr lang="en-US" dirty="0"/>
              <a:t>Strong decision making.</a:t>
            </a:r>
          </a:p>
          <a:p>
            <a:pPr lvl="0"/>
            <a:r>
              <a:rPr lang="en-US" dirty="0"/>
              <a:t>Ability to adapt to changing priorities and requirements.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767" y="1970691"/>
            <a:ext cx="5202620" cy="3689130"/>
          </a:xfrm>
        </p:spPr>
      </p:pic>
    </p:spTree>
    <p:extLst>
      <p:ext uri="{BB962C8B-B14F-4D97-AF65-F5344CB8AC3E}">
        <p14:creationId xmlns:p14="http://schemas.microsoft.com/office/powerpoint/2010/main" val="174287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715" y="191611"/>
            <a:ext cx="9922764" cy="1294228"/>
          </a:xfrm>
        </p:spPr>
        <p:txBody>
          <a:bodyPr/>
          <a:lstStyle/>
          <a:p>
            <a:r>
              <a:rPr lang="en-US" dirty="0"/>
              <a:t>Interview Sample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434" y="1485838"/>
            <a:ext cx="11603421" cy="537216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What experience you have in identifying and implementing strategic options such as quality enhancement in your previous job roles? </a:t>
            </a:r>
          </a:p>
          <a:p>
            <a:pPr lvl="0"/>
            <a:r>
              <a:rPr lang="en-US" dirty="0"/>
              <a:t>Briefly explain projects which you have done related to cost reduction in previous job?</a:t>
            </a:r>
          </a:p>
          <a:p>
            <a:pPr lvl="0"/>
            <a:r>
              <a:rPr lang="en-US" dirty="0"/>
              <a:t>Can you describe a situation in which you had to make a company’s decision that had a significant impact on the performance of the company? What was the outcome of your decision? </a:t>
            </a:r>
          </a:p>
          <a:p>
            <a:pPr lvl="0"/>
            <a:r>
              <a:rPr lang="en-US" dirty="0"/>
              <a:t>How do you remain motivated and engaged in the job if any uncertainty or change arises? </a:t>
            </a:r>
          </a:p>
          <a:p>
            <a:pPr lvl="0"/>
            <a:r>
              <a:rPr lang="en-US" dirty="0"/>
              <a:t>When working on multiple projects, how do you manage deadlines and priorities?</a:t>
            </a:r>
          </a:p>
          <a:p>
            <a:pPr lvl="0"/>
            <a:r>
              <a:rPr lang="en-US" dirty="0"/>
              <a:t>Can you describe your experience in implementing innovation initiatives? What methods and strategies do you use to understand market research?</a:t>
            </a:r>
          </a:p>
          <a:p>
            <a:pPr lvl="0"/>
            <a:r>
              <a:rPr lang="en-US" dirty="0"/>
              <a:t>What is the importance of risk management in your view while doing a project? Can you provide an example when you face off with a risk and how you cope up with it?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576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854" y="278395"/>
            <a:ext cx="9922764" cy="1294228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7182"/>
            <a:ext cx="9857218" cy="4295851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US" altLang="en-US" dirty="0"/>
              <a:t>Albrecht, S. L., Bakker, A. B., </a:t>
            </a:r>
            <a:r>
              <a:rPr lang="en-US" altLang="en-US" dirty="0" err="1"/>
              <a:t>Gruman</a:t>
            </a:r>
            <a:r>
              <a:rPr lang="en-US" altLang="en-US" dirty="0"/>
              <a:t>, J. A., Macey, W. H., &amp; Saks, A. M. (2015). Employee engagement, human resource management practices and competitive advantage. . Journal of Organizational Effectiveness: People and Performance, 2(1),, 7-35.</a:t>
            </a:r>
          </a:p>
          <a:p>
            <a:pPr algn="just">
              <a:lnSpc>
                <a:spcPct val="160000"/>
              </a:lnSpc>
            </a:pPr>
            <a:r>
              <a:rPr lang="en-US" altLang="en-US" dirty="0"/>
              <a:t>Jiang, K., </a:t>
            </a:r>
            <a:r>
              <a:rPr lang="en-US" altLang="en-US" dirty="0" err="1"/>
              <a:t>Lepak</a:t>
            </a:r>
            <a:r>
              <a:rPr lang="en-US" altLang="en-US" dirty="0"/>
              <a:t>, D. P., Hu, J., &amp; Baer, J. C. (2012). How Does Human Resource Management Influence Organizational Outcomes? A Meta-analytic Investigation of Mediating Mechanisms. Academy of Management Journal, 55(6),, 1264-1294.</a:t>
            </a:r>
          </a:p>
          <a:p>
            <a:pPr algn="just">
              <a:lnSpc>
                <a:spcPct val="160000"/>
              </a:lnSpc>
            </a:pPr>
            <a:r>
              <a:rPr lang="en-US" altLang="en-US" dirty="0"/>
              <a:t>Ahmad, S., &amp; Schroeder, R. G. (2003). The impact of human resource management practices on operational performance: recognizing country and industry differences. , 21(1), . Journal of Operational Management., 19-43.</a:t>
            </a:r>
          </a:p>
          <a:p>
            <a:pPr marL="0" indent="0" algn="just">
              <a:lnSpc>
                <a:spcPct val="200000"/>
              </a:lnSpc>
              <a:buNone/>
            </a:pPr>
            <a:endParaRPr lang="en-US" altLang="en-US" dirty="0"/>
          </a:p>
          <a:p>
            <a:pPr marL="0" lvl="0" indent="0" algn="just">
              <a:lnSpc>
                <a:spcPct val="200000"/>
              </a:lnSpc>
              <a:buNone/>
            </a:pPr>
            <a:endParaRPr lang="en-US" altLang="en-US" dirty="0"/>
          </a:p>
          <a:p>
            <a:pPr marL="0" lvl="0" indent="0" algn="just">
              <a:lnSpc>
                <a:spcPct val="200000"/>
              </a:lnSpc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94727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A HUGE thank you to the amazing education community - Mindfulness in  Schools Project">
            <a:extLst>
              <a:ext uri="{FF2B5EF4-FFF2-40B4-BE49-F238E27FC236}">
                <a16:creationId xmlns:a16="http://schemas.microsoft.com/office/drawing/2014/main" id="{9C44AB7B-066D-99F2-C5C0-2106733A17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188" y="1547813"/>
            <a:ext cx="8429625" cy="376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943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Bjorn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8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VTI" id="{D01443FD-65CF-4AEF-9B9D-4466C96F9785}" vid="{36EF4262-385E-40E6-B073-FB18FD98BF4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How  does  Environment affect  human  development</Template>
  <TotalTime>816</TotalTime>
  <Words>506</Words>
  <Application>Microsoft Office PowerPoint</Application>
  <PresentationFormat>Widescreen</PresentationFormat>
  <Paragraphs>45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Neue Haas Grotesk Text Pro</vt:lpstr>
      <vt:lpstr>BjornVTI</vt:lpstr>
      <vt:lpstr>Master of business Administration Human resource management LCMB7000 Name: Asmabanu Khojbariya Presentation-2227851</vt:lpstr>
      <vt:lpstr>HRM and Competitive Advantage</vt:lpstr>
      <vt:lpstr>Contents</vt:lpstr>
      <vt:lpstr>Journal Article 1:</vt:lpstr>
      <vt:lpstr>Journal Article 2:</vt:lpstr>
      <vt:lpstr>Journal Article 3:  </vt:lpstr>
      <vt:lpstr>Job Description</vt:lpstr>
      <vt:lpstr>Job Description Conti..</vt:lpstr>
      <vt:lpstr>Person Specification</vt:lpstr>
      <vt:lpstr>Person Specification Conti..</vt:lpstr>
      <vt:lpstr>Interview Sample Questions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mRNA Technology</dc:title>
  <dc:creator>01-177211-033</dc:creator>
  <cp:lastModifiedBy>Inaya Shehzad</cp:lastModifiedBy>
  <cp:revision>40</cp:revision>
  <dcterms:created xsi:type="dcterms:W3CDTF">2022-09-30T19:06:54Z</dcterms:created>
  <dcterms:modified xsi:type="dcterms:W3CDTF">2023-03-14T18:14:14Z</dcterms:modified>
</cp:coreProperties>
</file>