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152693-2C23-4CD0-836A-53D5D3E4C3CE}" v="5" dt="2025-01-12T14:20:15.2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0" d="100"/>
          <a:sy n="50" d="100"/>
        </p:scale>
        <p:origin x="648" y="5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la Evans (2218548)" userId="29b8c5e6-48ea-410b-b73a-c4189b5c65cd" providerId="ADAL" clId="{49152693-2C23-4CD0-836A-53D5D3E4C3CE}"/>
    <pc:docChg chg="custSel modSld">
      <pc:chgData name="Iola Evans (2218548)" userId="29b8c5e6-48ea-410b-b73a-c4189b5c65cd" providerId="ADAL" clId="{49152693-2C23-4CD0-836A-53D5D3E4C3CE}" dt="2025-01-12T14:25:08.635" v="6413" actId="14100"/>
      <pc:docMkLst>
        <pc:docMk/>
      </pc:docMkLst>
      <pc:sldChg chg="addSp modSp mod">
        <pc:chgData name="Iola Evans (2218548)" userId="29b8c5e6-48ea-410b-b73a-c4189b5c65cd" providerId="ADAL" clId="{49152693-2C23-4CD0-836A-53D5D3E4C3CE}" dt="2025-01-12T14:25:08.635" v="6413" actId="14100"/>
        <pc:sldMkLst>
          <pc:docMk/>
          <pc:sldMk cId="3876013403" sldId="256"/>
        </pc:sldMkLst>
        <pc:spChg chg="mod">
          <ac:chgData name="Iola Evans (2218548)" userId="29b8c5e6-48ea-410b-b73a-c4189b5c65cd" providerId="ADAL" clId="{49152693-2C23-4CD0-836A-53D5D3E4C3CE}" dt="2025-01-12T14:06:24.104" v="4019" actId="1076"/>
          <ac:spMkLst>
            <pc:docMk/>
            <pc:sldMk cId="3876013403" sldId="256"/>
            <ac:spMk id="2" creationId="{06815C9A-2E83-954F-715A-2D2A5D00067D}"/>
          </ac:spMkLst>
        </pc:spChg>
        <pc:spChg chg="mod">
          <ac:chgData name="Iola Evans (2218548)" userId="29b8c5e6-48ea-410b-b73a-c4189b5c65cd" providerId="ADAL" clId="{49152693-2C23-4CD0-836A-53D5D3E4C3CE}" dt="2025-01-12T14:07:46.081" v="4035" actId="207"/>
          <ac:spMkLst>
            <pc:docMk/>
            <pc:sldMk cId="3876013403" sldId="256"/>
            <ac:spMk id="3" creationId="{6C7B73CA-B4A9-D24C-C114-F13452641F10}"/>
          </ac:spMkLst>
        </pc:spChg>
        <pc:spChg chg="mod">
          <ac:chgData name="Iola Evans (2218548)" userId="29b8c5e6-48ea-410b-b73a-c4189b5c65cd" providerId="ADAL" clId="{49152693-2C23-4CD0-836A-53D5D3E4C3CE}" dt="2025-01-12T14:19:52.949" v="5599" actId="14100"/>
          <ac:spMkLst>
            <pc:docMk/>
            <pc:sldMk cId="3876013403" sldId="256"/>
            <ac:spMk id="4" creationId="{01271C3F-58FF-0E29-9608-20F3EA0D75D2}"/>
          </ac:spMkLst>
        </pc:spChg>
        <pc:spChg chg="add mod">
          <ac:chgData name="Iola Evans (2218548)" userId="29b8c5e6-48ea-410b-b73a-c4189b5c65cd" providerId="ADAL" clId="{49152693-2C23-4CD0-836A-53D5D3E4C3CE}" dt="2025-01-12T14:19:58.820" v="5601" actId="14100"/>
          <ac:spMkLst>
            <pc:docMk/>
            <pc:sldMk cId="3876013403" sldId="256"/>
            <ac:spMk id="5" creationId="{86FCD6F1-BF2C-9328-5DF6-18CF5CA6AFCF}"/>
          </ac:spMkLst>
        </pc:spChg>
        <pc:spChg chg="add mod">
          <ac:chgData name="Iola Evans (2218548)" userId="29b8c5e6-48ea-410b-b73a-c4189b5c65cd" providerId="ADAL" clId="{49152693-2C23-4CD0-836A-53D5D3E4C3CE}" dt="2025-01-12T14:07:26.495" v="4030" actId="207"/>
          <ac:spMkLst>
            <pc:docMk/>
            <pc:sldMk cId="3876013403" sldId="256"/>
            <ac:spMk id="6" creationId="{0BAB93FC-EE5B-2856-4EED-3A3EB9350BD9}"/>
          </ac:spMkLst>
        </pc:spChg>
        <pc:spChg chg="add mod">
          <ac:chgData name="Iola Evans (2218548)" userId="29b8c5e6-48ea-410b-b73a-c4189b5c65cd" providerId="ADAL" clId="{49152693-2C23-4CD0-836A-53D5D3E4C3CE}" dt="2025-01-12T14:24:55.220" v="6408" actId="207"/>
          <ac:spMkLst>
            <pc:docMk/>
            <pc:sldMk cId="3876013403" sldId="256"/>
            <ac:spMk id="7" creationId="{AEB72D2E-1E86-028C-6FC6-328FD1F21EC3}"/>
          </ac:spMkLst>
        </pc:spChg>
        <pc:spChg chg="add mod">
          <ac:chgData name="Iola Evans (2218548)" userId="29b8c5e6-48ea-410b-b73a-c4189b5c65cd" providerId="ADAL" clId="{49152693-2C23-4CD0-836A-53D5D3E4C3CE}" dt="2025-01-12T14:25:08.635" v="6413" actId="14100"/>
          <ac:spMkLst>
            <pc:docMk/>
            <pc:sldMk cId="3876013403" sldId="256"/>
            <ac:spMk id="8" creationId="{82E09448-7136-C308-F141-A05DD400C55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462E-3C3A-953F-1F0A-1C1FC82739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AADC70-E875-AA66-0768-CF4675B127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F2B84C-ADEE-A292-18AE-E4ACE32E304C}"/>
              </a:ext>
            </a:extLst>
          </p:cNvPr>
          <p:cNvSpPr>
            <a:spLocks noGrp="1"/>
          </p:cNvSpPr>
          <p:nvPr>
            <p:ph type="dt" sz="half" idx="10"/>
          </p:nvPr>
        </p:nvSpPr>
        <p:spPr/>
        <p:txBody>
          <a:bodyPr/>
          <a:lstStyle/>
          <a:p>
            <a:fld id="{7F5E1C62-3A0D-4FF3-8FF4-71F85694D86E}" type="datetimeFigureOut">
              <a:rPr lang="en-GB" smtClean="0"/>
              <a:t>12/01/2025</a:t>
            </a:fld>
            <a:endParaRPr lang="en-GB"/>
          </a:p>
        </p:txBody>
      </p:sp>
      <p:sp>
        <p:nvSpPr>
          <p:cNvPr id="5" name="Footer Placeholder 4">
            <a:extLst>
              <a:ext uri="{FF2B5EF4-FFF2-40B4-BE49-F238E27FC236}">
                <a16:creationId xmlns:a16="http://schemas.microsoft.com/office/drawing/2014/main" id="{3E590403-4464-70D5-6FBB-2B13C841AC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DBD92-6B4A-D6CC-0A47-8A8AB20B560E}"/>
              </a:ext>
            </a:extLst>
          </p:cNvPr>
          <p:cNvSpPr>
            <a:spLocks noGrp="1"/>
          </p:cNvSpPr>
          <p:nvPr>
            <p:ph type="sldNum" sz="quarter" idx="12"/>
          </p:nvPr>
        </p:nvSpPr>
        <p:spPr/>
        <p:txBody>
          <a:bodyPr/>
          <a:lstStyle/>
          <a:p>
            <a:fld id="{D4B5C237-93BB-4652-8C0F-F5B4E99CADEB}" type="slidenum">
              <a:rPr lang="en-GB" smtClean="0"/>
              <a:t>‹#›</a:t>
            </a:fld>
            <a:endParaRPr lang="en-GB"/>
          </a:p>
        </p:txBody>
      </p:sp>
    </p:spTree>
    <p:extLst>
      <p:ext uri="{BB962C8B-B14F-4D97-AF65-F5344CB8AC3E}">
        <p14:creationId xmlns:p14="http://schemas.microsoft.com/office/powerpoint/2010/main" val="2382985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4CC33-D83E-6CD4-5347-712DAB5781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526E80-D981-4890-E6DF-DADE0A27ED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8F12F7-8F1B-EB01-6DAB-C12C91F519CE}"/>
              </a:ext>
            </a:extLst>
          </p:cNvPr>
          <p:cNvSpPr>
            <a:spLocks noGrp="1"/>
          </p:cNvSpPr>
          <p:nvPr>
            <p:ph type="dt" sz="half" idx="10"/>
          </p:nvPr>
        </p:nvSpPr>
        <p:spPr/>
        <p:txBody>
          <a:bodyPr/>
          <a:lstStyle/>
          <a:p>
            <a:fld id="{7F5E1C62-3A0D-4FF3-8FF4-71F85694D86E}" type="datetimeFigureOut">
              <a:rPr lang="en-GB" smtClean="0"/>
              <a:t>12/01/2025</a:t>
            </a:fld>
            <a:endParaRPr lang="en-GB"/>
          </a:p>
        </p:txBody>
      </p:sp>
      <p:sp>
        <p:nvSpPr>
          <p:cNvPr id="5" name="Footer Placeholder 4">
            <a:extLst>
              <a:ext uri="{FF2B5EF4-FFF2-40B4-BE49-F238E27FC236}">
                <a16:creationId xmlns:a16="http://schemas.microsoft.com/office/drawing/2014/main" id="{6F37D54D-476D-63FA-53EE-F60EC84FB4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83A645-C9AD-8777-419A-DED2397EF767}"/>
              </a:ext>
            </a:extLst>
          </p:cNvPr>
          <p:cNvSpPr>
            <a:spLocks noGrp="1"/>
          </p:cNvSpPr>
          <p:nvPr>
            <p:ph type="sldNum" sz="quarter" idx="12"/>
          </p:nvPr>
        </p:nvSpPr>
        <p:spPr/>
        <p:txBody>
          <a:bodyPr/>
          <a:lstStyle/>
          <a:p>
            <a:fld id="{D4B5C237-93BB-4652-8C0F-F5B4E99CADEB}" type="slidenum">
              <a:rPr lang="en-GB" smtClean="0"/>
              <a:t>‹#›</a:t>
            </a:fld>
            <a:endParaRPr lang="en-GB"/>
          </a:p>
        </p:txBody>
      </p:sp>
    </p:spTree>
    <p:extLst>
      <p:ext uri="{BB962C8B-B14F-4D97-AF65-F5344CB8AC3E}">
        <p14:creationId xmlns:p14="http://schemas.microsoft.com/office/powerpoint/2010/main" val="827558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BED30-7509-6AF9-1211-2D24D4BD1E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7E976F-5C1B-672B-C682-712A8113213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7547027-0322-F1A9-CD75-134A51D1470A}"/>
              </a:ext>
            </a:extLst>
          </p:cNvPr>
          <p:cNvSpPr>
            <a:spLocks noGrp="1"/>
          </p:cNvSpPr>
          <p:nvPr>
            <p:ph type="dt" sz="half" idx="10"/>
          </p:nvPr>
        </p:nvSpPr>
        <p:spPr/>
        <p:txBody>
          <a:bodyPr/>
          <a:lstStyle/>
          <a:p>
            <a:fld id="{7F5E1C62-3A0D-4FF3-8FF4-71F85694D86E}" type="datetimeFigureOut">
              <a:rPr lang="en-GB" smtClean="0"/>
              <a:t>12/01/2025</a:t>
            </a:fld>
            <a:endParaRPr lang="en-GB"/>
          </a:p>
        </p:txBody>
      </p:sp>
      <p:sp>
        <p:nvSpPr>
          <p:cNvPr id="5" name="Footer Placeholder 4">
            <a:extLst>
              <a:ext uri="{FF2B5EF4-FFF2-40B4-BE49-F238E27FC236}">
                <a16:creationId xmlns:a16="http://schemas.microsoft.com/office/drawing/2014/main" id="{69AFA175-05F7-B4BB-9CF5-A4B33A6EEC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6B0524-2642-ED09-5835-A28B8663880E}"/>
              </a:ext>
            </a:extLst>
          </p:cNvPr>
          <p:cNvSpPr>
            <a:spLocks noGrp="1"/>
          </p:cNvSpPr>
          <p:nvPr>
            <p:ph type="sldNum" sz="quarter" idx="12"/>
          </p:nvPr>
        </p:nvSpPr>
        <p:spPr/>
        <p:txBody>
          <a:bodyPr/>
          <a:lstStyle/>
          <a:p>
            <a:fld id="{D4B5C237-93BB-4652-8C0F-F5B4E99CADEB}" type="slidenum">
              <a:rPr lang="en-GB" smtClean="0"/>
              <a:t>‹#›</a:t>
            </a:fld>
            <a:endParaRPr lang="en-GB"/>
          </a:p>
        </p:txBody>
      </p:sp>
    </p:spTree>
    <p:extLst>
      <p:ext uri="{BB962C8B-B14F-4D97-AF65-F5344CB8AC3E}">
        <p14:creationId xmlns:p14="http://schemas.microsoft.com/office/powerpoint/2010/main" val="4134847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74DE4-E91C-7C99-F617-212DCF41F8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518649-86B3-F3BA-735E-958E3E1192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E4672BA-F464-FFCD-1964-2A2B8E47A0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B787300-8FA7-785C-B376-371AA8ABB14B}"/>
              </a:ext>
            </a:extLst>
          </p:cNvPr>
          <p:cNvSpPr>
            <a:spLocks noGrp="1"/>
          </p:cNvSpPr>
          <p:nvPr>
            <p:ph type="dt" sz="half" idx="10"/>
          </p:nvPr>
        </p:nvSpPr>
        <p:spPr/>
        <p:txBody>
          <a:bodyPr/>
          <a:lstStyle/>
          <a:p>
            <a:fld id="{7F5E1C62-3A0D-4FF3-8FF4-71F85694D86E}" type="datetimeFigureOut">
              <a:rPr lang="en-GB" smtClean="0"/>
              <a:t>12/01/2025</a:t>
            </a:fld>
            <a:endParaRPr lang="en-GB"/>
          </a:p>
        </p:txBody>
      </p:sp>
      <p:sp>
        <p:nvSpPr>
          <p:cNvPr id="6" name="Footer Placeholder 5">
            <a:extLst>
              <a:ext uri="{FF2B5EF4-FFF2-40B4-BE49-F238E27FC236}">
                <a16:creationId xmlns:a16="http://schemas.microsoft.com/office/drawing/2014/main" id="{64959BB1-5764-1B3A-F7BC-7F2CBBADB2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0137B5-97E2-D27D-A34A-C12E23394801}"/>
              </a:ext>
            </a:extLst>
          </p:cNvPr>
          <p:cNvSpPr>
            <a:spLocks noGrp="1"/>
          </p:cNvSpPr>
          <p:nvPr>
            <p:ph type="sldNum" sz="quarter" idx="12"/>
          </p:nvPr>
        </p:nvSpPr>
        <p:spPr/>
        <p:txBody>
          <a:bodyPr/>
          <a:lstStyle/>
          <a:p>
            <a:fld id="{D4B5C237-93BB-4652-8C0F-F5B4E99CADEB}" type="slidenum">
              <a:rPr lang="en-GB" smtClean="0"/>
              <a:t>‹#›</a:t>
            </a:fld>
            <a:endParaRPr lang="en-GB"/>
          </a:p>
        </p:txBody>
      </p:sp>
    </p:spTree>
    <p:extLst>
      <p:ext uri="{BB962C8B-B14F-4D97-AF65-F5344CB8AC3E}">
        <p14:creationId xmlns:p14="http://schemas.microsoft.com/office/powerpoint/2010/main" val="3994151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2B526-CD96-A6E2-4ACF-E780F77C6FF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68675-88A4-C2E2-AB98-8732389D62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63ABBC-C16E-511B-70DC-FE07854A270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B9A6150-83A6-56F4-7254-F1DAA875C2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52E8BAD-8045-BC20-35A7-511438BEC93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C93DC1-F63C-E154-5CF7-90ACECB83AFC}"/>
              </a:ext>
            </a:extLst>
          </p:cNvPr>
          <p:cNvSpPr>
            <a:spLocks noGrp="1"/>
          </p:cNvSpPr>
          <p:nvPr>
            <p:ph type="dt" sz="half" idx="10"/>
          </p:nvPr>
        </p:nvSpPr>
        <p:spPr/>
        <p:txBody>
          <a:bodyPr/>
          <a:lstStyle/>
          <a:p>
            <a:fld id="{7F5E1C62-3A0D-4FF3-8FF4-71F85694D86E}" type="datetimeFigureOut">
              <a:rPr lang="en-GB" smtClean="0"/>
              <a:t>12/01/2025</a:t>
            </a:fld>
            <a:endParaRPr lang="en-GB"/>
          </a:p>
        </p:txBody>
      </p:sp>
      <p:sp>
        <p:nvSpPr>
          <p:cNvPr id="8" name="Footer Placeholder 7">
            <a:extLst>
              <a:ext uri="{FF2B5EF4-FFF2-40B4-BE49-F238E27FC236}">
                <a16:creationId xmlns:a16="http://schemas.microsoft.com/office/drawing/2014/main" id="{69E534EB-0298-E086-F719-4AFF168E5C1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B9DE66-BFAE-EDC1-D6F0-2CB60D9A5C1A}"/>
              </a:ext>
            </a:extLst>
          </p:cNvPr>
          <p:cNvSpPr>
            <a:spLocks noGrp="1"/>
          </p:cNvSpPr>
          <p:nvPr>
            <p:ph type="sldNum" sz="quarter" idx="12"/>
          </p:nvPr>
        </p:nvSpPr>
        <p:spPr/>
        <p:txBody>
          <a:bodyPr/>
          <a:lstStyle/>
          <a:p>
            <a:fld id="{D4B5C237-93BB-4652-8C0F-F5B4E99CADEB}" type="slidenum">
              <a:rPr lang="en-GB" smtClean="0"/>
              <a:t>‹#›</a:t>
            </a:fld>
            <a:endParaRPr lang="en-GB"/>
          </a:p>
        </p:txBody>
      </p:sp>
    </p:spTree>
    <p:extLst>
      <p:ext uri="{BB962C8B-B14F-4D97-AF65-F5344CB8AC3E}">
        <p14:creationId xmlns:p14="http://schemas.microsoft.com/office/powerpoint/2010/main" val="3623148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88B84-A9D0-3CB1-79F5-59C08CEFA95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EB8DB9E-2524-A9AA-E905-0A926C250D06}"/>
              </a:ext>
            </a:extLst>
          </p:cNvPr>
          <p:cNvSpPr>
            <a:spLocks noGrp="1"/>
          </p:cNvSpPr>
          <p:nvPr>
            <p:ph type="dt" sz="half" idx="10"/>
          </p:nvPr>
        </p:nvSpPr>
        <p:spPr/>
        <p:txBody>
          <a:bodyPr/>
          <a:lstStyle/>
          <a:p>
            <a:fld id="{7F5E1C62-3A0D-4FF3-8FF4-71F85694D86E}" type="datetimeFigureOut">
              <a:rPr lang="en-GB" smtClean="0"/>
              <a:t>12/01/2025</a:t>
            </a:fld>
            <a:endParaRPr lang="en-GB"/>
          </a:p>
        </p:txBody>
      </p:sp>
      <p:sp>
        <p:nvSpPr>
          <p:cNvPr id="4" name="Footer Placeholder 3">
            <a:extLst>
              <a:ext uri="{FF2B5EF4-FFF2-40B4-BE49-F238E27FC236}">
                <a16:creationId xmlns:a16="http://schemas.microsoft.com/office/drawing/2014/main" id="{E040F55C-C615-C12A-A1E0-D0CB7F2ADC6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5470618-B8C7-6041-ECC7-2A19C09C5396}"/>
              </a:ext>
            </a:extLst>
          </p:cNvPr>
          <p:cNvSpPr>
            <a:spLocks noGrp="1"/>
          </p:cNvSpPr>
          <p:nvPr>
            <p:ph type="sldNum" sz="quarter" idx="12"/>
          </p:nvPr>
        </p:nvSpPr>
        <p:spPr/>
        <p:txBody>
          <a:bodyPr/>
          <a:lstStyle/>
          <a:p>
            <a:fld id="{D4B5C237-93BB-4652-8C0F-F5B4E99CADEB}" type="slidenum">
              <a:rPr lang="en-GB" smtClean="0"/>
              <a:t>‹#›</a:t>
            </a:fld>
            <a:endParaRPr lang="en-GB"/>
          </a:p>
        </p:txBody>
      </p:sp>
    </p:spTree>
    <p:extLst>
      <p:ext uri="{BB962C8B-B14F-4D97-AF65-F5344CB8AC3E}">
        <p14:creationId xmlns:p14="http://schemas.microsoft.com/office/powerpoint/2010/main" val="2461099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A5CD69-26E2-F699-5EB5-F40D99F0FF2D}"/>
              </a:ext>
            </a:extLst>
          </p:cNvPr>
          <p:cNvSpPr>
            <a:spLocks noGrp="1"/>
          </p:cNvSpPr>
          <p:nvPr>
            <p:ph type="dt" sz="half" idx="10"/>
          </p:nvPr>
        </p:nvSpPr>
        <p:spPr/>
        <p:txBody>
          <a:bodyPr/>
          <a:lstStyle/>
          <a:p>
            <a:fld id="{7F5E1C62-3A0D-4FF3-8FF4-71F85694D86E}" type="datetimeFigureOut">
              <a:rPr lang="en-GB" smtClean="0"/>
              <a:t>12/01/2025</a:t>
            </a:fld>
            <a:endParaRPr lang="en-GB"/>
          </a:p>
        </p:txBody>
      </p:sp>
      <p:sp>
        <p:nvSpPr>
          <p:cNvPr id="3" name="Footer Placeholder 2">
            <a:extLst>
              <a:ext uri="{FF2B5EF4-FFF2-40B4-BE49-F238E27FC236}">
                <a16:creationId xmlns:a16="http://schemas.microsoft.com/office/drawing/2014/main" id="{EDA0C725-8EC7-5F3E-E656-AF5CD8EAE8B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94AB7E1-A9CB-EC6E-BFE1-BD898D595474}"/>
              </a:ext>
            </a:extLst>
          </p:cNvPr>
          <p:cNvSpPr>
            <a:spLocks noGrp="1"/>
          </p:cNvSpPr>
          <p:nvPr>
            <p:ph type="sldNum" sz="quarter" idx="12"/>
          </p:nvPr>
        </p:nvSpPr>
        <p:spPr/>
        <p:txBody>
          <a:bodyPr/>
          <a:lstStyle/>
          <a:p>
            <a:fld id="{D4B5C237-93BB-4652-8C0F-F5B4E99CADEB}" type="slidenum">
              <a:rPr lang="en-GB" smtClean="0"/>
              <a:t>‹#›</a:t>
            </a:fld>
            <a:endParaRPr lang="en-GB"/>
          </a:p>
        </p:txBody>
      </p:sp>
    </p:spTree>
    <p:extLst>
      <p:ext uri="{BB962C8B-B14F-4D97-AF65-F5344CB8AC3E}">
        <p14:creationId xmlns:p14="http://schemas.microsoft.com/office/powerpoint/2010/main" val="4039078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F4AE7-235B-C8C2-D836-5D544AFBD4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A059F9F-5195-213A-A678-E74FE10980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9CCE17-46E2-DE59-FB39-A8AEF6CC6F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A17684-2379-1ABD-F2E4-662C58EC9440}"/>
              </a:ext>
            </a:extLst>
          </p:cNvPr>
          <p:cNvSpPr>
            <a:spLocks noGrp="1"/>
          </p:cNvSpPr>
          <p:nvPr>
            <p:ph type="dt" sz="half" idx="10"/>
          </p:nvPr>
        </p:nvSpPr>
        <p:spPr/>
        <p:txBody>
          <a:bodyPr/>
          <a:lstStyle/>
          <a:p>
            <a:fld id="{7F5E1C62-3A0D-4FF3-8FF4-71F85694D86E}" type="datetimeFigureOut">
              <a:rPr lang="en-GB" smtClean="0"/>
              <a:t>12/01/2025</a:t>
            </a:fld>
            <a:endParaRPr lang="en-GB"/>
          </a:p>
        </p:txBody>
      </p:sp>
      <p:sp>
        <p:nvSpPr>
          <p:cNvPr id="6" name="Footer Placeholder 5">
            <a:extLst>
              <a:ext uri="{FF2B5EF4-FFF2-40B4-BE49-F238E27FC236}">
                <a16:creationId xmlns:a16="http://schemas.microsoft.com/office/drawing/2014/main" id="{94A2328A-B921-1328-FE24-59FBAA8A30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8BB778-C58F-257B-5B92-159CF6592AFC}"/>
              </a:ext>
            </a:extLst>
          </p:cNvPr>
          <p:cNvSpPr>
            <a:spLocks noGrp="1"/>
          </p:cNvSpPr>
          <p:nvPr>
            <p:ph type="sldNum" sz="quarter" idx="12"/>
          </p:nvPr>
        </p:nvSpPr>
        <p:spPr/>
        <p:txBody>
          <a:bodyPr/>
          <a:lstStyle/>
          <a:p>
            <a:fld id="{D4B5C237-93BB-4652-8C0F-F5B4E99CADEB}" type="slidenum">
              <a:rPr lang="en-GB" smtClean="0"/>
              <a:t>‹#›</a:t>
            </a:fld>
            <a:endParaRPr lang="en-GB"/>
          </a:p>
        </p:txBody>
      </p:sp>
    </p:spTree>
    <p:extLst>
      <p:ext uri="{BB962C8B-B14F-4D97-AF65-F5344CB8AC3E}">
        <p14:creationId xmlns:p14="http://schemas.microsoft.com/office/powerpoint/2010/main" val="419577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93D51-08D5-C30E-3865-11BC9F41D6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287954-FFE7-9276-0F74-D3A1BCB2CE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0DCE4CD-BA79-E8FA-248B-A9223AA759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8D20DE-FBDB-4DF0-908F-3CA847576E6C}"/>
              </a:ext>
            </a:extLst>
          </p:cNvPr>
          <p:cNvSpPr>
            <a:spLocks noGrp="1"/>
          </p:cNvSpPr>
          <p:nvPr>
            <p:ph type="dt" sz="half" idx="10"/>
          </p:nvPr>
        </p:nvSpPr>
        <p:spPr/>
        <p:txBody>
          <a:bodyPr/>
          <a:lstStyle/>
          <a:p>
            <a:fld id="{7F5E1C62-3A0D-4FF3-8FF4-71F85694D86E}" type="datetimeFigureOut">
              <a:rPr lang="en-GB" smtClean="0"/>
              <a:t>12/01/2025</a:t>
            </a:fld>
            <a:endParaRPr lang="en-GB"/>
          </a:p>
        </p:txBody>
      </p:sp>
      <p:sp>
        <p:nvSpPr>
          <p:cNvPr id="6" name="Footer Placeholder 5">
            <a:extLst>
              <a:ext uri="{FF2B5EF4-FFF2-40B4-BE49-F238E27FC236}">
                <a16:creationId xmlns:a16="http://schemas.microsoft.com/office/drawing/2014/main" id="{51CAE1E3-B776-7BF2-3D96-E4A1EC9D5B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02F51B-9582-F4B4-3811-B44ECCED4EFA}"/>
              </a:ext>
            </a:extLst>
          </p:cNvPr>
          <p:cNvSpPr>
            <a:spLocks noGrp="1"/>
          </p:cNvSpPr>
          <p:nvPr>
            <p:ph type="sldNum" sz="quarter" idx="12"/>
          </p:nvPr>
        </p:nvSpPr>
        <p:spPr/>
        <p:txBody>
          <a:bodyPr/>
          <a:lstStyle/>
          <a:p>
            <a:fld id="{D4B5C237-93BB-4652-8C0F-F5B4E99CADEB}" type="slidenum">
              <a:rPr lang="en-GB" smtClean="0"/>
              <a:t>‹#›</a:t>
            </a:fld>
            <a:endParaRPr lang="en-GB"/>
          </a:p>
        </p:txBody>
      </p:sp>
    </p:spTree>
    <p:extLst>
      <p:ext uri="{BB962C8B-B14F-4D97-AF65-F5344CB8AC3E}">
        <p14:creationId xmlns:p14="http://schemas.microsoft.com/office/powerpoint/2010/main" val="1911052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92271-3C61-B438-A450-ECE92631754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8B7F95-4FB5-0D8D-C0EE-760BB4C863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C31FFB-17AA-3F98-E6A0-F681E935125A}"/>
              </a:ext>
            </a:extLst>
          </p:cNvPr>
          <p:cNvSpPr>
            <a:spLocks noGrp="1"/>
          </p:cNvSpPr>
          <p:nvPr>
            <p:ph type="dt" sz="half" idx="10"/>
          </p:nvPr>
        </p:nvSpPr>
        <p:spPr/>
        <p:txBody>
          <a:bodyPr/>
          <a:lstStyle/>
          <a:p>
            <a:fld id="{7F5E1C62-3A0D-4FF3-8FF4-71F85694D86E}" type="datetimeFigureOut">
              <a:rPr lang="en-GB" smtClean="0"/>
              <a:t>12/01/2025</a:t>
            </a:fld>
            <a:endParaRPr lang="en-GB"/>
          </a:p>
        </p:txBody>
      </p:sp>
      <p:sp>
        <p:nvSpPr>
          <p:cNvPr id="5" name="Footer Placeholder 4">
            <a:extLst>
              <a:ext uri="{FF2B5EF4-FFF2-40B4-BE49-F238E27FC236}">
                <a16:creationId xmlns:a16="http://schemas.microsoft.com/office/drawing/2014/main" id="{02C9EAB3-38B6-D2C1-F797-81E77E905B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AA0B4A-2375-A702-8B80-C44C440CE7E7}"/>
              </a:ext>
            </a:extLst>
          </p:cNvPr>
          <p:cNvSpPr>
            <a:spLocks noGrp="1"/>
          </p:cNvSpPr>
          <p:nvPr>
            <p:ph type="sldNum" sz="quarter" idx="12"/>
          </p:nvPr>
        </p:nvSpPr>
        <p:spPr/>
        <p:txBody>
          <a:bodyPr/>
          <a:lstStyle/>
          <a:p>
            <a:fld id="{D4B5C237-93BB-4652-8C0F-F5B4E99CADEB}" type="slidenum">
              <a:rPr lang="en-GB" smtClean="0"/>
              <a:t>‹#›</a:t>
            </a:fld>
            <a:endParaRPr lang="en-GB"/>
          </a:p>
        </p:txBody>
      </p:sp>
    </p:spTree>
    <p:extLst>
      <p:ext uri="{BB962C8B-B14F-4D97-AF65-F5344CB8AC3E}">
        <p14:creationId xmlns:p14="http://schemas.microsoft.com/office/powerpoint/2010/main" val="2924521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4CFFF7-5187-BEF3-E7B3-98FE26EC36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F8D28B-D9C7-779D-B89F-5CDE81F17E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CAD20A-C40B-A157-6349-735835A1DFEA}"/>
              </a:ext>
            </a:extLst>
          </p:cNvPr>
          <p:cNvSpPr>
            <a:spLocks noGrp="1"/>
          </p:cNvSpPr>
          <p:nvPr>
            <p:ph type="dt" sz="half" idx="10"/>
          </p:nvPr>
        </p:nvSpPr>
        <p:spPr/>
        <p:txBody>
          <a:bodyPr/>
          <a:lstStyle/>
          <a:p>
            <a:fld id="{7F5E1C62-3A0D-4FF3-8FF4-71F85694D86E}" type="datetimeFigureOut">
              <a:rPr lang="en-GB" smtClean="0"/>
              <a:t>12/01/2025</a:t>
            </a:fld>
            <a:endParaRPr lang="en-GB"/>
          </a:p>
        </p:txBody>
      </p:sp>
      <p:sp>
        <p:nvSpPr>
          <p:cNvPr id="5" name="Footer Placeholder 4">
            <a:extLst>
              <a:ext uri="{FF2B5EF4-FFF2-40B4-BE49-F238E27FC236}">
                <a16:creationId xmlns:a16="http://schemas.microsoft.com/office/drawing/2014/main" id="{04A8DDBF-A1BD-CB05-D25F-929186695E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CAFCB0-AA79-F846-54B5-793274BD013D}"/>
              </a:ext>
            </a:extLst>
          </p:cNvPr>
          <p:cNvSpPr>
            <a:spLocks noGrp="1"/>
          </p:cNvSpPr>
          <p:nvPr>
            <p:ph type="sldNum" sz="quarter" idx="12"/>
          </p:nvPr>
        </p:nvSpPr>
        <p:spPr/>
        <p:txBody>
          <a:bodyPr/>
          <a:lstStyle/>
          <a:p>
            <a:fld id="{D4B5C237-93BB-4652-8C0F-F5B4E99CADEB}" type="slidenum">
              <a:rPr lang="en-GB" smtClean="0"/>
              <a:t>‹#›</a:t>
            </a:fld>
            <a:endParaRPr lang="en-GB"/>
          </a:p>
        </p:txBody>
      </p:sp>
    </p:spTree>
    <p:extLst>
      <p:ext uri="{BB962C8B-B14F-4D97-AF65-F5344CB8AC3E}">
        <p14:creationId xmlns:p14="http://schemas.microsoft.com/office/powerpoint/2010/main" val="1338241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E334A0-F86B-EB00-61E7-928F87864F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0CD394-952C-4F97-600B-79FA439900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1034E6-4E67-1CB7-BCF8-9CAFC00CAB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F5E1C62-3A0D-4FF3-8FF4-71F85694D86E}" type="datetimeFigureOut">
              <a:rPr lang="en-GB" smtClean="0"/>
              <a:t>12/01/2025</a:t>
            </a:fld>
            <a:endParaRPr lang="en-GB"/>
          </a:p>
        </p:txBody>
      </p:sp>
      <p:sp>
        <p:nvSpPr>
          <p:cNvPr id="5" name="Footer Placeholder 4">
            <a:extLst>
              <a:ext uri="{FF2B5EF4-FFF2-40B4-BE49-F238E27FC236}">
                <a16:creationId xmlns:a16="http://schemas.microsoft.com/office/drawing/2014/main" id="{DC3D056B-2406-98E8-57FF-B9B4F437EB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0E4B7CE-410C-C576-6BF0-147E8F6652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4B5C237-93BB-4652-8C0F-F5B4E99CADEB}" type="slidenum">
              <a:rPr lang="en-GB" smtClean="0"/>
              <a:t>‹#›</a:t>
            </a:fld>
            <a:endParaRPr lang="en-GB"/>
          </a:p>
        </p:txBody>
      </p:sp>
    </p:spTree>
    <p:extLst>
      <p:ext uri="{BB962C8B-B14F-4D97-AF65-F5344CB8AC3E}">
        <p14:creationId xmlns:p14="http://schemas.microsoft.com/office/powerpoint/2010/main" val="5887393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15C9A-2E83-954F-715A-2D2A5D00067D}"/>
              </a:ext>
            </a:extLst>
          </p:cNvPr>
          <p:cNvSpPr>
            <a:spLocks noGrp="1"/>
          </p:cNvSpPr>
          <p:nvPr>
            <p:ph type="ctrTitle"/>
          </p:nvPr>
        </p:nvSpPr>
        <p:spPr>
          <a:xfrm>
            <a:off x="0" y="-202019"/>
            <a:ext cx="2384612" cy="497822"/>
          </a:xfrm>
        </p:spPr>
        <p:txBody>
          <a:bodyPr>
            <a:normAutofit/>
          </a:bodyPr>
          <a:lstStyle/>
          <a:p>
            <a:r>
              <a:rPr lang="en-GB" sz="1600" b="1" u="sng" dirty="0">
                <a:latin typeface="Arial" panose="020B0604020202020204" pitchFamily="34" charset="0"/>
                <a:cs typeface="Arial" panose="020B0604020202020204" pitchFamily="34" charset="0"/>
              </a:rPr>
              <a:t>Hearing Impairment </a:t>
            </a:r>
          </a:p>
        </p:txBody>
      </p:sp>
      <p:sp>
        <p:nvSpPr>
          <p:cNvPr id="3" name="Subtitle 2">
            <a:extLst>
              <a:ext uri="{FF2B5EF4-FFF2-40B4-BE49-F238E27FC236}">
                <a16:creationId xmlns:a16="http://schemas.microsoft.com/office/drawing/2014/main" id="{6C7B73CA-B4A9-D24C-C114-F13452641F10}"/>
              </a:ext>
            </a:extLst>
          </p:cNvPr>
          <p:cNvSpPr>
            <a:spLocks noGrp="1"/>
          </p:cNvSpPr>
          <p:nvPr>
            <p:ph type="subTitle" idx="1"/>
          </p:nvPr>
        </p:nvSpPr>
        <p:spPr>
          <a:xfrm>
            <a:off x="14481" y="295803"/>
            <a:ext cx="4363052" cy="2859215"/>
          </a:xfr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pPr algn="l"/>
            <a:r>
              <a:rPr lang="en-GB" sz="1100" u="sng" dirty="0">
                <a:solidFill>
                  <a:schemeClr val="tx1"/>
                </a:solidFill>
                <a:latin typeface="Arial" panose="020B0604020202020204" pitchFamily="34" charset="0"/>
                <a:cs typeface="Arial" panose="020B0604020202020204" pitchFamily="34" charset="0"/>
              </a:rPr>
              <a:t>Introduction </a:t>
            </a:r>
          </a:p>
          <a:p>
            <a:pPr algn="l"/>
            <a:r>
              <a:rPr lang="en-GB" sz="1100" dirty="0">
                <a:solidFill>
                  <a:schemeClr val="tx1"/>
                </a:solidFill>
                <a:latin typeface="Arial" panose="020B0604020202020204" pitchFamily="34" charset="0"/>
                <a:cs typeface="Arial" panose="020B0604020202020204" pitchFamily="34" charset="0"/>
              </a:rPr>
              <a:t>The presentation is all about how having a hearing impairment affects a child’s day to day life. I have chosen to do research into the affects of a hearing impairment due to personal reasons. I was diagnosed with a hearing impairment a year ago where I found out I was deaf in one ear and partially deaf in the other ear. I now wear hearing aids daily to hear others and be able to communicate with them. According to World Health Organization (2024) hearing loss can range from mild to severe where it can affect either one ear or both. Likewise, National Deaf Children's Society (2025) indicates that a hearing impairment can be proven difficult to diagnose or even notice within children. National Deaf Children’s Society (2025) highlights that having a hearing impairment during childhood can cause issues in a child’s development regarding their speech and language. It is stated that a hearing impairment can be either permanent or temporary, but both can have long term effects. </a:t>
            </a:r>
          </a:p>
          <a:p>
            <a:pPr algn="l"/>
            <a:endParaRPr lang="en-GB" u="sng" dirty="0"/>
          </a:p>
        </p:txBody>
      </p:sp>
      <p:sp>
        <p:nvSpPr>
          <p:cNvPr id="4" name="TextBox 3">
            <a:extLst>
              <a:ext uri="{FF2B5EF4-FFF2-40B4-BE49-F238E27FC236}">
                <a16:creationId xmlns:a16="http://schemas.microsoft.com/office/drawing/2014/main" id="{01271C3F-58FF-0E29-9608-20F3EA0D75D2}"/>
              </a:ext>
            </a:extLst>
          </p:cNvPr>
          <p:cNvSpPr txBox="1"/>
          <p:nvPr/>
        </p:nvSpPr>
        <p:spPr>
          <a:xfrm>
            <a:off x="4377533" y="12701"/>
            <a:ext cx="7799986" cy="1785104"/>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1100" u="sng" dirty="0">
                <a:solidFill>
                  <a:schemeClr val="tx1"/>
                </a:solidFill>
                <a:latin typeface="Arial" panose="020B0604020202020204" pitchFamily="34" charset="0"/>
                <a:cs typeface="Arial" panose="020B0604020202020204" pitchFamily="34" charset="0"/>
              </a:rPr>
              <a:t>Diagnosis</a:t>
            </a:r>
          </a:p>
          <a:p>
            <a:r>
              <a:rPr lang="en-GB" sz="1100" dirty="0">
                <a:solidFill>
                  <a:schemeClr val="tx1"/>
                </a:solidFill>
                <a:latin typeface="Arial" panose="020B0604020202020204" pitchFamily="34" charset="0"/>
                <a:cs typeface="Arial" panose="020B0604020202020204" pitchFamily="34" charset="0"/>
              </a:rPr>
              <a:t>According to NHS (2024), children within the United Kingdom are able to have a free hearing test during their childhood as  a part of their health and development reviews. Alongside this, NHS (2024) indicate that depending on the area of which the child will attend school, they may receive free hearing tests through their primary school. UK Government (2024) signifies that when a baby is born, the doctors and nurses should offer the parents of the baby a hearing screening test. It is stated by UK Government (2024) the test for the diagnosis will only take up a couple of minutes where a tiny earpiece is placed within the baby’s ear and noises are being played. It will show on a screen the inner part of the ear moving and reacting to the noises if there are no hearing impairments. It is also suggested by UK Government (2024) that the test may not work the first time and will have to be performed again. The second time, the doctors may use a different method where sensors get placed on the baby’s body. The sensors then will be able to establish if the baby has any hearing impairments. </a:t>
            </a:r>
          </a:p>
        </p:txBody>
      </p:sp>
      <p:sp>
        <p:nvSpPr>
          <p:cNvPr id="5" name="TextBox 4">
            <a:extLst>
              <a:ext uri="{FF2B5EF4-FFF2-40B4-BE49-F238E27FC236}">
                <a16:creationId xmlns:a16="http://schemas.microsoft.com/office/drawing/2014/main" id="{86FCD6F1-BF2C-9328-5DF6-18CF5CA6AFCF}"/>
              </a:ext>
            </a:extLst>
          </p:cNvPr>
          <p:cNvSpPr txBox="1"/>
          <p:nvPr/>
        </p:nvSpPr>
        <p:spPr>
          <a:xfrm>
            <a:off x="4365945" y="1791608"/>
            <a:ext cx="7811573" cy="1107996"/>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1100" dirty="0">
                <a:solidFill>
                  <a:schemeClr val="tx1"/>
                </a:solidFill>
                <a:latin typeface="Arial" panose="020B0604020202020204" pitchFamily="34" charset="0"/>
                <a:cs typeface="Arial" panose="020B0604020202020204" pitchFamily="34" charset="0"/>
              </a:rPr>
              <a:t>Furthermore, Great Ormond Street Hospital for Children (2025) highlight that there is an audiological medicine that can be provided to the child in order to see whether  they have a hearing impairment or not. It is a medicine that is also able to identify if the child’s balance is affected due to the hearing impairment. National Deaf Children’s Society (2025) proposes that certain places will provide each  child with a hearing impairment an ‘individual management plan’ where each child’s needs will be written down and be personal to them. The individual management plan should be reviewed frequently and be adjusted regularly to assist the child (National Deaf Children’s Society, 2025). </a:t>
            </a:r>
          </a:p>
        </p:txBody>
      </p:sp>
      <p:sp>
        <p:nvSpPr>
          <p:cNvPr id="6" name="TextBox 5">
            <a:extLst>
              <a:ext uri="{FF2B5EF4-FFF2-40B4-BE49-F238E27FC236}">
                <a16:creationId xmlns:a16="http://schemas.microsoft.com/office/drawing/2014/main" id="{0BAB93FC-EE5B-2856-4EED-3A3EB9350BD9}"/>
              </a:ext>
            </a:extLst>
          </p:cNvPr>
          <p:cNvSpPr txBox="1"/>
          <p:nvPr/>
        </p:nvSpPr>
        <p:spPr>
          <a:xfrm>
            <a:off x="0" y="3155018"/>
            <a:ext cx="6096000" cy="347787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100" u="sng" dirty="0">
                <a:solidFill>
                  <a:schemeClr val="tx1"/>
                </a:solidFill>
                <a:latin typeface="Arial" panose="020B0604020202020204" pitchFamily="34" charset="0"/>
                <a:cs typeface="Arial" panose="020B0604020202020204" pitchFamily="34" charset="0"/>
              </a:rPr>
              <a:t>Barriers</a:t>
            </a:r>
          </a:p>
          <a:p>
            <a:r>
              <a:rPr lang="en-GB" sz="1100" dirty="0">
                <a:solidFill>
                  <a:schemeClr val="tx1"/>
                </a:solidFill>
                <a:latin typeface="Arial" panose="020B0604020202020204" pitchFamily="34" charset="0"/>
                <a:cs typeface="Arial" panose="020B0604020202020204" pitchFamily="34" charset="0"/>
              </a:rPr>
              <a:t>According to ASHA (2025), a child with a hearing impairment may find it difficult to speak, read and develop their social skills. During a child’s time in primary school, it is the best time to develop their speech and language skills. School is also the best place for children to make new friends. Unfortunately, children with a hearing impairment will struggle to reach the standard targets that are usually set as they will need extra support to be able to understand. Most of the time the extra help is available, but it is not always. As hearing loss can range from mild to severe, ASHA (2025) implies that the worse the hearing impairment is, the more difficult the child will find school and the social aspect of it. Children with a hearing impairment, find it difficult to make new friends or keep their existing friends. Moreover, National Deaf Children’s Society (no date) suggests that children who have a hearing impairment tend to have a lower self-esteem and less self confidence as they often feel misunderstood. </a:t>
            </a:r>
          </a:p>
          <a:p>
            <a:r>
              <a:rPr lang="en-GB" sz="1100" dirty="0">
                <a:solidFill>
                  <a:schemeClr val="tx1"/>
                </a:solidFill>
                <a:latin typeface="Arial" panose="020B0604020202020204" pitchFamily="34" charset="0"/>
                <a:cs typeface="Arial" panose="020B0604020202020204" pitchFamily="34" charset="0"/>
              </a:rPr>
              <a:t>Cincinnati Children’s (2025) states that children who suffer with a hearing loss show signs of their brain not being developed properly in the communication area. As the communication is affected, children may find it problematic to understand others, how to use the correct grammar and sometimes, understand what is happening around them in the classroom. Disability Studies Quarterly (2001) suggests that children who struggle to hear are likely going to learn sign language. Children and adults who must communicate through sign language seem to be categorised into a minority in schools and within a workplace as others may not understand sign language. </a:t>
            </a:r>
          </a:p>
        </p:txBody>
      </p:sp>
      <p:sp>
        <p:nvSpPr>
          <p:cNvPr id="7" name="TextBox 6">
            <a:extLst>
              <a:ext uri="{FF2B5EF4-FFF2-40B4-BE49-F238E27FC236}">
                <a16:creationId xmlns:a16="http://schemas.microsoft.com/office/drawing/2014/main" id="{AEB72D2E-1E86-028C-6FC6-328FD1F21EC3}"/>
              </a:ext>
            </a:extLst>
          </p:cNvPr>
          <p:cNvSpPr txBox="1"/>
          <p:nvPr/>
        </p:nvSpPr>
        <p:spPr>
          <a:xfrm>
            <a:off x="6096000" y="2899604"/>
            <a:ext cx="6096000" cy="2462213"/>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1100" u="sng" dirty="0">
                <a:solidFill>
                  <a:schemeClr val="tx1"/>
                </a:solidFill>
                <a:latin typeface="Arial" panose="020B0604020202020204" pitchFamily="34" charset="0"/>
                <a:cs typeface="Arial" panose="020B0604020202020204" pitchFamily="34" charset="0"/>
              </a:rPr>
              <a:t>Strategies</a:t>
            </a:r>
          </a:p>
          <a:p>
            <a:r>
              <a:rPr lang="en-GB" sz="1100" dirty="0">
                <a:solidFill>
                  <a:schemeClr val="tx1"/>
                </a:solidFill>
                <a:latin typeface="Arial" panose="020B0604020202020204" pitchFamily="34" charset="0"/>
                <a:cs typeface="Arial" panose="020B0604020202020204" pitchFamily="34" charset="0"/>
              </a:rPr>
              <a:t>Nationwide Children’s Hospital (2024) implies schools can have a very big impact on the development of a child with a hearing impairment as teachers can use a variety of strategies to aid the children ensuring they are comfortable.  It is indicated that teachers can use the technique of pausing during lessons for the children to be able to catch up and ask questions. By doing this, it provides the teacher the chance to repeat themselves as well to benefit the children. Nationwide Children’s Hospital (2024) insinuates that teacher’s within the school could talk slowly and clearly to aid the children with a hearing loss. As well as this, teachers could prepare visual aids to assist the children to have a better understanding of what the teacher is trying to teach. Nemours KidsHealth (2025) expressed that children with a hearing loss should be able to develop easier in school if the teacher created a seating plan where the children with a hearing impairment sit near the front. National Deaf Children’s Society (2025) agree that the children with a hearing impairment should be sat near the front of the class as it permits them easier access to be able to lip read what the teachers are saying.</a:t>
            </a:r>
            <a:endParaRPr lang="en-GB" sz="1100" u="sng" dirty="0">
              <a:solidFill>
                <a:schemeClr val="tx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2E09448-7136-C308-F141-A05DD400C552}"/>
              </a:ext>
            </a:extLst>
          </p:cNvPr>
          <p:cNvSpPr txBox="1"/>
          <p:nvPr/>
        </p:nvSpPr>
        <p:spPr>
          <a:xfrm>
            <a:off x="6096000" y="5361817"/>
            <a:ext cx="6096000" cy="1277273"/>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1100" u="sng" dirty="0">
                <a:solidFill>
                  <a:schemeClr val="tx1"/>
                </a:solidFill>
                <a:latin typeface="Arial" panose="020B0604020202020204" pitchFamily="34" charset="0"/>
                <a:cs typeface="Arial" panose="020B0604020202020204" pitchFamily="34" charset="0"/>
              </a:rPr>
              <a:t>Conclusion</a:t>
            </a:r>
          </a:p>
          <a:p>
            <a:r>
              <a:rPr lang="en-GB" sz="1100" dirty="0">
                <a:solidFill>
                  <a:schemeClr val="tx1"/>
                </a:solidFill>
                <a:latin typeface="Arial" panose="020B0604020202020204" pitchFamily="34" charset="0"/>
                <a:cs typeface="Arial" panose="020B0604020202020204" pitchFamily="34" charset="0"/>
              </a:rPr>
              <a:t>It is found that the importance of getting a diagnosis for a hearing impairment at a young age is high as the earlier it is found, the earlier help an be put into lace. Nationwide Children’s Hospital (2024) state the main aim is to ensure the child’s best interests are being met and that parents and teachers are working together to benefit the child. Through having a seating arrangement, the teacher will be able to put more focus on their teaching abilities and ensuring they are getting better providing good teaching for the children with additional learning needs. </a:t>
            </a:r>
          </a:p>
        </p:txBody>
      </p:sp>
    </p:spTree>
    <p:extLst>
      <p:ext uri="{BB962C8B-B14F-4D97-AF65-F5344CB8AC3E}">
        <p14:creationId xmlns:p14="http://schemas.microsoft.com/office/powerpoint/2010/main" val="38760134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6" ma:contentTypeDescription="Create a new document." ma:contentTypeScope="" ma:versionID="5a8626cef974cbce7cfc2ce484e52ca4">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68b0a9c64024b2d0a2e6ec86006c5bee"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MediaServiceAutoTags" minOccurs="0"/>
                <xsd:element ref="ns3:MediaServiceGenerationTime" minOccurs="0"/>
                <xsd:element ref="ns3:MediaServiceEventHashCode" minOccurs="0"/>
                <xsd:element ref="ns3:MediaServiceOCR" minOccurs="0"/>
                <xsd:element ref="ns3:_activity" minOccurs="0"/>
                <xsd:element ref="ns3:MediaServiceLocation"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_activity" ma:index="20" nillable="true" ma:displayName="_activity" ma:hidden="true" ma:internalName="_activity">
      <xsd:simpleType>
        <xsd:restriction base="dms:Note"/>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Props1.xml><?xml version="1.0" encoding="utf-8"?>
<ds:datastoreItem xmlns:ds="http://schemas.openxmlformats.org/officeDocument/2006/customXml" ds:itemID="{957F2EBE-BBF0-40F9-8424-5167D15552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017323-091F-4D8C-8A7A-2CD31056B8F4}">
  <ds:schemaRefs>
    <ds:schemaRef ds:uri="http://schemas.microsoft.com/sharepoint/v3/contenttype/forms"/>
  </ds:schemaRefs>
</ds:datastoreItem>
</file>

<file path=customXml/itemProps3.xml><?xml version="1.0" encoding="utf-8"?>
<ds:datastoreItem xmlns:ds="http://schemas.openxmlformats.org/officeDocument/2006/customXml" ds:itemID="{4E113F34-8EAC-48B3-AD6C-BB1527FC24D0}">
  <ds:schemaRefs>
    <ds:schemaRef ds:uri="http://schemas.microsoft.com/office/2006/metadata/properties"/>
    <ds:schemaRef ds:uri="http://purl.org/dc/dcmitype/"/>
    <ds:schemaRef ds:uri="da3f2772-8f1e-4acb-bd98-3a0ee892f48a"/>
    <ds:schemaRef ds:uri="http://schemas.microsoft.com/office/infopath/2007/PartnerControls"/>
    <ds:schemaRef ds:uri="0cb976d4-72d8-43fd-a100-21d54766e958"/>
    <ds:schemaRef ds:uri="http://schemas.microsoft.com/office/2006/documentManagement/types"/>
    <ds:schemaRef ds:uri="http://purl.org/dc/elements/1.1/"/>
    <ds:schemaRef ds:uri="http://schemas.openxmlformats.org/package/2006/metadata/core-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70</TotalTime>
  <Words>1169</Words>
  <Application>Microsoft Office PowerPoint</Application>
  <PresentationFormat>Widescreen</PresentationFormat>
  <Paragraphs>13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Hearing Impairment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Iola Evans (2218548)</dc:creator>
  <cp:lastModifiedBy>Iola Evans (2218548)</cp:lastModifiedBy>
  <cp:revision>1</cp:revision>
  <dcterms:created xsi:type="dcterms:W3CDTF">2025-01-12T13:14:49Z</dcterms:created>
  <dcterms:modified xsi:type="dcterms:W3CDTF">2025-01-12T14:25:14Z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