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3"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4"/>
  </p:normalViewPr>
  <p:slideViewPr>
    <p:cSldViewPr snapToGrid="0" snapToObjects="1">
      <p:cViewPr varScale="1">
        <p:scale>
          <a:sx n="106" d="100"/>
          <a:sy n="106" d="100"/>
        </p:scale>
        <p:origin x="7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11/27/19</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98155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80423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11/27/19</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331696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6405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11/27/19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41312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11/27/19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03341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11/27/19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32594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11/27/19</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444102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11/27/19</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325447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5289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78819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11/27/19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0972515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2" r:id="rId5"/>
    <p:sldLayoutId id="2147483752" r:id="rId6"/>
    <p:sldLayoutId id="2147483753" r:id="rId7"/>
    <p:sldLayoutId id="2147483754" r:id="rId8"/>
    <p:sldLayoutId id="2147483755" r:id="rId9"/>
    <p:sldLayoutId id="2147483756" r:id="rId10"/>
    <p:sldLayoutId id="2147483761"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journal.code4lib.org/articles/12548"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www.flickr.com/photos/28056346@N06/20447894802"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mynextmove.org/profile/summary/35-2021.00"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foodista.com/blog/2017/08/04/a-hilarious-plea-for-line-cooks-on-craiglist"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0">
            <a:extLst>
              <a:ext uri="{FF2B5EF4-FFF2-40B4-BE49-F238E27FC236}">
                <a16:creationId xmlns:a16="http://schemas.microsoft.com/office/drawing/2014/main" id="{BEBBBF70-6ABC-46E8-A293-73A60B8E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0" name="Rectangle 12">
            <a:extLst>
              <a:ext uri="{FF2B5EF4-FFF2-40B4-BE49-F238E27FC236}">
                <a16:creationId xmlns:a16="http://schemas.microsoft.com/office/drawing/2014/main" id="{05388887-43DC-4FAF-9400-7925701AF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4" name="Titlu 1">
            <a:extLst>
              <a:ext uri="{FF2B5EF4-FFF2-40B4-BE49-F238E27FC236}">
                <a16:creationId xmlns:a16="http://schemas.microsoft.com/office/drawing/2014/main" id="{52267750-5DAF-5449-82F1-BF4AED9A9CB4}"/>
              </a:ext>
            </a:extLst>
          </p:cNvPr>
          <p:cNvSpPr>
            <a:spLocks noGrp="1"/>
          </p:cNvSpPr>
          <p:nvPr>
            <p:ph type="ctrTitle"/>
          </p:nvPr>
        </p:nvSpPr>
        <p:spPr>
          <a:xfrm>
            <a:off x="5353249" y="1916670"/>
            <a:ext cx="5716338" cy="3042706"/>
          </a:xfrm>
        </p:spPr>
        <p:txBody>
          <a:bodyPr>
            <a:normAutofit/>
          </a:bodyPr>
          <a:lstStyle/>
          <a:p>
            <a:r>
              <a:rPr lang="ro-RO" sz="5400" b="1">
                <a:latin typeface="Arial" panose="020B0604020202020204" pitchFamily="34" charset="0"/>
                <a:cs typeface="Arial" panose="020B0604020202020204" pitchFamily="34" charset="0"/>
              </a:rPr>
              <a:t>FOOD HANDLING</a:t>
            </a:r>
          </a:p>
        </p:txBody>
      </p:sp>
      <p:sp>
        <p:nvSpPr>
          <p:cNvPr id="5" name="Subtitlu 2">
            <a:extLst>
              <a:ext uri="{FF2B5EF4-FFF2-40B4-BE49-F238E27FC236}">
                <a16:creationId xmlns:a16="http://schemas.microsoft.com/office/drawing/2014/main" id="{B8CB76F3-1E8E-7647-8EB4-A39918DFA105}"/>
              </a:ext>
            </a:extLst>
          </p:cNvPr>
          <p:cNvSpPr>
            <a:spLocks noGrp="1"/>
          </p:cNvSpPr>
          <p:nvPr>
            <p:ph type="subTitle" idx="1"/>
          </p:nvPr>
        </p:nvSpPr>
        <p:spPr>
          <a:xfrm>
            <a:off x="5533786" y="4969752"/>
            <a:ext cx="5355264" cy="663286"/>
          </a:xfrm>
        </p:spPr>
        <p:txBody>
          <a:bodyPr>
            <a:normAutofit/>
          </a:bodyPr>
          <a:lstStyle/>
          <a:p>
            <a:pPr>
              <a:lnSpc>
                <a:spcPct val="90000"/>
              </a:lnSpc>
              <a:spcAft>
                <a:spcPts val="600"/>
              </a:spcAft>
            </a:pPr>
            <a:r>
              <a:rPr lang="ro-RO">
                <a:cs typeface="Calibri"/>
              </a:rPr>
              <a:t>By Emanuela Stan</a:t>
            </a:r>
          </a:p>
          <a:p>
            <a:pPr>
              <a:lnSpc>
                <a:spcPct val="90000"/>
              </a:lnSpc>
              <a:spcAft>
                <a:spcPts val="600"/>
              </a:spcAft>
            </a:pPr>
            <a:r>
              <a:rPr lang="ro-RO">
                <a:cs typeface="Calibri"/>
              </a:rPr>
              <a:t>          1815346</a:t>
            </a:r>
          </a:p>
        </p:txBody>
      </p:sp>
      <p:sp>
        <p:nvSpPr>
          <p:cNvPr id="22" name="Rectangle 14">
            <a:extLst>
              <a:ext uri="{FF2B5EF4-FFF2-40B4-BE49-F238E27FC236}">
                <a16:creationId xmlns:a16="http://schemas.microsoft.com/office/drawing/2014/main" id="{2F2FD4B7-706B-4F5C-A0C7-7D69677C7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26E6DC6E-1FA3-4048-B867-BDB51763F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E066135-B6C1-4001-B7CC-53A443DF25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3AD82B4-5F4B-4968-B15E-29DCF8592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6" name="Imagine 4">
            <a:extLst>
              <a:ext uri="{FF2B5EF4-FFF2-40B4-BE49-F238E27FC236}">
                <a16:creationId xmlns:a16="http://schemas.microsoft.com/office/drawing/2014/main" id="{113AB41F-332D-B948-BBCF-00D1CE0F757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9945" r="-2" b="14856"/>
          <a:stretch/>
        </p:blipFill>
        <p:spPr>
          <a:xfrm>
            <a:off x="1241170" y="2101979"/>
            <a:ext cx="3752067" cy="2672089"/>
          </a:xfrm>
          <a:prstGeom prst="rect">
            <a:avLst/>
          </a:prstGeom>
        </p:spPr>
      </p:pic>
    </p:spTree>
    <p:extLst>
      <p:ext uri="{BB962C8B-B14F-4D97-AF65-F5344CB8AC3E}">
        <p14:creationId xmlns:p14="http://schemas.microsoft.com/office/powerpoint/2010/main" val="106410796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5" name="Rectangle 1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7" name="Rectangle 1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 name="Group 1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0" name="Straight Connector 1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7">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2" name="Rectangle 31">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AF5A4E49-42CA-984A-959C-D899E1627D61}"/>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4800" cap="all" spc="-100" dirty="0">
                <a:solidFill>
                  <a:schemeClr val="bg1"/>
                </a:solidFill>
              </a:rPr>
              <a:t>GUIDE LINES TO FOLLOW</a:t>
            </a:r>
          </a:p>
        </p:txBody>
      </p:sp>
      <p:sp>
        <p:nvSpPr>
          <p:cNvPr id="34" name="Rectangle 33">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6" name="Straight Connector 35">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6" name="Content Placeholder 5" descr="7 tips for preparing safe food | We have a certified Food ...">
            <a:extLst>
              <a:ext uri="{FF2B5EF4-FFF2-40B4-BE49-F238E27FC236}">
                <a16:creationId xmlns:a16="http://schemas.microsoft.com/office/drawing/2014/main" id="{121D9992-465D-D644-9382-39FEE60539CA}"/>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97359" y="645106"/>
            <a:ext cx="2100660" cy="5564663"/>
          </a:xfrm>
          <a:prstGeom prst="rect">
            <a:avLst/>
          </a:prstGeom>
        </p:spPr>
      </p:pic>
    </p:spTree>
    <p:extLst>
      <p:ext uri="{BB962C8B-B14F-4D97-AF65-F5344CB8AC3E}">
        <p14:creationId xmlns:p14="http://schemas.microsoft.com/office/powerpoint/2010/main" val="26802674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6918544-A12A-6848-B7A8-E0959ED4EC2D}"/>
              </a:ext>
            </a:extLst>
          </p:cNvPr>
          <p:cNvSpPr/>
          <p:nvPr/>
        </p:nvSpPr>
        <p:spPr>
          <a:xfrm>
            <a:off x="557720" y="612843"/>
            <a:ext cx="2312480" cy="149973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b="1">
                <a:solidFill>
                  <a:schemeClr val="tx1">
                    <a:lumMod val="85000"/>
                    <a:lumOff val="15000"/>
                  </a:schemeClr>
                </a:solidFill>
                <a:latin typeface="+mj-lt"/>
              </a:rPr>
              <a:t>HYGIENE</a:t>
            </a:r>
          </a:p>
        </p:txBody>
      </p:sp>
      <p:sp>
        <p:nvSpPr>
          <p:cNvPr id="4" name="Titlu 1">
            <a:extLst>
              <a:ext uri="{FF2B5EF4-FFF2-40B4-BE49-F238E27FC236}">
                <a16:creationId xmlns:a16="http://schemas.microsoft.com/office/drawing/2014/main" id="{8ED3CA1A-C1FD-7F40-914C-3D71B8558213}"/>
              </a:ext>
            </a:extLst>
          </p:cNvPr>
          <p:cNvSpPr txBox="1">
            <a:spLocks/>
          </p:cNvSpPr>
          <p:nvPr/>
        </p:nvSpPr>
        <p:spPr>
          <a:xfrm>
            <a:off x="557720" y="2149813"/>
            <a:ext cx="2312479" cy="385419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a:lstStyle>
          <a:p>
            <a:pPr indent="-182880">
              <a:lnSpc>
                <a:spcPct val="100000"/>
              </a:lnSpc>
              <a:spcAft>
                <a:spcPts val="600"/>
              </a:spcAft>
              <a:buClr>
                <a:schemeClr val="tx1">
                  <a:lumMod val="85000"/>
                  <a:lumOff val="15000"/>
                </a:schemeClr>
              </a:buClr>
              <a:buFont typeface="Garamond" pitchFamily="18" charset="0"/>
              <a:buChar char="◦"/>
            </a:pPr>
            <a:r>
              <a:rPr lang="en-US" sz="1400">
                <a:latin typeface="+mn-lt"/>
              </a:rPr>
              <a:t>THESE GUIDLINES MUST BE FOLLWED TO ENSURE ALL FOOD IS SAFE, WHERE ON OCCASIONS OBNSERVATIONS HAVE BEEN MADE WHERE FOOD HAS FALLEN ON THE FLOOR AND QUICKLY PUT BACK ON THE PLATE.</a:t>
            </a:r>
            <a:br>
              <a:rPr lang="en-US" sz="1400">
                <a:latin typeface="+mn-lt"/>
              </a:rPr>
            </a:br>
            <a:r>
              <a:rPr lang="en-US" sz="1400">
                <a:latin typeface="+mn-lt"/>
              </a:rPr>
              <a:t>THIS COULD CAUSE SOMEONE A SERIOUS ILLNESS AND CAN BE AVOIDED BY FOLLOWING THE SIMPLE HUGIENE GUIDLINES</a:t>
            </a:r>
          </a:p>
        </p:txBody>
      </p:sp>
      <p:sp>
        <p:nvSpPr>
          <p:cNvPr id="17" name="Rectangle 16">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7" name="Picture 6">
            <a:extLst>
              <a:ext uri="{FF2B5EF4-FFF2-40B4-BE49-F238E27FC236}">
                <a16:creationId xmlns:a16="http://schemas.microsoft.com/office/drawing/2014/main" id="{73A04D17-587D-B441-89B0-44F50E5C45E8}"/>
              </a:ext>
            </a:extLst>
          </p:cNvPr>
          <p:cNvPicPr>
            <a:picLocks noChangeAspect="1"/>
          </p:cNvPicPr>
          <p:nvPr/>
        </p:nvPicPr>
        <p:blipFill>
          <a:blip r:embed="rId2"/>
          <a:stretch>
            <a:fillRect/>
          </a:stretch>
        </p:blipFill>
        <p:spPr>
          <a:xfrm>
            <a:off x="5079810" y="759301"/>
            <a:ext cx="5203994" cy="5372100"/>
          </a:xfrm>
          <a:prstGeom prst="rect">
            <a:avLst/>
          </a:prstGeom>
        </p:spPr>
      </p:pic>
    </p:spTree>
    <p:extLst>
      <p:ext uri="{BB962C8B-B14F-4D97-AF65-F5344CB8AC3E}">
        <p14:creationId xmlns:p14="http://schemas.microsoft.com/office/powerpoint/2010/main" val="299384058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ood Preparation Workers at My Next Move">
            <a:extLst>
              <a:ext uri="{FF2B5EF4-FFF2-40B4-BE49-F238E27FC236}">
                <a16:creationId xmlns:a16="http://schemas.microsoft.com/office/drawing/2014/main" id="{BC4EED08-27EC-5546-A5C7-6F0D386230D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7356" r="9962"/>
          <a:stretch/>
        </p:blipFill>
        <p:spPr>
          <a:xfrm>
            <a:off x="875218" y="727628"/>
            <a:ext cx="5072038" cy="5415552"/>
          </a:xfrm>
          <a:prstGeom prst="rect">
            <a:avLst/>
          </a:prstGeom>
        </p:spPr>
      </p:pic>
      <p:sp>
        <p:nvSpPr>
          <p:cNvPr id="13" name="Rectangle 12">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ubtitlu 2">
            <a:extLst>
              <a:ext uri="{FF2B5EF4-FFF2-40B4-BE49-F238E27FC236}">
                <a16:creationId xmlns:a16="http://schemas.microsoft.com/office/drawing/2014/main" id="{1249953C-A18D-6740-9631-57F3694B6ABA}"/>
              </a:ext>
            </a:extLst>
          </p:cNvPr>
          <p:cNvSpPr txBox="1">
            <a:spLocks/>
          </p:cNvSpPr>
          <p:nvPr/>
        </p:nvSpPr>
        <p:spPr>
          <a:xfrm>
            <a:off x="7064082" y="642594"/>
            <a:ext cx="4472921" cy="1371600"/>
          </a:xfrm>
          <a:prstGeom prst="rect">
            <a:avLst/>
          </a:prstGeom>
        </p:spPr>
        <p:txBody>
          <a:bodyPr vert="horz" lIns="91440" tIns="45720" rIns="91440" bIns="45720" rtlCol="0" anchor="ctr">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a:lnSpc>
                <a:spcPct val="90000"/>
              </a:lnSpc>
              <a:spcBef>
                <a:spcPct val="0"/>
              </a:spcBef>
              <a:spcAft>
                <a:spcPts val="600"/>
              </a:spcAft>
              <a:buNone/>
            </a:pPr>
            <a:r>
              <a:rPr lang="en-US" sz="4800" b="1">
                <a:solidFill>
                  <a:schemeClr val="tx1">
                    <a:lumMod val="85000"/>
                    <a:lumOff val="15000"/>
                  </a:schemeClr>
                </a:solidFill>
                <a:latin typeface="+mj-lt"/>
              </a:rPr>
              <a:t>EQUIPMENT</a:t>
            </a:r>
          </a:p>
        </p:txBody>
      </p:sp>
      <p:sp>
        <p:nvSpPr>
          <p:cNvPr id="5" name="Titlu 1">
            <a:extLst>
              <a:ext uri="{FF2B5EF4-FFF2-40B4-BE49-F238E27FC236}">
                <a16:creationId xmlns:a16="http://schemas.microsoft.com/office/drawing/2014/main" id="{F9B5A1E4-D372-B442-81CB-AEDBBFCF8207}"/>
              </a:ext>
            </a:extLst>
          </p:cNvPr>
          <p:cNvSpPr txBox="1">
            <a:spLocks/>
          </p:cNvSpPr>
          <p:nvPr/>
        </p:nvSpPr>
        <p:spPr>
          <a:xfrm>
            <a:off x="7064082" y="2103120"/>
            <a:ext cx="4472922" cy="3931920"/>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a:lstStyle>
          <a:p>
            <a:pPr indent="-182880">
              <a:spcAft>
                <a:spcPts val="600"/>
              </a:spcAft>
              <a:buClr>
                <a:schemeClr val="tx1">
                  <a:lumMod val="85000"/>
                  <a:lumOff val="15000"/>
                </a:schemeClr>
              </a:buClr>
              <a:buFont typeface="Garamond" pitchFamily="18" charset="0"/>
              <a:buChar char="◦"/>
            </a:pPr>
            <a:r>
              <a:rPr lang="en-US" sz="2800">
                <a:solidFill>
                  <a:schemeClr val="tx1"/>
                </a:solidFill>
                <a:latin typeface="+mn-lt"/>
              </a:rPr>
              <a:t>OFTEN UNDER PRESSURE THESE PRACTICES ARE NOT FOLLWED AND MANY INSTANCES OF FOOD BEING OPREPARED WITHOUT PROPER EQUIPMENT SUCH AS GLOVES, CROSS CONTAMINATION CUTLERY SO ON</a:t>
            </a:r>
          </a:p>
        </p:txBody>
      </p:sp>
    </p:spTree>
    <p:extLst>
      <p:ext uri="{BB962C8B-B14F-4D97-AF65-F5344CB8AC3E}">
        <p14:creationId xmlns:p14="http://schemas.microsoft.com/office/powerpoint/2010/main" val="381072780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4" descr="Foodista | A Hilarious Plea For Line Cooks on Craiglist">
            <a:extLst>
              <a:ext uri="{FF2B5EF4-FFF2-40B4-BE49-F238E27FC236}">
                <a16:creationId xmlns:a16="http://schemas.microsoft.com/office/drawing/2014/main" id="{B2CC6FAE-BBA0-0344-BE51-D4C46FE619A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4750"/>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75000"/>
              <a:lumOff val="25000"/>
            </a:schemeClr>
          </a:solidFill>
          <a:ln w="6350" cap="sq" cmpd="sng" algn="ctr">
            <a:noFill/>
            <a:prstDash val="solid"/>
            <a:miter lim="800000"/>
          </a:ln>
          <a:effectLst/>
        </p:spPr>
      </p:sp>
      <p:sp>
        <p:nvSpPr>
          <p:cNvPr id="13" name="Rectangle 12">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sp>
      <p:sp>
        <p:nvSpPr>
          <p:cNvPr id="4" name="Titlu 1">
            <a:extLst>
              <a:ext uri="{FF2B5EF4-FFF2-40B4-BE49-F238E27FC236}">
                <a16:creationId xmlns:a16="http://schemas.microsoft.com/office/drawing/2014/main" id="{81C3C8AC-B314-7E4D-8C1E-43FFCD181E04}"/>
              </a:ext>
            </a:extLst>
          </p:cNvPr>
          <p:cNvSpPr>
            <a:spLocks noGrp="1"/>
          </p:cNvSpPr>
          <p:nvPr>
            <p:ph type="title"/>
          </p:nvPr>
        </p:nvSpPr>
        <p:spPr>
          <a:xfrm>
            <a:off x="1357951" y="1352277"/>
            <a:ext cx="4633416" cy="1371600"/>
          </a:xfrm>
        </p:spPr>
        <p:txBody>
          <a:bodyPr>
            <a:normAutofit/>
          </a:bodyPr>
          <a:lstStyle/>
          <a:p>
            <a:r>
              <a:rPr lang="ro-RO" sz="4000" b="1">
                <a:latin typeface="Arial" panose="020B0604020202020204" pitchFamily="34" charset="0"/>
                <a:cs typeface="Arial" panose="020B0604020202020204" pitchFamily="34" charset="0"/>
              </a:rPr>
              <a:t>SEGREGATION</a:t>
            </a:r>
          </a:p>
        </p:txBody>
      </p:sp>
      <p:sp>
        <p:nvSpPr>
          <p:cNvPr id="5" name="Content Placeholder 9">
            <a:extLst>
              <a:ext uri="{FF2B5EF4-FFF2-40B4-BE49-F238E27FC236}">
                <a16:creationId xmlns:a16="http://schemas.microsoft.com/office/drawing/2014/main" id="{B803E71C-B41C-5B49-86AF-60BD83264688}"/>
              </a:ext>
            </a:extLst>
          </p:cNvPr>
          <p:cNvSpPr>
            <a:spLocks noGrp="1"/>
          </p:cNvSpPr>
          <p:nvPr>
            <p:ph idx="1"/>
          </p:nvPr>
        </p:nvSpPr>
        <p:spPr>
          <a:xfrm>
            <a:off x="1357950" y="2852792"/>
            <a:ext cx="4633415" cy="2572193"/>
          </a:xfrm>
        </p:spPr>
        <p:txBody>
          <a:bodyPr>
            <a:normAutofit/>
          </a:bodyPr>
          <a:lstStyle/>
          <a:p>
            <a:pPr marL="0" indent="0">
              <a:buNone/>
            </a:pPr>
            <a:r>
              <a:rPr lang="en-US">
                <a:latin typeface="Arial" panose="020B0604020202020204" pitchFamily="34" charset="0"/>
                <a:cs typeface="Arial" panose="020B0604020202020204" pitchFamily="34" charset="0"/>
              </a:rPr>
              <a:t>AREAS THAT ARE NOT PROPERLY SEGREGATED AND MAY CUASE SERIIOUS HEALTH IMPLICATIONS, ESPECIALLY IN ENCLOSED SPACES WHERE EVBERYTHINBG IS BEING DONE AT SPEED.</a:t>
            </a:r>
          </a:p>
        </p:txBody>
      </p:sp>
    </p:spTree>
    <p:extLst>
      <p:ext uri="{BB962C8B-B14F-4D97-AF65-F5344CB8AC3E}">
        <p14:creationId xmlns:p14="http://schemas.microsoft.com/office/powerpoint/2010/main" val="2710664442"/>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Century Gothi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TotalTime>
  <Words>127</Words>
  <Application>Microsoft Macintosh PowerPoint</Application>
  <PresentationFormat>Widescreen</PresentationFormat>
  <Paragraphs>10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Century Gothic</vt:lpstr>
      <vt:lpstr>Garamond</vt:lpstr>
      <vt:lpstr>Gill Sans MT</vt:lpstr>
      <vt:lpstr>SavonVTI</vt:lpstr>
      <vt:lpstr>FOOD HANDLING</vt:lpstr>
      <vt:lpstr>GUIDE LINES TO FOLLOW</vt:lpstr>
      <vt:lpstr>PowerPoint Presentation</vt:lpstr>
      <vt:lpstr>PowerPoint Presentation</vt:lpstr>
      <vt:lpstr>SEGREGATION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HANDLING</dc:title>
  <dc:creator>Emanuela Stan (1815346)</dc:creator>
  <cp:lastModifiedBy>Emanuela Stan (1815346)</cp:lastModifiedBy>
  <cp:revision>1</cp:revision>
  <dcterms:created xsi:type="dcterms:W3CDTF">2019-11-27T21:19:03Z</dcterms:created>
  <dcterms:modified xsi:type="dcterms:W3CDTF">2019-11-27T21:20:29Z</dcterms:modified>
</cp:coreProperties>
</file>