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1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8" d="100"/>
          <a:sy n="78" d="100"/>
        </p:scale>
        <p:origin x="36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23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155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93" y="1709738"/>
            <a:ext cx="10617157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0293" y="4589463"/>
            <a:ext cx="106171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052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17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3903"/>
            <a:ext cx="522033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737063"/>
            <a:ext cx="5220335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390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37063"/>
            <a:ext cx="5183188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3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119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12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2226364"/>
            <a:ext cx="3994785" cy="3642623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486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20" y="457200"/>
            <a:ext cx="405400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2250218"/>
            <a:ext cx="4054006" cy="361876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24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297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77240" y="365125"/>
            <a:ext cx="779526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684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D62DB5A-5AA0-4E7E-94AB-AD20F02CA8DF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65125"/>
            <a:ext cx="1063751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2" y="1825625"/>
            <a:ext cx="1063751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2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10/17/2022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7156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676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C8D1CBA1-4079-446E-8A36-C1809CBAC2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t="259" r="1" b="1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4FBEBF3-C941-4CB0-8AC2-3B50E1371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8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861BF-8145-40D9-9BF3-862EF673BC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0" y="565846"/>
            <a:ext cx="4887458" cy="1596329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6000" dirty="0">
                <a:solidFill>
                  <a:srgbClr val="FFFFFF"/>
                </a:solidFill>
              </a:rPr>
              <a:t>Niche Marketing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&amp; Social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DCA189-DB65-4585-BDCF-3DD2B8209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" y="5495925"/>
            <a:ext cx="5404485" cy="723900"/>
          </a:xfrm>
        </p:spPr>
        <p:txBody>
          <a:bodyPr anchor="t">
            <a:normAutofit/>
          </a:bodyPr>
          <a:lstStyle/>
          <a:p>
            <a:pPr algn="l"/>
            <a:r>
              <a:rPr lang="en-GB" sz="2200">
                <a:solidFill>
                  <a:srgbClr val="FFFFFF"/>
                </a:solidFill>
              </a:rPr>
              <a:t>Assignment 2 – Social Media Canpaign Bid</a:t>
            </a:r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1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18B57-6BA3-4464-AD4C-AD475C65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567" y="-642257"/>
            <a:ext cx="7059598" cy="1867769"/>
          </a:xfrm>
        </p:spPr>
        <p:txBody>
          <a:bodyPr anchor="b">
            <a:normAutofit/>
          </a:bodyPr>
          <a:lstStyle/>
          <a:p>
            <a:r>
              <a:rPr lang="en-GB" sz="4400" dirty="0"/>
              <a:t>Campaign Bid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AA7A8-8A42-4BD3-8B57-C7F2BA048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511" y="1867769"/>
            <a:ext cx="7641772" cy="470098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SELECT YOUR OWN PRODUCT</a:t>
            </a:r>
          </a:p>
          <a:p>
            <a:pPr marL="0" indent="0">
              <a:buNone/>
            </a:pPr>
            <a:r>
              <a:rPr lang="en-GB" sz="2400" dirty="0"/>
              <a:t>THEME / BRAND</a:t>
            </a:r>
          </a:p>
          <a:p>
            <a:pPr marL="0" indent="0">
              <a:buNone/>
            </a:pPr>
            <a:r>
              <a:rPr lang="en-GB" sz="2400" dirty="0"/>
              <a:t>EVENTS, TOURISM DESTINATIONS, TRAVEL, FESTIVALS, ATTRACTIONS, MICE, HOTELS, VENUES...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Bid – Pitch your Idea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dirty="0"/>
              <a:t>Persuade</a:t>
            </a:r>
          </a:p>
          <a:p>
            <a:pPr marL="0" indent="0">
              <a:buNone/>
            </a:pPr>
            <a:r>
              <a:rPr lang="en-GB" sz="2400" dirty="0"/>
              <a:t>Professionally presented</a:t>
            </a:r>
          </a:p>
          <a:p>
            <a:pPr marL="0" indent="0">
              <a:buNone/>
            </a:pPr>
            <a:r>
              <a:rPr lang="en-GB" sz="2400" dirty="0"/>
              <a:t>Recorded - </a:t>
            </a:r>
            <a:r>
              <a:rPr lang="en-GB" sz="2400" dirty="0" err="1"/>
              <a:t>Powerpoint</a:t>
            </a:r>
            <a:r>
              <a:rPr lang="en-GB" sz="2400" dirty="0"/>
              <a:t>, Panopto or other platform</a:t>
            </a:r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3CB34B-2F8F-4442-91D1-92367828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focused crowded streets at a carnival">
            <a:extLst>
              <a:ext uri="{FF2B5EF4-FFF2-40B4-BE49-F238E27FC236}">
                <a16:creationId xmlns:a16="http://schemas.microsoft.com/office/drawing/2014/main" id="{76684A37-363A-4AEC-A6C1-DB4D3E2006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76" r="24976" b="2"/>
          <a:stretch/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2AFC398-9263-43B8-98C4-6D97765B8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C3F180D0-951F-4FB1-8AC1-0CB70C61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332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F0B7D-1B60-2AA3-C3ED-6EBE17F95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CREATING DEMAND &amp; AIDA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68E25-E7A4-08C3-8254-C14CAD31B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ATTENTION </a:t>
            </a:r>
          </a:p>
          <a:p>
            <a:r>
              <a:rPr lang="en-GB" sz="6600" dirty="0"/>
              <a:t>INTEREST</a:t>
            </a:r>
          </a:p>
          <a:p>
            <a:r>
              <a:rPr lang="en-GB" sz="6600" dirty="0"/>
              <a:t>DESIRE </a:t>
            </a:r>
          </a:p>
          <a:p>
            <a:r>
              <a:rPr lang="en-GB" sz="6600" dirty="0"/>
              <a:t>ACTION </a:t>
            </a:r>
          </a:p>
        </p:txBody>
      </p:sp>
      <p:pic>
        <p:nvPicPr>
          <p:cNvPr id="5" name="Picture 4" descr="A person skiing down a mountain&#10;&#10;Description automatically generated with medium confidence">
            <a:extLst>
              <a:ext uri="{FF2B5EF4-FFF2-40B4-BE49-F238E27FC236}">
                <a16:creationId xmlns:a16="http://schemas.microsoft.com/office/drawing/2014/main" id="{A6D1741F-A1A6-5933-6FB6-9A4E7CEA37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0" y="1761860"/>
            <a:ext cx="5568043" cy="491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909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B2EC2C-A33F-49EE-AB41-F93852346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78" y="460353"/>
            <a:ext cx="3102472" cy="29684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F68B9A43-D405-4564-90D7-037BDBC77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3519" y="455125"/>
            <a:ext cx="3102472" cy="296612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757B3A0-8B17-4AE0-BD9C-475E1D760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6466" y="462689"/>
            <a:ext cx="3102472" cy="296612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BC6906E2-675F-4338-8113-0F0C0923B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16466" y="462689"/>
            <a:ext cx="3102472" cy="296379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10CEDD-F054-4BF3-B856-98FED59AE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78" y="3427261"/>
            <a:ext cx="3104101" cy="296768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41AACEA-00E6-4D31-9A7C-74455B228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76278" y="3427261"/>
            <a:ext cx="3102472" cy="296612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7B5949A-E34F-4EE9-A608-55EEADE0E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4837" y="3427261"/>
            <a:ext cx="3104101" cy="29676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31CA331F-7ACF-4D95-B4E6-ECA9C09DF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616466" y="3424925"/>
            <a:ext cx="3102472" cy="2966129"/>
          </a:xfrm>
          <a:prstGeom prst="rect">
            <a:avLst/>
          </a:prstGeom>
        </p:spPr>
      </p:pic>
      <p:sp>
        <p:nvSpPr>
          <p:cNvPr id="28" name="Frame 27">
            <a:extLst>
              <a:ext uri="{FF2B5EF4-FFF2-40B4-BE49-F238E27FC236}">
                <a16:creationId xmlns:a16="http://schemas.microsoft.com/office/drawing/2014/main" id="{D5B8D5C5-8CE0-4DFE-8D43-25A6B3C46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frame">
            <a:avLst>
              <a:gd name="adj1" fmla="val 7108"/>
            </a:avLst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81B18-F3D6-4185-93BA-6228CCA8E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535" y="2057400"/>
            <a:ext cx="4948637" cy="4882243"/>
          </a:xfrm>
        </p:spPr>
        <p:txBody>
          <a:bodyPr anchor="t">
            <a:normAutofit/>
          </a:bodyPr>
          <a:lstStyle/>
          <a:p>
            <a:pPr algn="ctr"/>
            <a:endParaRPr lang="en-GB" sz="500" dirty="0"/>
          </a:p>
          <a:p>
            <a:pPr algn="ctr"/>
            <a:r>
              <a:rPr lang="en-GB" sz="1600" dirty="0"/>
              <a:t>Include all the tasks set 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Target Market &amp; Segmentation Theory</a:t>
            </a:r>
          </a:p>
          <a:p>
            <a:pPr algn="ctr"/>
            <a:r>
              <a:rPr lang="en-GB" sz="1600" dirty="0"/>
              <a:t>Use Social Media 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Sell your campaign to your client </a:t>
            </a:r>
          </a:p>
          <a:p>
            <a:pPr algn="ctr"/>
            <a:r>
              <a:rPr lang="en-GB" sz="1600" dirty="0"/>
              <a:t>Images</a:t>
            </a:r>
          </a:p>
          <a:p>
            <a:pPr algn="ctr"/>
            <a:r>
              <a:rPr lang="en-GB" sz="1600" dirty="0"/>
              <a:t>Video</a:t>
            </a:r>
          </a:p>
          <a:p>
            <a:pPr algn="ctr"/>
            <a:r>
              <a:rPr lang="en-GB" sz="1600" dirty="0"/>
              <a:t>Communications </a:t>
            </a:r>
          </a:p>
          <a:p>
            <a:pPr algn="ctr"/>
            <a:r>
              <a:rPr lang="en-GB" sz="1600" dirty="0"/>
              <a:t>Impact</a:t>
            </a:r>
          </a:p>
          <a:p>
            <a:pPr algn="ctr"/>
            <a:r>
              <a:rPr lang="en-GB" sz="1600" dirty="0"/>
              <a:t>AIDA – Attention, Interest, Action, Desire</a:t>
            </a:r>
          </a:p>
          <a:p>
            <a:pPr algn="ctr"/>
            <a:r>
              <a:rPr lang="en-GB" sz="1600" dirty="0"/>
              <a:t>Dream &amp; Imagine!</a:t>
            </a:r>
          </a:p>
          <a:p>
            <a:pPr algn="ctr"/>
            <a:endParaRPr lang="en-GB" sz="5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907A6-FC71-4A1D-A9AB-8A1207DA6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1243" y="559838"/>
            <a:ext cx="4792929" cy="1644519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400" dirty="0"/>
              <a:t>Tool Kit, Images, Video &amp; Communications</a:t>
            </a:r>
          </a:p>
        </p:txBody>
      </p:sp>
    </p:spTree>
    <p:extLst>
      <p:ext uri="{BB962C8B-B14F-4D97-AF65-F5344CB8AC3E}">
        <p14:creationId xmlns:p14="http://schemas.microsoft.com/office/powerpoint/2010/main" val="1637896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DA41C-2F81-4186-BC15-759418672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8" y="0"/>
            <a:ext cx="11747239" cy="942392"/>
          </a:xfrm>
        </p:spPr>
        <p:txBody>
          <a:bodyPr anchor="b">
            <a:normAutofit/>
          </a:bodyPr>
          <a:lstStyle/>
          <a:p>
            <a:r>
              <a:rPr lang="en-GB" sz="4400" dirty="0"/>
              <a:t>Assignment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63651-CF3C-4E1C-AD4C-43BEB8BE7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76" y="1222310"/>
            <a:ext cx="5663681" cy="5477070"/>
          </a:xfrm>
        </p:spPr>
        <p:txBody>
          <a:bodyPr anchor="t">
            <a:normAutofit fontScale="70000" lnSpcReduction="20000"/>
          </a:bodyPr>
          <a:lstStyle/>
          <a:p>
            <a:pPr marL="342900" lvl="0" indent="-342900" algn="just" rtl="0" fontAlgn="base">
              <a:lnSpc>
                <a:spcPct val="115000"/>
              </a:lnSpc>
              <a:spcAft>
                <a:spcPts val="1000"/>
              </a:spcAft>
              <a:buClr>
                <a:srgbClr val="000000"/>
              </a:buClr>
              <a:buFont typeface="Arial" panose="020B0604020202020204" pitchFamily="34" charset="0"/>
              <a:buChar char="·"/>
            </a:pPr>
            <a:r>
              <a:rPr lang="en-US" dirty="0"/>
              <a:t>Brief intro to the selected product and a summary of the aims and objectives of the campaign</a:t>
            </a:r>
            <a:r>
              <a:rPr lang="en-GB" dirty="0"/>
              <a:t>;</a:t>
            </a:r>
          </a:p>
          <a:p>
            <a:pPr marL="342900" lvl="0" indent="-342900" algn="just" fontAlgn="base">
              <a:lnSpc>
                <a:spcPct val="115000"/>
              </a:lnSpc>
              <a:spcAft>
                <a:spcPts val="1000"/>
              </a:spcAft>
              <a:buClr>
                <a:srgbClr val="000000"/>
              </a:buClr>
              <a:buFont typeface="Arial" panose="020B0604020202020204" pitchFamily="34" charset="0"/>
              <a:buChar char="·"/>
            </a:pPr>
            <a:r>
              <a:rPr lang="en-US" dirty="0"/>
              <a:t>Identification and justification of the chosen key target market using academic theories including  psychographics, demographics, generational and / or tourism concepts.</a:t>
            </a:r>
            <a:endParaRPr lang="en-GB" dirty="0"/>
          </a:p>
          <a:p>
            <a:pPr marL="342900" lvl="0" indent="-342900" algn="just" fontAlgn="base">
              <a:lnSpc>
                <a:spcPct val="115000"/>
              </a:lnSpc>
              <a:spcAft>
                <a:spcPts val="1000"/>
              </a:spcAft>
              <a:buClr>
                <a:srgbClr val="000000"/>
              </a:buClr>
              <a:buFont typeface="Arial" panose="020B0604020202020204" pitchFamily="34" charset="0"/>
              <a:buChar char="·"/>
            </a:pPr>
            <a:r>
              <a:rPr lang="en-US" dirty="0"/>
              <a:t>Presentation of your planned Niche Social Media Campaign which should include  -</a:t>
            </a:r>
            <a:endParaRPr lang="en-GB" dirty="0"/>
          </a:p>
          <a:p>
            <a:pPr marL="342900" lvl="0" indent="-342900" algn="just" fontAlgn="base">
              <a:lnSpc>
                <a:spcPct val="115000"/>
              </a:lnSpc>
              <a:spcAft>
                <a:spcPts val="1000"/>
              </a:spcAft>
              <a:buClr>
                <a:srgbClr val="000000"/>
              </a:buClr>
              <a:buFont typeface="Arial" panose="020B0604020202020204" pitchFamily="34" charset="0"/>
              <a:buChar char="·"/>
            </a:pPr>
            <a:r>
              <a:rPr lang="en-US" dirty="0"/>
              <a:t>Visual displays and explanations of your campaign including branding, key messages, hash tags, strap lines, images, content, promotional activities and events. </a:t>
            </a:r>
            <a:endParaRPr lang="en-GB" dirty="0"/>
          </a:p>
          <a:p>
            <a:pPr marL="342900" lvl="0" indent="-342900" algn="just" fontAlgn="base">
              <a:lnSpc>
                <a:spcPct val="115000"/>
              </a:lnSpc>
              <a:spcAft>
                <a:spcPts val="1000"/>
              </a:spcAft>
              <a:buClr>
                <a:srgbClr val="000000"/>
              </a:buClr>
              <a:buFont typeface="Arial" panose="020B0604020202020204" pitchFamily="34" charset="0"/>
              <a:buChar char="·"/>
            </a:pPr>
            <a:r>
              <a:rPr lang="en-US" dirty="0"/>
              <a:t>consider where relevant user generated content, influencer marketing,  story-telling, place building, images, authenticity, and / or  virtual content relating directly to the product.  </a:t>
            </a:r>
            <a:endParaRPr lang="en-GB" dirty="0"/>
          </a:p>
          <a:p>
            <a:pPr marL="342900" lvl="0" indent="-342900" algn="just" fontAlgn="base">
              <a:lnSpc>
                <a:spcPct val="115000"/>
              </a:lnSpc>
              <a:spcAft>
                <a:spcPts val="1000"/>
              </a:spcAft>
              <a:buClr>
                <a:srgbClr val="000000"/>
              </a:buClr>
              <a:buFont typeface="Arial" panose="020B0604020202020204" pitchFamily="34" charset="0"/>
              <a:buChar char="·"/>
            </a:pPr>
            <a:r>
              <a:rPr lang="en-US" dirty="0"/>
              <a:t>Include 1. Launch image 2. Short high impact video (20 secs +/-)              3. Content examples you have designed for your chosen social media platforms 4. Where relevant  advertising, publicity and any other campaign content. </a:t>
            </a:r>
            <a:endParaRPr lang="en-GB" dirty="0"/>
          </a:p>
          <a:p>
            <a:r>
              <a:rPr lang="en-US" dirty="0"/>
              <a:t>Consider the financial viability and impact of your campaign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988DF46-BB01-4433-86D4-321BC88CE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167" y="476600"/>
            <a:ext cx="5888959" cy="58874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165938C0-ED8F-4242-AE38-E35BF061C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26783" y="476600"/>
            <a:ext cx="5886343" cy="588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473567"/>
      </p:ext>
    </p:extLst>
  </p:cSld>
  <p:clrMapOvr>
    <a:masterClrMapping/>
  </p:clrMapOvr>
</p:sld>
</file>

<file path=ppt/theme/theme1.xml><?xml version="1.0" encoding="utf-8"?>
<a:theme xmlns:a="http://schemas.openxmlformats.org/drawingml/2006/main" name="CelebrationVTI">
  <a:themeElements>
    <a:clrScheme name="AnalogousFromRegularSeed_2SEEDS">
      <a:dk1>
        <a:srgbClr val="000000"/>
      </a:dk1>
      <a:lt1>
        <a:srgbClr val="FFFFFF"/>
      </a:lt1>
      <a:dk2>
        <a:srgbClr val="312B1C"/>
      </a:dk2>
      <a:lt2>
        <a:srgbClr val="F0F1F3"/>
      </a:lt2>
      <a:accent1>
        <a:srgbClr val="B18E3B"/>
      </a:accent1>
      <a:accent2>
        <a:srgbClr val="C36F4D"/>
      </a:accent2>
      <a:accent3>
        <a:srgbClr val="9BA842"/>
      </a:accent3>
      <a:accent4>
        <a:srgbClr val="3B7FB1"/>
      </a:accent4>
      <a:accent5>
        <a:srgbClr val="4D5FC3"/>
      </a:accent5>
      <a:accent6>
        <a:srgbClr val="6245B6"/>
      </a:accent6>
      <a:hlink>
        <a:srgbClr val="3F65BF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brationVTI" id="{BAD6E4D6-FB5F-472A-BAD2-154760D77BE0}" vid="{59D360FE-6438-46F1-A5A6-11415132A2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272</Words>
  <Application>Microsoft Office PowerPoint</Application>
  <PresentationFormat>Widescreen</PresentationFormat>
  <Paragraphs>39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AvenirNext LT Pro Medium</vt:lpstr>
      <vt:lpstr>Arial</vt:lpstr>
      <vt:lpstr>Calibri</vt:lpstr>
      <vt:lpstr>Gill Sans Nova</vt:lpstr>
      <vt:lpstr>CelebrationVTI</vt:lpstr>
      <vt:lpstr>Niche Marketing &amp; Social Media</vt:lpstr>
      <vt:lpstr>Campaign Bid</vt:lpstr>
      <vt:lpstr>  CREATING DEMAND &amp; AIDA </vt:lpstr>
      <vt:lpstr>Tool Kit, Images, Video &amp; Communications</vt:lpstr>
      <vt:lpstr>Assignment Tasks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Niche Marketing &amp; Social Media</dc:title>
  <dc:creator>Jacqui Jones</dc:creator>
  <cp:lastModifiedBy>Jacqui Jones</cp:lastModifiedBy>
  <cp:revision>3</cp:revision>
  <dcterms:created xsi:type="dcterms:W3CDTF">2021-12-02T11:18:56Z</dcterms:created>
  <dcterms:modified xsi:type="dcterms:W3CDTF">2022-10-17T13:57:01Z</dcterms:modified>
</cp:coreProperties>
</file>