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15"/>
  </p:notesMasterIdLst>
  <p:sldIdLst>
    <p:sldId id="621" r:id="rId4"/>
    <p:sldId id="624" r:id="rId5"/>
    <p:sldId id="632" r:id="rId6"/>
    <p:sldId id="633" r:id="rId7"/>
    <p:sldId id="627" r:id="rId8"/>
    <p:sldId id="636" r:id="rId9"/>
    <p:sldId id="635" r:id="rId10"/>
    <p:sldId id="637" r:id="rId11"/>
    <p:sldId id="630" r:id="rId12"/>
    <p:sldId id="639" r:id="rId13"/>
    <p:sldId id="638" r:id="rId1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C2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98" autoAdjust="0"/>
    <p:restoredTop sz="51332" autoAdjust="0"/>
  </p:normalViewPr>
  <p:slideViewPr>
    <p:cSldViewPr>
      <p:cViewPr varScale="1">
        <p:scale>
          <a:sx n="95" d="100"/>
          <a:sy n="95" d="100"/>
        </p:scale>
        <p:origin x="1608" y="17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BFDDDB29-D266-48FC-8465-C8D9DCBE8265}" type="datetimeFigureOut">
              <a:rPr lang="en-GB"/>
              <a:pPr>
                <a:defRPr/>
              </a:pPr>
              <a:t>21/02/2021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248F1B4-D8DB-4A55-8E6E-EBADE4857EE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D8957A9D-AC9B-4E69-A4C8-E529DE123C02}" type="datetime1">
              <a:rPr lang="en-GB"/>
              <a:pPr>
                <a:defRPr/>
              </a:pPr>
              <a:t>21/02/2021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E2B4994-F2C0-43BA-805D-BAE87E775281}" type="slidenum">
              <a:rPr lang="en-GB" altLang="en-US"/>
              <a:pPr>
                <a:defRPr/>
              </a:pPr>
              <a:t>‹#›</a:t>
            </a:fld>
            <a:endParaRPr lang="en-GB" altLang="en-US"/>
          </a:p>
        </p:txBody>
      </p:sp>
    </p:spTree>
    <p:extLst>
      <p:ext uri="{BB962C8B-B14F-4D97-AF65-F5344CB8AC3E}">
        <p14:creationId xmlns:p14="http://schemas.microsoft.com/office/powerpoint/2010/main" val="1397130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4366ECD-46FF-4892-9806-222A0977A9D4}" type="datetime1">
              <a:rPr lang="en-GB"/>
              <a:pPr>
                <a:defRPr/>
              </a:pPr>
              <a:t>21/02/2021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22189B4-4D1C-4360-9D7A-FA5B0CE2A45F}" type="slidenum">
              <a:rPr lang="en-GB" altLang="en-US"/>
              <a:pPr>
                <a:defRPr/>
              </a:pPr>
              <a:t>‹#›</a:t>
            </a:fld>
            <a:endParaRPr lang="en-GB" altLang="en-US"/>
          </a:p>
        </p:txBody>
      </p:sp>
    </p:spTree>
    <p:extLst>
      <p:ext uri="{BB962C8B-B14F-4D97-AF65-F5344CB8AC3E}">
        <p14:creationId xmlns:p14="http://schemas.microsoft.com/office/powerpoint/2010/main" val="3595525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912352F6-B0D5-4708-A681-C79D43E526A8}" type="datetime1">
              <a:rPr lang="en-GB"/>
              <a:pPr>
                <a:defRPr/>
              </a:pPr>
              <a:t>21/02/2021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6A9F66A-178D-4084-A6A9-FEAAFFD91103}" type="slidenum">
              <a:rPr lang="en-GB" altLang="en-US"/>
              <a:pPr>
                <a:defRPr/>
              </a:pPr>
              <a:t>‹#›</a:t>
            </a:fld>
            <a:endParaRPr lang="en-GB" altLang="en-US"/>
          </a:p>
        </p:txBody>
      </p:sp>
    </p:spTree>
    <p:extLst>
      <p:ext uri="{BB962C8B-B14F-4D97-AF65-F5344CB8AC3E}">
        <p14:creationId xmlns:p14="http://schemas.microsoft.com/office/powerpoint/2010/main" val="480668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8F137993-CF85-4987-AD7F-5DB8FF13157A}" type="datetime1">
              <a:rPr lang="en-GB"/>
              <a:pPr>
                <a:defRPr/>
              </a:pPr>
              <a:t>21/02/2021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5D0BBD2C-051B-4398-95B1-50D2FAFD910B}" type="slidenum">
              <a:rPr lang="en-GB" altLang="en-US"/>
              <a:pPr>
                <a:defRPr/>
              </a:pPr>
              <a:t>‹#›</a:t>
            </a:fld>
            <a:endParaRPr lang="en-GB" altLang="en-US"/>
          </a:p>
        </p:txBody>
      </p:sp>
    </p:spTree>
    <p:extLst>
      <p:ext uri="{BB962C8B-B14F-4D97-AF65-F5344CB8AC3E}">
        <p14:creationId xmlns:p14="http://schemas.microsoft.com/office/powerpoint/2010/main" val="3338145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40E3C0BB-7F26-4514-BBBF-4EAA337E4C39}" type="datetime1">
              <a:rPr lang="en-GB"/>
              <a:pPr>
                <a:defRPr/>
              </a:pPr>
              <a:t>21/02/2021</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F491F9F-1113-4BCA-B65B-006455AABD52}" type="slidenum">
              <a:rPr lang="en-GB" altLang="en-US"/>
              <a:pPr>
                <a:defRPr/>
              </a:pPr>
              <a:t>‹#›</a:t>
            </a:fld>
            <a:endParaRPr lang="en-GB" altLang="en-US"/>
          </a:p>
        </p:txBody>
      </p:sp>
    </p:spTree>
    <p:extLst>
      <p:ext uri="{BB962C8B-B14F-4D97-AF65-F5344CB8AC3E}">
        <p14:creationId xmlns:p14="http://schemas.microsoft.com/office/powerpoint/2010/main" val="2896231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C76616C7-AE3A-44A7-9CE5-FEFF4AFE7F41}" type="datetime1">
              <a:rPr lang="en-GB"/>
              <a:pPr>
                <a:defRPr/>
              </a:pPr>
              <a:t>21/02/2021</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CDD00A46-C120-4BDD-ACA2-4E4265FEDF64}" type="slidenum">
              <a:rPr lang="en-GB" altLang="en-US"/>
              <a:pPr>
                <a:defRPr/>
              </a:pPr>
              <a:t>‹#›</a:t>
            </a:fld>
            <a:endParaRPr lang="en-GB" altLang="en-US"/>
          </a:p>
        </p:txBody>
      </p:sp>
    </p:spTree>
    <p:extLst>
      <p:ext uri="{BB962C8B-B14F-4D97-AF65-F5344CB8AC3E}">
        <p14:creationId xmlns:p14="http://schemas.microsoft.com/office/powerpoint/2010/main" val="1586125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123F0FA-A1E8-46A8-811C-76A604918AE1}" type="datetime1">
              <a:rPr lang="en-GB"/>
              <a:pPr>
                <a:defRPr/>
              </a:pPr>
              <a:t>21/02/2021</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4F47D6E2-092D-41D5-93CC-4BBA81A7496F}" type="slidenum">
              <a:rPr lang="en-GB" altLang="en-US"/>
              <a:pPr>
                <a:defRPr/>
              </a:pPr>
              <a:t>‹#›</a:t>
            </a:fld>
            <a:endParaRPr lang="en-GB" altLang="en-US"/>
          </a:p>
        </p:txBody>
      </p:sp>
    </p:spTree>
    <p:extLst>
      <p:ext uri="{BB962C8B-B14F-4D97-AF65-F5344CB8AC3E}">
        <p14:creationId xmlns:p14="http://schemas.microsoft.com/office/powerpoint/2010/main" val="4074851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B3063F9-DF01-41DB-8845-EA1A641D261B}" type="datetime1">
              <a:rPr lang="en-GB"/>
              <a:pPr>
                <a:defRPr/>
              </a:pPr>
              <a:t>21/02/2021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E0F8CEA2-BF5E-4A6C-A8F5-067B479681CE}" type="slidenum">
              <a:rPr lang="en-GB" altLang="en-US"/>
              <a:pPr>
                <a:defRPr/>
              </a:pPr>
              <a:t>‹#›</a:t>
            </a:fld>
            <a:endParaRPr lang="en-GB" altLang="en-US"/>
          </a:p>
        </p:txBody>
      </p:sp>
    </p:spTree>
    <p:extLst>
      <p:ext uri="{BB962C8B-B14F-4D97-AF65-F5344CB8AC3E}">
        <p14:creationId xmlns:p14="http://schemas.microsoft.com/office/powerpoint/2010/main" val="2258740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7A3ED04-2E3C-4922-96FF-46FD3E74501B}" type="datetime1">
              <a:rPr lang="en-GB"/>
              <a:pPr>
                <a:defRPr/>
              </a:pPr>
              <a:t>21/02/2021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82953968-9A17-4BB3-AE45-988B81F22745}" type="slidenum">
              <a:rPr lang="en-GB" altLang="en-US"/>
              <a:pPr>
                <a:defRPr/>
              </a:pPr>
              <a:t>‹#›</a:t>
            </a:fld>
            <a:endParaRPr lang="en-GB" altLang="en-US"/>
          </a:p>
        </p:txBody>
      </p:sp>
    </p:spTree>
    <p:extLst>
      <p:ext uri="{BB962C8B-B14F-4D97-AF65-F5344CB8AC3E}">
        <p14:creationId xmlns:p14="http://schemas.microsoft.com/office/powerpoint/2010/main" val="299031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4CDF281-FEC4-4C7F-8C01-23106C489533}" type="datetime1">
              <a:rPr lang="en-GB"/>
              <a:pPr>
                <a:defRPr/>
              </a:pPr>
              <a:t>21/02/2021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B61247E-6470-41F0-B541-6CCB7AEBA89C}" type="slidenum">
              <a:rPr lang="en-GB" altLang="en-US"/>
              <a:pPr>
                <a:defRPr/>
              </a:pPr>
              <a:t>‹#›</a:t>
            </a:fld>
            <a:endParaRPr lang="en-GB" altLang="en-US"/>
          </a:p>
        </p:txBody>
      </p:sp>
    </p:spTree>
    <p:extLst>
      <p:ext uri="{BB962C8B-B14F-4D97-AF65-F5344CB8AC3E}">
        <p14:creationId xmlns:p14="http://schemas.microsoft.com/office/powerpoint/2010/main" val="319367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A1BAB9D-8793-4F81-9A68-3D1487B2FFD7}" type="datetime1">
              <a:rPr lang="en-GB"/>
              <a:pPr>
                <a:defRPr/>
              </a:pPr>
              <a:t>21/02/2021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2B73526-81C8-449A-AC37-7F65AE6F295C}" type="slidenum">
              <a:rPr lang="en-GB" altLang="en-US"/>
              <a:pPr>
                <a:defRPr/>
              </a:pPr>
              <a:t>‹#›</a:t>
            </a:fld>
            <a:endParaRPr lang="en-GB" altLang="en-US"/>
          </a:p>
        </p:txBody>
      </p:sp>
    </p:spTree>
    <p:extLst>
      <p:ext uri="{BB962C8B-B14F-4D97-AF65-F5344CB8AC3E}">
        <p14:creationId xmlns:p14="http://schemas.microsoft.com/office/powerpoint/2010/main" val="38614209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AE78C15F-829C-4062-A183-186C72A5B19B}" type="datetime1">
              <a:rPr lang="en-GB"/>
              <a:pPr>
                <a:defRPr/>
              </a:pPr>
              <a:t>21/02/2021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477BACE-7C00-448F-A882-54CC55A78DD5}" type="slidenum">
              <a:rPr lang="en-GB" altLang="en-US"/>
              <a:pPr>
                <a:defRPr/>
              </a:pPr>
              <a:t>‹#›</a:t>
            </a:fld>
            <a:endParaRPr lang="en-GB" altLang="en-US"/>
          </a:p>
        </p:txBody>
      </p:sp>
    </p:spTree>
    <p:extLst>
      <p:ext uri="{BB962C8B-B14F-4D97-AF65-F5344CB8AC3E}">
        <p14:creationId xmlns:p14="http://schemas.microsoft.com/office/powerpoint/2010/main" val="835386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FD0E588-56D1-42A5-A553-950A7497CF5B}" type="datetime1">
              <a:rPr lang="en-GB"/>
              <a:pPr>
                <a:defRPr/>
              </a:pPr>
              <a:t>21/02/2021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75782E4-D1C8-4E8E-8306-87AA7AB281BD}" type="slidenum">
              <a:rPr lang="en-GB" altLang="en-US"/>
              <a:pPr>
                <a:defRPr/>
              </a:pPr>
              <a:t>‹#›</a:t>
            </a:fld>
            <a:endParaRPr lang="en-GB" altLang="en-US"/>
          </a:p>
        </p:txBody>
      </p:sp>
    </p:spTree>
    <p:extLst>
      <p:ext uri="{BB962C8B-B14F-4D97-AF65-F5344CB8AC3E}">
        <p14:creationId xmlns:p14="http://schemas.microsoft.com/office/powerpoint/2010/main" val="1335110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A9BF4EC3-65E0-4CCF-90E4-DBC732BBFCBC}" type="datetime1">
              <a:rPr lang="en-GB"/>
              <a:pPr>
                <a:defRPr/>
              </a:pPr>
              <a:t>21/02/2021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D41BF09C-2E25-4F5A-80C2-59841DFEF076}" type="slidenum">
              <a:rPr lang="en-GB" altLang="en-US"/>
              <a:pPr>
                <a:defRPr/>
              </a:pPr>
              <a:t>‹#›</a:t>
            </a:fld>
            <a:endParaRPr lang="en-GB" altLang="en-US"/>
          </a:p>
        </p:txBody>
      </p:sp>
    </p:spTree>
    <p:extLst>
      <p:ext uri="{BB962C8B-B14F-4D97-AF65-F5344CB8AC3E}">
        <p14:creationId xmlns:p14="http://schemas.microsoft.com/office/powerpoint/2010/main" val="3973316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A86E5ACC-79C4-4BF0-8027-F470ADB41BF0}" type="datetime1">
              <a:rPr lang="en-GB"/>
              <a:pPr>
                <a:defRPr/>
              </a:pPr>
              <a:t>21/02/2021</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3C15340B-8082-4D8A-94A7-B68FAB42E8E4}" type="slidenum">
              <a:rPr lang="en-GB" altLang="en-US"/>
              <a:pPr>
                <a:defRPr/>
              </a:pPr>
              <a:t>‹#›</a:t>
            </a:fld>
            <a:endParaRPr lang="en-GB" altLang="en-US"/>
          </a:p>
        </p:txBody>
      </p:sp>
    </p:spTree>
    <p:extLst>
      <p:ext uri="{BB962C8B-B14F-4D97-AF65-F5344CB8AC3E}">
        <p14:creationId xmlns:p14="http://schemas.microsoft.com/office/powerpoint/2010/main" val="41192457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1FC129FB-87AC-494D-95B9-6A84410CA8A5}" type="datetime1">
              <a:rPr lang="en-GB"/>
              <a:pPr>
                <a:defRPr/>
              </a:pPr>
              <a:t>21/02/2021</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851272C1-85B3-43F9-9F1B-401E6BCA2371}" type="slidenum">
              <a:rPr lang="en-GB" altLang="en-US"/>
              <a:pPr>
                <a:defRPr/>
              </a:pPr>
              <a:t>‹#›</a:t>
            </a:fld>
            <a:endParaRPr lang="en-GB" altLang="en-US"/>
          </a:p>
        </p:txBody>
      </p:sp>
    </p:spTree>
    <p:extLst>
      <p:ext uri="{BB962C8B-B14F-4D97-AF65-F5344CB8AC3E}">
        <p14:creationId xmlns:p14="http://schemas.microsoft.com/office/powerpoint/2010/main" val="2067189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8EF8F441-39C6-4306-A42F-42F44D7C97BD}" type="datetime1">
              <a:rPr lang="en-GB"/>
              <a:pPr>
                <a:defRPr/>
              </a:pPr>
              <a:t>21/02/2021</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DE699A1F-28B8-4A72-B67B-BF189B832B6E}" type="slidenum">
              <a:rPr lang="en-GB" altLang="en-US"/>
              <a:pPr>
                <a:defRPr/>
              </a:pPr>
              <a:t>‹#›</a:t>
            </a:fld>
            <a:endParaRPr lang="en-GB" altLang="en-US"/>
          </a:p>
        </p:txBody>
      </p:sp>
    </p:spTree>
    <p:extLst>
      <p:ext uri="{BB962C8B-B14F-4D97-AF65-F5344CB8AC3E}">
        <p14:creationId xmlns:p14="http://schemas.microsoft.com/office/powerpoint/2010/main" val="33409360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836826C-58C1-4440-979C-F534CF4CCAE6}" type="datetime1">
              <a:rPr lang="en-GB"/>
              <a:pPr>
                <a:defRPr/>
              </a:pPr>
              <a:t>21/02/2021</a:t>
            </a:fld>
            <a:endParaRPr lang="en-GB" dirty="0"/>
          </a:p>
        </p:txBody>
      </p:sp>
      <p:sp>
        <p:nvSpPr>
          <p:cNvPr id="3" name="Slide Number Placeholder 5"/>
          <p:cNvSpPr>
            <a:spLocks noGrp="1"/>
          </p:cNvSpPr>
          <p:nvPr>
            <p:ph type="sldNum" sz="quarter" idx="11"/>
          </p:nvPr>
        </p:nvSpPr>
        <p:spPr/>
        <p:txBody>
          <a:bodyPr/>
          <a:lstStyle>
            <a:lvl1pPr>
              <a:defRPr/>
            </a:lvl1pPr>
          </a:lstStyle>
          <a:p>
            <a:pPr>
              <a:defRPr/>
            </a:pPr>
            <a:fld id="{B7968EE4-3C6A-48DA-B6AE-D98E3D87CC8E}" type="slidenum">
              <a:rPr lang="en-GB" altLang="en-US"/>
              <a:pPr>
                <a:defRPr/>
              </a:pPr>
              <a:t>‹#›</a:t>
            </a:fld>
            <a:endParaRPr lang="en-GB" altLang="en-US"/>
          </a:p>
        </p:txBody>
      </p:sp>
    </p:spTree>
    <p:extLst>
      <p:ext uri="{BB962C8B-B14F-4D97-AF65-F5344CB8AC3E}">
        <p14:creationId xmlns:p14="http://schemas.microsoft.com/office/powerpoint/2010/main" val="35029028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6348C9B3-36DE-4D30-AD9C-F5F870B48444}" type="datetime1">
              <a:rPr lang="en-GB"/>
              <a:pPr>
                <a:defRPr/>
              </a:pPr>
              <a:t>21/02/2021</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81CD3381-BD83-4D74-94EA-52991AA1AFDC}" type="slidenum">
              <a:rPr lang="en-GB" altLang="en-US"/>
              <a:pPr>
                <a:defRPr/>
              </a:pPr>
              <a:t>‹#›</a:t>
            </a:fld>
            <a:endParaRPr lang="en-GB" altLang="en-US"/>
          </a:p>
        </p:txBody>
      </p:sp>
    </p:spTree>
    <p:extLst>
      <p:ext uri="{BB962C8B-B14F-4D97-AF65-F5344CB8AC3E}">
        <p14:creationId xmlns:p14="http://schemas.microsoft.com/office/powerpoint/2010/main" val="16771162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76B4FE9-329F-4A9D-B38A-B7494D2AA5BB}" type="datetime1">
              <a:rPr lang="en-GB"/>
              <a:pPr>
                <a:defRPr/>
              </a:pPr>
              <a:t>21/02/2021</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20781313-1272-49F1-96EB-FB78CF41E3DE}" type="slidenum">
              <a:rPr lang="en-GB" altLang="en-US"/>
              <a:pPr>
                <a:defRPr/>
              </a:pPr>
              <a:t>‹#›</a:t>
            </a:fld>
            <a:endParaRPr lang="en-GB" altLang="en-US"/>
          </a:p>
        </p:txBody>
      </p:sp>
    </p:spTree>
    <p:extLst>
      <p:ext uri="{BB962C8B-B14F-4D97-AF65-F5344CB8AC3E}">
        <p14:creationId xmlns:p14="http://schemas.microsoft.com/office/powerpoint/2010/main" val="3145892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10FA0EF-A452-4385-9B7B-11D9616E848A}" type="datetime1">
              <a:rPr lang="en-GB"/>
              <a:pPr>
                <a:defRPr/>
              </a:pPr>
              <a:t>21/02/2021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8C888349-23EE-4BCA-8D17-5D08CE195DA0}" type="slidenum">
              <a:rPr lang="en-GB" altLang="en-US"/>
              <a:pPr>
                <a:defRPr/>
              </a:pPr>
              <a:t>‹#›</a:t>
            </a:fld>
            <a:endParaRPr lang="en-GB" altLang="en-US"/>
          </a:p>
        </p:txBody>
      </p:sp>
    </p:spTree>
    <p:extLst>
      <p:ext uri="{BB962C8B-B14F-4D97-AF65-F5344CB8AC3E}">
        <p14:creationId xmlns:p14="http://schemas.microsoft.com/office/powerpoint/2010/main" val="3116898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C8FAD4A-27DB-465A-8685-31F1AA24435C}" type="datetime1">
              <a:rPr lang="en-GB"/>
              <a:pPr>
                <a:defRPr/>
              </a:pPr>
              <a:t>21/02/2021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1A72FD09-D6B6-4B82-AF78-B9E9983C59BB}" type="slidenum">
              <a:rPr lang="en-GB" altLang="en-US"/>
              <a:pPr>
                <a:defRPr/>
              </a:pPr>
              <a:t>‹#›</a:t>
            </a:fld>
            <a:endParaRPr lang="en-GB" altLang="en-US"/>
          </a:p>
        </p:txBody>
      </p:sp>
    </p:spTree>
    <p:extLst>
      <p:ext uri="{BB962C8B-B14F-4D97-AF65-F5344CB8AC3E}">
        <p14:creationId xmlns:p14="http://schemas.microsoft.com/office/powerpoint/2010/main" val="784182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2F1E7B97-8893-4DF8-94C2-0BDDB4083750}" type="datetime1">
              <a:rPr lang="en-GB"/>
              <a:pPr>
                <a:defRPr/>
              </a:pPr>
              <a:t>21/02/2021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0B473A-B5CB-4AEA-A841-E4A1420271FA}" type="slidenum">
              <a:rPr lang="en-GB" altLang="en-US"/>
              <a:pPr>
                <a:defRPr/>
              </a:pPr>
              <a:t>‹#›</a:t>
            </a:fld>
            <a:endParaRPr lang="en-GB" altLang="en-US"/>
          </a:p>
        </p:txBody>
      </p:sp>
    </p:spTree>
    <p:extLst>
      <p:ext uri="{BB962C8B-B14F-4D97-AF65-F5344CB8AC3E}">
        <p14:creationId xmlns:p14="http://schemas.microsoft.com/office/powerpoint/2010/main" val="3437072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DF502AA-C8CB-4132-B592-CA60B7C38ACE}" type="datetime1">
              <a:rPr lang="en-GB"/>
              <a:pPr>
                <a:defRPr/>
              </a:pPr>
              <a:t>21/02/2021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3416350-3461-4282-A263-C166126E991F}" type="slidenum">
              <a:rPr lang="en-GB" altLang="en-US"/>
              <a:pPr>
                <a:defRPr/>
              </a:pPr>
              <a:t>‹#›</a:t>
            </a:fld>
            <a:endParaRPr lang="en-GB" altLang="en-US"/>
          </a:p>
        </p:txBody>
      </p:sp>
    </p:spTree>
    <p:extLst>
      <p:ext uri="{BB962C8B-B14F-4D97-AF65-F5344CB8AC3E}">
        <p14:creationId xmlns:p14="http://schemas.microsoft.com/office/powerpoint/2010/main" val="1560041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6BD54D1A-4815-47BD-8614-C0B0CB854EB1}" type="datetime1">
              <a:rPr lang="en-GB"/>
              <a:pPr>
                <a:defRPr/>
              </a:pPr>
              <a:t>21/02/2021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1269315-487F-456B-9DCF-692949BD7BA7}" type="slidenum">
              <a:rPr lang="en-GB" altLang="en-US"/>
              <a:pPr>
                <a:defRPr/>
              </a:pPr>
              <a:t>‹#›</a:t>
            </a:fld>
            <a:endParaRPr lang="en-GB" altLang="en-US"/>
          </a:p>
        </p:txBody>
      </p:sp>
    </p:spTree>
    <p:extLst>
      <p:ext uri="{BB962C8B-B14F-4D97-AF65-F5344CB8AC3E}">
        <p14:creationId xmlns:p14="http://schemas.microsoft.com/office/powerpoint/2010/main" val="40566296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4E3DC6A9-A123-4839-B812-2B5358EDB404}" type="datetime1">
              <a:rPr lang="en-GB"/>
              <a:pPr>
                <a:defRPr/>
              </a:pPr>
              <a:t>21/02/2021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9AA3C5AE-BB4B-472B-815B-B9E00B3AC4F5}" type="slidenum">
              <a:rPr lang="en-GB" altLang="en-US"/>
              <a:pPr>
                <a:defRPr/>
              </a:pPr>
              <a:t>‹#›</a:t>
            </a:fld>
            <a:endParaRPr lang="en-GB" altLang="en-US"/>
          </a:p>
        </p:txBody>
      </p:sp>
    </p:spTree>
    <p:extLst>
      <p:ext uri="{BB962C8B-B14F-4D97-AF65-F5344CB8AC3E}">
        <p14:creationId xmlns:p14="http://schemas.microsoft.com/office/powerpoint/2010/main" val="34706885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8CB978A-EA46-472A-9CB9-DD326FDEE697}" type="datetime1">
              <a:rPr lang="en-GB"/>
              <a:pPr>
                <a:defRPr/>
              </a:pPr>
              <a:t>21/02/2021</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43C18FD-4431-4582-9B98-5DA29A8F2ABA}" type="slidenum">
              <a:rPr lang="en-GB" altLang="en-US"/>
              <a:pPr>
                <a:defRPr/>
              </a:pPr>
              <a:t>‹#›</a:t>
            </a:fld>
            <a:endParaRPr lang="en-GB" altLang="en-US"/>
          </a:p>
        </p:txBody>
      </p:sp>
    </p:spTree>
    <p:extLst>
      <p:ext uri="{BB962C8B-B14F-4D97-AF65-F5344CB8AC3E}">
        <p14:creationId xmlns:p14="http://schemas.microsoft.com/office/powerpoint/2010/main" val="12936609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9F62988-4734-49D5-ABC9-1D8830979CA5}" type="datetime1">
              <a:rPr lang="en-GB"/>
              <a:pPr>
                <a:defRPr/>
              </a:pPr>
              <a:t>21/02/2021</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7FB8E70-BA6C-4849-BF8B-0E7C61769DB9}" type="slidenum">
              <a:rPr lang="en-GB" altLang="en-US"/>
              <a:pPr>
                <a:defRPr/>
              </a:pPr>
              <a:t>‹#›</a:t>
            </a:fld>
            <a:endParaRPr lang="en-GB" altLang="en-US"/>
          </a:p>
        </p:txBody>
      </p:sp>
    </p:spTree>
    <p:extLst>
      <p:ext uri="{BB962C8B-B14F-4D97-AF65-F5344CB8AC3E}">
        <p14:creationId xmlns:p14="http://schemas.microsoft.com/office/powerpoint/2010/main" val="12375372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12784E-0867-4A6F-89D2-D0F62A3AC4E3}" type="datetime1">
              <a:rPr lang="en-GB"/>
              <a:pPr>
                <a:defRPr/>
              </a:pPr>
              <a:t>21/02/2021</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109B5B61-3075-4C1F-9BB4-EB3E42D1F0BA}" type="slidenum">
              <a:rPr lang="en-GB" altLang="en-US"/>
              <a:pPr>
                <a:defRPr/>
              </a:pPr>
              <a:t>‹#›</a:t>
            </a:fld>
            <a:endParaRPr lang="en-GB" altLang="en-US"/>
          </a:p>
        </p:txBody>
      </p:sp>
    </p:spTree>
    <p:extLst>
      <p:ext uri="{BB962C8B-B14F-4D97-AF65-F5344CB8AC3E}">
        <p14:creationId xmlns:p14="http://schemas.microsoft.com/office/powerpoint/2010/main" val="12408247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1DB6958D-3A38-440B-B159-47C5695A6FC1}" type="datetime1">
              <a:rPr lang="en-GB"/>
              <a:pPr>
                <a:defRPr/>
              </a:pPr>
              <a:t>21/02/2021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A363B1F5-2E66-4BC7-8719-37CD5455B1D2}" type="slidenum">
              <a:rPr lang="en-GB" altLang="en-US"/>
              <a:pPr>
                <a:defRPr/>
              </a:pPr>
              <a:t>‹#›</a:t>
            </a:fld>
            <a:endParaRPr lang="en-GB" altLang="en-US"/>
          </a:p>
        </p:txBody>
      </p:sp>
    </p:spTree>
    <p:extLst>
      <p:ext uri="{BB962C8B-B14F-4D97-AF65-F5344CB8AC3E}">
        <p14:creationId xmlns:p14="http://schemas.microsoft.com/office/powerpoint/2010/main" val="25069522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04EB3A9-CBB8-438E-B510-1D714DB9C88C}" type="datetime1">
              <a:rPr lang="en-GB"/>
              <a:pPr>
                <a:defRPr/>
              </a:pPr>
              <a:t>21/02/2021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48B25A4-F189-4EFD-9B4E-E67BF842DC2B}" type="slidenum">
              <a:rPr lang="en-GB" altLang="en-US"/>
              <a:pPr>
                <a:defRPr/>
              </a:pPr>
              <a:t>‹#›</a:t>
            </a:fld>
            <a:endParaRPr lang="en-GB" altLang="en-US"/>
          </a:p>
        </p:txBody>
      </p:sp>
    </p:spTree>
    <p:extLst>
      <p:ext uri="{BB962C8B-B14F-4D97-AF65-F5344CB8AC3E}">
        <p14:creationId xmlns:p14="http://schemas.microsoft.com/office/powerpoint/2010/main" val="21984494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B5E5589-F089-4F96-BD0C-9C622F2F12A3}" type="datetime1">
              <a:rPr lang="en-GB"/>
              <a:pPr>
                <a:defRPr/>
              </a:pPr>
              <a:t>21/02/2021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4A06D725-321D-45B2-9009-D4D95961F037}" type="slidenum">
              <a:rPr lang="en-GB" altLang="en-US"/>
              <a:pPr>
                <a:defRPr/>
              </a:pPr>
              <a:t>‹#›</a:t>
            </a:fld>
            <a:endParaRPr lang="en-GB" altLang="en-US"/>
          </a:p>
        </p:txBody>
      </p:sp>
    </p:spTree>
    <p:extLst>
      <p:ext uri="{BB962C8B-B14F-4D97-AF65-F5344CB8AC3E}">
        <p14:creationId xmlns:p14="http://schemas.microsoft.com/office/powerpoint/2010/main" val="14379029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25A3F43-87EA-41DB-AE77-B4D999651894}" type="datetime1">
              <a:rPr lang="en-GB"/>
              <a:pPr>
                <a:defRPr/>
              </a:pPr>
              <a:t>21/02/2021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FBECE181-8A3E-4A89-AB55-3F6D08A55227}" type="slidenum">
              <a:rPr lang="en-GB" altLang="en-US"/>
              <a:pPr>
                <a:defRPr/>
              </a:pPr>
              <a:t>‹#›</a:t>
            </a:fld>
            <a:endParaRPr lang="en-GB" altLang="en-US"/>
          </a:p>
        </p:txBody>
      </p:sp>
    </p:spTree>
    <p:extLst>
      <p:ext uri="{BB962C8B-B14F-4D97-AF65-F5344CB8AC3E}">
        <p14:creationId xmlns:p14="http://schemas.microsoft.com/office/powerpoint/2010/main" val="3709207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FB171393-CDAF-464A-BA71-D5C253200948}" type="datetime1">
              <a:rPr lang="en-GB"/>
              <a:pPr>
                <a:defRPr/>
              </a:pPr>
              <a:t>21/02/2021</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52EE027-CED7-4AFB-9A56-E1CAAD639C2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397087B-0E3D-42CA-BC5C-84AC4336F180}" type="datetime1">
              <a:rPr lang="en-GB"/>
              <a:pPr>
                <a:defRPr/>
              </a:pPr>
              <a:t>21/02/2021</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6D92E20-9FE1-48A8-BFCA-2DD363D318B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5C7E419-CA4B-430E-8B6E-28EA8E720B62}" type="datetime1">
              <a:rPr lang="en-GB"/>
              <a:pPr>
                <a:defRPr/>
              </a:pPr>
              <a:t>21/02/2021</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DDF2CF8-DB73-4838-991C-0659C678E55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youtu.be/VjER5cOpHLs" TargetMode="External"/><Relationship Id="rId2" Type="http://schemas.openxmlformats.org/officeDocument/2006/relationships/hyperlink" Target="http://www.fsb.org.uk" TargetMode="Externa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Xs8ZV1ISl9M" TargetMode="External"/><Relationship Id="rId2" Type="http://schemas.openxmlformats.org/officeDocument/2006/relationships/hyperlink" Target="https://youtu.be/rfiwppKVgVs" TargetMode="Externa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922FDDA-0D6E-49AD-AB27-0923E7B95F0F}"/>
              </a:ext>
            </a:extLst>
          </p:cNvPr>
          <p:cNvSpPr>
            <a:spLocks noGrp="1"/>
          </p:cNvSpPr>
          <p:nvPr>
            <p:ph type="ctrTitle"/>
          </p:nvPr>
        </p:nvSpPr>
        <p:spPr>
          <a:xfrm>
            <a:off x="1143000" y="1340768"/>
            <a:ext cx="6858000" cy="2387600"/>
          </a:xfrm>
        </p:spPr>
        <p:txBody>
          <a:bodyPr/>
          <a:lstStyle/>
          <a:p>
            <a:pPr eaLnBrk="1" hangingPunct="1"/>
            <a:br>
              <a:rPr lang="en-GB" sz="3600" b="1" dirty="0">
                <a:solidFill>
                  <a:schemeClr val="bg1"/>
                </a:solidFill>
                <a:effectLst>
                  <a:outerShdw blurRad="38100" dist="38100" dir="2700000" algn="tl">
                    <a:srgbClr val="000000">
                      <a:alpha val="43137"/>
                    </a:srgbClr>
                  </a:outerShdw>
                </a:effectLst>
              </a:rPr>
            </a:br>
            <a:r>
              <a:rPr lang="en-GB" sz="3600" b="1" dirty="0">
                <a:solidFill>
                  <a:schemeClr val="bg1"/>
                </a:solidFill>
                <a:effectLst>
                  <a:outerShdw blurRad="38100" dist="38100" dir="2700000" algn="tl">
                    <a:srgbClr val="000000">
                      <a:alpha val="43137"/>
                    </a:srgbClr>
                  </a:outerShdw>
                </a:effectLst>
              </a:rPr>
              <a:t>BMSW4006</a:t>
            </a:r>
            <a:br>
              <a:rPr lang="en-GB" sz="3600" b="1" dirty="0">
                <a:solidFill>
                  <a:schemeClr val="bg1"/>
                </a:solidFill>
                <a:effectLst>
                  <a:outerShdw blurRad="38100" dist="38100" dir="2700000" algn="tl">
                    <a:srgbClr val="000000">
                      <a:alpha val="43137"/>
                    </a:srgbClr>
                  </a:outerShdw>
                </a:effectLst>
              </a:rPr>
            </a:br>
            <a:r>
              <a:rPr lang="en-GB" sz="3600" b="1" dirty="0">
                <a:solidFill>
                  <a:schemeClr val="bg1"/>
                </a:solidFill>
                <a:effectLst>
                  <a:outerShdw blurRad="38100" dist="38100" dir="2700000" algn="tl">
                    <a:srgbClr val="000000">
                      <a:alpha val="43137"/>
                    </a:srgbClr>
                  </a:outerShdw>
                </a:effectLst>
              </a:rPr>
              <a:t>Managing Enterprise in the 21</a:t>
            </a:r>
            <a:r>
              <a:rPr lang="en-GB" sz="3600" b="1" baseline="30000" dirty="0">
                <a:solidFill>
                  <a:schemeClr val="bg1"/>
                </a:solidFill>
                <a:effectLst>
                  <a:outerShdw blurRad="38100" dist="38100" dir="2700000" algn="tl">
                    <a:srgbClr val="000000">
                      <a:alpha val="43137"/>
                    </a:srgbClr>
                  </a:outerShdw>
                </a:effectLst>
              </a:rPr>
              <a:t>st</a:t>
            </a:r>
            <a:r>
              <a:rPr lang="en-GB" sz="3600" b="1" dirty="0">
                <a:solidFill>
                  <a:schemeClr val="bg1"/>
                </a:solidFill>
                <a:effectLst>
                  <a:outerShdw blurRad="38100" dist="38100" dir="2700000" algn="tl">
                    <a:srgbClr val="000000">
                      <a:alpha val="43137"/>
                    </a:srgbClr>
                  </a:outerShdw>
                </a:effectLst>
              </a:rPr>
              <a:t> Century (MAE)</a:t>
            </a:r>
            <a:br>
              <a:rPr lang="en-GB" b="1" dirty="0">
                <a:solidFill>
                  <a:schemeClr val="bg1"/>
                </a:solidFill>
                <a:effectLst>
                  <a:outerShdw blurRad="38100" dist="38100" dir="2700000" algn="tl">
                    <a:srgbClr val="000000">
                      <a:alpha val="43137"/>
                    </a:srgbClr>
                  </a:outerShdw>
                </a:effectLst>
              </a:rPr>
            </a:br>
            <a:endParaRPr lang="en-GB" dirty="0"/>
          </a:p>
        </p:txBody>
      </p:sp>
      <p:sp>
        <p:nvSpPr>
          <p:cNvPr id="4" name="Subtitle 3"/>
          <p:cNvSpPr>
            <a:spLocks noGrp="1"/>
          </p:cNvSpPr>
          <p:nvPr>
            <p:ph type="subTitle" idx="1"/>
          </p:nvPr>
        </p:nvSpPr>
        <p:spPr>
          <a:xfrm>
            <a:off x="768355" y="3573016"/>
            <a:ext cx="7245424" cy="1655762"/>
          </a:xfrm>
        </p:spPr>
        <p:txBody>
          <a:bodyPr/>
          <a:lstStyle/>
          <a:p>
            <a:pPr eaLnBrk="1" hangingPunct="1"/>
            <a:endParaRPr lang="en-GB" altLang="en-US" sz="3200" dirty="0">
              <a:effectLst>
                <a:outerShdw blurRad="38100" dist="38100" dir="2700000" algn="tl">
                  <a:srgbClr val="000000">
                    <a:alpha val="43137"/>
                  </a:srgbClr>
                </a:outerShdw>
              </a:effectLst>
            </a:endParaRPr>
          </a:p>
          <a:p>
            <a:pPr eaLnBrk="1" hangingPunct="1"/>
            <a:r>
              <a:rPr lang="en-GB" altLang="en-US" sz="3200" b="1" dirty="0">
                <a:solidFill>
                  <a:srgbClr val="FFFF00"/>
                </a:solidFill>
                <a:effectLst>
                  <a:outerShdw blurRad="38100" dist="38100" dir="2700000" algn="tl">
                    <a:srgbClr val="000000">
                      <a:alpha val="43137"/>
                    </a:srgbClr>
                  </a:outerShdw>
                </a:effectLst>
              </a:rPr>
              <a:t>Small Firm</a:t>
            </a:r>
            <a:endParaRPr lang="en-GB" dirty="0"/>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a:defRPr/>
            </a:pPr>
            <a:r>
              <a:rPr lang="en-US" altLang="en-US" sz="3200" b="1" dirty="0"/>
              <a:t>Small Firm-Definition</a:t>
            </a:r>
            <a:endParaRPr lang="en-GB" altLang="en-US" sz="3200" b="1" dirty="0"/>
          </a:p>
        </p:txBody>
      </p:sp>
      <p:sp>
        <p:nvSpPr>
          <p:cNvPr id="10243" name="Content Placeholder 2"/>
          <p:cNvSpPr>
            <a:spLocks noGrp="1"/>
          </p:cNvSpPr>
          <p:nvPr>
            <p:ph idx="1"/>
          </p:nvPr>
        </p:nvSpPr>
        <p:spPr>
          <a:xfrm>
            <a:off x="395288" y="1268413"/>
            <a:ext cx="8280400" cy="5040312"/>
          </a:xfrm>
        </p:spPr>
        <p:txBody>
          <a:bodyPr/>
          <a:lstStyle/>
          <a:p>
            <a:pPr marL="0" indent="0" algn="just">
              <a:buNone/>
            </a:pPr>
            <a:r>
              <a:rPr lang="en-GB" sz="2000" dirty="0">
                <a:latin typeface="Times New Roman" panose="02020603050405020304" pitchFamily="18" charset="0"/>
                <a:cs typeface="Times New Roman" panose="02020603050405020304" pitchFamily="18" charset="0"/>
              </a:rPr>
              <a:t>A firm can be described as a commercial enterprise, a company or business that buys and sells products or services to its customers with the aim of making profit (</a:t>
            </a:r>
            <a:r>
              <a:rPr lang="en-GB" sz="2000" dirty="0" err="1">
                <a:latin typeface="Times New Roman" panose="02020603050405020304" pitchFamily="18" charset="0"/>
                <a:cs typeface="Times New Roman" panose="02020603050405020304" pitchFamily="18" charset="0"/>
              </a:rPr>
              <a:t>Karadag</a:t>
            </a:r>
            <a:r>
              <a:rPr lang="en-GB" sz="2000" dirty="0">
                <a:latin typeface="Times New Roman" panose="02020603050405020304" pitchFamily="18" charset="0"/>
                <a:cs typeface="Times New Roman" panose="02020603050405020304" pitchFamily="18" charset="0"/>
              </a:rPr>
              <a:t>, 2015)</a:t>
            </a:r>
          </a:p>
          <a:p>
            <a:pPr algn="just"/>
            <a:endParaRPr lang="en-GB" sz="2000" dirty="0">
              <a:latin typeface="Times New Roman" panose="02020603050405020304" pitchFamily="18" charset="0"/>
              <a:cs typeface="Times New Roman" panose="02020603050405020304" pitchFamily="18" charset="0"/>
            </a:endParaRPr>
          </a:p>
          <a:p>
            <a:pPr algn="just"/>
            <a:endParaRPr lang="en-GB" sz="2000" dirty="0">
              <a:latin typeface="Times New Roman" panose="02020603050405020304" pitchFamily="18" charset="0"/>
              <a:cs typeface="Times New Roman" panose="02020603050405020304" pitchFamily="18" charset="0"/>
            </a:endParaRPr>
          </a:p>
          <a:p>
            <a:pPr marL="0" indent="0" algn="just">
              <a:buNone/>
            </a:pPr>
            <a:r>
              <a:rPr lang="en-GB" sz="2000" dirty="0">
                <a:latin typeface="Times New Roman" panose="02020603050405020304" pitchFamily="18" charset="0"/>
                <a:cs typeface="Times New Roman" panose="02020603050405020304" pitchFamily="18" charset="0"/>
              </a:rPr>
              <a:t>A firm can also be described as a commercial organisation that operates on  profit basis by selling goods and services to its customers (</a:t>
            </a:r>
            <a:r>
              <a:rPr lang="en-GB" sz="2000" dirty="0">
                <a:latin typeface="Times New Roman" panose="02020603050405020304" pitchFamily="18" charset="0"/>
                <a:cs typeface="Times New Roman" panose="02020603050405020304" pitchFamily="18" charset="0"/>
                <a:hlinkClick r:id="rId2"/>
              </a:rPr>
              <a:t>www.fsb.org.uk</a:t>
            </a:r>
            <a:r>
              <a:rPr lang="en-GB" sz="2000" dirty="0">
                <a:latin typeface="Times New Roman" panose="02020603050405020304" pitchFamily="18" charset="0"/>
                <a:cs typeface="Times New Roman" panose="02020603050405020304" pitchFamily="18" charset="0"/>
              </a:rPr>
              <a:t>). </a:t>
            </a:r>
          </a:p>
          <a:p>
            <a:pPr algn="just"/>
            <a:endParaRPr lang="en-GB" sz="2000" dirty="0">
              <a:latin typeface="Times New Roman" panose="02020603050405020304" pitchFamily="18" charset="0"/>
              <a:cs typeface="Times New Roman" panose="02020603050405020304" pitchFamily="18" charset="0"/>
            </a:endParaRPr>
          </a:p>
          <a:p>
            <a:pPr marL="0" indent="0" algn="ctr">
              <a:buNone/>
            </a:pPr>
            <a:r>
              <a:rPr lang="en-GB" sz="2000" dirty="0">
                <a:latin typeface="Times New Roman" panose="02020603050405020304" pitchFamily="18" charset="0"/>
                <a:cs typeface="Times New Roman" panose="02020603050405020304" pitchFamily="18" charset="0"/>
              </a:rPr>
              <a:t>SHORT VIDEO ON WHAT A FIRM IS</a:t>
            </a:r>
          </a:p>
          <a:p>
            <a:pPr marL="0" indent="0" algn="ctr">
              <a:buNone/>
            </a:pPr>
            <a:r>
              <a:rPr lang="en-GB" sz="2000" dirty="0">
                <a:latin typeface="Times New Roman" panose="02020603050405020304" pitchFamily="18" charset="0"/>
                <a:cs typeface="Times New Roman" panose="02020603050405020304" pitchFamily="18" charset="0"/>
                <a:hlinkClick r:id="rId3"/>
              </a:rPr>
              <a:t>https://youtu.be/VjER5cOpHLs</a:t>
            </a:r>
            <a:endParaRPr lang="en-GB" sz="2000" dirty="0">
              <a:latin typeface="Times New Roman" panose="02020603050405020304" pitchFamily="18" charset="0"/>
              <a:cs typeface="Times New Roman" panose="02020603050405020304" pitchFamily="18" charset="0"/>
            </a:endParaRPr>
          </a:p>
          <a:p>
            <a:pPr marL="0" indent="0">
              <a:buNone/>
            </a:pPr>
            <a:endParaRPr lang="en-US" alt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2D67-A11C-49C2-B296-93408506ACE5}"/>
              </a:ext>
            </a:extLst>
          </p:cNvPr>
          <p:cNvSpPr>
            <a:spLocks noGrp="1"/>
          </p:cNvSpPr>
          <p:nvPr>
            <p:ph type="title"/>
          </p:nvPr>
        </p:nvSpPr>
        <p:spPr>
          <a:xfrm>
            <a:off x="457200" y="404664"/>
            <a:ext cx="8229600" cy="1143000"/>
          </a:xfrm>
        </p:spPr>
        <p:txBody>
          <a:bodyPr/>
          <a:lstStyle/>
          <a:p>
            <a:r>
              <a:rPr lang="en-GB" b="1" dirty="0"/>
              <a:t>DIFFERENT TYPES OF FIRMS</a:t>
            </a:r>
            <a:br>
              <a:rPr lang="en-GB" dirty="0"/>
            </a:br>
            <a:endParaRPr lang="en-GB" dirty="0"/>
          </a:p>
        </p:txBody>
      </p:sp>
      <p:sp>
        <p:nvSpPr>
          <p:cNvPr id="6" name="Title 1">
            <a:extLst>
              <a:ext uri="{FF2B5EF4-FFF2-40B4-BE49-F238E27FC236}">
                <a16:creationId xmlns:a16="http://schemas.microsoft.com/office/drawing/2014/main" id="{80D23983-771E-FF4B-865C-063CCE95DA9D}"/>
              </a:ext>
            </a:extLst>
          </p:cNvPr>
          <p:cNvSpPr txBox="1">
            <a:spLocks/>
          </p:cNvSpPr>
          <p:nvPr/>
        </p:nvSpPr>
        <p:spPr bwMode="auto">
          <a:xfrm>
            <a:off x="395536" y="2564904"/>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a:lstStyle>
          <a:p>
            <a:r>
              <a:rPr lang="en-GB" sz="2000" dirty="0">
                <a:latin typeface="Times New Roman" panose="02020603050405020304" pitchFamily="18" charset="0"/>
                <a:cs typeface="Times New Roman" panose="02020603050405020304" pitchFamily="18" charset="0"/>
              </a:rPr>
              <a:t>SOLE PROPRIETORSHIP</a:t>
            </a:r>
          </a:p>
          <a:p>
            <a:endParaRPr lang="en-GB"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PARTNERSHIP</a:t>
            </a:r>
          </a:p>
          <a:p>
            <a:endParaRPr lang="en-GB"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LIMITED LIABILITY COMPANY</a:t>
            </a:r>
          </a:p>
          <a:p>
            <a:endParaRPr lang="en-GB"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CORPORATION</a:t>
            </a:r>
          </a:p>
        </p:txBody>
      </p:sp>
    </p:spTree>
    <p:extLst>
      <p:ext uri="{BB962C8B-B14F-4D97-AF65-F5344CB8AC3E}">
        <p14:creationId xmlns:p14="http://schemas.microsoft.com/office/powerpoint/2010/main" val="1588244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191402-FD3A-4BB6-B5A8-21F5294C319B}"/>
              </a:ext>
            </a:extLst>
          </p:cNvPr>
          <p:cNvSpPr>
            <a:spLocks noGrp="1"/>
          </p:cNvSpPr>
          <p:nvPr>
            <p:ph idx="1"/>
          </p:nvPr>
        </p:nvSpPr>
        <p:spPr>
          <a:xfrm>
            <a:off x="395536" y="1196752"/>
            <a:ext cx="8229600" cy="4392488"/>
          </a:xfrm>
        </p:spPr>
        <p:txBody>
          <a:bodyPr/>
          <a:lstStyle/>
          <a:p>
            <a:pPr marL="0" indent="0" algn="just">
              <a:buNone/>
            </a:pPr>
            <a:r>
              <a:rPr lang="en-GB" sz="1400" b="1" dirty="0">
                <a:solidFill>
                  <a:schemeClr val="accent1"/>
                </a:solidFill>
                <a:latin typeface="Times New Roman" panose="02020603050405020304" pitchFamily="18" charset="0"/>
                <a:cs typeface="Times New Roman" panose="02020603050405020304" pitchFamily="18" charset="0"/>
              </a:rPr>
              <a:t>SOLE PROPRIETORSHIP </a:t>
            </a:r>
            <a:r>
              <a:rPr lang="en-GB" sz="1400" dirty="0">
                <a:latin typeface="Times New Roman" panose="02020603050405020304" pitchFamily="18" charset="0"/>
                <a:cs typeface="Times New Roman" panose="02020603050405020304" pitchFamily="18" charset="0"/>
              </a:rPr>
              <a:t>: This is a business owned and run by one person usually a small business</a:t>
            </a:r>
          </a:p>
          <a:p>
            <a:pPr algn="just"/>
            <a:endParaRPr lang="en-GB" sz="1400" dirty="0">
              <a:latin typeface="Times New Roman" panose="02020603050405020304" pitchFamily="18" charset="0"/>
              <a:cs typeface="Times New Roman" panose="02020603050405020304" pitchFamily="18" charset="0"/>
            </a:endParaRPr>
          </a:p>
          <a:p>
            <a:pPr marL="0" indent="0" algn="just">
              <a:buNone/>
            </a:pPr>
            <a:r>
              <a:rPr lang="en-GB" sz="1400" b="1" dirty="0">
                <a:solidFill>
                  <a:srgbClr val="08A1D9"/>
                </a:solidFill>
                <a:latin typeface="Times New Roman" panose="02020603050405020304" pitchFamily="18" charset="0"/>
                <a:cs typeface="Times New Roman" panose="02020603050405020304" pitchFamily="18" charset="0"/>
              </a:rPr>
              <a:t>PARTNERSHIP</a:t>
            </a:r>
            <a:r>
              <a:rPr lang="en-GB" sz="1400" dirty="0">
                <a:latin typeface="Times New Roman" panose="02020603050405020304" pitchFamily="18" charset="0"/>
                <a:cs typeface="Times New Roman" panose="02020603050405020304" pitchFamily="18" charset="0"/>
              </a:rPr>
              <a:t> : This is a business owned and run by more than one owner</a:t>
            </a:r>
          </a:p>
          <a:p>
            <a:pPr algn="just"/>
            <a:endParaRPr lang="en-GB" sz="1400" dirty="0">
              <a:latin typeface="Times New Roman" panose="02020603050405020304" pitchFamily="18" charset="0"/>
              <a:cs typeface="Times New Roman" panose="02020603050405020304" pitchFamily="18" charset="0"/>
            </a:endParaRPr>
          </a:p>
          <a:p>
            <a:pPr marL="0" indent="0" algn="just">
              <a:buNone/>
            </a:pPr>
            <a:r>
              <a:rPr lang="en-GB" sz="1400" b="1" dirty="0">
                <a:solidFill>
                  <a:srgbClr val="08A1D9"/>
                </a:solidFill>
                <a:latin typeface="Times New Roman" panose="02020603050405020304" pitchFamily="18" charset="0"/>
                <a:cs typeface="Times New Roman" panose="02020603050405020304" pitchFamily="18" charset="0"/>
              </a:rPr>
              <a:t>LIMITED PARTNERSHIP </a:t>
            </a:r>
            <a:r>
              <a:rPr lang="en-GB" sz="1400" dirty="0">
                <a:latin typeface="Times New Roman" panose="02020603050405020304" pitchFamily="18" charset="0"/>
                <a:cs typeface="Times New Roman" panose="02020603050405020304" pitchFamily="18" charset="0"/>
              </a:rPr>
              <a:t>: A partnership with two kind of owners general partners and limited partners.</a:t>
            </a:r>
          </a:p>
          <a:p>
            <a:pPr algn="just"/>
            <a:endParaRPr lang="en-GB" sz="1400" dirty="0">
              <a:latin typeface="Times New Roman" panose="02020603050405020304" pitchFamily="18" charset="0"/>
              <a:cs typeface="Times New Roman" panose="02020603050405020304" pitchFamily="18" charset="0"/>
            </a:endParaRPr>
          </a:p>
          <a:p>
            <a:pPr marL="0" indent="0" algn="just">
              <a:buNone/>
            </a:pPr>
            <a:r>
              <a:rPr lang="en-GB" sz="1400" b="1" dirty="0">
                <a:latin typeface="Times New Roman" panose="02020603050405020304" pitchFamily="18" charset="0"/>
                <a:cs typeface="Times New Roman" panose="02020603050405020304" pitchFamily="18" charset="0"/>
              </a:rPr>
              <a:t>General </a:t>
            </a:r>
            <a:r>
              <a:rPr lang="en-GB" sz="1400" dirty="0">
                <a:latin typeface="Times New Roman" panose="02020603050405020304" pitchFamily="18" charset="0"/>
                <a:cs typeface="Times New Roman" panose="02020603050405020304" pitchFamily="18" charset="0"/>
              </a:rPr>
              <a:t>P</a:t>
            </a:r>
            <a:r>
              <a:rPr lang="en-GB" sz="1400" b="1" dirty="0">
                <a:latin typeface="Times New Roman" panose="02020603050405020304" pitchFamily="18" charset="0"/>
                <a:cs typeface="Times New Roman" panose="02020603050405020304" pitchFamily="18" charset="0"/>
              </a:rPr>
              <a:t>artners</a:t>
            </a:r>
            <a:r>
              <a:rPr lang="en-GB" sz="1400" dirty="0">
                <a:latin typeface="Times New Roman" panose="02020603050405020304" pitchFamily="18" charset="0"/>
                <a:cs typeface="Times New Roman" panose="02020603050405020304" pitchFamily="18" charset="0"/>
              </a:rPr>
              <a:t>: have the same rights and privileges as partners in every general partnership.</a:t>
            </a:r>
          </a:p>
          <a:p>
            <a:pPr marL="0" indent="0" algn="just">
              <a:buNone/>
            </a:pPr>
            <a:endParaRPr lang="en-GB" sz="1400" b="1" dirty="0">
              <a:latin typeface="Times New Roman" panose="02020603050405020304" pitchFamily="18" charset="0"/>
              <a:cs typeface="Times New Roman" panose="02020603050405020304" pitchFamily="18" charset="0"/>
            </a:endParaRPr>
          </a:p>
          <a:p>
            <a:pPr marL="0" indent="0" algn="just">
              <a:buNone/>
            </a:pPr>
            <a:r>
              <a:rPr lang="en-GB" sz="1400" b="1" dirty="0">
                <a:latin typeface="Times New Roman" panose="02020603050405020304" pitchFamily="18" charset="0"/>
                <a:cs typeface="Times New Roman" panose="02020603050405020304" pitchFamily="18" charset="0"/>
              </a:rPr>
              <a:t>Limited Partners </a:t>
            </a:r>
            <a:r>
              <a:rPr lang="en-GB" sz="1400" dirty="0">
                <a:latin typeface="Times New Roman" panose="02020603050405020304" pitchFamily="18" charset="0"/>
                <a:cs typeface="Times New Roman" panose="02020603050405020304" pitchFamily="18" charset="0"/>
              </a:rPr>
              <a:t>: as the name implies have limited liability this is limited due to their investment.</a:t>
            </a:r>
          </a:p>
          <a:p>
            <a:pPr marL="0" indent="0" algn="just">
              <a:buNone/>
            </a:pPr>
            <a:endParaRPr lang="en-GB" sz="1400" dirty="0">
              <a:latin typeface="Times New Roman" panose="02020603050405020304" pitchFamily="18" charset="0"/>
              <a:cs typeface="Times New Roman" panose="02020603050405020304" pitchFamily="18" charset="0"/>
            </a:endParaRPr>
          </a:p>
          <a:p>
            <a:pPr marL="0" indent="0" algn="just">
              <a:buNone/>
            </a:pPr>
            <a:r>
              <a:rPr lang="en-GB" sz="1400" b="1" dirty="0">
                <a:latin typeface="Times New Roman" panose="02020603050405020304" pitchFamily="18" charset="0"/>
                <a:cs typeface="Times New Roman" panose="02020603050405020304" pitchFamily="18" charset="0"/>
              </a:rPr>
              <a:t>CORPORATION </a:t>
            </a:r>
            <a:r>
              <a:rPr lang="en-GB" sz="1400" dirty="0">
                <a:latin typeface="Times New Roman" panose="02020603050405020304" pitchFamily="18" charset="0"/>
                <a:cs typeface="Times New Roman" panose="02020603050405020304" pitchFamily="18" charset="0"/>
              </a:rPr>
              <a:t>: This is a business that has a separate legal entity from its owners and it is directed by a group of people known as board of directors to run its affairs.</a:t>
            </a:r>
          </a:p>
          <a:p>
            <a:pPr marL="0" indent="0" algn="just">
              <a:buNone/>
            </a:pPr>
            <a:r>
              <a:rPr lang="en-GB" sz="1400" dirty="0">
                <a:latin typeface="Times New Roman" panose="02020603050405020304" pitchFamily="18" charset="0"/>
                <a:cs typeface="Times New Roman" panose="02020603050405020304" pitchFamily="18" charset="0"/>
              </a:rPr>
              <a:t>  </a:t>
            </a:r>
          </a:p>
          <a:p>
            <a:pPr marL="0" indent="0">
              <a:buNone/>
            </a:pPr>
            <a:endParaRPr lang="en-GB" sz="1400" dirty="0">
              <a:latin typeface="Times New Roman" panose="02020603050405020304" pitchFamily="18" charset="0"/>
              <a:cs typeface="Times New Roman" panose="02020603050405020304" pitchFamily="18" charset="0"/>
            </a:endParaRPr>
          </a:p>
          <a:p>
            <a:pPr marL="0" indent="0">
              <a:buNone/>
            </a:pPr>
            <a:endParaRPr lang="en-GB"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3951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BA0D8-383B-455E-9CD1-908861955B29}"/>
              </a:ext>
            </a:extLst>
          </p:cNvPr>
          <p:cNvSpPr>
            <a:spLocks noGrp="1"/>
          </p:cNvSpPr>
          <p:nvPr>
            <p:ph type="title"/>
          </p:nvPr>
        </p:nvSpPr>
        <p:spPr/>
        <p:txBody>
          <a:bodyPr/>
          <a:lstStyle/>
          <a:p>
            <a:r>
              <a:rPr lang="en-GB" sz="3600" b="1" dirty="0"/>
              <a:t>SHORT VIDEO ON THE DIFFERENT TYPES OF BUSINESS FIRMS</a:t>
            </a:r>
          </a:p>
        </p:txBody>
      </p:sp>
      <p:sp>
        <p:nvSpPr>
          <p:cNvPr id="3" name="Content Placeholder 2">
            <a:extLst>
              <a:ext uri="{FF2B5EF4-FFF2-40B4-BE49-F238E27FC236}">
                <a16:creationId xmlns:a16="http://schemas.microsoft.com/office/drawing/2014/main" id="{F063A396-2789-4E1A-94AA-41089C70AAAD}"/>
              </a:ext>
            </a:extLst>
          </p:cNvPr>
          <p:cNvSpPr>
            <a:spLocks noGrp="1"/>
          </p:cNvSpPr>
          <p:nvPr>
            <p:ph idx="1"/>
          </p:nvPr>
        </p:nvSpPr>
        <p:spPr>
          <a:xfrm>
            <a:off x="452256" y="1988840"/>
            <a:ext cx="8229600" cy="3196283"/>
          </a:xfrm>
        </p:spPr>
        <p:txBody>
          <a:bodyPr/>
          <a:lstStyle/>
          <a:p>
            <a:pPr marL="0" indent="0" algn="just">
              <a:buNone/>
            </a:pPr>
            <a:r>
              <a:rPr lang="en-GB" sz="3000" dirty="0">
                <a:latin typeface="Times New Roman" panose="02020603050405020304" pitchFamily="18" charset="0"/>
                <a:cs typeface="Times New Roman" panose="02020603050405020304" pitchFamily="18" charset="0"/>
                <a:hlinkClick r:id="rId2"/>
              </a:rPr>
              <a:t>https://youtu.be/rfiwppKVgVs</a:t>
            </a:r>
            <a:endParaRPr lang="en-GB" sz="3000" dirty="0">
              <a:latin typeface="Times New Roman" panose="02020603050405020304" pitchFamily="18" charset="0"/>
              <a:cs typeface="Times New Roman" panose="02020603050405020304" pitchFamily="18" charset="0"/>
            </a:endParaRPr>
          </a:p>
          <a:p>
            <a:pPr marL="0" indent="0" algn="just">
              <a:buNone/>
            </a:pPr>
            <a:endParaRPr lang="en-GB" sz="3000" dirty="0">
              <a:latin typeface="Times New Roman" panose="02020603050405020304" pitchFamily="18" charset="0"/>
              <a:cs typeface="Times New Roman" panose="02020603050405020304" pitchFamily="18" charset="0"/>
            </a:endParaRPr>
          </a:p>
          <a:p>
            <a:pPr marL="0" indent="0" algn="just">
              <a:buNone/>
            </a:pPr>
            <a:r>
              <a:rPr lang="en-GB" sz="3000" dirty="0">
                <a:latin typeface="Times New Roman" panose="02020603050405020304" pitchFamily="18" charset="0"/>
                <a:cs typeface="Times New Roman" panose="02020603050405020304" pitchFamily="18" charset="0"/>
              </a:rPr>
              <a:t>Size and Types of Business in the UK</a:t>
            </a:r>
          </a:p>
          <a:p>
            <a:pPr marL="0" indent="0" algn="just">
              <a:buNone/>
            </a:pPr>
            <a:endParaRPr lang="en-GB" sz="3000" dirty="0">
              <a:latin typeface="Times New Roman" panose="02020603050405020304" pitchFamily="18" charset="0"/>
              <a:cs typeface="Times New Roman" panose="02020603050405020304" pitchFamily="18" charset="0"/>
            </a:endParaRPr>
          </a:p>
          <a:p>
            <a:pPr marL="0" indent="0" algn="just">
              <a:buNone/>
            </a:pPr>
            <a:r>
              <a:rPr lang="en-GB" sz="3000" dirty="0">
                <a:latin typeface="Times New Roman" panose="02020603050405020304" pitchFamily="18" charset="0"/>
                <a:cs typeface="Times New Roman" panose="02020603050405020304" pitchFamily="18" charset="0"/>
                <a:hlinkClick r:id="rId3"/>
              </a:rPr>
              <a:t>https://www.youtube.com/watch?v=Xs8ZV1ISl9M</a:t>
            </a:r>
            <a:endParaRPr lang="en-GB" sz="3000" dirty="0">
              <a:latin typeface="Times New Roman" panose="02020603050405020304" pitchFamily="18" charset="0"/>
              <a:cs typeface="Times New Roman" panose="02020603050405020304" pitchFamily="18" charset="0"/>
            </a:endParaRPr>
          </a:p>
          <a:p>
            <a:pPr marL="0" indent="0" algn="just">
              <a:buNone/>
            </a:pPr>
            <a:endParaRPr lang="en-GB" dirty="0">
              <a:latin typeface="Times New Roman" panose="02020603050405020304" pitchFamily="18" charset="0"/>
              <a:cs typeface="Times New Roman" panose="02020603050405020304" pitchFamily="18" charset="0"/>
            </a:endParaRPr>
          </a:p>
          <a:p>
            <a:pPr marL="0" indent="0" algn="just">
              <a:buNone/>
            </a:pPr>
            <a:endParaRPr lang="en-GB" dirty="0">
              <a:latin typeface="Times New Roman" panose="02020603050405020304" pitchFamily="18" charset="0"/>
              <a:cs typeface="Times New Roman" panose="02020603050405020304" pitchFamily="18" charset="0"/>
            </a:endParaRPr>
          </a:p>
          <a:p>
            <a:pPr marL="0" indent="0" algn="just">
              <a:buNone/>
            </a:pPr>
            <a:endParaRPr lang="en-GB"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13168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BA0D8-383B-455E-9CD1-908861955B29}"/>
              </a:ext>
            </a:extLst>
          </p:cNvPr>
          <p:cNvSpPr>
            <a:spLocks noGrp="1"/>
          </p:cNvSpPr>
          <p:nvPr>
            <p:ph type="title"/>
          </p:nvPr>
        </p:nvSpPr>
        <p:spPr/>
        <p:txBody>
          <a:bodyPr/>
          <a:lstStyle/>
          <a:p>
            <a:r>
              <a:rPr lang="en-US" sz="3600" b="1" dirty="0"/>
              <a:t>TODAY WE WILL BE FOCUSING ON A SMALL FIRM</a:t>
            </a:r>
            <a:endParaRPr lang="en-GB" sz="3600" b="1" dirty="0"/>
          </a:p>
        </p:txBody>
      </p:sp>
      <p:sp>
        <p:nvSpPr>
          <p:cNvPr id="3" name="Content Placeholder 2">
            <a:extLst>
              <a:ext uri="{FF2B5EF4-FFF2-40B4-BE49-F238E27FC236}">
                <a16:creationId xmlns:a16="http://schemas.microsoft.com/office/drawing/2014/main" id="{F063A396-2789-4E1A-94AA-41089C70AAAD}"/>
              </a:ext>
            </a:extLst>
          </p:cNvPr>
          <p:cNvSpPr>
            <a:spLocks noGrp="1"/>
          </p:cNvSpPr>
          <p:nvPr>
            <p:ph idx="1"/>
          </p:nvPr>
        </p:nvSpPr>
        <p:spPr>
          <a:xfrm>
            <a:off x="457200" y="1700808"/>
            <a:ext cx="8229600" cy="3916363"/>
          </a:xfrm>
        </p:spPr>
        <p:txBody>
          <a:bodyPr/>
          <a:lstStyle/>
          <a:p>
            <a:pPr marL="0" indent="0" algn="just">
              <a:buNone/>
            </a:pPr>
            <a:r>
              <a:rPr lang="en-GB" sz="2000" b="1" dirty="0">
                <a:latin typeface="Times New Roman" panose="02020603050405020304" pitchFamily="18" charset="0"/>
                <a:cs typeface="Times New Roman" panose="02020603050405020304" pitchFamily="18" charset="0"/>
              </a:rPr>
              <a:t>WHAT IS A SMALL FIRM </a:t>
            </a:r>
            <a:r>
              <a:rPr lang="en-GB" sz="2000" dirty="0">
                <a:latin typeface="Times New Roman" panose="02020603050405020304" pitchFamily="18" charset="0"/>
                <a:cs typeface="Times New Roman" panose="02020603050405020304" pitchFamily="18" charset="0"/>
              </a:rPr>
              <a:t>: There is no clear cut definition of what a small firm or small business is, it can be described as a small business with no more than 50 employees.</a:t>
            </a:r>
          </a:p>
          <a:p>
            <a:pPr marL="0" indent="0" algn="just">
              <a:buNone/>
            </a:pPr>
            <a:endParaRPr lang="en-GB" sz="2000" dirty="0">
              <a:latin typeface="Times New Roman" panose="02020603050405020304" pitchFamily="18" charset="0"/>
              <a:cs typeface="Times New Roman" panose="02020603050405020304" pitchFamily="18" charset="0"/>
            </a:endParaRPr>
          </a:p>
          <a:p>
            <a:pPr marL="0" indent="0" algn="just">
              <a:buNone/>
            </a:pPr>
            <a:r>
              <a:rPr lang="en-GB" sz="2000" dirty="0">
                <a:latin typeface="Times New Roman" panose="02020603050405020304" pitchFamily="18" charset="0"/>
                <a:cs typeface="Times New Roman" panose="02020603050405020304" pitchFamily="18" charset="0"/>
              </a:rPr>
              <a:t>At the start of 2019 there were over 5,82 million small businesses in the UK</a:t>
            </a:r>
          </a:p>
          <a:p>
            <a:pPr algn="just"/>
            <a:endParaRPr lang="en-GB" sz="2000" dirty="0">
              <a:latin typeface="Times New Roman" panose="02020603050405020304" pitchFamily="18" charset="0"/>
              <a:cs typeface="Times New Roman" panose="02020603050405020304" pitchFamily="18" charset="0"/>
            </a:endParaRPr>
          </a:p>
          <a:p>
            <a:pPr marL="0" indent="0" algn="just">
              <a:buNone/>
            </a:pPr>
            <a:r>
              <a:rPr lang="en-GB" sz="2000" dirty="0">
                <a:latin typeface="Times New Roman" panose="02020603050405020304" pitchFamily="18" charset="0"/>
                <a:cs typeface="Times New Roman" panose="02020603050405020304" pitchFamily="18" charset="0"/>
              </a:rPr>
              <a:t>The annual turn-over of a small firm or business can be above £2million pounds but no more than £10million pounds.</a:t>
            </a:r>
          </a:p>
          <a:p>
            <a:pPr algn="just"/>
            <a:endParaRPr lang="en-GB" sz="2000" dirty="0">
              <a:latin typeface="Times New Roman" panose="02020603050405020304" pitchFamily="18" charset="0"/>
              <a:cs typeface="Times New Roman" panose="02020603050405020304" pitchFamily="18" charset="0"/>
            </a:endParaRPr>
          </a:p>
          <a:p>
            <a:endParaRPr lang="en-GB"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17534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BA0D8-383B-455E-9CD1-908861955B29}"/>
              </a:ext>
            </a:extLst>
          </p:cNvPr>
          <p:cNvSpPr>
            <a:spLocks noGrp="1"/>
          </p:cNvSpPr>
          <p:nvPr>
            <p:ph type="title"/>
          </p:nvPr>
        </p:nvSpPr>
        <p:spPr/>
        <p:txBody>
          <a:bodyPr/>
          <a:lstStyle/>
          <a:p>
            <a:r>
              <a:rPr lang="en-US" sz="3600" b="1" dirty="0"/>
              <a:t>STAGES OF GROWTH A SMALL FIRM MAY ADOPT</a:t>
            </a:r>
            <a:endParaRPr lang="en-GB" sz="3600" b="1" dirty="0"/>
          </a:p>
        </p:txBody>
      </p:sp>
      <p:sp>
        <p:nvSpPr>
          <p:cNvPr id="3" name="Content Placeholder 2">
            <a:extLst>
              <a:ext uri="{FF2B5EF4-FFF2-40B4-BE49-F238E27FC236}">
                <a16:creationId xmlns:a16="http://schemas.microsoft.com/office/drawing/2014/main" id="{F063A396-2789-4E1A-94AA-41089C70AAAD}"/>
              </a:ext>
            </a:extLst>
          </p:cNvPr>
          <p:cNvSpPr>
            <a:spLocks noGrp="1"/>
          </p:cNvSpPr>
          <p:nvPr>
            <p:ph idx="1"/>
          </p:nvPr>
        </p:nvSpPr>
        <p:spPr>
          <a:xfrm>
            <a:off x="452256" y="1772816"/>
            <a:ext cx="8229600" cy="3412307"/>
          </a:xfrm>
        </p:spPr>
        <p:txBody>
          <a:bodyPr/>
          <a:lstStyle/>
          <a:p>
            <a:pPr marL="0" indent="0" algn="just">
              <a:buNone/>
            </a:pPr>
            <a:r>
              <a:rPr lang="en-GB" sz="1600" dirty="0">
                <a:solidFill>
                  <a:srgbClr val="333333"/>
                </a:solidFill>
                <a:latin typeface="Times New Roman" panose="02020603050405020304" pitchFamily="18" charset="0"/>
                <a:cs typeface="Times New Roman" panose="02020603050405020304" pitchFamily="18" charset="0"/>
              </a:rPr>
              <a:t>Every business, even the largest ones, goes through peaks and valleys and different stages of success and frustration. What we do know is that we can learn from each other and recognize at which stage our business is and what we can do to reach the next level.</a:t>
            </a:r>
          </a:p>
          <a:p>
            <a:pPr algn="just"/>
            <a:endParaRPr lang="en-GB" sz="1600" dirty="0">
              <a:solidFill>
                <a:srgbClr val="333333"/>
              </a:solidFill>
              <a:latin typeface="Times New Roman" panose="02020603050405020304" pitchFamily="18" charset="0"/>
              <a:cs typeface="Times New Roman" panose="02020603050405020304" pitchFamily="18" charset="0"/>
            </a:endParaRPr>
          </a:p>
          <a:p>
            <a:pPr marL="0" indent="0" algn="just">
              <a:buNone/>
            </a:pPr>
            <a:r>
              <a:rPr lang="en-GB" sz="1600" dirty="0">
                <a:solidFill>
                  <a:srgbClr val="333333"/>
                </a:solidFill>
                <a:latin typeface="Times New Roman" panose="02020603050405020304" pitchFamily="18" charset="0"/>
                <a:cs typeface="Times New Roman" panose="02020603050405020304" pitchFamily="18" charset="0"/>
              </a:rPr>
              <a:t>There is a five-stage model for small business growth that we can use to help categorize our own businesses. In their Harvard Business Review whitepaper entitled </a:t>
            </a:r>
            <a:r>
              <a:rPr lang="en-GB" sz="1600" dirty="0">
                <a:latin typeface="Times New Roman" panose="02020603050405020304" pitchFamily="18" charset="0"/>
                <a:cs typeface="Times New Roman" panose="02020603050405020304" pitchFamily="18" charset="0"/>
              </a:rPr>
              <a:t>The five stages  a small firm or business can grow , </a:t>
            </a:r>
            <a:r>
              <a:rPr lang="en-GB" sz="1600" dirty="0">
                <a:solidFill>
                  <a:srgbClr val="333333"/>
                </a:solidFill>
                <a:latin typeface="Times New Roman" panose="02020603050405020304" pitchFamily="18" charset="0"/>
                <a:cs typeface="Times New Roman" panose="02020603050405020304" pitchFamily="18" charset="0"/>
              </a:rPr>
              <a:t>Neil C. Churchill and Virginia L. Lewis state that the five stages are:</a:t>
            </a:r>
          </a:p>
          <a:p>
            <a:pPr algn="just"/>
            <a:endParaRPr lang="en-GB" sz="1600" dirty="0">
              <a:solidFill>
                <a:srgbClr val="333333"/>
              </a:solidFill>
              <a:latin typeface="Times New Roman" panose="02020603050405020304" pitchFamily="18" charset="0"/>
              <a:cs typeface="Times New Roman" panose="02020603050405020304" pitchFamily="18" charset="0"/>
            </a:endParaRPr>
          </a:p>
          <a:p>
            <a:pPr algn="just">
              <a:buFont typeface="+mj-lt"/>
              <a:buAutoNum type="arabicPeriod"/>
            </a:pPr>
            <a:r>
              <a:rPr lang="en-GB" sz="1600" dirty="0">
                <a:solidFill>
                  <a:srgbClr val="333333"/>
                </a:solidFill>
                <a:latin typeface="Times New Roman" panose="02020603050405020304" pitchFamily="18" charset="0"/>
                <a:cs typeface="Times New Roman" panose="02020603050405020304" pitchFamily="18" charset="0"/>
              </a:rPr>
              <a:t>Existence</a:t>
            </a:r>
          </a:p>
          <a:p>
            <a:pPr algn="just">
              <a:buFont typeface="+mj-lt"/>
              <a:buAutoNum type="arabicPeriod"/>
            </a:pPr>
            <a:r>
              <a:rPr lang="en-GB" sz="1600" dirty="0">
                <a:solidFill>
                  <a:srgbClr val="333333"/>
                </a:solidFill>
                <a:latin typeface="Times New Roman" panose="02020603050405020304" pitchFamily="18" charset="0"/>
                <a:cs typeface="Times New Roman" panose="02020603050405020304" pitchFamily="18" charset="0"/>
              </a:rPr>
              <a:t>Survival</a:t>
            </a:r>
          </a:p>
          <a:p>
            <a:pPr algn="just">
              <a:buFont typeface="+mj-lt"/>
              <a:buAutoNum type="arabicPeriod"/>
            </a:pPr>
            <a:r>
              <a:rPr lang="en-GB" sz="1600" dirty="0">
                <a:solidFill>
                  <a:srgbClr val="333333"/>
                </a:solidFill>
                <a:latin typeface="Times New Roman" panose="02020603050405020304" pitchFamily="18" charset="0"/>
                <a:cs typeface="Times New Roman" panose="02020603050405020304" pitchFamily="18" charset="0"/>
              </a:rPr>
              <a:t>Success</a:t>
            </a:r>
          </a:p>
          <a:p>
            <a:pPr algn="just">
              <a:buFont typeface="+mj-lt"/>
              <a:buAutoNum type="arabicPeriod"/>
            </a:pPr>
            <a:r>
              <a:rPr lang="en-GB" sz="1600" dirty="0">
                <a:solidFill>
                  <a:srgbClr val="333333"/>
                </a:solidFill>
                <a:latin typeface="Times New Roman" panose="02020603050405020304" pitchFamily="18" charset="0"/>
                <a:cs typeface="Times New Roman" panose="02020603050405020304" pitchFamily="18" charset="0"/>
              </a:rPr>
              <a:t>Take-Off (Growth)</a:t>
            </a:r>
          </a:p>
          <a:p>
            <a:pPr algn="just">
              <a:buFont typeface="+mj-lt"/>
              <a:buAutoNum type="arabicPeriod"/>
            </a:pPr>
            <a:r>
              <a:rPr lang="en-GB" sz="1600" dirty="0">
                <a:solidFill>
                  <a:srgbClr val="333333"/>
                </a:solidFill>
                <a:latin typeface="Times New Roman" panose="02020603050405020304" pitchFamily="18" charset="0"/>
                <a:cs typeface="Times New Roman" panose="02020603050405020304" pitchFamily="18" charset="0"/>
              </a:rPr>
              <a:t>Resource Maturity</a:t>
            </a:r>
          </a:p>
          <a:p>
            <a:pPr algn="just"/>
            <a:endParaRPr lang="en-GB" sz="1600" dirty="0">
              <a:latin typeface="Times New Roman" panose="02020603050405020304" pitchFamily="18" charset="0"/>
              <a:cs typeface="Times New Roman" panose="02020603050405020304" pitchFamily="18" charset="0"/>
            </a:endParaRPr>
          </a:p>
          <a:p>
            <a:pPr marL="0" indent="0" algn="just">
              <a:buNone/>
            </a:pPr>
            <a:endParaRPr lang="en-GB"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0686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E5B8F-FD1D-482F-8B29-64C922555ACE}"/>
              </a:ext>
            </a:extLst>
          </p:cNvPr>
          <p:cNvSpPr>
            <a:spLocks noGrp="1"/>
          </p:cNvSpPr>
          <p:nvPr>
            <p:ph type="title"/>
          </p:nvPr>
        </p:nvSpPr>
        <p:spPr>
          <a:xfrm>
            <a:off x="457200" y="2268352"/>
            <a:ext cx="8229600" cy="1143000"/>
          </a:xfrm>
        </p:spPr>
        <p:txBody>
          <a:bodyPr/>
          <a:lstStyle/>
          <a:p>
            <a:pPr algn="l"/>
            <a:r>
              <a:rPr lang="en-GB" sz="1400" b="1" dirty="0">
                <a:latin typeface="Times New Roman" panose="02020603050405020304" pitchFamily="18" charset="0"/>
                <a:cs typeface="Times New Roman" panose="02020603050405020304" pitchFamily="18" charset="0"/>
              </a:rPr>
              <a:t>Stage 1: Existence</a:t>
            </a:r>
            <a:br>
              <a:rPr lang="en-GB" sz="1400" b="1" dirty="0">
                <a:latin typeface="Times New Roman" panose="02020603050405020304" pitchFamily="18" charset="0"/>
                <a:cs typeface="Times New Roman" panose="02020603050405020304" pitchFamily="18" charset="0"/>
              </a:rPr>
            </a:br>
            <a:br>
              <a:rPr lang="en-GB" sz="1400" dirty="0">
                <a:latin typeface="Times New Roman" panose="02020603050405020304" pitchFamily="18" charset="0"/>
                <a:cs typeface="Times New Roman" panose="02020603050405020304" pitchFamily="18" charset="0"/>
              </a:rPr>
            </a:b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A small business at this stage is challenging, especially since the owner is doing most of the work. One of the largest pain points is obtaining customers and delivering on the product or service. In order to remain alive, a new business must seek customers.</a:t>
            </a:r>
            <a:br>
              <a:rPr lang="en-GB" sz="1400" dirty="0">
                <a:latin typeface="Times New Roman" panose="02020603050405020304" pitchFamily="18" charset="0"/>
                <a:cs typeface="Times New Roman" panose="02020603050405020304" pitchFamily="18" charset="0"/>
              </a:rPr>
            </a:br>
            <a:br>
              <a:rPr lang="en-GB" sz="1400" dirty="0">
                <a:latin typeface="Times New Roman" panose="02020603050405020304" pitchFamily="18" charset="0"/>
                <a:cs typeface="Times New Roman" panose="02020603050405020304" pitchFamily="18" charset="0"/>
              </a:rPr>
            </a:br>
            <a:r>
              <a:rPr lang="en-GB" sz="1400" b="1" dirty="0">
                <a:latin typeface="Times New Roman" panose="02020603050405020304" pitchFamily="18" charset="0"/>
                <a:cs typeface="Times New Roman" panose="02020603050405020304" pitchFamily="18" charset="0"/>
              </a:rPr>
              <a:t>Stage 2: Survival</a:t>
            </a:r>
            <a:br>
              <a:rPr lang="en-GB" sz="1400" dirty="0">
                <a:latin typeface="Times New Roman" panose="02020603050405020304" pitchFamily="18" charset="0"/>
                <a:cs typeface="Times New Roman" panose="02020603050405020304" pitchFamily="18" charset="0"/>
              </a:rPr>
            </a:b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A business in this stage is now a more efficient working entity with some profit. The next step here is to ensure that profit remains. Therefore, again, businesses in this stage also need to seek customers as well as start looking at the return on investment (ROI).</a:t>
            </a:r>
            <a:br>
              <a:rPr lang="en-GB" sz="1400" dirty="0">
                <a:latin typeface="Times New Roman" panose="02020603050405020304" pitchFamily="18" charset="0"/>
                <a:cs typeface="Times New Roman" panose="02020603050405020304" pitchFamily="18" charset="0"/>
              </a:rPr>
            </a:b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In essence, merely staying open isn’t sufficient anymore. The businesses in survival stage must be establishing systems and processes to consistently ensure that ROI maintains and grows. </a:t>
            </a:r>
            <a:br>
              <a:rPr lang="en-GB" sz="1400" dirty="0">
                <a:latin typeface="Times New Roman" panose="02020603050405020304" pitchFamily="18" charset="0"/>
                <a:cs typeface="Times New Roman" panose="02020603050405020304" pitchFamily="18" charset="0"/>
              </a:rPr>
            </a:br>
            <a:br>
              <a:rPr lang="en-GB" sz="1400" dirty="0">
                <a:latin typeface="Times New Roman" panose="02020603050405020304" pitchFamily="18" charset="0"/>
                <a:cs typeface="Times New Roman" panose="02020603050405020304" pitchFamily="18" charset="0"/>
              </a:rPr>
            </a:br>
            <a:endParaRPr lang="en-GB"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3526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F24D0F-49AA-4137-89FA-B7CF35A9ED8E}"/>
              </a:ext>
            </a:extLst>
          </p:cNvPr>
          <p:cNvSpPr>
            <a:spLocks noGrp="1"/>
          </p:cNvSpPr>
          <p:nvPr>
            <p:ph idx="1"/>
          </p:nvPr>
        </p:nvSpPr>
        <p:spPr>
          <a:xfrm>
            <a:off x="457200" y="332656"/>
            <a:ext cx="8229600" cy="3916363"/>
          </a:xfrm>
        </p:spPr>
        <p:txBody>
          <a:bodyPr/>
          <a:lstStyle/>
          <a:p>
            <a:pPr marL="0" indent="0" algn="just">
              <a:buNone/>
            </a:pPr>
            <a:r>
              <a:rPr lang="en-GB" sz="1600" dirty="0">
                <a:latin typeface="Times New Roman" panose="02020603050405020304" pitchFamily="18" charset="0"/>
                <a:cs typeface="Times New Roman" panose="02020603050405020304" pitchFamily="18" charset="0"/>
              </a:rPr>
              <a:t>Stage 3: Success</a:t>
            </a:r>
          </a:p>
          <a:p>
            <a:pPr marL="0" indent="0" algn="just">
              <a:buNone/>
            </a:pPr>
            <a:endParaRPr lang="en-GB" sz="1600" dirty="0">
              <a:latin typeface="Times New Roman" panose="02020603050405020304" pitchFamily="18" charset="0"/>
              <a:cs typeface="Times New Roman" panose="02020603050405020304" pitchFamily="18" charset="0"/>
            </a:endParaRPr>
          </a:p>
          <a:p>
            <a:pPr marL="0" indent="0" algn="just">
              <a:buNone/>
            </a:pPr>
            <a:r>
              <a:rPr lang="en-GB" sz="1600" dirty="0">
                <a:latin typeface="Times New Roman" panose="02020603050405020304" pitchFamily="18" charset="0"/>
                <a:cs typeface="Times New Roman" panose="02020603050405020304" pitchFamily="18" charset="0"/>
              </a:rPr>
              <a:t>Once systems are established and profits are consistent, the small business is now successful. The choice becomes continue to grow or maintain the success created until this point.</a:t>
            </a:r>
          </a:p>
          <a:p>
            <a:pPr marL="0" indent="0" algn="just">
              <a:buNone/>
            </a:pPr>
            <a:r>
              <a:rPr lang="en-GB" sz="1600" dirty="0">
                <a:latin typeface="Times New Roman" panose="02020603050405020304" pitchFamily="18" charset="0"/>
                <a:cs typeface="Times New Roman" panose="02020603050405020304" pitchFamily="18" charset="0"/>
              </a:rPr>
              <a:t>Having systems in place is a vital difference between Survival and Success stages. At the success stage, the owner is no longer doing the bulk of the work. The reason for waning the owner from major tasks is for continued growth as well as the opportunity to sell. And, everyone deserves a vacation once in a while.</a:t>
            </a:r>
          </a:p>
          <a:p>
            <a:pPr marL="0" indent="0" algn="just">
              <a:buNone/>
            </a:pPr>
            <a:endParaRPr lang="en-GB" sz="1600" dirty="0">
              <a:latin typeface="Times New Roman" panose="02020603050405020304" pitchFamily="18" charset="0"/>
              <a:cs typeface="Times New Roman" panose="02020603050405020304" pitchFamily="18" charset="0"/>
            </a:endParaRPr>
          </a:p>
          <a:p>
            <a:pPr marL="0" indent="0" algn="just">
              <a:buNone/>
            </a:pPr>
            <a:r>
              <a:rPr lang="en-GB" sz="1600" dirty="0">
                <a:latin typeface="Times New Roman" panose="02020603050405020304" pitchFamily="18" charset="0"/>
                <a:cs typeface="Times New Roman" panose="02020603050405020304" pitchFamily="18" charset="0"/>
              </a:rPr>
              <a:t>Stage 4: Take-Off (Growth)</a:t>
            </a:r>
          </a:p>
          <a:p>
            <a:pPr marL="0" indent="0" algn="just">
              <a:buNone/>
            </a:pPr>
            <a:endParaRPr lang="en-GB" sz="1600" dirty="0">
              <a:latin typeface="Times New Roman" panose="02020603050405020304" pitchFamily="18" charset="0"/>
              <a:cs typeface="Times New Roman" panose="02020603050405020304" pitchFamily="18" charset="0"/>
            </a:endParaRPr>
          </a:p>
          <a:p>
            <a:pPr marL="0" indent="0" algn="just">
              <a:buNone/>
            </a:pPr>
            <a:r>
              <a:rPr lang="en-GB" sz="1600" dirty="0">
                <a:latin typeface="Times New Roman" panose="02020603050405020304" pitchFamily="18" charset="0"/>
                <a:cs typeface="Times New Roman" panose="02020603050405020304" pitchFamily="18" charset="0"/>
              </a:rPr>
              <a:t>In this stage, the small business now requires increase in capital in order to accommodate the higher volumes of customers. This means more staff, more equipment and materials and better processes. At this stage, a small business has the chance to be a big company. However, if mismanaged, the small business could fail as a result of poor cost management of expenses over revenue.</a:t>
            </a:r>
          </a:p>
          <a:p>
            <a:pPr marL="0" indent="0" algn="just">
              <a:buNone/>
            </a:pPr>
            <a:endParaRPr lang="en-GB"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4131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695875-2A8B-C04B-B02E-4C9BAB7A4C0A}"/>
              </a:ext>
            </a:extLst>
          </p:cNvPr>
          <p:cNvSpPr>
            <a:spLocks noGrp="1"/>
          </p:cNvSpPr>
          <p:nvPr>
            <p:ph idx="1"/>
          </p:nvPr>
        </p:nvSpPr>
        <p:spPr/>
        <p:txBody>
          <a:bodyPr/>
          <a:lstStyle/>
          <a:p>
            <a:pPr marL="0" indent="0">
              <a:buNone/>
            </a:pPr>
            <a:r>
              <a:rPr lang="en-US" sz="2000" dirty="0">
                <a:latin typeface="Times New Roman" panose="02020603050405020304" pitchFamily="18" charset="0"/>
                <a:cs typeface="Times New Roman" panose="02020603050405020304" pitchFamily="18" charset="0"/>
              </a:rPr>
              <a:t>Stage 5: Resource Maturity</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A small business reaches maturity once it is ready for diversification. The company is now big and runs at a slower pace. This does not mean that a mature company will be unable to react to market changes. Hence, the need for diversification and finding other, related products and markets to tap and to expand the existing customer base beyond the reaches of the original business model. This will keep the company in flux, as parts of the company will now be in varying stages of growth.</a:t>
            </a:r>
          </a:p>
          <a:p>
            <a:pPr marL="0" indent="0" algn="just">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82512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49A12-DDED-468D-9C23-4EC45D5033AD}"/>
              </a:ext>
            </a:extLst>
          </p:cNvPr>
          <p:cNvSpPr>
            <a:spLocks noGrp="1"/>
          </p:cNvSpPr>
          <p:nvPr>
            <p:ph type="title"/>
          </p:nvPr>
        </p:nvSpPr>
        <p:spPr/>
        <p:txBody>
          <a:bodyPr/>
          <a:lstStyle/>
          <a:p>
            <a:r>
              <a:rPr lang="en-US" sz="4000" b="1" dirty="0"/>
              <a:t>References</a:t>
            </a:r>
            <a:endParaRPr lang="en-GB" sz="4000" b="1" dirty="0"/>
          </a:p>
        </p:txBody>
      </p:sp>
      <p:sp>
        <p:nvSpPr>
          <p:cNvPr id="3" name="Content Placeholder 2">
            <a:extLst>
              <a:ext uri="{FF2B5EF4-FFF2-40B4-BE49-F238E27FC236}">
                <a16:creationId xmlns:a16="http://schemas.microsoft.com/office/drawing/2014/main" id="{5E36AC63-705E-43E7-A2EF-B288FCFA2D0D}"/>
              </a:ext>
            </a:extLst>
          </p:cNvPr>
          <p:cNvSpPr>
            <a:spLocks noGrp="1"/>
          </p:cNvSpPr>
          <p:nvPr>
            <p:ph idx="1"/>
          </p:nvPr>
        </p:nvSpPr>
        <p:spPr/>
        <p:txBody>
          <a:bodyPr/>
          <a:lstStyle/>
          <a:p>
            <a:pPr marL="0" indent="0" algn="just">
              <a:buNone/>
            </a:pPr>
            <a:r>
              <a:rPr lang="en-GB" sz="1200" dirty="0">
                <a:latin typeface="Times New Roman" panose="02020603050405020304" pitchFamily="18" charset="0"/>
                <a:cs typeface="Times New Roman" panose="02020603050405020304" pitchFamily="18" charset="0"/>
              </a:rPr>
              <a:t>Burns, P., 2016. Entrepreneurship and small business. Palgrave Macmillan Limited. Available at: http://</a:t>
            </a:r>
            <a:r>
              <a:rPr lang="en-GB" sz="1200" dirty="0" err="1">
                <a:latin typeface="Times New Roman" panose="02020603050405020304" pitchFamily="18" charset="0"/>
                <a:cs typeface="Times New Roman" panose="02020603050405020304" pitchFamily="18" charset="0"/>
              </a:rPr>
              <a:t>edf-vec.org</a:t>
            </a:r>
            <a:r>
              <a:rPr lang="en-GB" sz="1200" dirty="0">
                <a:latin typeface="Times New Roman" panose="02020603050405020304" pitchFamily="18" charset="0"/>
                <a:cs typeface="Times New Roman" panose="02020603050405020304" pitchFamily="18" charset="0"/>
              </a:rPr>
              <a:t>/gen/html/</a:t>
            </a:r>
            <a:r>
              <a:rPr lang="en-GB" sz="1200" dirty="0" err="1">
                <a:latin typeface="Times New Roman" panose="02020603050405020304" pitchFamily="18" charset="0"/>
                <a:cs typeface="Times New Roman" panose="02020603050405020304" pitchFamily="18" charset="0"/>
              </a:rPr>
              <a:t>azl</a:t>
            </a:r>
            <a:r>
              <a:rPr lang="en-GB" sz="1200" dirty="0">
                <a:latin typeface="Times New Roman" panose="02020603050405020304" pitchFamily="18" charset="0"/>
                <a:cs typeface="Times New Roman" panose="02020603050405020304" pitchFamily="18" charset="0"/>
              </a:rPr>
              <a:t>/</a:t>
            </a:r>
            <a:r>
              <a:rPr lang="en-GB" sz="1200" dirty="0" err="1">
                <a:latin typeface="Times New Roman" panose="02020603050405020304" pitchFamily="18" charset="0"/>
                <a:cs typeface="Times New Roman" panose="02020603050405020304" pitchFamily="18" charset="0"/>
              </a:rPr>
              <a:t>kitabxana</a:t>
            </a:r>
            <a:r>
              <a:rPr lang="en-GB" sz="1200" dirty="0">
                <a:latin typeface="Times New Roman" panose="02020603050405020304" pitchFamily="18" charset="0"/>
                <a:cs typeface="Times New Roman" panose="02020603050405020304" pitchFamily="18" charset="0"/>
              </a:rPr>
              <a:t>/62.pdf</a:t>
            </a:r>
          </a:p>
          <a:p>
            <a:pPr marL="0" indent="0" algn="just">
              <a:buNone/>
            </a:pPr>
            <a:endParaRPr lang="en-GB" sz="1200" dirty="0">
              <a:latin typeface="Times New Roman" panose="02020603050405020304" pitchFamily="18" charset="0"/>
              <a:cs typeface="Times New Roman" panose="02020603050405020304" pitchFamily="18" charset="0"/>
            </a:endParaRPr>
          </a:p>
          <a:p>
            <a:pPr marL="0" indent="0" algn="just">
              <a:buNone/>
            </a:pPr>
            <a:r>
              <a:rPr lang="en-GB" sz="1200" dirty="0" err="1">
                <a:latin typeface="Times New Roman" panose="02020603050405020304" pitchFamily="18" charset="0"/>
                <a:cs typeface="Times New Roman" panose="02020603050405020304" pitchFamily="18" charset="0"/>
              </a:rPr>
              <a:t>Karadag</a:t>
            </a:r>
            <a:r>
              <a:rPr lang="en-GB" sz="1200" dirty="0">
                <a:latin typeface="Times New Roman" panose="02020603050405020304" pitchFamily="18" charset="0"/>
                <a:cs typeface="Times New Roman" panose="02020603050405020304" pitchFamily="18" charset="0"/>
              </a:rPr>
              <a:t>, H., 2015. Financial management challenges in small and medium-sized enterprises: A strategic management approach. EMAJ: Emerging Markets Journal, 5(1), pp.26-40.0020 Available at: http://</a:t>
            </a:r>
            <a:r>
              <a:rPr lang="en-GB" sz="1200" dirty="0" err="1">
                <a:latin typeface="Times New Roman" panose="02020603050405020304" pitchFamily="18" charset="0"/>
                <a:cs typeface="Times New Roman" panose="02020603050405020304" pitchFamily="18" charset="0"/>
              </a:rPr>
              <a:t>emaj.pitt.edu</a:t>
            </a:r>
            <a:r>
              <a:rPr lang="en-GB" sz="1200" dirty="0">
                <a:latin typeface="Times New Roman" panose="02020603050405020304" pitchFamily="18" charset="0"/>
                <a:cs typeface="Times New Roman" panose="02020603050405020304" pitchFamily="18" charset="0"/>
              </a:rPr>
              <a:t>/</a:t>
            </a:r>
            <a:r>
              <a:rPr lang="en-GB" sz="1200" dirty="0" err="1">
                <a:latin typeface="Times New Roman" panose="02020603050405020304" pitchFamily="18" charset="0"/>
                <a:cs typeface="Times New Roman" panose="02020603050405020304" pitchFamily="18" charset="0"/>
              </a:rPr>
              <a:t>ojs</a:t>
            </a:r>
            <a:r>
              <a:rPr lang="en-GB" sz="1200" dirty="0">
                <a:latin typeface="Times New Roman" panose="02020603050405020304" pitchFamily="18" charset="0"/>
                <a:cs typeface="Times New Roman" panose="02020603050405020304" pitchFamily="18" charset="0"/>
              </a:rPr>
              <a:t>/</a:t>
            </a:r>
            <a:r>
              <a:rPr lang="en-GB" sz="1200" dirty="0" err="1">
                <a:latin typeface="Times New Roman" panose="02020603050405020304" pitchFamily="18" charset="0"/>
                <a:cs typeface="Times New Roman" panose="02020603050405020304" pitchFamily="18" charset="0"/>
              </a:rPr>
              <a:t>index.php</a:t>
            </a:r>
            <a:r>
              <a:rPr lang="en-GB" sz="1200" dirty="0">
                <a:latin typeface="Times New Roman" panose="02020603050405020304" pitchFamily="18" charset="0"/>
                <a:cs typeface="Times New Roman" panose="02020603050405020304" pitchFamily="18" charset="0"/>
              </a:rPr>
              <a:t>/</a:t>
            </a:r>
            <a:r>
              <a:rPr lang="en-GB" sz="1200" dirty="0" err="1">
                <a:latin typeface="Times New Roman" panose="02020603050405020304" pitchFamily="18" charset="0"/>
                <a:cs typeface="Times New Roman" panose="02020603050405020304" pitchFamily="18" charset="0"/>
              </a:rPr>
              <a:t>emaj</a:t>
            </a:r>
            <a:r>
              <a:rPr lang="en-GB" sz="1200" dirty="0">
                <a:latin typeface="Times New Roman" panose="02020603050405020304" pitchFamily="18" charset="0"/>
                <a:cs typeface="Times New Roman" panose="02020603050405020304" pitchFamily="18" charset="0"/>
              </a:rPr>
              <a:t>/article/</a:t>
            </a:r>
            <a:r>
              <a:rPr lang="en-GB" sz="1200" dirty="0" err="1">
                <a:latin typeface="Times New Roman" panose="02020603050405020304" pitchFamily="18" charset="0"/>
                <a:cs typeface="Times New Roman" panose="02020603050405020304" pitchFamily="18" charset="0"/>
              </a:rPr>
              <a:t>viewFile</a:t>
            </a:r>
            <a:r>
              <a:rPr lang="en-GB" sz="1200" dirty="0">
                <a:latin typeface="Times New Roman" panose="02020603050405020304" pitchFamily="18" charset="0"/>
                <a:cs typeface="Times New Roman" panose="02020603050405020304" pitchFamily="18" charset="0"/>
              </a:rPr>
              <a:t>/67/239 [Accessed 21/02/2020]</a:t>
            </a:r>
          </a:p>
          <a:p>
            <a:pPr marL="0" indent="0" algn="just">
              <a:buNone/>
            </a:pPr>
            <a:endParaRPr lang="en-GB" sz="1200" dirty="0">
              <a:latin typeface="Times New Roman" panose="02020603050405020304" pitchFamily="18" charset="0"/>
              <a:cs typeface="Times New Roman" panose="02020603050405020304" pitchFamily="18" charset="0"/>
            </a:endParaRPr>
          </a:p>
          <a:p>
            <a:pPr marL="0" indent="0" algn="just">
              <a:buNone/>
            </a:pPr>
            <a:r>
              <a:rPr lang="en-GB" sz="1200" dirty="0">
                <a:latin typeface="Times New Roman" panose="02020603050405020304" pitchFamily="18" charset="0"/>
                <a:cs typeface="Times New Roman" panose="02020603050405020304" pitchFamily="18" charset="0"/>
              </a:rPr>
              <a:t>Stark, R., 2016. </a:t>
            </a:r>
            <a:r>
              <a:rPr lang="en-GB" sz="1200" dirty="0" err="1">
                <a:latin typeface="Times New Roman" panose="02020603050405020304" pitchFamily="18" charset="0"/>
                <a:cs typeface="Times New Roman" panose="02020603050405020304" pitchFamily="18" charset="0"/>
              </a:rPr>
              <a:t>SanSal</a:t>
            </a:r>
            <a:r>
              <a:rPr lang="en-GB" sz="1200" dirty="0">
                <a:latin typeface="Times New Roman" panose="02020603050405020304" pitchFamily="18" charset="0"/>
                <a:cs typeface="Times New Roman" panose="02020603050405020304" pitchFamily="18" charset="0"/>
              </a:rPr>
              <a:t> Business Plan. Available at: https://</a:t>
            </a:r>
            <a:r>
              <a:rPr lang="en-GB" sz="1200" dirty="0" err="1">
                <a:latin typeface="Times New Roman" panose="02020603050405020304" pitchFamily="18" charset="0"/>
                <a:cs typeface="Times New Roman" panose="02020603050405020304" pitchFamily="18" charset="0"/>
              </a:rPr>
              <a:t>cloudfront.escholarship.org</a:t>
            </a:r>
            <a:r>
              <a:rPr lang="en-GB" sz="1200" dirty="0">
                <a:latin typeface="Times New Roman" panose="02020603050405020304" pitchFamily="18" charset="0"/>
                <a:cs typeface="Times New Roman" panose="02020603050405020304" pitchFamily="18" charset="0"/>
              </a:rPr>
              <a:t>/</a:t>
            </a:r>
            <a:r>
              <a:rPr lang="en-GB" sz="1200" dirty="0" err="1">
                <a:latin typeface="Times New Roman" panose="02020603050405020304" pitchFamily="18" charset="0"/>
                <a:cs typeface="Times New Roman" panose="02020603050405020304" pitchFamily="18" charset="0"/>
              </a:rPr>
              <a:t>dist</a:t>
            </a:r>
            <a:r>
              <a:rPr lang="en-GB" sz="1200" dirty="0">
                <a:latin typeface="Times New Roman" panose="02020603050405020304" pitchFamily="18" charset="0"/>
                <a:cs typeface="Times New Roman" panose="02020603050405020304" pitchFamily="18" charset="0"/>
              </a:rPr>
              <a:t>/</a:t>
            </a:r>
            <a:r>
              <a:rPr lang="en-GB" sz="1200" dirty="0" err="1">
                <a:latin typeface="Times New Roman" panose="02020603050405020304" pitchFamily="18" charset="0"/>
                <a:cs typeface="Times New Roman" panose="02020603050405020304" pitchFamily="18" charset="0"/>
              </a:rPr>
              <a:t>prd</a:t>
            </a:r>
            <a:r>
              <a:rPr lang="en-GB" sz="1200" dirty="0">
                <a:latin typeface="Times New Roman" panose="02020603050405020304" pitchFamily="18" charset="0"/>
                <a:cs typeface="Times New Roman" panose="02020603050405020304" pitchFamily="18" charset="0"/>
              </a:rPr>
              <a:t>/content/qt08g9v4nf/qt08g9v4nf.pdf [Accessed 21/02/2019]</a:t>
            </a:r>
          </a:p>
          <a:p>
            <a:pPr marL="0" indent="0" algn="just">
              <a:buNone/>
            </a:pPr>
            <a:endParaRPr lang="en-GB" sz="1200" dirty="0">
              <a:latin typeface="Times New Roman" panose="02020603050405020304" pitchFamily="18" charset="0"/>
              <a:cs typeface="Times New Roman" panose="02020603050405020304" pitchFamily="18" charset="0"/>
            </a:endParaRPr>
          </a:p>
          <a:p>
            <a:pPr marL="0" indent="0" algn="just">
              <a:buNone/>
            </a:pPr>
            <a:r>
              <a:rPr lang="en-GB" sz="1200" dirty="0" err="1">
                <a:latin typeface="Times New Roman" panose="02020603050405020304" pitchFamily="18" charset="0"/>
                <a:cs typeface="Times New Roman" panose="02020603050405020304" pitchFamily="18" charset="0"/>
              </a:rPr>
              <a:t>www.fsb.org,uk</a:t>
            </a:r>
            <a:r>
              <a:rPr lang="en-GB" sz="1200" dirty="0">
                <a:latin typeface="Times New Roman" panose="02020603050405020304" pitchFamily="18" charset="0"/>
                <a:cs typeface="Times New Roman" panose="02020603050405020304" pitchFamily="18" charset="0"/>
              </a:rPr>
              <a:t>(</a:t>
            </a:r>
            <a:r>
              <a:rPr lang="en-GB" sz="1200" dirty="0" err="1">
                <a:latin typeface="Times New Roman" panose="02020603050405020304" pitchFamily="18" charset="0"/>
                <a:cs typeface="Times New Roman" panose="02020603050405020304" pitchFamily="18" charset="0"/>
              </a:rPr>
              <a:t>uk</a:t>
            </a:r>
            <a:r>
              <a:rPr lang="en-GB" sz="1200" dirty="0">
                <a:latin typeface="Times New Roman" panose="02020603050405020304" pitchFamily="18" charset="0"/>
                <a:cs typeface="Times New Roman" panose="02020603050405020304" pitchFamily="18" charset="0"/>
              </a:rPr>
              <a:t>-small-business-statistics)February 2020</a:t>
            </a:r>
          </a:p>
          <a:p>
            <a:pPr marL="0" indent="0" algn="just">
              <a:buNone/>
            </a:pPr>
            <a:endParaRPr lang="en-GB" sz="1200" dirty="0">
              <a:latin typeface="Times New Roman" panose="02020603050405020304" pitchFamily="18" charset="0"/>
              <a:cs typeface="Times New Roman" panose="02020603050405020304" pitchFamily="18" charset="0"/>
            </a:endParaRPr>
          </a:p>
          <a:p>
            <a:pPr marL="0" indent="0" algn="just">
              <a:buNone/>
            </a:pPr>
            <a:r>
              <a:rPr lang="en-GB" sz="1200" dirty="0" err="1">
                <a:latin typeface="Times New Roman" panose="02020603050405020304" pitchFamily="18" charset="0"/>
                <a:cs typeface="Times New Roman" panose="02020603050405020304" pitchFamily="18" charset="0"/>
              </a:rPr>
              <a:t>Zupic</a:t>
            </a:r>
            <a:r>
              <a:rPr lang="en-GB" sz="1200" dirty="0">
                <a:latin typeface="Times New Roman" panose="02020603050405020304" pitchFamily="18" charset="0"/>
                <a:cs typeface="Times New Roman" panose="02020603050405020304" pitchFamily="18" charset="0"/>
              </a:rPr>
              <a:t>, I. and </a:t>
            </a:r>
            <a:r>
              <a:rPr lang="en-GB" sz="1200" dirty="0" err="1">
                <a:latin typeface="Times New Roman" panose="02020603050405020304" pitchFamily="18" charset="0"/>
                <a:cs typeface="Times New Roman" panose="02020603050405020304" pitchFamily="18" charset="0"/>
              </a:rPr>
              <a:t>Čater</a:t>
            </a:r>
            <a:r>
              <a:rPr lang="en-GB" sz="1200" dirty="0">
                <a:latin typeface="Times New Roman" panose="02020603050405020304" pitchFamily="18" charset="0"/>
                <a:cs typeface="Times New Roman" panose="02020603050405020304" pitchFamily="18" charset="0"/>
              </a:rPr>
              <a:t>, T., 2015. Bibliometric methods in management and organization. Organizational Research Methods, 18(3), pp.429-472. Available at: https://</a:t>
            </a:r>
            <a:r>
              <a:rPr lang="en-GB" sz="1200" dirty="0" err="1">
                <a:latin typeface="Times New Roman" panose="02020603050405020304" pitchFamily="18" charset="0"/>
                <a:cs typeface="Times New Roman" panose="02020603050405020304" pitchFamily="18" charset="0"/>
              </a:rPr>
              <a:t>www.researchgate.net</a:t>
            </a:r>
            <a:r>
              <a:rPr lang="en-GB" sz="1200" dirty="0">
                <a:latin typeface="Times New Roman" panose="02020603050405020304" pitchFamily="18" charset="0"/>
                <a:cs typeface="Times New Roman" panose="02020603050405020304" pitchFamily="18" charset="0"/>
              </a:rPr>
              <a:t>/profile/</a:t>
            </a:r>
            <a:r>
              <a:rPr lang="en-GB" sz="1200" dirty="0" err="1">
                <a:latin typeface="Times New Roman" panose="02020603050405020304" pitchFamily="18" charset="0"/>
                <a:cs typeface="Times New Roman" panose="02020603050405020304" pitchFamily="18" charset="0"/>
              </a:rPr>
              <a:t>Tomaz_Cater</a:t>
            </a:r>
            <a:r>
              <a:rPr lang="en-GB" sz="1200" dirty="0">
                <a:latin typeface="Times New Roman" panose="02020603050405020304" pitchFamily="18" charset="0"/>
                <a:cs typeface="Times New Roman" panose="02020603050405020304" pitchFamily="18" charset="0"/>
              </a:rPr>
              <a:t>/publication/254970530_Bibliometric_methods_in_management_and_organization/links/568439d908ae051f9af041c4.pdf [Accessed 20/02/2019]</a:t>
            </a:r>
          </a:p>
          <a:p>
            <a:pPr marL="0" indent="0" algn="just">
              <a:buNone/>
            </a:pPr>
            <a:endParaRPr lang="en-GB" sz="1200" dirty="0">
              <a:latin typeface="Times New Roman" panose="02020603050405020304" pitchFamily="18" charset="0"/>
              <a:cs typeface="Times New Roman" panose="02020603050405020304" pitchFamily="18" charset="0"/>
            </a:endParaRPr>
          </a:p>
          <a:p>
            <a:pPr marL="0" indent="0" algn="just">
              <a:buNone/>
            </a:pPr>
            <a:endParaRPr lang="en-GB" sz="1200" dirty="0">
              <a:latin typeface="Times New Roman" panose="02020603050405020304" pitchFamily="18" charset="0"/>
              <a:cs typeface="Times New Roman" panose="02020603050405020304" pitchFamily="18" charset="0"/>
            </a:endParaRPr>
          </a:p>
          <a:p>
            <a:pPr marL="0" indent="0" algn="just">
              <a:buNone/>
            </a:pPr>
            <a:endParaRPr lang="en-GB" sz="1200" dirty="0">
              <a:latin typeface="Times New Roman" panose="02020603050405020304" pitchFamily="18" charset="0"/>
              <a:cs typeface="Times New Roman" panose="02020603050405020304" pitchFamily="18" charset="0"/>
            </a:endParaRPr>
          </a:p>
          <a:p>
            <a:pPr marL="0" indent="0" algn="just">
              <a:buNone/>
            </a:pPr>
            <a:endParaRPr lang="en-GB"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4278479"/>
      </p:ext>
    </p:extLst>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4953</TotalTime>
  <Words>1114</Words>
  <Application>Microsoft Macintosh PowerPoint</Application>
  <PresentationFormat>On-screen Show (4:3)</PresentationFormat>
  <Paragraphs>77</Paragraphs>
  <Slides>11</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11</vt:i4>
      </vt:variant>
    </vt:vector>
  </HeadingPairs>
  <TitlesOfParts>
    <vt:vector size="18" baseType="lpstr">
      <vt:lpstr>Arial</vt:lpstr>
      <vt:lpstr>Calibri</vt:lpstr>
      <vt:lpstr>Myriad Pro</vt:lpstr>
      <vt:lpstr>Times New Roman</vt:lpstr>
      <vt:lpstr>1_20140311PresentationUWTSDTemplate</vt:lpstr>
      <vt:lpstr>20140311PresentationUWTSDTemplate</vt:lpstr>
      <vt:lpstr>2_20140311PresentationUWTSDTemplate</vt:lpstr>
      <vt:lpstr> BMSW4006 Managing Enterprise in the 21st Century (MAE) </vt:lpstr>
      <vt:lpstr>Small Firm-Definition</vt:lpstr>
      <vt:lpstr>DIFFERENT TYPES OF FIRMS </vt:lpstr>
      <vt:lpstr>PowerPoint Presentation</vt:lpstr>
      <vt:lpstr>SHORT VIDEO ON THE DIFFERENT TYPES OF BUSINESS FIRMS</vt:lpstr>
      <vt:lpstr>TODAY WE WILL BE FOCUSING ON A SMALL FIRM</vt:lpstr>
      <vt:lpstr>STAGES OF GROWTH A SMALL FIRM MAY ADOPT</vt:lpstr>
      <vt:lpstr>Stage 1: Existence   A small business at this stage is challenging, especially since the owner is doing most of the work. One of the largest pain points is obtaining customers and delivering on the product or service. In order to remain alive, a new business must seek customers.  Stage 2: Survival  A business in this stage is now a more efficient working entity with some profit. The next step here is to ensure that profit remains. Therefore, again, businesses in this stage also need to seek customers as well as start looking at the return on investment (ROI).  In essence, merely staying open isn’t sufficient anymore. The businesses in survival stage must be establishing systems and processes to consistently ensure that ROI maintains and grows.   </vt:lpstr>
      <vt:lpstr>PowerPoint Presentation</vt:lpstr>
      <vt:lpstr>PowerPoint Presentation</vt:lpstr>
      <vt:lpstr>References</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Bob Wilson</dc:creator>
  <cp:lastModifiedBy>Afzal Munna</cp:lastModifiedBy>
  <cp:revision>495</cp:revision>
  <dcterms:created xsi:type="dcterms:W3CDTF">2012-10-20T16:04:33Z</dcterms:created>
  <dcterms:modified xsi:type="dcterms:W3CDTF">2021-02-21T22:32:40Z</dcterms:modified>
</cp:coreProperties>
</file>