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9" r:id="rId1"/>
  </p:sldMasterIdLst>
  <p:notesMasterIdLst>
    <p:notesMasterId r:id="rId54"/>
  </p:notesMasterIdLst>
  <p:sldIdLst>
    <p:sldId id="256" r:id="rId2"/>
    <p:sldId id="650" r:id="rId3"/>
    <p:sldId id="257" r:id="rId4"/>
    <p:sldId id="258" r:id="rId5"/>
    <p:sldId id="259" r:id="rId6"/>
    <p:sldId id="260" r:id="rId7"/>
    <p:sldId id="652" r:id="rId8"/>
    <p:sldId id="653"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75" r:id="rId24"/>
    <p:sldId id="276" r:id="rId25"/>
    <p:sldId id="277" r:id="rId26"/>
    <p:sldId id="278" r:id="rId27"/>
    <p:sldId id="279" r:id="rId28"/>
    <p:sldId id="280" r:id="rId29"/>
    <p:sldId id="281" r:id="rId30"/>
    <p:sldId id="282" r:id="rId31"/>
    <p:sldId id="283" r:id="rId32"/>
    <p:sldId id="284" r:id="rId33"/>
    <p:sldId id="285" r:id="rId34"/>
    <p:sldId id="286" r:id="rId35"/>
    <p:sldId id="287" r:id="rId36"/>
    <p:sldId id="288" r:id="rId37"/>
    <p:sldId id="289" r:id="rId38"/>
    <p:sldId id="290" r:id="rId39"/>
    <p:sldId id="291" r:id="rId40"/>
    <p:sldId id="292" r:id="rId41"/>
    <p:sldId id="293" r:id="rId42"/>
    <p:sldId id="294" r:id="rId43"/>
    <p:sldId id="295" r:id="rId44"/>
    <p:sldId id="296" r:id="rId45"/>
    <p:sldId id="297" r:id="rId46"/>
    <p:sldId id="298" r:id="rId47"/>
    <p:sldId id="299" r:id="rId48"/>
    <p:sldId id="300" r:id="rId49"/>
    <p:sldId id="301" r:id="rId50"/>
    <p:sldId id="302" r:id="rId51"/>
    <p:sldId id="303" r:id="rId52"/>
    <p:sldId id="304" r:id="rId53"/>
  </p:sldIdLst>
  <p:sldSz cx="12192000" cy="6858000"/>
  <p:notesSz cx="6858000" cy="12192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45A079F-C6DC-4A43-A44A-4ED4565CDA9E}">
  <a:tblStyle styleId="{345A079F-C6DC-4A43-A44A-4ED4565CDA9E}" styleName="Table_0">
    <a:wholeTbl>
      <a:tcTxStyle>
        <a:font>
          <a:latin typeface="Arial"/>
          <a:ea typeface="Arial"/>
          <a:cs typeface="Arial"/>
        </a:font>
        <a:srgbClr val="000000"/>
      </a:tcTxStyle>
      <a:tcStyle>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8" d="100"/>
          <a:sy n="68" d="100"/>
        </p:scale>
        <p:origin x="501" y="3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ableStyles" Target="tableStyle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
        <p:cNvGrpSpPr/>
        <p:nvPr/>
      </p:nvGrpSpPr>
      <p:grpSpPr>
        <a:xfrm>
          <a:off x="0" y="0"/>
          <a:ext cx="0" cy="0"/>
          <a:chOff x="0" y="0"/>
          <a:chExt cx="0" cy="0"/>
        </a:xfrm>
      </p:grpSpPr>
      <p:sp>
        <p:nvSpPr>
          <p:cNvPr id="12" name="Google Shape;12;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 name="Google Shape;13;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 name="Google Shape;14;p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fld id="{14D43FD9-D1D0-4CE0-84D1-A3A9AB9D63C3}" type="slidenum">
              <a:rPr lang="en-GB" smtClean="0"/>
              <a:t>2</a:t>
            </a:fld>
            <a:endParaRPr lang="en-GB"/>
          </a:p>
        </p:txBody>
      </p:sp>
    </p:spTree>
    <p:extLst>
      <p:ext uri="{BB962C8B-B14F-4D97-AF65-F5344CB8AC3E}">
        <p14:creationId xmlns:p14="http://schemas.microsoft.com/office/powerpoint/2010/main" val="3852345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
        <p:cNvGrpSpPr/>
        <p:nvPr/>
      </p:nvGrpSpPr>
      <p:grpSpPr>
        <a:xfrm>
          <a:off x="0" y="0"/>
          <a:ext cx="0" cy="0"/>
          <a:chOff x="0" y="0"/>
          <a:chExt cx="0" cy="0"/>
        </a:xfrm>
      </p:grpSpPr>
      <p:sp>
        <p:nvSpPr>
          <p:cNvPr id="21" name="Google Shape;21;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 name="Google Shape;22;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3" name="Google Shape;23;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
        <p:cNvGrpSpPr/>
        <p:nvPr/>
      </p:nvGrpSpPr>
      <p:grpSpPr>
        <a:xfrm>
          <a:off x="0" y="0"/>
          <a:ext cx="0" cy="0"/>
          <a:chOff x="0" y="0"/>
          <a:chExt cx="0" cy="0"/>
        </a:xfrm>
      </p:grpSpPr>
      <p:sp>
        <p:nvSpPr>
          <p:cNvPr id="34" name="Google Shape;34;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5" name="Google Shape;35;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6" name="Google Shape;36;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
        <p:cNvGrpSpPr/>
        <p:nvPr/>
      </p:nvGrpSpPr>
      <p:grpSpPr>
        <a:xfrm>
          <a:off x="0" y="0"/>
          <a:ext cx="0" cy="0"/>
          <a:chOff x="0" y="0"/>
          <a:chExt cx="0" cy="0"/>
        </a:xfrm>
      </p:grpSpPr>
      <p:sp>
        <p:nvSpPr>
          <p:cNvPr id="46" name="Google Shape;46;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7" name="Google Shape;47;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8" name="Google Shape;48;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
        <p:cNvGrpSpPr/>
        <p:nvPr/>
      </p:nvGrpSpPr>
      <p:grpSpPr>
        <a:xfrm>
          <a:off x="0" y="0"/>
          <a:ext cx="0" cy="0"/>
          <a:chOff x="0" y="0"/>
          <a:chExt cx="0" cy="0"/>
        </a:xfrm>
      </p:grpSpPr>
      <p:sp>
        <p:nvSpPr>
          <p:cNvPr id="54" name="Google Shape;54;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5" name="Google Shape;55;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6" name="Google Shape;56;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7"/>
        <p:cNvGrpSpPr/>
        <p:nvPr/>
      </p:nvGrpSpPr>
      <p:grpSpPr>
        <a:xfrm>
          <a:off x="0" y="0"/>
          <a:ext cx="0" cy="0"/>
          <a:chOff x="0" y="0"/>
          <a:chExt cx="0" cy="0"/>
        </a:xfrm>
      </p:grpSpPr>
      <p:sp>
        <p:nvSpPr>
          <p:cNvPr id="68" name="Google Shape;68;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9" name="Google Shape;69;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70" name="Google Shape;70;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9</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
        <p:cNvGrpSpPr/>
        <p:nvPr/>
      </p:nvGrpSpPr>
      <p:grpSpPr>
        <a:xfrm>
          <a:off x="0" y="0"/>
          <a:ext cx="0" cy="0"/>
          <a:chOff x="0" y="0"/>
          <a:chExt cx="0" cy="0"/>
        </a:xfrm>
      </p:grpSpPr>
      <p:sp>
        <p:nvSpPr>
          <p:cNvPr id="87" name="Google Shape;87;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88" name="Google Shape;88;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9" name="Google Shape;89;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10</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0" name="Google Shape;100;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1" name="Google Shape;101;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11</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
        <p:cNvGrpSpPr/>
        <p:nvPr/>
      </p:nvGrpSpPr>
      <p:grpSpPr>
        <a:xfrm>
          <a:off x="0" y="0"/>
          <a:ext cx="0" cy="0"/>
          <a:chOff x="0" y="0"/>
          <a:chExt cx="0" cy="0"/>
        </a:xfrm>
      </p:grpSpPr>
      <p:sp>
        <p:nvSpPr>
          <p:cNvPr id="106" name="Google Shape;106;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7" name="Google Shape;107;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8" name="Google Shape;108;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12</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
        <p:cNvGrpSpPr/>
        <p:nvPr/>
      </p:nvGrpSpPr>
      <p:grpSpPr>
        <a:xfrm>
          <a:off x="0" y="0"/>
          <a:ext cx="0" cy="0"/>
          <a:chOff x="0" y="0"/>
          <a:chExt cx="0" cy="0"/>
        </a:xfrm>
      </p:grpSpPr>
      <p:sp>
        <p:nvSpPr>
          <p:cNvPr id="114" name="Google Shape;114;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5" name="Google Shape;115;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6" name="Google Shape;116;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13</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
        <p:cNvGrpSpPr/>
        <p:nvPr/>
      </p:nvGrpSpPr>
      <p:grpSpPr>
        <a:xfrm>
          <a:off x="0" y="0"/>
          <a:ext cx="0" cy="0"/>
          <a:chOff x="0" y="0"/>
          <a:chExt cx="0" cy="0"/>
        </a:xfrm>
      </p:grpSpPr>
      <p:sp>
        <p:nvSpPr>
          <p:cNvPr id="128" name="Google Shape;128;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9" name="Google Shape;129;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30" name="Google Shape;130;p1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14</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
        <p:cNvGrpSpPr/>
        <p:nvPr/>
      </p:nvGrpSpPr>
      <p:grpSpPr>
        <a:xfrm>
          <a:off x="0" y="0"/>
          <a:ext cx="0" cy="0"/>
          <a:chOff x="0" y="0"/>
          <a:chExt cx="0" cy="0"/>
        </a:xfrm>
      </p:grpSpPr>
      <p:sp>
        <p:nvSpPr>
          <p:cNvPr id="149" name="Google Shape;149;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0" name="Google Shape;150;p1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1" name="Google Shape;151;p1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15</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4"/>
        <p:cNvGrpSpPr/>
        <p:nvPr/>
      </p:nvGrpSpPr>
      <p:grpSpPr>
        <a:xfrm>
          <a:off x="0" y="0"/>
          <a:ext cx="0" cy="0"/>
          <a:chOff x="0" y="0"/>
          <a:chExt cx="0" cy="0"/>
        </a:xfrm>
      </p:grpSpPr>
      <p:sp>
        <p:nvSpPr>
          <p:cNvPr id="165" name="Google Shape;165;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6" name="Google Shape;166;p1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67" name="Google Shape;167;p1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16</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
        <p:cNvGrpSpPr/>
        <p:nvPr/>
      </p:nvGrpSpPr>
      <p:grpSpPr>
        <a:xfrm>
          <a:off x="0" y="0"/>
          <a:ext cx="0" cy="0"/>
          <a:chOff x="0" y="0"/>
          <a:chExt cx="0" cy="0"/>
        </a:xfrm>
      </p:grpSpPr>
      <p:sp>
        <p:nvSpPr>
          <p:cNvPr id="173" name="Google Shape;173;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4" name="Google Shape;174;p1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75" name="Google Shape;175;p1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17</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0"/>
        <p:cNvGrpSpPr/>
        <p:nvPr/>
      </p:nvGrpSpPr>
      <p:grpSpPr>
        <a:xfrm>
          <a:off x="0" y="0"/>
          <a:ext cx="0" cy="0"/>
          <a:chOff x="0" y="0"/>
          <a:chExt cx="0" cy="0"/>
        </a:xfrm>
      </p:grpSpPr>
      <p:sp>
        <p:nvSpPr>
          <p:cNvPr id="201" name="Google Shape;201;p1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2" name="Google Shape;202;p1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3" name="Google Shape;203;p1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18</a:t>
            </a:fld>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7"/>
        <p:cNvGrpSpPr/>
        <p:nvPr/>
      </p:nvGrpSpPr>
      <p:grpSpPr>
        <a:xfrm>
          <a:off x="0" y="0"/>
          <a:ext cx="0" cy="0"/>
          <a:chOff x="0" y="0"/>
          <a:chExt cx="0" cy="0"/>
        </a:xfrm>
      </p:grpSpPr>
      <p:sp>
        <p:nvSpPr>
          <p:cNvPr id="218" name="Google Shape;218;p1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9" name="Google Shape;219;p1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20" name="Google Shape;220;p1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19</a:t>
            </a:fld>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3"/>
        <p:cNvGrpSpPr/>
        <p:nvPr/>
      </p:nvGrpSpPr>
      <p:grpSpPr>
        <a:xfrm>
          <a:off x="0" y="0"/>
          <a:ext cx="0" cy="0"/>
          <a:chOff x="0" y="0"/>
          <a:chExt cx="0" cy="0"/>
        </a:xfrm>
      </p:grpSpPr>
      <p:sp>
        <p:nvSpPr>
          <p:cNvPr id="244" name="Google Shape;244;p1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5" name="Google Shape;245;p1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46" name="Google Shape;246;p1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20</a:t>
            </a:fld>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1"/>
        <p:cNvGrpSpPr/>
        <p:nvPr/>
      </p:nvGrpSpPr>
      <p:grpSpPr>
        <a:xfrm>
          <a:off x="0" y="0"/>
          <a:ext cx="0" cy="0"/>
          <a:chOff x="0" y="0"/>
          <a:chExt cx="0" cy="0"/>
        </a:xfrm>
      </p:grpSpPr>
      <p:sp>
        <p:nvSpPr>
          <p:cNvPr id="252" name="Google Shape;252;p1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53" name="Google Shape;253;p1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54" name="Google Shape;254;p1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21</a:t>
            </a:fld>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3"/>
        <p:cNvGrpSpPr/>
        <p:nvPr/>
      </p:nvGrpSpPr>
      <p:grpSpPr>
        <a:xfrm>
          <a:off x="0" y="0"/>
          <a:ext cx="0" cy="0"/>
          <a:chOff x="0" y="0"/>
          <a:chExt cx="0" cy="0"/>
        </a:xfrm>
      </p:grpSpPr>
      <p:sp>
        <p:nvSpPr>
          <p:cNvPr id="264" name="Google Shape;264;p1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65" name="Google Shape;265;p1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66" name="Google Shape;266;p1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22</a:t>
            </a:fld>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4"/>
        <p:cNvGrpSpPr/>
        <p:nvPr/>
      </p:nvGrpSpPr>
      <p:grpSpPr>
        <a:xfrm>
          <a:off x="0" y="0"/>
          <a:ext cx="0" cy="0"/>
          <a:chOff x="0" y="0"/>
          <a:chExt cx="0" cy="0"/>
        </a:xfrm>
      </p:grpSpPr>
      <p:sp>
        <p:nvSpPr>
          <p:cNvPr id="285" name="Google Shape;285;p2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86" name="Google Shape;286;p2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87" name="Google Shape;287;p2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23</a:t>
            </a:fld>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2"/>
        <p:cNvGrpSpPr/>
        <p:nvPr/>
      </p:nvGrpSpPr>
      <p:grpSpPr>
        <a:xfrm>
          <a:off x="0" y="0"/>
          <a:ext cx="0" cy="0"/>
          <a:chOff x="0" y="0"/>
          <a:chExt cx="0" cy="0"/>
        </a:xfrm>
      </p:grpSpPr>
      <p:sp>
        <p:nvSpPr>
          <p:cNvPr id="293" name="Google Shape;293;p2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94" name="Google Shape;294;p2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95" name="Google Shape;295;p2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24</a:t>
            </a:fld>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7"/>
        <p:cNvGrpSpPr/>
        <p:nvPr/>
      </p:nvGrpSpPr>
      <p:grpSpPr>
        <a:xfrm>
          <a:off x="0" y="0"/>
          <a:ext cx="0" cy="0"/>
          <a:chOff x="0" y="0"/>
          <a:chExt cx="0" cy="0"/>
        </a:xfrm>
      </p:grpSpPr>
      <p:sp>
        <p:nvSpPr>
          <p:cNvPr id="318" name="Google Shape;318;p2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19" name="Google Shape;319;p2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20" name="Google Shape;320;p2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25</a:t>
            </a:fld>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0"/>
        <p:cNvGrpSpPr/>
        <p:nvPr/>
      </p:nvGrpSpPr>
      <p:grpSpPr>
        <a:xfrm>
          <a:off x="0" y="0"/>
          <a:ext cx="0" cy="0"/>
          <a:chOff x="0" y="0"/>
          <a:chExt cx="0" cy="0"/>
        </a:xfrm>
      </p:grpSpPr>
      <p:sp>
        <p:nvSpPr>
          <p:cNvPr id="331" name="Google Shape;331;p2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32" name="Google Shape;332;p2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33" name="Google Shape;333;p2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26</a:t>
            </a:fld>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7"/>
        <p:cNvGrpSpPr/>
        <p:nvPr/>
      </p:nvGrpSpPr>
      <p:grpSpPr>
        <a:xfrm>
          <a:off x="0" y="0"/>
          <a:ext cx="0" cy="0"/>
          <a:chOff x="0" y="0"/>
          <a:chExt cx="0" cy="0"/>
        </a:xfrm>
      </p:grpSpPr>
      <p:sp>
        <p:nvSpPr>
          <p:cNvPr id="348" name="Google Shape;348;p2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49" name="Google Shape;349;p2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50" name="Google Shape;350;p2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27</a:t>
            </a:fld>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0"/>
        <p:cNvGrpSpPr/>
        <p:nvPr/>
      </p:nvGrpSpPr>
      <p:grpSpPr>
        <a:xfrm>
          <a:off x="0" y="0"/>
          <a:ext cx="0" cy="0"/>
          <a:chOff x="0" y="0"/>
          <a:chExt cx="0" cy="0"/>
        </a:xfrm>
      </p:grpSpPr>
      <p:sp>
        <p:nvSpPr>
          <p:cNvPr id="361" name="Google Shape;361;p2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62" name="Google Shape;362;p2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63" name="Google Shape;363;p2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28</a:t>
            </a:fld>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7"/>
        <p:cNvGrpSpPr/>
        <p:nvPr/>
      </p:nvGrpSpPr>
      <p:grpSpPr>
        <a:xfrm>
          <a:off x="0" y="0"/>
          <a:ext cx="0" cy="0"/>
          <a:chOff x="0" y="0"/>
          <a:chExt cx="0" cy="0"/>
        </a:xfrm>
      </p:grpSpPr>
      <p:sp>
        <p:nvSpPr>
          <p:cNvPr id="378" name="Google Shape;378;p2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79" name="Google Shape;379;p2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80" name="Google Shape;380;p2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29</a:t>
            </a:fld>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0"/>
        <p:cNvGrpSpPr/>
        <p:nvPr/>
      </p:nvGrpSpPr>
      <p:grpSpPr>
        <a:xfrm>
          <a:off x="0" y="0"/>
          <a:ext cx="0" cy="0"/>
          <a:chOff x="0" y="0"/>
          <a:chExt cx="0" cy="0"/>
        </a:xfrm>
      </p:grpSpPr>
      <p:sp>
        <p:nvSpPr>
          <p:cNvPr id="391" name="Google Shape;391;p2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92" name="Google Shape;392;p2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93" name="Google Shape;393;p2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30</a:t>
            </a:fld>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7"/>
        <p:cNvGrpSpPr/>
        <p:nvPr/>
      </p:nvGrpSpPr>
      <p:grpSpPr>
        <a:xfrm>
          <a:off x="0" y="0"/>
          <a:ext cx="0" cy="0"/>
          <a:chOff x="0" y="0"/>
          <a:chExt cx="0" cy="0"/>
        </a:xfrm>
      </p:grpSpPr>
      <p:sp>
        <p:nvSpPr>
          <p:cNvPr id="408" name="Google Shape;408;p2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09" name="Google Shape;409;p2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10" name="Google Shape;410;p2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31</a:t>
            </a:fld>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0"/>
        <p:cNvGrpSpPr/>
        <p:nvPr/>
      </p:nvGrpSpPr>
      <p:grpSpPr>
        <a:xfrm>
          <a:off x="0" y="0"/>
          <a:ext cx="0" cy="0"/>
          <a:chOff x="0" y="0"/>
          <a:chExt cx="0" cy="0"/>
        </a:xfrm>
      </p:grpSpPr>
      <p:sp>
        <p:nvSpPr>
          <p:cNvPr id="421" name="Google Shape;421;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22" name="Google Shape;422;p2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23" name="Google Shape;423;p2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32</a:t>
            </a:fld>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4"/>
        <p:cNvGrpSpPr/>
        <p:nvPr/>
      </p:nvGrpSpPr>
      <p:grpSpPr>
        <a:xfrm>
          <a:off x="0" y="0"/>
          <a:ext cx="0" cy="0"/>
          <a:chOff x="0" y="0"/>
          <a:chExt cx="0" cy="0"/>
        </a:xfrm>
      </p:grpSpPr>
      <p:sp>
        <p:nvSpPr>
          <p:cNvPr id="445" name="Google Shape;445;p3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46" name="Google Shape;446;p3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47" name="Google Shape;447;p3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33</a:t>
            </a:fld>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8"/>
        <p:cNvGrpSpPr/>
        <p:nvPr/>
      </p:nvGrpSpPr>
      <p:grpSpPr>
        <a:xfrm>
          <a:off x="0" y="0"/>
          <a:ext cx="0" cy="0"/>
          <a:chOff x="0" y="0"/>
          <a:chExt cx="0" cy="0"/>
        </a:xfrm>
      </p:grpSpPr>
      <p:sp>
        <p:nvSpPr>
          <p:cNvPr id="459" name="Google Shape;459;p3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60" name="Google Shape;460;p3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61" name="Google Shape;461;p3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34</a:t>
            </a:fld>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6"/>
        <p:cNvGrpSpPr/>
        <p:nvPr/>
      </p:nvGrpSpPr>
      <p:grpSpPr>
        <a:xfrm>
          <a:off x="0" y="0"/>
          <a:ext cx="0" cy="0"/>
          <a:chOff x="0" y="0"/>
          <a:chExt cx="0" cy="0"/>
        </a:xfrm>
      </p:grpSpPr>
      <p:sp>
        <p:nvSpPr>
          <p:cNvPr id="467" name="Google Shape;467;p3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68" name="Google Shape;468;p3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69" name="Google Shape;469;p3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35</a:t>
            </a:fld>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7"/>
        <p:cNvGrpSpPr/>
        <p:nvPr/>
      </p:nvGrpSpPr>
      <p:grpSpPr>
        <a:xfrm>
          <a:off x="0" y="0"/>
          <a:ext cx="0" cy="0"/>
          <a:chOff x="0" y="0"/>
          <a:chExt cx="0" cy="0"/>
        </a:xfrm>
      </p:grpSpPr>
      <p:sp>
        <p:nvSpPr>
          <p:cNvPr id="488" name="Google Shape;488;p3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89" name="Google Shape;489;p3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90" name="Google Shape;490;p3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36</a:t>
            </a:fld>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8"/>
        <p:cNvGrpSpPr/>
        <p:nvPr/>
      </p:nvGrpSpPr>
      <p:grpSpPr>
        <a:xfrm>
          <a:off x="0" y="0"/>
          <a:ext cx="0" cy="0"/>
          <a:chOff x="0" y="0"/>
          <a:chExt cx="0" cy="0"/>
        </a:xfrm>
      </p:grpSpPr>
      <p:sp>
        <p:nvSpPr>
          <p:cNvPr id="499" name="Google Shape;499;p3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00" name="Google Shape;500;p3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01" name="Google Shape;501;p3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37</a:t>
            </a:fld>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0"/>
        <p:cNvGrpSpPr/>
        <p:nvPr/>
      </p:nvGrpSpPr>
      <p:grpSpPr>
        <a:xfrm>
          <a:off x="0" y="0"/>
          <a:ext cx="0" cy="0"/>
          <a:chOff x="0" y="0"/>
          <a:chExt cx="0" cy="0"/>
        </a:xfrm>
      </p:grpSpPr>
      <p:sp>
        <p:nvSpPr>
          <p:cNvPr id="521" name="Google Shape;521;p3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22" name="Google Shape;522;p3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23" name="Google Shape;523;p3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38</a:t>
            </a:fld>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3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35" name="Google Shape;535;p3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6" name="Google Shape;536;p3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39</a:t>
            </a:fld>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8"/>
        <p:cNvGrpSpPr/>
        <p:nvPr/>
      </p:nvGrpSpPr>
      <p:grpSpPr>
        <a:xfrm>
          <a:off x="0" y="0"/>
          <a:ext cx="0" cy="0"/>
          <a:chOff x="0" y="0"/>
          <a:chExt cx="0" cy="0"/>
        </a:xfrm>
      </p:grpSpPr>
      <p:sp>
        <p:nvSpPr>
          <p:cNvPr id="549" name="Google Shape;549;p3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50" name="Google Shape;550;p3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51" name="Google Shape;551;p3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40</a:t>
            </a:fld>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6"/>
        <p:cNvGrpSpPr/>
        <p:nvPr/>
      </p:nvGrpSpPr>
      <p:grpSpPr>
        <a:xfrm>
          <a:off x="0" y="0"/>
          <a:ext cx="0" cy="0"/>
          <a:chOff x="0" y="0"/>
          <a:chExt cx="0" cy="0"/>
        </a:xfrm>
      </p:grpSpPr>
      <p:sp>
        <p:nvSpPr>
          <p:cNvPr id="557" name="Google Shape;557;p3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58" name="Google Shape;558;p3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59" name="Google Shape;559;p3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41</a:t>
            </a:fld>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0"/>
        <p:cNvGrpSpPr/>
        <p:nvPr/>
      </p:nvGrpSpPr>
      <p:grpSpPr>
        <a:xfrm>
          <a:off x="0" y="0"/>
          <a:ext cx="0" cy="0"/>
          <a:chOff x="0" y="0"/>
          <a:chExt cx="0" cy="0"/>
        </a:xfrm>
      </p:grpSpPr>
      <p:sp>
        <p:nvSpPr>
          <p:cNvPr id="581" name="Google Shape;581;p3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82" name="Google Shape;582;p3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83" name="Google Shape;583;p3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42</a:t>
            </a:fld>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91"/>
        <p:cNvGrpSpPr/>
        <p:nvPr/>
      </p:nvGrpSpPr>
      <p:grpSpPr>
        <a:xfrm>
          <a:off x="0" y="0"/>
          <a:ext cx="0" cy="0"/>
          <a:chOff x="0" y="0"/>
          <a:chExt cx="0" cy="0"/>
        </a:xfrm>
      </p:grpSpPr>
      <p:sp>
        <p:nvSpPr>
          <p:cNvPr id="592" name="Google Shape;592;p4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93" name="Google Shape;593;p4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94" name="Google Shape;594;p4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43</a:t>
            </a:fld>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2"/>
        <p:cNvGrpSpPr/>
        <p:nvPr/>
      </p:nvGrpSpPr>
      <p:grpSpPr>
        <a:xfrm>
          <a:off x="0" y="0"/>
          <a:ext cx="0" cy="0"/>
          <a:chOff x="0" y="0"/>
          <a:chExt cx="0" cy="0"/>
        </a:xfrm>
      </p:grpSpPr>
      <p:sp>
        <p:nvSpPr>
          <p:cNvPr id="613" name="Google Shape;613;p4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14" name="Google Shape;614;p4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15" name="Google Shape;615;p4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44</a:t>
            </a:fld>
            <a:endParaRPr/>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9"/>
        <p:cNvGrpSpPr/>
        <p:nvPr/>
      </p:nvGrpSpPr>
      <p:grpSpPr>
        <a:xfrm>
          <a:off x="0" y="0"/>
          <a:ext cx="0" cy="0"/>
          <a:chOff x="0" y="0"/>
          <a:chExt cx="0" cy="0"/>
        </a:xfrm>
      </p:grpSpPr>
      <p:sp>
        <p:nvSpPr>
          <p:cNvPr id="620" name="Google Shape;620;p4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21" name="Google Shape;621;p4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22" name="Google Shape;622;p4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45</a:t>
            </a:fld>
            <a:endParaRPr/>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7"/>
        <p:cNvGrpSpPr/>
        <p:nvPr/>
      </p:nvGrpSpPr>
      <p:grpSpPr>
        <a:xfrm>
          <a:off x="0" y="0"/>
          <a:ext cx="0" cy="0"/>
          <a:chOff x="0" y="0"/>
          <a:chExt cx="0" cy="0"/>
        </a:xfrm>
      </p:grpSpPr>
      <p:sp>
        <p:nvSpPr>
          <p:cNvPr id="628" name="Google Shape;628;p4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29" name="Google Shape;629;p4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30" name="Google Shape;630;p4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46</a:t>
            </a:fld>
            <a:endParaRPr/>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9"/>
        <p:cNvGrpSpPr/>
        <p:nvPr/>
      </p:nvGrpSpPr>
      <p:grpSpPr>
        <a:xfrm>
          <a:off x="0" y="0"/>
          <a:ext cx="0" cy="0"/>
          <a:chOff x="0" y="0"/>
          <a:chExt cx="0" cy="0"/>
        </a:xfrm>
      </p:grpSpPr>
      <p:sp>
        <p:nvSpPr>
          <p:cNvPr id="650" name="Google Shape;650;p4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51" name="Google Shape;651;p4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52" name="Google Shape;652;p4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47</a:t>
            </a:fld>
            <a:endParaRPr/>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7"/>
        <p:cNvGrpSpPr/>
        <p:nvPr/>
      </p:nvGrpSpPr>
      <p:grpSpPr>
        <a:xfrm>
          <a:off x="0" y="0"/>
          <a:ext cx="0" cy="0"/>
          <a:chOff x="0" y="0"/>
          <a:chExt cx="0" cy="0"/>
        </a:xfrm>
      </p:grpSpPr>
      <p:sp>
        <p:nvSpPr>
          <p:cNvPr id="658" name="Google Shape;658;p4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59" name="Google Shape;659;p4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60" name="Google Shape;660;p4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48</a:t>
            </a:fld>
            <a:endParaRPr/>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4"/>
        <p:cNvGrpSpPr/>
        <p:nvPr/>
      </p:nvGrpSpPr>
      <p:grpSpPr>
        <a:xfrm>
          <a:off x="0" y="0"/>
          <a:ext cx="0" cy="0"/>
          <a:chOff x="0" y="0"/>
          <a:chExt cx="0" cy="0"/>
        </a:xfrm>
      </p:grpSpPr>
      <p:sp>
        <p:nvSpPr>
          <p:cNvPr id="685" name="Google Shape;685;p4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86" name="Google Shape;686;p4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87" name="Google Shape;687;p4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49</a:t>
            </a:fld>
            <a:endParaRPr/>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7"/>
        <p:cNvGrpSpPr/>
        <p:nvPr/>
      </p:nvGrpSpPr>
      <p:grpSpPr>
        <a:xfrm>
          <a:off x="0" y="0"/>
          <a:ext cx="0" cy="0"/>
          <a:chOff x="0" y="0"/>
          <a:chExt cx="0" cy="0"/>
        </a:xfrm>
      </p:grpSpPr>
      <p:sp>
        <p:nvSpPr>
          <p:cNvPr id="708" name="Google Shape;708;p4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709" name="Google Shape;709;p4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710" name="Google Shape;710;p4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50</a:t>
            </a:fld>
            <a:endParaRPr/>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17"/>
        <p:cNvGrpSpPr/>
        <p:nvPr/>
      </p:nvGrpSpPr>
      <p:grpSpPr>
        <a:xfrm>
          <a:off x="0" y="0"/>
          <a:ext cx="0" cy="0"/>
          <a:chOff x="0" y="0"/>
          <a:chExt cx="0" cy="0"/>
        </a:xfrm>
      </p:grpSpPr>
      <p:sp>
        <p:nvSpPr>
          <p:cNvPr id="718" name="Google Shape;718;p4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719" name="Google Shape;719;p4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720" name="Google Shape;720;p4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51</a:t>
            </a:fld>
            <a:endParaRPr/>
          </a:p>
        </p:txBody>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2"/>
        <p:cNvGrpSpPr/>
        <p:nvPr/>
      </p:nvGrpSpPr>
      <p:grpSpPr>
        <a:xfrm>
          <a:off x="0" y="0"/>
          <a:ext cx="0" cy="0"/>
          <a:chOff x="0" y="0"/>
          <a:chExt cx="0" cy="0"/>
        </a:xfrm>
      </p:grpSpPr>
      <p:sp>
        <p:nvSpPr>
          <p:cNvPr id="733" name="Google Shape;733;p4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734" name="Google Shape;734;p4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735" name="Google Shape;735;p4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52</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DEFAULT">
  <p:cSld name="DEFAULT">
    <p:bg>
      <p:bgPr>
        <a:solidFill>
          <a:schemeClr val="lt1"/>
        </a:solidFill>
        <a:effectLst/>
      </p:bgPr>
    </p:bg>
    <p:spTree>
      <p:nvGrpSpPr>
        <p:cNvPr id="1" name="Shape 10"/>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5AF0E9F-6D1D-4542-8DC5-F378B8883E57}" type="datetime1">
              <a:rPr lang="en-GB" smtClean="0"/>
              <a:t>26/06/2026</a:t>
            </a:fld>
            <a:endParaRPr lang="en-GB"/>
          </a:p>
        </p:txBody>
      </p:sp>
      <p:sp>
        <p:nvSpPr>
          <p:cNvPr id="6" name="Footer Placeholder 5"/>
          <p:cNvSpPr>
            <a:spLocks noGrp="1"/>
          </p:cNvSpPr>
          <p:nvPr>
            <p:ph type="ftr" sz="quarter" idx="11"/>
          </p:nvPr>
        </p:nvSpPr>
        <p:spPr/>
        <p:txBody>
          <a:bodyPr/>
          <a:lstStyle/>
          <a:p>
            <a:r>
              <a:rPr lang="en-GB"/>
              <a:t>Tashakkori, Foundations of Mixed Methods Research, Second Edition, © SAGE Publications, 2021.</a:t>
            </a:r>
          </a:p>
        </p:txBody>
      </p:sp>
      <p:sp>
        <p:nvSpPr>
          <p:cNvPr id="7" name="Slide Number Placeholder 6"/>
          <p:cNvSpPr>
            <a:spLocks noGrp="1"/>
          </p:cNvSpPr>
          <p:nvPr>
            <p:ph type="sldNum" sz="quarter" idx="12"/>
          </p:nvPr>
        </p:nvSpPr>
        <p:spPr/>
        <p:txBody>
          <a:bodyPr/>
          <a:lstStyle/>
          <a:p>
            <a:fld id="{5B47F66E-92A0-4C33-A358-4F6478949C03}" type="slidenum">
              <a:rPr lang="en-GB" smtClean="0"/>
              <a:t>‹#›</a:t>
            </a:fld>
            <a:endParaRPr lang="en-GB"/>
          </a:p>
        </p:txBody>
      </p:sp>
    </p:spTree>
    <p:extLst>
      <p:ext uri="{BB962C8B-B14F-4D97-AF65-F5344CB8AC3E}">
        <p14:creationId xmlns:p14="http://schemas.microsoft.com/office/powerpoint/2010/main" val="10351007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DF6C560-5EE4-485C-9F9A-B449DD9717F2}" type="datetime1">
              <a:rPr lang="en-GB" smtClean="0"/>
              <a:t>26/06/2026</a:t>
            </a:fld>
            <a:endParaRPr lang="en-GB"/>
          </a:p>
        </p:txBody>
      </p:sp>
      <p:sp>
        <p:nvSpPr>
          <p:cNvPr id="5" name="Footer Placeholder 4"/>
          <p:cNvSpPr>
            <a:spLocks noGrp="1"/>
          </p:cNvSpPr>
          <p:nvPr>
            <p:ph type="ftr" sz="quarter" idx="11"/>
          </p:nvPr>
        </p:nvSpPr>
        <p:spPr/>
        <p:txBody>
          <a:bodyPr/>
          <a:lstStyle/>
          <a:p>
            <a:r>
              <a:rPr lang="en-GB"/>
              <a:t>Tashakkori, Foundations of Mixed Methods Research, Second Edition, © SAGE Publications, 2021.</a:t>
            </a:r>
          </a:p>
        </p:txBody>
      </p:sp>
      <p:sp>
        <p:nvSpPr>
          <p:cNvPr id="6" name="Slide Number Placeholder 5"/>
          <p:cNvSpPr>
            <a:spLocks noGrp="1"/>
          </p:cNvSpPr>
          <p:nvPr>
            <p:ph type="sldNum" sz="quarter" idx="12"/>
          </p:nvPr>
        </p:nvSpPr>
        <p:spPr/>
        <p:txBody>
          <a:bodyPr/>
          <a:lstStyle/>
          <a:p>
            <a:fld id="{5B47F66E-92A0-4C33-A358-4F6478949C03}" type="slidenum">
              <a:rPr lang="en-GB" smtClean="0"/>
              <a:t>‹#›</a:t>
            </a:fld>
            <a:endParaRPr lang="en-GB"/>
          </a:p>
        </p:txBody>
      </p:sp>
    </p:spTree>
    <p:extLst>
      <p:ext uri="{BB962C8B-B14F-4D97-AF65-F5344CB8AC3E}">
        <p14:creationId xmlns:p14="http://schemas.microsoft.com/office/powerpoint/2010/main" val="409607260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Shape 9"/>
        <p:cNvGrpSpPr/>
        <p:nvPr/>
      </p:nvGrpSpPr>
      <p:grpSpPr>
        <a:xfrm>
          <a:off x="0" y="0"/>
          <a:ext cx="0" cy="0"/>
          <a:chOff x="0" y="0"/>
          <a:chExt cx="0" cy="0"/>
        </a:xfrm>
      </p:grpSpPr>
    </p:spTree>
  </p:cSld>
  <p:clrMap bg1="lt1" tx1="dk1" bg2="dk2" tx2="lt2" accent1="accent1" accent2="accent2" accent3="accent3" accent4="accent4" accent5="accent5" accent6="accent6" hlink="hlink" folHlink="folHlink"/>
  <p:sldLayoutIdLst>
    <p:sldLayoutId id="2147483648" r:id="rId1"/>
    <p:sldLayoutId id="2147483650" r:id="rId2"/>
    <p:sldLayoutId id="2147483651" r:id="rId3"/>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1.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1.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1.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1.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1.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4B2C7A"/>
        </a:solidFill>
        <a:effectLst/>
      </p:bgPr>
    </p:bg>
    <p:spTree>
      <p:nvGrpSpPr>
        <p:cNvPr id="1" name="Shape 15"/>
        <p:cNvGrpSpPr/>
        <p:nvPr/>
      </p:nvGrpSpPr>
      <p:grpSpPr>
        <a:xfrm>
          <a:off x="0" y="0"/>
          <a:ext cx="0" cy="0"/>
          <a:chOff x="0" y="0"/>
          <a:chExt cx="0" cy="0"/>
        </a:xfrm>
      </p:grpSpPr>
      <p:sp>
        <p:nvSpPr>
          <p:cNvPr id="16" name="Google Shape;16;p3"/>
          <p:cNvSpPr/>
          <p:nvPr/>
        </p:nvSpPr>
        <p:spPr>
          <a:xfrm>
            <a:off x="0" y="5074920"/>
            <a:ext cx="12188952" cy="54864"/>
          </a:xfrm>
          <a:prstGeom prst="rect">
            <a:avLst/>
          </a:prstGeom>
          <a:solidFill>
            <a:srgbClr val="C9A22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3"/>
          <p:cNvSpPr/>
          <p:nvPr/>
        </p:nvSpPr>
        <p:spPr>
          <a:xfrm>
            <a:off x="731520" y="1828800"/>
            <a:ext cx="10698480" cy="146304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4400"/>
              <a:buFont typeface="Cambria"/>
              <a:buNone/>
            </a:pPr>
            <a:r>
              <a:rPr lang="en-US" sz="4400" b="1" i="0" u="none" strike="noStrike" cap="none">
                <a:solidFill>
                  <a:srgbClr val="FFFFFF"/>
                </a:solidFill>
                <a:latin typeface="Cambria"/>
                <a:ea typeface="Cambria"/>
                <a:cs typeface="Cambria"/>
                <a:sym typeface="Cambria"/>
              </a:rPr>
              <a:t>Introduction to Mixed Methods Research</a:t>
            </a:r>
            <a:endParaRPr sz="4400" b="0" i="0" u="none" strike="noStrike" cap="none">
              <a:solidFill>
                <a:schemeClr val="dk1"/>
              </a:solidFill>
              <a:latin typeface="Calibri"/>
              <a:ea typeface="Calibri"/>
              <a:cs typeface="Calibri"/>
              <a:sym typeface="Calibri"/>
            </a:endParaRPr>
          </a:p>
        </p:txBody>
      </p:sp>
      <p:sp>
        <p:nvSpPr>
          <p:cNvPr id="18" name="Google Shape;18;p3"/>
          <p:cNvSpPr/>
          <p:nvPr/>
        </p:nvSpPr>
        <p:spPr>
          <a:xfrm>
            <a:off x="749808" y="3383280"/>
            <a:ext cx="10515600" cy="6400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D8CCEE"/>
              </a:buClr>
              <a:buSzPts val="2000"/>
              <a:buFont typeface="Calibri"/>
              <a:buNone/>
            </a:pPr>
            <a:r>
              <a:rPr lang="en-US" sz="2000" b="0" i="1" u="none" strike="noStrike" cap="none">
                <a:solidFill>
                  <a:srgbClr val="D8CCEE"/>
                </a:solidFill>
                <a:latin typeface="Calibri"/>
                <a:ea typeface="Calibri"/>
                <a:cs typeface="Calibri"/>
                <a:sym typeface="Calibri"/>
              </a:rPr>
              <a:t>Pragmatism, the core designs and the integration that makes it one study</a:t>
            </a:r>
            <a:endParaRPr sz="2000" b="0" i="0" u="none" strike="noStrike" cap="none">
              <a:solidFill>
                <a:schemeClr val="dk1"/>
              </a:solidFill>
              <a:latin typeface="Calibri"/>
              <a:ea typeface="Calibri"/>
              <a:cs typeface="Calibri"/>
              <a:sym typeface="Calibri"/>
            </a:endParaRPr>
          </a:p>
        </p:txBody>
      </p:sp>
      <p:sp>
        <p:nvSpPr>
          <p:cNvPr id="19" name="Google Shape;19;p3"/>
          <p:cNvSpPr/>
          <p:nvPr/>
        </p:nvSpPr>
        <p:spPr>
          <a:xfrm>
            <a:off x="749808" y="5394960"/>
            <a:ext cx="10515600" cy="914400"/>
          </a:xfrm>
          <a:prstGeom prst="rect">
            <a:avLst/>
          </a:prstGeom>
          <a:noFill/>
          <a:ln>
            <a:noFill/>
          </a:ln>
        </p:spPr>
        <p:txBody>
          <a:bodyPr spcFirstLastPara="1" wrap="square" lIns="0" tIns="0" rIns="0" bIns="0" anchor="t" anchorCtr="0">
            <a:noAutofit/>
          </a:bodyPr>
          <a:lstStyle/>
          <a:p>
            <a:pPr marL="0" marR="0" lvl="0" indent="0" algn="l" rtl="0">
              <a:lnSpc>
                <a:spcPct val="120000"/>
              </a:lnSpc>
              <a:spcBef>
                <a:spcPts val="0"/>
              </a:spcBef>
              <a:spcAft>
                <a:spcPts val="0"/>
              </a:spcAft>
              <a:buClr>
                <a:srgbClr val="E7DEF5"/>
              </a:buClr>
              <a:buSzPts val="1500"/>
              <a:buFont typeface="Calibri"/>
              <a:buNone/>
            </a:pPr>
            <a:r>
              <a:rPr lang="en-US" sz="1500" b="0" i="0" u="none" strike="noStrike" cap="none">
                <a:solidFill>
                  <a:srgbClr val="E7DEF5"/>
                </a:solidFill>
                <a:latin typeface="Calibri"/>
                <a:ea typeface="Calibri"/>
                <a:cs typeface="Calibri"/>
                <a:sym typeface="Calibri"/>
              </a:rPr>
              <a:t>Advanced Doctoral Research Skills  |  DBA Programme</a:t>
            </a:r>
            <a:endParaRPr sz="1500" b="0" i="0" u="none" strike="noStrike" cap="none">
              <a:solidFill>
                <a:schemeClr val="dk1"/>
              </a:solidFill>
              <a:latin typeface="Calibri"/>
              <a:ea typeface="Calibri"/>
              <a:cs typeface="Calibri"/>
              <a:sym typeface="Calibri"/>
            </a:endParaRPr>
          </a:p>
          <a:p>
            <a:pPr marL="0" marR="0" lvl="0" indent="0" algn="l" rtl="0">
              <a:lnSpc>
                <a:spcPct val="120000"/>
              </a:lnSpc>
              <a:spcBef>
                <a:spcPts val="0"/>
              </a:spcBef>
              <a:spcAft>
                <a:spcPts val="0"/>
              </a:spcAft>
              <a:buClr>
                <a:srgbClr val="C8BBE0"/>
              </a:buClr>
              <a:buSzPts val="1300"/>
              <a:buFont typeface="Calibri"/>
              <a:buNone/>
            </a:pPr>
            <a:r>
              <a:rPr lang="en-US" sz="1300" b="0" i="0" u="none" strike="noStrike" cap="none">
                <a:solidFill>
                  <a:srgbClr val="C8BBE0"/>
                </a:solidFill>
                <a:latin typeface="Calibri"/>
                <a:ea typeface="Calibri"/>
                <a:cs typeface="Calibri"/>
                <a:sym typeface="Calibri"/>
              </a:rPr>
              <a:t>Dr Caroline Jawad  |  Swansea Business School, UWTSD</a:t>
            </a:r>
            <a:endParaRPr sz="1500" b="0" i="0" u="none" strike="noStrike" cap="none">
              <a:solidFill>
                <a:schemeClr val="dk1"/>
              </a:solidFill>
              <a:latin typeface="Calibri"/>
              <a:ea typeface="Calibri"/>
              <a:cs typeface="Calibri"/>
              <a:sym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572493" y="238539"/>
            <a:ext cx="11018520" cy="1434415"/>
          </a:xfrm>
        </p:spPr>
        <p:txBody>
          <a:bodyPr anchor="b">
            <a:normAutofit/>
          </a:bodyPr>
          <a:lstStyle/>
          <a:p>
            <a:r>
              <a:rPr lang="en-GB" sz="5400"/>
              <a:t>Please note</a:t>
            </a:r>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idx="1"/>
          </p:nvPr>
        </p:nvSpPr>
        <p:spPr>
          <a:xfrm>
            <a:off x="572493" y="2071316"/>
            <a:ext cx="6713552" cy="4119172"/>
          </a:xfrm>
        </p:spPr>
        <p:txBody>
          <a:bodyPr anchor="t">
            <a:normAutofit/>
          </a:bodyPr>
          <a:lstStyle/>
          <a:p>
            <a:r>
              <a:rPr lang="en-GB" sz="2200"/>
              <a:t>This presentation  will introduce you to some aspects of research methods – but it is NOT intended to replace key reading, such as Bryman, Denscombe, Creswell, Maxwell, Guba and Lincoln and Cohen </a:t>
            </a:r>
            <a:r>
              <a:rPr lang="en-GB" sz="2200" b="1"/>
              <a:t>etc.  </a:t>
            </a:r>
          </a:p>
          <a:p>
            <a:r>
              <a:rPr lang="en-GB" sz="2200"/>
              <a:t>You must read key texts and beyond at doctoral level that cover the method and for this you may have to go beyond your modules reading list.</a:t>
            </a:r>
          </a:p>
          <a:p>
            <a:r>
              <a:rPr lang="en-GB" sz="2200"/>
              <a:t>Again some slides will not be focused on and you are expected at this doctoral level to be motivated, engaged and understand the areas you need to explore.</a:t>
            </a:r>
          </a:p>
          <a:p>
            <a:endParaRPr lang="en-GB" sz="2200"/>
          </a:p>
        </p:txBody>
      </p:sp>
      <p:pic>
        <p:nvPicPr>
          <p:cNvPr id="4" name="Picture 3">
            <a:extLst>
              <a:ext uri="{FF2B5EF4-FFF2-40B4-BE49-F238E27FC236}">
                <a16:creationId xmlns:a16="http://schemas.microsoft.com/office/drawing/2014/main" id="{2ABFBCBA-D4BB-4516-835F-614E3E0F6B2D}"/>
              </a:ext>
            </a:extLst>
          </p:cNvPr>
          <p:cNvPicPr>
            <a:picLocks noChangeAspect="1"/>
          </p:cNvPicPr>
          <p:nvPr/>
        </p:nvPicPr>
        <p:blipFill rotWithShape="1">
          <a:blip r:embed="rId3"/>
          <a:srcRect l="14688" r="24703"/>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34430602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24"/>
        <p:cNvGrpSpPr/>
        <p:nvPr/>
      </p:nvGrpSpPr>
      <p:grpSpPr>
        <a:xfrm>
          <a:off x="0" y="0"/>
          <a:ext cx="0" cy="0"/>
          <a:chOff x="0" y="0"/>
          <a:chExt cx="0" cy="0"/>
        </a:xfrm>
      </p:grpSpPr>
      <p:sp>
        <p:nvSpPr>
          <p:cNvPr id="25" name="Google Shape;25;p4"/>
          <p:cNvSpPr/>
          <p:nvPr/>
        </p:nvSpPr>
        <p:spPr>
          <a:xfrm>
            <a:off x="0" y="0"/>
            <a:ext cx="12188952" cy="1078992"/>
          </a:xfrm>
          <a:prstGeom prst="rect">
            <a:avLst/>
          </a:prstGeom>
          <a:solidFill>
            <a:srgbClr val="4B2C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4"/>
          <p:cNvSpPr/>
          <p:nvPr/>
        </p:nvSpPr>
        <p:spPr>
          <a:xfrm>
            <a:off x="502920" y="109728"/>
            <a:ext cx="11155680" cy="841248"/>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2700"/>
              <a:buFont typeface="Cambria"/>
              <a:buNone/>
            </a:pPr>
            <a:r>
              <a:rPr lang="en-US" sz="2700" b="1" i="0" u="none" strike="noStrike" cap="none">
                <a:solidFill>
                  <a:srgbClr val="FFFFFF"/>
                </a:solidFill>
                <a:latin typeface="Cambria"/>
                <a:ea typeface="Cambria"/>
                <a:cs typeface="Cambria"/>
                <a:sym typeface="Cambria"/>
              </a:rPr>
              <a:t>Please note</a:t>
            </a:r>
            <a:endParaRPr sz="2700" b="0" i="0" u="none" strike="noStrike" cap="none">
              <a:solidFill>
                <a:schemeClr val="dk1"/>
              </a:solidFill>
              <a:latin typeface="Calibri"/>
              <a:ea typeface="Calibri"/>
              <a:cs typeface="Calibri"/>
              <a:sym typeface="Calibri"/>
            </a:endParaRPr>
          </a:p>
        </p:txBody>
      </p:sp>
      <p:sp>
        <p:nvSpPr>
          <p:cNvPr id="28" name="Google Shape;28;p4"/>
          <p:cNvSpPr/>
          <p:nvPr/>
        </p:nvSpPr>
        <p:spPr>
          <a:xfrm>
            <a:off x="253219" y="1371600"/>
            <a:ext cx="11387094" cy="4160520"/>
          </a:xfrm>
          <a:prstGeom prst="rect">
            <a:avLst/>
          </a:prstGeom>
          <a:solidFill>
            <a:srgbClr val="F3F0F9"/>
          </a:solidFill>
          <a:ln w="12700" cap="flat" cmpd="sng">
            <a:solidFill>
              <a:srgbClr val="DAD3E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4"/>
          <p:cNvSpPr/>
          <p:nvPr/>
        </p:nvSpPr>
        <p:spPr>
          <a:xfrm>
            <a:off x="699164" y="1554480"/>
            <a:ext cx="10730836" cy="310896"/>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4B2C7A"/>
              </a:buClr>
              <a:buSzPts val="1500"/>
              <a:buFont typeface="Calibri"/>
              <a:buNone/>
            </a:pPr>
            <a:r>
              <a:rPr lang="en-US" sz="1500" b="1" i="0" u="none" strike="noStrike" cap="none" dirty="0">
                <a:solidFill>
                  <a:srgbClr val="4B2C7A"/>
                </a:solidFill>
                <a:latin typeface="Calibri"/>
                <a:ea typeface="Calibri"/>
                <a:cs typeface="Calibri"/>
                <a:sym typeface="Calibri"/>
              </a:rPr>
              <a:t>Essential mixed methods reading</a:t>
            </a:r>
            <a:endParaRPr sz="1500" b="0" i="0" u="none" strike="noStrike" cap="none" dirty="0">
              <a:solidFill>
                <a:schemeClr val="dk1"/>
              </a:solidFill>
              <a:latin typeface="Calibri"/>
              <a:ea typeface="Calibri"/>
              <a:cs typeface="Calibri"/>
              <a:sym typeface="Calibri"/>
            </a:endParaRPr>
          </a:p>
        </p:txBody>
      </p:sp>
      <p:sp>
        <p:nvSpPr>
          <p:cNvPr id="30" name="Google Shape;30;p4"/>
          <p:cNvSpPr/>
          <p:nvPr/>
        </p:nvSpPr>
        <p:spPr>
          <a:xfrm>
            <a:off x="717452" y="1965960"/>
            <a:ext cx="10730836" cy="34290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222222"/>
              </a:buClr>
              <a:buSzPts val="1200"/>
              <a:buFont typeface="Calibri"/>
              <a:buNone/>
            </a:pPr>
            <a:r>
              <a:rPr lang="en-US" sz="2000" b="0" i="0" u="none" strike="noStrike" cap="none" dirty="0">
                <a:solidFill>
                  <a:srgbClr val="222222"/>
                </a:solidFill>
                <a:latin typeface="Calibri"/>
                <a:ea typeface="Calibri"/>
                <a:cs typeface="Calibri"/>
                <a:sym typeface="Calibri"/>
              </a:rPr>
              <a:t>Creswell, J.W. and Plano Clark, V.L. (2018) Designing and Conducting Mixed Methods Research. 3rd </a:t>
            </a:r>
            <a:r>
              <a:rPr lang="en-US" sz="2000" b="0" i="0" u="none" strike="noStrike" cap="none" dirty="0" err="1">
                <a:solidFill>
                  <a:srgbClr val="222222"/>
                </a:solidFill>
                <a:latin typeface="Calibri"/>
                <a:ea typeface="Calibri"/>
                <a:cs typeface="Calibri"/>
                <a:sym typeface="Calibri"/>
              </a:rPr>
              <a:t>edn</a:t>
            </a:r>
            <a:r>
              <a:rPr lang="en-US" sz="2000" b="0" i="0" u="none" strike="noStrike" cap="none" dirty="0">
                <a:solidFill>
                  <a:srgbClr val="222222"/>
                </a:solidFill>
                <a:latin typeface="Calibri"/>
                <a:ea typeface="Calibri"/>
                <a:cs typeface="Calibri"/>
                <a:sym typeface="Calibri"/>
              </a:rPr>
              <a:t>. Sage.</a:t>
            </a:r>
            <a:endParaRPr sz="2000" b="0" i="0" u="none" strike="noStrike" cap="none" dirty="0">
              <a:solidFill>
                <a:schemeClr val="dk1"/>
              </a:solidFill>
              <a:latin typeface="Calibri"/>
              <a:ea typeface="Calibri"/>
              <a:cs typeface="Calibri"/>
              <a:sym typeface="Calibri"/>
            </a:endParaRPr>
          </a:p>
          <a:p>
            <a:pPr marL="0" marR="0" lvl="0" indent="0" algn="l" rtl="0">
              <a:lnSpc>
                <a:spcPct val="100000"/>
              </a:lnSpc>
              <a:spcBef>
                <a:spcPts val="900"/>
              </a:spcBef>
              <a:spcAft>
                <a:spcPts val="0"/>
              </a:spcAft>
              <a:buClr>
                <a:srgbClr val="222222"/>
              </a:buClr>
              <a:buSzPts val="1200"/>
              <a:buFont typeface="Calibri"/>
              <a:buNone/>
            </a:pPr>
            <a:r>
              <a:rPr lang="en-US" sz="2000" b="0" i="0" u="none" strike="noStrike" cap="none" dirty="0" err="1">
                <a:solidFill>
                  <a:srgbClr val="222222"/>
                </a:solidFill>
                <a:latin typeface="Calibri"/>
                <a:ea typeface="Calibri"/>
                <a:cs typeface="Calibri"/>
                <a:sym typeface="Calibri"/>
              </a:rPr>
              <a:t>Tashakkori</a:t>
            </a:r>
            <a:r>
              <a:rPr lang="en-US" sz="2000" b="0" i="0" u="none" strike="noStrike" cap="none" dirty="0">
                <a:solidFill>
                  <a:srgbClr val="222222"/>
                </a:solidFill>
                <a:latin typeface="Calibri"/>
                <a:ea typeface="Calibri"/>
                <a:cs typeface="Calibri"/>
                <a:sym typeface="Calibri"/>
              </a:rPr>
              <a:t>, A. and Teddlie, C. (eds) (2010) SAGE Handbook of Mixed Methods. 2nd </a:t>
            </a:r>
            <a:r>
              <a:rPr lang="en-US" sz="2000" b="0" i="0" u="none" strike="noStrike" cap="none" dirty="0" err="1">
                <a:solidFill>
                  <a:srgbClr val="222222"/>
                </a:solidFill>
                <a:latin typeface="Calibri"/>
                <a:ea typeface="Calibri"/>
                <a:cs typeface="Calibri"/>
                <a:sym typeface="Calibri"/>
              </a:rPr>
              <a:t>edn</a:t>
            </a:r>
            <a:r>
              <a:rPr lang="en-US" sz="2000" b="0" i="0" u="none" strike="noStrike" cap="none" dirty="0">
                <a:solidFill>
                  <a:srgbClr val="222222"/>
                </a:solidFill>
                <a:latin typeface="Calibri"/>
                <a:ea typeface="Calibri"/>
                <a:cs typeface="Calibri"/>
                <a:sym typeface="Calibri"/>
              </a:rPr>
              <a:t>. Sage.</a:t>
            </a:r>
            <a:endParaRPr sz="2000" b="0" i="0" u="none" strike="noStrike" cap="none" dirty="0">
              <a:solidFill>
                <a:schemeClr val="dk1"/>
              </a:solidFill>
              <a:latin typeface="Calibri"/>
              <a:ea typeface="Calibri"/>
              <a:cs typeface="Calibri"/>
              <a:sym typeface="Calibri"/>
            </a:endParaRPr>
          </a:p>
          <a:p>
            <a:pPr marL="0" marR="0" lvl="0" indent="0" algn="l" rtl="0">
              <a:lnSpc>
                <a:spcPct val="100000"/>
              </a:lnSpc>
              <a:spcBef>
                <a:spcPts val="900"/>
              </a:spcBef>
              <a:spcAft>
                <a:spcPts val="0"/>
              </a:spcAft>
              <a:buClr>
                <a:srgbClr val="222222"/>
              </a:buClr>
              <a:buSzPts val="1200"/>
              <a:buFont typeface="Calibri"/>
              <a:buNone/>
            </a:pPr>
            <a:r>
              <a:rPr lang="en-US" sz="2000" b="0" i="0" u="none" strike="noStrike" cap="none" dirty="0">
                <a:solidFill>
                  <a:srgbClr val="222222"/>
                </a:solidFill>
                <a:latin typeface="Calibri"/>
                <a:ea typeface="Calibri"/>
                <a:cs typeface="Calibri"/>
                <a:sym typeface="Calibri"/>
              </a:rPr>
              <a:t>Johnson, R.B. and Onwuegbuzie, A.J. (2004) Mixed methods research: a research paradigm whose time has come. Educational Researcher, 33(7).</a:t>
            </a:r>
            <a:endParaRPr sz="2000" b="0" i="0" u="none" strike="noStrike" cap="none" dirty="0">
              <a:solidFill>
                <a:schemeClr val="dk1"/>
              </a:solidFill>
              <a:latin typeface="Calibri"/>
              <a:ea typeface="Calibri"/>
              <a:cs typeface="Calibri"/>
              <a:sym typeface="Calibri"/>
            </a:endParaRPr>
          </a:p>
          <a:p>
            <a:pPr marL="0" marR="0" lvl="0" indent="0" algn="l" rtl="0">
              <a:lnSpc>
                <a:spcPct val="100000"/>
              </a:lnSpc>
              <a:spcBef>
                <a:spcPts val="900"/>
              </a:spcBef>
              <a:spcAft>
                <a:spcPts val="0"/>
              </a:spcAft>
              <a:buClr>
                <a:srgbClr val="222222"/>
              </a:buClr>
              <a:buSzPts val="1200"/>
              <a:buFont typeface="Calibri"/>
              <a:buNone/>
            </a:pPr>
            <a:r>
              <a:rPr lang="en-US" sz="2000" b="0" i="0" u="none" strike="noStrike" cap="none" dirty="0">
                <a:solidFill>
                  <a:srgbClr val="222222"/>
                </a:solidFill>
                <a:latin typeface="Calibri"/>
                <a:ea typeface="Calibri"/>
                <a:cs typeface="Calibri"/>
                <a:sym typeface="Calibri"/>
              </a:rPr>
              <a:t>Fetters, M.D., Curry, L.A. and Creswell, J.W. (2013) Achieving integration in mixed methods designs. Health Services Research, 48(6).</a:t>
            </a:r>
            <a:endParaRPr sz="2000" b="0" i="0" u="none" strike="noStrike" cap="none" dirty="0">
              <a:solidFill>
                <a:schemeClr val="dk1"/>
              </a:solidFill>
              <a:latin typeface="Calibri"/>
              <a:ea typeface="Calibri"/>
              <a:cs typeface="Calibri"/>
              <a:sym typeface="Calibri"/>
            </a:endParaRPr>
          </a:p>
          <a:p>
            <a:pPr marL="0" marR="0" lvl="0" indent="0" algn="l" rtl="0">
              <a:lnSpc>
                <a:spcPct val="100000"/>
              </a:lnSpc>
              <a:spcBef>
                <a:spcPts val="900"/>
              </a:spcBef>
              <a:spcAft>
                <a:spcPts val="0"/>
              </a:spcAft>
              <a:buClr>
                <a:srgbClr val="222222"/>
              </a:buClr>
              <a:buSzPts val="1200"/>
              <a:buFont typeface="Calibri"/>
              <a:buNone/>
            </a:pPr>
            <a:r>
              <a:rPr lang="en-US" sz="2000" b="0" i="0" u="none" strike="noStrike" cap="none" dirty="0">
                <a:solidFill>
                  <a:srgbClr val="222222"/>
                </a:solidFill>
                <a:latin typeface="Calibri"/>
                <a:ea typeface="Calibri"/>
                <a:cs typeface="Calibri"/>
                <a:sym typeface="Calibri"/>
              </a:rPr>
              <a:t>Greene, J.C., </a:t>
            </a:r>
            <a:r>
              <a:rPr lang="en-US" sz="2000" b="0" i="0" u="none" strike="noStrike" cap="none" dirty="0" err="1">
                <a:solidFill>
                  <a:srgbClr val="222222"/>
                </a:solidFill>
                <a:latin typeface="Calibri"/>
                <a:ea typeface="Calibri"/>
                <a:cs typeface="Calibri"/>
                <a:sym typeface="Calibri"/>
              </a:rPr>
              <a:t>Caracelli</a:t>
            </a:r>
            <a:r>
              <a:rPr lang="en-US" sz="2000" b="0" i="0" u="none" strike="noStrike" cap="none" dirty="0">
                <a:solidFill>
                  <a:srgbClr val="222222"/>
                </a:solidFill>
                <a:latin typeface="Calibri"/>
                <a:ea typeface="Calibri"/>
                <a:cs typeface="Calibri"/>
                <a:sym typeface="Calibri"/>
              </a:rPr>
              <a:t>, V.J. and Graham, W.F. (1989) Toward a conceptual framework for mixed method evaluation designs. Educational Evaluation and Policy Analysis, 11(3).</a:t>
            </a:r>
            <a:endParaRPr sz="2000" b="0" i="0" u="none" strike="noStrike" cap="none" dirty="0">
              <a:solidFill>
                <a:schemeClr val="dk1"/>
              </a:solidFill>
              <a:latin typeface="Calibri"/>
              <a:ea typeface="Calibri"/>
              <a:cs typeface="Calibri"/>
              <a:sym typeface="Calibri"/>
            </a:endParaRPr>
          </a:p>
        </p:txBody>
      </p:sp>
      <p:sp>
        <p:nvSpPr>
          <p:cNvPr id="31" name="Google Shape;31;p4"/>
          <p:cNvSpPr/>
          <p:nvPr/>
        </p:nvSpPr>
        <p:spPr>
          <a:xfrm>
            <a:off x="502920" y="6446520"/>
            <a:ext cx="86868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5E6975"/>
              </a:buClr>
              <a:buSzPts val="900"/>
              <a:buFont typeface="Calibri"/>
              <a:buNone/>
            </a:pPr>
            <a:r>
              <a:rPr lang="en-US" sz="900" b="0" i="0" u="none" strike="noStrike" cap="none">
                <a:solidFill>
                  <a:srgbClr val="5E6975"/>
                </a:solidFill>
                <a:latin typeface="Calibri"/>
                <a:ea typeface="Calibri"/>
                <a:cs typeface="Calibri"/>
                <a:sym typeface="Calibri"/>
              </a:rPr>
              <a:t>Advanced Doctoral Research Skills  |  Mixed Methods Research</a:t>
            </a:r>
            <a:endParaRPr sz="900" b="0" i="0" u="none" strike="noStrike" cap="none">
              <a:solidFill>
                <a:schemeClr val="dk1"/>
              </a:solidFill>
              <a:latin typeface="Calibri"/>
              <a:ea typeface="Calibri"/>
              <a:cs typeface="Calibri"/>
              <a:sym typeface="Calibri"/>
            </a:endParaRPr>
          </a:p>
        </p:txBody>
      </p:sp>
      <p:sp>
        <p:nvSpPr>
          <p:cNvPr id="32" name="Google Shape;32;p4"/>
          <p:cNvSpPr/>
          <p:nvPr/>
        </p:nvSpPr>
        <p:spPr>
          <a:xfrm>
            <a:off x="11247120" y="6446520"/>
            <a:ext cx="548640" cy="274320"/>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5E6975"/>
              </a:buClr>
              <a:buSzPts val="900"/>
              <a:buFont typeface="Calibri"/>
              <a:buNone/>
            </a:pPr>
            <a:r>
              <a:rPr lang="en-US" sz="900" b="0" i="0" u="none" strike="noStrike" cap="none">
                <a:solidFill>
                  <a:srgbClr val="5E6975"/>
                </a:solidFill>
                <a:latin typeface="Calibri"/>
                <a:ea typeface="Calibri"/>
                <a:cs typeface="Calibri"/>
                <a:sym typeface="Calibri"/>
              </a:rPr>
              <a:t>2</a:t>
            </a:r>
            <a:endParaRPr sz="900" b="0" i="0" u="none" strike="noStrike" cap="none">
              <a:solidFill>
                <a:schemeClr val="dk1"/>
              </a:solidFill>
              <a:latin typeface="Calibri"/>
              <a:ea typeface="Calibri"/>
              <a:cs typeface="Calibri"/>
              <a:sym typeface="Calibri"/>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37"/>
        <p:cNvGrpSpPr/>
        <p:nvPr/>
      </p:nvGrpSpPr>
      <p:grpSpPr>
        <a:xfrm>
          <a:off x="0" y="0"/>
          <a:ext cx="0" cy="0"/>
          <a:chOff x="0" y="0"/>
          <a:chExt cx="0" cy="0"/>
        </a:xfrm>
      </p:grpSpPr>
      <p:sp>
        <p:nvSpPr>
          <p:cNvPr id="38" name="Google Shape;38;p5"/>
          <p:cNvSpPr/>
          <p:nvPr/>
        </p:nvSpPr>
        <p:spPr>
          <a:xfrm>
            <a:off x="0" y="0"/>
            <a:ext cx="12188952" cy="1078992"/>
          </a:xfrm>
          <a:prstGeom prst="rect">
            <a:avLst/>
          </a:prstGeom>
          <a:solidFill>
            <a:srgbClr val="4B2C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5"/>
          <p:cNvSpPr/>
          <p:nvPr/>
        </p:nvSpPr>
        <p:spPr>
          <a:xfrm>
            <a:off x="502920" y="109728"/>
            <a:ext cx="11155680" cy="841248"/>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2700"/>
              <a:buFont typeface="Cambria"/>
              <a:buNone/>
            </a:pPr>
            <a:r>
              <a:rPr lang="en-US" sz="2700" b="1" i="0" u="none" strike="noStrike" cap="none">
                <a:solidFill>
                  <a:srgbClr val="FFFFFF"/>
                </a:solidFill>
                <a:latin typeface="Cambria"/>
                <a:ea typeface="Cambria"/>
                <a:cs typeface="Cambria"/>
                <a:sym typeface="Cambria"/>
              </a:rPr>
              <a:t>Today's workshop</a:t>
            </a:r>
            <a:endParaRPr sz="2700" b="0" i="0" u="none" strike="noStrike" cap="none">
              <a:solidFill>
                <a:schemeClr val="dk1"/>
              </a:solidFill>
              <a:latin typeface="Calibri"/>
              <a:ea typeface="Calibri"/>
              <a:cs typeface="Calibri"/>
              <a:sym typeface="Calibri"/>
            </a:endParaRPr>
          </a:p>
        </p:txBody>
      </p:sp>
      <p:sp>
        <p:nvSpPr>
          <p:cNvPr id="40" name="Google Shape;40;p5"/>
          <p:cNvSpPr/>
          <p:nvPr/>
        </p:nvSpPr>
        <p:spPr>
          <a:xfrm>
            <a:off x="548640" y="1325880"/>
            <a:ext cx="11064240" cy="4572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5E6975"/>
              </a:buClr>
              <a:buSzPts val="1800"/>
              <a:buFont typeface="Calibri"/>
              <a:buNone/>
            </a:pPr>
            <a:r>
              <a:rPr lang="en-US" sz="1800" b="0" i="1" u="none" strike="noStrike" cap="none">
                <a:solidFill>
                  <a:srgbClr val="5E6975"/>
                </a:solidFill>
                <a:latin typeface="Calibri"/>
                <a:ea typeface="Calibri"/>
                <a:cs typeface="Calibri"/>
                <a:sym typeface="Calibri"/>
              </a:rPr>
              <a:t>A working introduction to mixed methods research for doctoral students.</a:t>
            </a:r>
            <a:endParaRPr sz="1800" b="0" i="0" u="none" strike="noStrike" cap="none">
              <a:solidFill>
                <a:schemeClr val="dk1"/>
              </a:solidFill>
              <a:latin typeface="Calibri"/>
              <a:ea typeface="Calibri"/>
              <a:cs typeface="Calibri"/>
              <a:sym typeface="Calibri"/>
            </a:endParaRPr>
          </a:p>
        </p:txBody>
      </p:sp>
      <p:sp>
        <p:nvSpPr>
          <p:cNvPr id="41" name="Google Shape;41;p5"/>
          <p:cNvSpPr/>
          <p:nvPr/>
        </p:nvSpPr>
        <p:spPr>
          <a:xfrm>
            <a:off x="640080" y="2011680"/>
            <a:ext cx="5394960" cy="3474720"/>
          </a:xfrm>
          <a:prstGeom prst="rect">
            <a:avLst/>
          </a:prstGeom>
          <a:noFill/>
          <a:ln>
            <a:noFill/>
          </a:ln>
        </p:spPr>
        <p:txBody>
          <a:bodyPr spcFirstLastPara="1" wrap="square" lIns="91425" tIns="45700" rIns="91425" bIns="45700" anchor="t" anchorCtr="0">
            <a:noAutofit/>
          </a:bodyPr>
          <a:lstStyle/>
          <a:p>
            <a:pPr marL="228600" marR="0" lvl="0" indent="-228600" algn="l" rtl="0">
              <a:spcBef>
                <a:spcPts val="0"/>
              </a:spcBef>
              <a:spcAft>
                <a:spcPts val="0"/>
              </a:spcAft>
              <a:buClr>
                <a:srgbClr val="222222"/>
              </a:buClr>
              <a:buSzPts val="1900"/>
              <a:buFont typeface="Calibri"/>
              <a:buChar char="•"/>
            </a:pPr>
            <a:r>
              <a:rPr lang="en-US" sz="1900" b="0" i="0" u="none" strike="noStrike" cap="none">
                <a:solidFill>
                  <a:srgbClr val="222222"/>
                </a:solidFill>
                <a:latin typeface="Calibri"/>
                <a:ea typeface="Calibri"/>
                <a:cs typeface="Calibri"/>
                <a:sym typeface="Calibri"/>
              </a:rPr>
              <a:t>What mixed methods research is</a:t>
            </a:r>
            <a:endParaRPr sz="1900" b="0" i="0" u="none" strike="noStrike" cap="none">
              <a:solidFill>
                <a:schemeClr val="dk1"/>
              </a:solidFill>
              <a:latin typeface="Calibri"/>
              <a:ea typeface="Calibri"/>
              <a:cs typeface="Calibri"/>
              <a:sym typeface="Calibri"/>
            </a:endParaRPr>
          </a:p>
          <a:p>
            <a:pPr marL="228600" marR="0" lvl="0" indent="-228600" algn="l" rtl="0">
              <a:spcBef>
                <a:spcPts val="1400"/>
              </a:spcBef>
              <a:spcAft>
                <a:spcPts val="0"/>
              </a:spcAft>
              <a:buClr>
                <a:srgbClr val="222222"/>
              </a:buClr>
              <a:buSzPts val="1900"/>
              <a:buFont typeface="Calibri"/>
              <a:buChar char="•"/>
            </a:pPr>
            <a:r>
              <a:rPr lang="en-US" sz="1900" b="0" i="0" u="none" strike="noStrike" cap="none">
                <a:solidFill>
                  <a:srgbClr val="222222"/>
                </a:solidFill>
                <a:latin typeface="Calibri"/>
                <a:ea typeface="Calibri"/>
                <a:cs typeface="Calibri"/>
                <a:sym typeface="Calibri"/>
              </a:rPr>
              <a:t>The philosophical home: pragmatism</a:t>
            </a:r>
            <a:endParaRPr sz="1900" b="0" i="0" u="none" strike="noStrike" cap="none">
              <a:solidFill>
                <a:schemeClr val="dk1"/>
              </a:solidFill>
              <a:latin typeface="Calibri"/>
              <a:ea typeface="Calibri"/>
              <a:cs typeface="Calibri"/>
              <a:sym typeface="Calibri"/>
            </a:endParaRPr>
          </a:p>
          <a:p>
            <a:pPr marL="228600" marR="0" lvl="0" indent="-228600" algn="l" rtl="0">
              <a:spcBef>
                <a:spcPts val="1400"/>
              </a:spcBef>
              <a:spcAft>
                <a:spcPts val="0"/>
              </a:spcAft>
              <a:buClr>
                <a:srgbClr val="222222"/>
              </a:buClr>
              <a:buSzPts val="1900"/>
              <a:buFont typeface="Calibri"/>
              <a:buChar char="•"/>
            </a:pPr>
            <a:r>
              <a:rPr lang="en-US" sz="1900" b="0" i="0" u="none" strike="noStrike" cap="none">
                <a:solidFill>
                  <a:srgbClr val="222222"/>
                </a:solidFill>
                <a:latin typeface="Calibri"/>
                <a:ea typeface="Calibri"/>
                <a:cs typeface="Calibri"/>
                <a:sym typeface="Calibri"/>
              </a:rPr>
              <a:t>Justifying the combination and internal coherence</a:t>
            </a:r>
            <a:endParaRPr sz="1900" b="0" i="0" u="none" strike="noStrike" cap="none">
              <a:solidFill>
                <a:schemeClr val="dk1"/>
              </a:solidFill>
              <a:latin typeface="Calibri"/>
              <a:ea typeface="Calibri"/>
              <a:cs typeface="Calibri"/>
              <a:sym typeface="Calibri"/>
            </a:endParaRPr>
          </a:p>
          <a:p>
            <a:pPr marL="228600" marR="0" lvl="0" indent="-228600" algn="l" rtl="0">
              <a:spcBef>
                <a:spcPts val="1400"/>
              </a:spcBef>
              <a:spcAft>
                <a:spcPts val="0"/>
              </a:spcAft>
              <a:buClr>
                <a:srgbClr val="222222"/>
              </a:buClr>
              <a:buSzPts val="1900"/>
              <a:buFont typeface="Calibri"/>
              <a:buChar char="•"/>
            </a:pPr>
            <a:r>
              <a:rPr lang="en-US" sz="1900" b="0" i="0" u="none" strike="noStrike" cap="none">
                <a:solidFill>
                  <a:srgbClr val="222222"/>
                </a:solidFill>
                <a:latin typeface="Calibri"/>
                <a:ea typeface="Calibri"/>
                <a:cs typeface="Calibri"/>
                <a:sym typeface="Calibri"/>
              </a:rPr>
              <a:t>The notation: priority and sequence</a:t>
            </a:r>
            <a:endParaRPr sz="1900" b="0" i="0" u="none" strike="noStrike" cap="none">
              <a:solidFill>
                <a:schemeClr val="dk1"/>
              </a:solidFill>
              <a:latin typeface="Calibri"/>
              <a:ea typeface="Calibri"/>
              <a:cs typeface="Calibri"/>
              <a:sym typeface="Calibri"/>
            </a:endParaRPr>
          </a:p>
        </p:txBody>
      </p:sp>
      <p:sp>
        <p:nvSpPr>
          <p:cNvPr id="42" name="Google Shape;42;p5"/>
          <p:cNvSpPr/>
          <p:nvPr/>
        </p:nvSpPr>
        <p:spPr>
          <a:xfrm>
            <a:off x="6309360" y="2011680"/>
            <a:ext cx="5394960" cy="3474720"/>
          </a:xfrm>
          <a:prstGeom prst="rect">
            <a:avLst/>
          </a:prstGeom>
          <a:noFill/>
          <a:ln>
            <a:noFill/>
          </a:ln>
        </p:spPr>
        <p:txBody>
          <a:bodyPr spcFirstLastPara="1" wrap="square" lIns="91425" tIns="45700" rIns="91425" bIns="45700" anchor="t" anchorCtr="0">
            <a:noAutofit/>
          </a:bodyPr>
          <a:lstStyle/>
          <a:p>
            <a:pPr marL="228600" marR="0" lvl="0" indent="-228600" algn="l" rtl="0">
              <a:spcBef>
                <a:spcPts val="0"/>
              </a:spcBef>
              <a:spcAft>
                <a:spcPts val="0"/>
              </a:spcAft>
              <a:buClr>
                <a:srgbClr val="222222"/>
              </a:buClr>
              <a:buSzPts val="1900"/>
              <a:buFont typeface="Calibri"/>
              <a:buChar char="•"/>
            </a:pPr>
            <a:r>
              <a:rPr lang="en-US" sz="1900" b="0" i="0" u="none" strike="noStrike" cap="none">
                <a:solidFill>
                  <a:srgbClr val="222222"/>
                </a:solidFill>
                <a:latin typeface="Calibri"/>
                <a:ea typeface="Calibri"/>
                <a:cs typeface="Calibri"/>
                <a:sym typeface="Calibri"/>
              </a:rPr>
              <a:t>The three core designs</a:t>
            </a:r>
            <a:endParaRPr sz="1900" b="0" i="0" u="none" strike="noStrike" cap="none">
              <a:solidFill>
                <a:schemeClr val="dk1"/>
              </a:solidFill>
              <a:latin typeface="Calibri"/>
              <a:ea typeface="Calibri"/>
              <a:cs typeface="Calibri"/>
              <a:sym typeface="Calibri"/>
            </a:endParaRPr>
          </a:p>
          <a:p>
            <a:pPr marL="228600" marR="0" lvl="0" indent="-228600" algn="l" rtl="0">
              <a:spcBef>
                <a:spcPts val="1400"/>
              </a:spcBef>
              <a:spcAft>
                <a:spcPts val="0"/>
              </a:spcAft>
              <a:buClr>
                <a:srgbClr val="222222"/>
              </a:buClr>
              <a:buSzPts val="1900"/>
              <a:buFont typeface="Calibri"/>
              <a:buChar char="•"/>
            </a:pPr>
            <a:r>
              <a:rPr lang="en-US" sz="1900" b="0" i="0" u="none" strike="noStrike" cap="none">
                <a:solidFill>
                  <a:srgbClr val="222222"/>
                </a:solidFill>
                <a:latin typeface="Calibri"/>
                <a:ea typeface="Calibri"/>
                <a:cs typeface="Calibri"/>
                <a:sym typeface="Calibri"/>
              </a:rPr>
              <a:t>Integration: the heart of it</a:t>
            </a:r>
            <a:endParaRPr sz="1900" b="0" i="0" u="none" strike="noStrike" cap="none">
              <a:solidFill>
                <a:schemeClr val="dk1"/>
              </a:solidFill>
              <a:latin typeface="Calibri"/>
              <a:ea typeface="Calibri"/>
              <a:cs typeface="Calibri"/>
              <a:sym typeface="Calibri"/>
            </a:endParaRPr>
          </a:p>
          <a:p>
            <a:pPr marL="228600" marR="0" lvl="0" indent="-228600" algn="l" rtl="0">
              <a:spcBef>
                <a:spcPts val="1400"/>
              </a:spcBef>
              <a:spcAft>
                <a:spcPts val="0"/>
              </a:spcAft>
              <a:buClr>
                <a:srgbClr val="222222"/>
              </a:buClr>
              <a:buSzPts val="1900"/>
              <a:buFont typeface="Calibri"/>
              <a:buChar char="•"/>
            </a:pPr>
            <a:r>
              <a:rPr lang="en-US" sz="1900" b="0" i="0" u="none" strike="noStrike" cap="none">
                <a:solidFill>
                  <a:srgbClr val="222222"/>
                </a:solidFill>
                <a:latin typeface="Calibri"/>
                <a:ea typeface="Calibri"/>
                <a:cs typeface="Calibri"/>
                <a:sym typeface="Calibri"/>
              </a:rPr>
              <a:t>Quality, legitimation and advanced designs</a:t>
            </a:r>
            <a:endParaRPr sz="1900" b="0" i="0" u="none" strike="noStrike" cap="none">
              <a:solidFill>
                <a:schemeClr val="dk1"/>
              </a:solidFill>
              <a:latin typeface="Calibri"/>
              <a:ea typeface="Calibri"/>
              <a:cs typeface="Calibri"/>
              <a:sym typeface="Calibri"/>
            </a:endParaRPr>
          </a:p>
          <a:p>
            <a:pPr marL="228600" marR="0" lvl="0" indent="-228600" algn="l" rtl="0">
              <a:spcBef>
                <a:spcPts val="1400"/>
              </a:spcBef>
              <a:spcAft>
                <a:spcPts val="0"/>
              </a:spcAft>
              <a:buClr>
                <a:srgbClr val="222222"/>
              </a:buClr>
              <a:buSzPts val="1900"/>
              <a:buFont typeface="Calibri"/>
              <a:buChar char="•"/>
            </a:pPr>
            <a:r>
              <a:rPr lang="en-US" sz="1900" b="0" i="0" u="none" strike="noStrike" cap="none">
                <a:solidFill>
                  <a:srgbClr val="222222"/>
                </a:solidFill>
                <a:latin typeface="Calibri"/>
                <a:ea typeface="Calibri"/>
                <a:cs typeface="Calibri"/>
                <a:sym typeface="Calibri"/>
              </a:rPr>
              <a:t>Designing your own study</a:t>
            </a:r>
            <a:endParaRPr sz="1900" b="0" i="0" u="none" strike="noStrike" cap="none">
              <a:solidFill>
                <a:schemeClr val="dk1"/>
              </a:solidFill>
              <a:latin typeface="Calibri"/>
              <a:ea typeface="Calibri"/>
              <a:cs typeface="Calibri"/>
              <a:sym typeface="Calibri"/>
            </a:endParaRPr>
          </a:p>
        </p:txBody>
      </p:sp>
      <p:sp>
        <p:nvSpPr>
          <p:cNvPr id="43" name="Google Shape;43;p5"/>
          <p:cNvSpPr/>
          <p:nvPr/>
        </p:nvSpPr>
        <p:spPr>
          <a:xfrm>
            <a:off x="502920" y="6446520"/>
            <a:ext cx="86868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5E6975"/>
              </a:buClr>
              <a:buSzPts val="900"/>
              <a:buFont typeface="Calibri"/>
              <a:buNone/>
            </a:pPr>
            <a:r>
              <a:rPr lang="en-US" sz="900" b="0" i="0" u="none" strike="noStrike" cap="none">
                <a:solidFill>
                  <a:srgbClr val="5E6975"/>
                </a:solidFill>
                <a:latin typeface="Calibri"/>
                <a:ea typeface="Calibri"/>
                <a:cs typeface="Calibri"/>
                <a:sym typeface="Calibri"/>
              </a:rPr>
              <a:t>Advanced Doctoral Research Skills  |  Mixed Methods Research</a:t>
            </a:r>
            <a:endParaRPr sz="900" b="0" i="0" u="none" strike="noStrike" cap="none">
              <a:solidFill>
                <a:schemeClr val="dk1"/>
              </a:solidFill>
              <a:latin typeface="Calibri"/>
              <a:ea typeface="Calibri"/>
              <a:cs typeface="Calibri"/>
              <a:sym typeface="Calibri"/>
            </a:endParaRPr>
          </a:p>
        </p:txBody>
      </p:sp>
      <p:sp>
        <p:nvSpPr>
          <p:cNvPr id="44" name="Google Shape;44;p5"/>
          <p:cNvSpPr/>
          <p:nvPr/>
        </p:nvSpPr>
        <p:spPr>
          <a:xfrm>
            <a:off x="11247120" y="6446520"/>
            <a:ext cx="548640" cy="274320"/>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5E6975"/>
              </a:buClr>
              <a:buSzPts val="900"/>
              <a:buFont typeface="Calibri"/>
              <a:buNone/>
            </a:pPr>
            <a:r>
              <a:rPr lang="en-US" sz="900" b="0" i="0" u="none" strike="noStrike" cap="none">
                <a:solidFill>
                  <a:srgbClr val="5E6975"/>
                </a:solidFill>
                <a:latin typeface="Calibri"/>
                <a:ea typeface="Calibri"/>
                <a:cs typeface="Calibri"/>
                <a:sym typeface="Calibri"/>
              </a:rPr>
              <a:t>3</a:t>
            </a:r>
            <a:endParaRPr sz="900" b="0" i="0" u="none" strike="noStrike" cap="none">
              <a:solidFill>
                <a:schemeClr val="dk1"/>
              </a:solidFill>
              <a:latin typeface="Calibri"/>
              <a:ea typeface="Calibri"/>
              <a:cs typeface="Calibri"/>
              <a:sym typeface="Calibri"/>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3A2160"/>
        </a:solidFill>
        <a:effectLst/>
      </p:bgPr>
    </p:bg>
    <p:spTree>
      <p:nvGrpSpPr>
        <p:cNvPr id="1" name="Shape 49"/>
        <p:cNvGrpSpPr/>
        <p:nvPr/>
      </p:nvGrpSpPr>
      <p:grpSpPr>
        <a:xfrm>
          <a:off x="0" y="0"/>
          <a:ext cx="0" cy="0"/>
          <a:chOff x="0" y="0"/>
          <a:chExt cx="0" cy="0"/>
        </a:xfrm>
      </p:grpSpPr>
      <p:sp>
        <p:nvSpPr>
          <p:cNvPr id="50" name="Google Shape;50;p6"/>
          <p:cNvSpPr/>
          <p:nvPr/>
        </p:nvSpPr>
        <p:spPr>
          <a:xfrm>
            <a:off x="640080" y="640080"/>
            <a:ext cx="2743200" cy="164592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C9A227"/>
              </a:buClr>
              <a:buSzPts val="9600"/>
              <a:buFont typeface="Cambria"/>
              <a:buNone/>
            </a:pPr>
            <a:r>
              <a:rPr lang="en-US" sz="9600" b="1" i="0" u="none" strike="noStrike" cap="none">
                <a:solidFill>
                  <a:srgbClr val="C9A227"/>
                </a:solidFill>
                <a:latin typeface="Cambria"/>
                <a:ea typeface="Cambria"/>
                <a:cs typeface="Cambria"/>
                <a:sym typeface="Cambria"/>
              </a:rPr>
              <a:t>1</a:t>
            </a:r>
            <a:endParaRPr sz="9600" b="0" i="0" u="none" strike="noStrike" cap="none">
              <a:solidFill>
                <a:schemeClr val="dk1"/>
              </a:solidFill>
              <a:latin typeface="Calibri"/>
              <a:ea typeface="Calibri"/>
              <a:cs typeface="Calibri"/>
              <a:sym typeface="Calibri"/>
            </a:endParaRPr>
          </a:p>
        </p:txBody>
      </p:sp>
      <p:sp>
        <p:nvSpPr>
          <p:cNvPr id="51" name="Google Shape;51;p6"/>
          <p:cNvSpPr/>
          <p:nvPr/>
        </p:nvSpPr>
        <p:spPr>
          <a:xfrm>
            <a:off x="685800" y="2743200"/>
            <a:ext cx="10789920" cy="16459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4000"/>
              <a:buFont typeface="Cambria"/>
              <a:buNone/>
            </a:pPr>
            <a:r>
              <a:rPr lang="en-US" sz="4000" b="1" i="0" u="none" strike="noStrike" cap="none">
                <a:solidFill>
                  <a:srgbClr val="FFFFFF"/>
                </a:solidFill>
                <a:latin typeface="Cambria"/>
                <a:ea typeface="Cambria"/>
                <a:cs typeface="Cambria"/>
                <a:sym typeface="Cambria"/>
              </a:rPr>
              <a:t>What is mixed methods research?</a:t>
            </a:r>
            <a:endParaRPr sz="4000" b="0" i="0" u="none" strike="noStrike" cap="none">
              <a:solidFill>
                <a:schemeClr val="dk1"/>
              </a:solidFill>
              <a:latin typeface="Calibri"/>
              <a:ea typeface="Calibri"/>
              <a:cs typeface="Calibri"/>
              <a:sym typeface="Calibri"/>
            </a:endParaRPr>
          </a:p>
        </p:txBody>
      </p:sp>
      <p:sp>
        <p:nvSpPr>
          <p:cNvPr id="52" name="Google Shape;52;p6"/>
          <p:cNvSpPr/>
          <p:nvPr/>
        </p:nvSpPr>
        <p:spPr>
          <a:xfrm>
            <a:off x="731520" y="4343400"/>
            <a:ext cx="10607040" cy="64008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C8BBE0"/>
              </a:buClr>
              <a:buSzPts val="1800"/>
              <a:buFont typeface="Calibri"/>
              <a:buNone/>
            </a:pPr>
            <a:r>
              <a:rPr lang="en-US" sz="1800" b="0" i="1" u="none" strike="noStrike" cap="none">
                <a:solidFill>
                  <a:srgbClr val="C8BBE0"/>
                </a:solidFill>
                <a:latin typeface="Calibri"/>
                <a:ea typeface="Calibri"/>
                <a:cs typeface="Calibri"/>
                <a:sym typeface="Calibri"/>
              </a:rPr>
              <a:t>Defining the third methodological movement</a:t>
            </a: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57"/>
        <p:cNvGrpSpPr/>
        <p:nvPr/>
      </p:nvGrpSpPr>
      <p:grpSpPr>
        <a:xfrm>
          <a:off x="0" y="0"/>
          <a:ext cx="0" cy="0"/>
          <a:chOff x="0" y="0"/>
          <a:chExt cx="0" cy="0"/>
        </a:xfrm>
      </p:grpSpPr>
      <p:sp>
        <p:nvSpPr>
          <p:cNvPr id="58" name="Google Shape;58;p7"/>
          <p:cNvSpPr/>
          <p:nvPr/>
        </p:nvSpPr>
        <p:spPr>
          <a:xfrm>
            <a:off x="0" y="0"/>
            <a:ext cx="12188952" cy="1078992"/>
          </a:xfrm>
          <a:prstGeom prst="rect">
            <a:avLst/>
          </a:prstGeom>
          <a:solidFill>
            <a:srgbClr val="4B2C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7"/>
          <p:cNvSpPr/>
          <p:nvPr/>
        </p:nvSpPr>
        <p:spPr>
          <a:xfrm>
            <a:off x="502920" y="109728"/>
            <a:ext cx="11155680" cy="841248"/>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2700"/>
              <a:buFont typeface="Cambria"/>
              <a:buNone/>
            </a:pPr>
            <a:r>
              <a:rPr lang="en-US" sz="2700" b="1" i="0" u="none" strike="noStrike" cap="none">
                <a:solidFill>
                  <a:srgbClr val="FFFFFF"/>
                </a:solidFill>
                <a:latin typeface="Cambria"/>
                <a:ea typeface="Cambria"/>
                <a:cs typeface="Cambria"/>
                <a:sym typeface="Cambria"/>
              </a:rPr>
              <a:t>Defining mixed methods research</a:t>
            </a:r>
            <a:endParaRPr sz="2700" b="0" i="0" u="none" strike="noStrike" cap="none">
              <a:solidFill>
                <a:schemeClr val="dk1"/>
              </a:solidFill>
              <a:latin typeface="Calibri"/>
              <a:ea typeface="Calibri"/>
              <a:cs typeface="Calibri"/>
              <a:sym typeface="Calibri"/>
            </a:endParaRPr>
          </a:p>
        </p:txBody>
      </p:sp>
      <p:sp>
        <p:nvSpPr>
          <p:cNvPr id="60" name="Google Shape;60;p7"/>
          <p:cNvSpPr/>
          <p:nvPr/>
        </p:nvSpPr>
        <p:spPr>
          <a:xfrm>
            <a:off x="548640" y="1325880"/>
            <a:ext cx="1106424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5E6975"/>
              </a:buClr>
              <a:buSzPts val="1700"/>
              <a:buFont typeface="Calibri"/>
              <a:buNone/>
            </a:pPr>
            <a:r>
              <a:rPr lang="en-US" sz="1700" b="0" i="0" u="none" strike="noStrike" cap="none">
                <a:solidFill>
                  <a:srgbClr val="5E6975"/>
                </a:solidFill>
                <a:latin typeface="Calibri"/>
                <a:ea typeface="Calibri"/>
                <a:cs typeface="Calibri"/>
                <a:sym typeface="Calibri"/>
              </a:rPr>
              <a:t>Johnson, Onwuegbuzie and Turner (2007, p.123) define it as:</a:t>
            </a:r>
            <a:endParaRPr sz="1700" b="0" i="0" u="none" strike="noStrike" cap="none">
              <a:solidFill>
                <a:schemeClr val="dk1"/>
              </a:solidFill>
              <a:latin typeface="Calibri"/>
              <a:ea typeface="Calibri"/>
              <a:cs typeface="Calibri"/>
              <a:sym typeface="Calibri"/>
            </a:endParaRPr>
          </a:p>
        </p:txBody>
      </p:sp>
      <p:sp>
        <p:nvSpPr>
          <p:cNvPr id="61" name="Google Shape;61;p7"/>
          <p:cNvSpPr/>
          <p:nvPr/>
        </p:nvSpPr>
        <p:spPr>
          <a:xfrm>
            <a:off x="548640" y="1783080"/>
            <a:ext cx="11064240" cy="1691640"/>
          </a:xfrm>
          <a:prstGeom prst="rect">
            <a:avLst/>
          </a:prstGeom>
          <a:solidFill>
            <a:srgbClr val="F3F0F9"/>
          </a:solidFill>
          <a:ln w="12700" cap="flat" cmpd="sng">
            <a:solidFill>
              <a:srgbClr val="DAD3E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p7"/>
          <p:cNvSpPr/>
          <p:nvPr/>
        </p:nvSpPr>
        <p:spPr>
          <a:xfrm>
            <a:off x="777240" y="1920240"/>
            <a:ext cx="10607040" cy="1417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222222"/>
              </a:buClr>
              <a:buSzPts val="1650"/>
              <a:buFont typeface="Cambria"/>
              <a:buNone/>
            </a:pPr>
            <a:r>
              <a:rPr lang="en-US" sz="1650" b="0" i="1" u="none" strike="noStrike" cap="none">
                <a:solidFill>
                  <a:srgbClr val="222222"/>
                </a:solidFill>
                <a:latin typeface="Cambria"/>
                <a:ea typeface="Cambria"/>
                <a:cs typeface="Cambria"/>
                <a:sym typeface="Cambria"/>
              </a:rPr>
              <a:t>“Mixed methods research is the type of research in which a researcher or team combines elements of qualitative and quantitative research approaches (for example, use of qualitative and quantitative viewpoints, data collection, analysis, inference techniques) for the broad purposes of breadth and depth of understanding and corroboration.”</a:t>
            </a:r>
            <a:endParaRPr sz="1650" b="0" i="0" u="none" strike="noStrike" cap="none">
              <a:solidFill>
                <a:schemeClr val="dk1"/>
              </a:solidFill>
              <a:latin typeface="Calibri"/>
              <a:ea typeface="Calibri"/>
              <a:cs typeface="Calibri"/>
              <a:sym typeface="Calibri"/>
            </a:endParaRPr>
          </a:p>
        </p:txBody>
      </p:sp>
      <p:sp>
        <p:nvSpPr>
          <p:cNvPr id="63" name="Google Shape;63;p7"/>
          <p:cNvSpPr/>
          <p:nvPr/>
        </p:nvSpPr>
        <p:spPr>
          <a:xfrm>
            <a:off x="548640" y="3703320"/>
            <a:ext cx="1097280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4B2C7A"/>
              </a:buClr>
              <a:buSzPts val="1600"/>
              <a:buFont typeface="Calibri"/>
              <a:buNone/>
            </a:pPr>
            <a:r>
              <a:rPr lang="en-US" sz="1600" b="1" i="0" u="none" strike="noStrike" cap="none">
                <a:solidFill>
                  <a:srgbClr val="4B2C7A"/>
                </a:solidFill>
                <a:latin typeface="Calibri"/>
                <a:ea typeface="Calibri"/>
                <a:cs typeface="Calibri"/>
                <a:sym typeface="Calibri"/>
              </a:rPr>
              <a:t>Key elements</a:t>
            </a:r>
            <a:endParaRPr sz="1600" b="0" i="0" u="none" strike="noStrike" cap="none">
              <a:solidFill>
                <a:schemeClr val="dk1"/>
              </a:solidFill>
              <a:latin typeface="Calibri"/>
              <a:ea typeface="Calibri"/>
              <a:cs typeface="Calibri"/>
              <a:sym typeface="Calibri"/>
            </a:endParaRPr>
          </a:p>
        </p:txBody>
      </p:sp>
      <p:sp>
        <p:nvSpPr>
          <p:cNvPr id="64" name="Google Shape;64;p7"/>
          <p:cNvSpPr/>
          <p:nvPr/>
        </p:nvSpPr>
        <p:spPr>
          <a:xfrm>
            <a:off x="640080" y="4069080"/>
            <a:ext cx="10972800" cy="1463040"/>
          </a:xfrm>
          <a:prstGeom prst="rect">
            <a:avLst/>
          </a:prstGeom>
          <a:noFill/>
          <a:ln>
            <a:noFill/>
          </a:ln>
        </p:spPr>
        <p:txBody>
          <a:bodyPr spcFirstLastPara="1" wrap="square" lIns="91425" tIns="45700" rIns="91425" bIns="45700" anchor="t" anchorCtr="0">
            <a:noAutofit/>
          </a:bodyPr>
          <a:lstStyle/>
          <a:p>
            <a:pPr marL="228600" marR="0" lvl="0" indent="-228600" algn="l" rtl="0">
              <a:spcBef>
                <a:spcPts val="0"/>
              </a:spcBef>
              <a:spcAft>
                <a:spcPts val="0"/>
              </a:spcAft>
              <a:buClr>
                <a:srgbClr val="222222"/>
              </a:buClr>
              <a:buSzPts val="1800"/>
              <a:buFont typeface="Calibri"/>
              <a:buChar char="•"/>
            </a:pPr>
            <a:r>
              <a:rPr lang="en-US" sz="1800" b="0" i="0" u="none" strike="noStrike" cap="none">
                <a:solidFill>
                  <a:srgbClr val="222222"/>
                </a:solidFill>
                <a:latin typeface="Calibri"/>
                <a:ea typeface="Calibri"/>
                <a:cs typeface="Calibri"/>
                <a:sym typeface="Calibri"/>
              </a:rPr>
              <a:t>Combines qualitative and quantitative approaches</a:t>
            </a:r>
            <a:endParaRPr sz="1800" b="0" i="0" u="none" strike="noStrike" cap="none">
              <a:solidFill>
                <a:schemeClr val="dk1"/>
              </a:solidFill>
              <a:latin typeface="Calibri"/>
              <a:ea typeface="Calibri"/>
              <a:cs typeface="Calibri"/>
              <a:sym typeface="Calibri"/>
            </a:endParaRPr>
          </a:p>
          <a:p>
            <a:pPr marL="228600" marR="0" lvl="0" indent="-228600" algn="l" rtl="0">
              <a:spcBef>
                <a:spcPts val="800"/>
              </a:spcBef>
              <a:spcAft>
                <a:spcPts val="0"/>
              </a:spcAft>
              <a:buClr>
                <a:srgbClr val="222222"/>
              </a:buClr>
              <a:buSzPts val="1800"/>
              <a:buFont typeface="Calibri"/>
              <a:buChar char="•"/>
            </a:pPr>
            <a:r>
              <a:rPr lang="en-US" sz="1800" b="0" i="0" u="none" strike="noStrike" cap="none">
                <a:solidFill>
                  <a:srgbClr val="222222"/>
                </a:solidFill>
                <a:latin typeface="Calibri"/>
                <a:ea typeface="Calibri"/>
                <a:cs typeface="Calibri"/>
                <a:sym typeface="Calibri"/>
              </a:rPr>
              <a:t>Integration happens at viewpoints, data collection, analysis or inference</a:t>
            </a:r>
            <a:endParaRPr sz="1800" b="0" i="0" u="none" strike="noStrike" cap="none">
              <a:solidFill>
                <a:schemeClr val="dk1"/>
              </a:solidFill>
              <a:latin typeface="Calibri"/>
              <a:ea typeface="Calibri"/>
              <a:cs typeface="Calibri"/>
              <a:sym typeface="Calibri"/>
            </a:endParaRPr>
          </a:p>
          <a:p>
            <a:pPr marL="228600" marR="0" lvl="0" indent="-228600" algn="l" rtl="0">
              <a:spcBef>
                <a:spcPts val="800"/>
              </a:spcBef>
              <a:spcAft>
                <a:spcPts val="0"/>
              </a:spcAft>
              <a:buClr>
                <a:srgbClr val="222222"/>
              </a:buClr>
              <a:buSzPts val="1800"/>
              <a:buFont typeface="Calibri"/>
              <a:buChar char="•"/>
            </a:pPr>
            <a:r>
              <a:rPr lang="en-US" sz="1800" b="0" i="0" u="none" strike="noStrike" cap="none">
                <a:solidFill>
                  <a:srgbClr val="222222"/>
                </a:solidFill>
                <a:latin typeface="Calibri"/>
                <a:ea typeface="Calibri"/>
                <a:cs typeface="Calibri"/>
                <a:sym typeface="Calibri"/>
              </a:rPr>
              <a:t>The purpose is breadth, depth and corroboration</a:t>
            </a:r>
            <a:endParaRPr sz="1800" b="0" i="0" u="none" strike="noStrike" cap="none">
              <a:solidFill>
                <a:schemeClr val="dk1"/>
              </a:solidFill>
              <a:latin typeface="Calibri"/>
              <a:ea typeface="Calibri"/>
              <a:cs typeface="Calibri"/>
              <a:sym typeface="Calibri"/>
            </a:endParaRPr>
          </a:p>
        </p:txBody>
      </p:sp>
      <p:sp>
        <p:nvSpPr>
          <p:cNvPr id="65" name="Google Shape;65;p7"/>
          <p:cNvSpPr/>
          <p:nvPr/>
        </p:nvSpPr>
        <p:spPr>
          <a:xfrm>
            <a:off x="502920" y="6446520"/>
            <a:ext cx="86868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5E6975"/>
              </a:buClr>
              <a:buSzPts val="900"/>
              <a:buFont typeface="Calibri"/>
              <a:buNone/>
            </a:pPr>
            <a:r>
              <a:rPr lang="en-US" sz="900" b="0" i="0" u="none" strike="noStrike" cap="none">
                <a:solidFill>
                  <a:srgbClr val="5E6975"/>
                </a:solidFill>
                <a:latin typeface="Calibri"/>
                <a:ea typeface="Calibri"/>
                <a:cs typeface="Calibri"/>
                <a:sym typeface="Calibri"/>
              </a:rPr>
              <a:t>Advanced Doctoral Research Skills  |  Mixed Methods Research</a:t>
            </a:r>
            <a:endParaRPr sz="900" b="0" i="0" u="none" strike="noStrike" cap="none">
              <a:solidFill>
                <a:schemeClr val="dk1"/>
              </a:solidFill>
              <a:latin typeface="Calibri"/>
              <a:ea typeface="Calibri"/>
              <a:cs typeface="Calibri"/>
              <a:sym typeface="Calibri"/>
            </a:endParaRPr>
          </a:p>
        </p:txBody>
      </p:sp>
      <p:sp>
        <p:nvSpPr>
          <p:cNvPr id="66" name="Google Shape;66;p7"/>
          <p:cNvSpPr/>
          <p:nvPr/>
        </p:nvSpPr>
        <p:spPr>
          <a:xfrm>
            <a:off x="11247120" y="6446520"/>
            <a:ext cx="548640" cy="274320"/>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5E6975"/>
              </a:buClr>
              <a:buSzPts val="900"/>
              <a:buFont typeface="Calibri"/>
              <a:buNone/>
            </a:pPr>
            <a:r>
              <a:rPr lang="en-US" sz="900" b="0" i="0" u="none" strike="noStrike" cap="none">
                <a:solidFill>
                  <a:srgbClr val="5E6975"/>
                </a:solidFill>
                <a:latin typeface="Calibri"/>
                <a:ea typeface="Calibri"/>
                <a:cs typeface="Calibri"/>
                <a:sym typeface="Calibri"/>
              </a:rPr>
              <a:t>5</a:t>
            </a:r>
            <a:endParaRPr sz="900" b="0" i="0" u="none" strike="noStrike" cap="none">
              <a:solidFill>
                <a:schemeClr val="dk1"/>
              </a:solidFill>
              <a:latin typeface="Calibri"/>
              <a:ea typeface="Calibri"/>
              <a:cs typeface="Calibri"/>
              <a:sym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CA956-DD0F-6C42-AD07-2E0D7EF31410}"/>
              </a:ext>
            </a:extLst>
          </p:cNvPr>
          <p:cNvSpPr>
            <a:spLocks noGrp="1"/>
          </p:cNvSpPr>
          <p:nvPr>
            <p:ph type="title"/>
          </p:nvPr>
        </p:nvSpPr>
        <p:spPr>
          <a:xfrm>
            <a:off x="638880" y="457200"/>
            <a:ext cx="10909640" cy="1368613"/>
          </a:xfrm>
        </p:spPr>
        <p:txBody>
          <a:bodyPr vert="horz" lIns="121920" tIns="60960" rIns="121920" bIns="60960" rtlCol="0" anchor="ctr">
            <a:normAutofit/>
          </a:bodyPr>
          <a:lstStyle/>
          <a:p>
            <a:pPr>
              <a:lnSpc>
                <a:spcPct val="90000"/>
              </a:lnSpc>
            </a:pPr>
            <a:r>
              <a:rPr lang="en-US" sz="6667" dirty="0"/>
              <a:t>Creswell said </a:t>
            </a:r>
          </a:p>
        </p:txBody>
      </p:sp>
      <p:pic>
        <p:nvPicPr>
          <p:cNvPr id="7" name="Content Placeholder 6">
            <a:extLst>
              <a:ext uri="{FF2B5EF4-FFF2-40B4-BE49-F238E27FC236}">
                <a16:creationId xmlns:a16="http://schemas.microsoft.com/office/drawing/2014/main" id="{BA533E5D-D8AD-D055-033D-7EF4BEE16C38}"/>
              </a:ext>
            </a:extLst>
          </p:cNvPr>
          <p:cNvPicPr>
            <a:picLocks noGrp="1" noChangeAspect="1"/>
          </p:cNvPicPr>
          <p:nvPr>
            <p:ph sz="half" idx="2"/>
          </p:nvPr>
        </p:nvPicPr>
        <p:blipFill>
          <a:blip r:embed="rId2"/>
          <a:stretch>
            <a:fillRect/>
          </a:stretch>
        </p:blipFill>
        <p:spPr>
          <a:xfrm>
            <a:off x="1851703" y="2642616"/>
            <a:ext cx="2551091" cy="3605784"/>
          </a:xfrm>
          <a:prstGeom prst="rect">
            <a:avLst/>
          </a:prstGeom>
        </p:spPr>
      </p:pic>
      <p:pic>
        <p:nvPicPr>
          <p:cNvPr id="6" name="Content Placeholder 5">
            <a:extLst>
              <a:ext uri="{FF2B5EF4-FFF2-40B4-BE49-F238E27FC236}">
                <a16:creationId xmlns:a16="http://schemas.microsoft.com/office/drawing/2014/main" id="{DE671778-3A74-6EB4-A2DB-C840EE45565B}"/>
              </a:ext>
            </a:extLst>
          </p:cNvPr>
          <p:cNvPicPr>
            <a:picLocks noGrp="1" noChangeAspect="1"/>
          </p:cNvPicPr>
          <p:nvPr>
            <p:ph sz="half" idx="1"/>
          </p:nvPr>
        </p:nvPicPr>
        <p:blipFill>
          <a:blip r:embed="rId3"/>
          <a:stretch>
            <a:fillRect/>
          </a:stretch>
        </p:blipFill>
        <p:spPr>
          <a:xfrm>
            <a:off x="6657848" y="2642616"/>
            <a:ext cx="4807712" cy="3605784"/>
          </a:xfrm>
          <a:prstGeom prst="rect">
            <a:avLst/>
          </a:prstGeom>
        </p:spPr>
      </p:pic>
    </p:spTree>
    <p:extLst>
      <p:ext uri="{BB962C8B-B14F-4D97-AF65-F5344CB8AC3E}">
        <p14:creationId xmlns:p14="http://schemas.microsoft.com/office/powerpoint/2010/main" val="6543726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6EE3D0B2-9345-7E47-6A11-948A51843F20}"/>
              </a:ext>
            </a:extLst>
          </p:cNvPr>
          <p:cNvPicPr>
            <a:picLocks noGrp="1" noChangeAspect="1"/>
          </p:cNvPicPr>
          <p:nvPr>
            <p:ph idx="1"/>
          </p:nvPr>
        </p:nvPicPr>
        <p:blipFill rotWithShape="1">
          <a:blip r:embed="rId2"/>
          <a:srcRect t="59" b="15687"/>
          <a:stretch>
            <a:fillRect/>
          </a:stretch>
        </p:blipFill>
        <p:spPr>
          <a:xfrm>
            <a:off x="27" y="1282"/>
            <a:ext cx="12191973" cy="6856719"/>
          </a:xfrm>
          <a:prstGeom prst="rect">
            <a:avLst/>
          </a:prstGeom>
        </p:spPr>
      </p:pic>
    </p:spTree>
    <p:extLst>
      <p:ext uri="{BB962C8B-B14F-4D97-AF65-F5344CB8AC3E}">
        <p14:creationId xmlns:p14="http://schemas.microsoft.com/office/powerpoint/2010/main" val="24641565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71"/>
        <p:cNvGrpSpPr/>
        <p:nvPr/>
      </p:nvGrpSpPr>
      <p:grpSpPr>
        <a:xfrm>
          <a:off x="0" y="0"/>
          <a:ext cx="0" cy="0"/>
          <a:chOff x="0" y="0"/>
          <a:chExt cx="0" cy="0"/>
        </a:xfrm>
      </p:grpSpPr>
      <p:sp>
        <p:nvSpPr>
          <p:cNvPr id="72" name="Google Shape;72;p8"/>
          <p:cNvSpPr/>
          <p:nvPr/>
        </p:nvSpPr>
        <p:spPr>
          <a:xfrm>
            <a:off x="0" y="0"/>
            <a:ext cx="12188952" cy="1078992"/>
          </a:xfrm>
          <a:prstGeom prst="rect">
            <a:avLst/>
          </a:prstGeom>
          <a:solidFill>
            <a:srgbClr val="4B2C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8"/>
          <p:cNvSpPr/>
          <p:nvPr/>
        </p:nvSpPr>
        <p:spPr>
          <a:xfrm>
            <a:off x="502920" y="109728"/>
            <a:ext cx="11155680" cy="841248"/>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2700"/>
              <a:buFont typeface="Cambria"/>
              <a:buNone/>
            </a:pPr>
            <a:r>
              <a:rPr lang="en-US" sz="2700" b="1" i="0" u="none" strike="noStrike" cap="none">
                <a:solidFill>
                  <a:srgbClr val="FFFFFF"/>
                </a:solidFill>
                <a:latin typeface="Cambria"/>
                <a:ea typeface="Cambria"/>
                <a:cs typeface="Cambria"/>
                <a:sym typeface="Cambria"/>
              </a:rPr>
              <a:t>Numbers locate the puzzle, stories explain it</a:t>
            </a:r>
            <a:endParaRPr sz="2700" b="0" i="0" u="none" strike="noStrike" cap="none">
              <a:solidFill>
                <a:schemeClr val="dk1"/>
              </a:solidFill>
              <a:latin typeface="Calibri"/>
              <a:ea typeface="Calibri"/>
              <a:cs typeface="Calibri"/>
              <a:sym typeface="Calibri"/>
            </a:endParaRPr>
          </a:p>
        </p:txBody>
      </p:sp>
      <p:sp>
        <p:nvSpPr>
          <p:cNvPr id="74" name="Google Shape;74;p8"/>
          <p:cNvSpPr/>
          <p:nvPr/>
        </p:nvSpPr>
        <p:spPr>
          <a:xfrm>
            <a:off x="548640" y="1325880"/>
            <a:ext cx="11064240" cy="4114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5E6975"/>
              </a:buClr>
              <a:buSzPts val="1800"/>
              <a:buFont typeface="Calibri"/>
              <a:buNone/>
            </a:pPr>
            <a:r>
              <a:rPr lang="en-US" sz="1800" b="0" i="1" u="none" strike="noStrike" cap="none">
                <a:solidFill>
                  <a:srgbClr val="5E6975"/>
                </a:solidFill>
                <a:latin typeface="Calibri"/>
                <a:ea typeface="Calibri"/>
                <a:cs typeface="Calibri"/>
                <a:sym typeface="Calibri"/>
              </a:rPr>
              <a:t>A simple way to feel the difference. Picture a road accident.</a:t>
            </a:r>
            <a:endParaRPr sz="1800" b="0" i="0" u="none" strike="noStrike" cap="none">
              <a:solidFill>
                <a:schemeClr val="dk1"/>
              </a:solidFill>
              <a:latin typeface="Calibri"/>
              <a:ea typeface="Calibri"/>
              <a:cs typeface="Calibri"/>
              <a:sym typeface="Calibri"/>
            </a:endParaRPr>
          </a:p>
        </p:txBody>
      </p:sp>
      <p:sp>
        <p:nvSpPr>
          <p:cNvPr id="75" name="Google Shape;75;p8"/>
          <p:cNvSpPr/>
          <p:nvPr/>
        </p:nvSpPr>
        <p:spPr>
          <a:xfrm>
            <a:off x="548640" y="1874520"/>
            <a:ext cx="3566160" cy="3383280"/>
          </a:xfrm>
          <a:prstGeom prst="rect">
            <a:avLst/>
          </a:prstGeom>
          <a:solidFill>
            <a:srgbClr val="F3F0F9"/>
          </a:solidFill>
          <a:ln w="12700" cap="flat" cmpd="sng">
            <a:solidFill>
              <a:srgbClr val="DAD3E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8"/>
          <p:cNvSpPr/>
          <p:nvPr/>
        </p:nvSpPr>
        <p:spPr>
          <a:xfrm>
            <a:off x="731520" y="2011680"/>
            <a:ext cx="320040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4B2C7A"/>
              </a:buClr>
              <a:buSzPts val="1500"/>
              <a:buFont typeface="Calibri"/>
              <a:buNone/>
            </a:pPr>
            <a:r>
              <a:rPr lang="en-US" sz="1500" b="1" i="0" u="none" strike="noStrike" cap="none">
                <a:solidFill>
                  <a:srgbClr val="4B2C7A"/>
                </a:solidFill>
                <a:latin typeface="Calibri"/>
                <a:ea typeface="Calibri"/>
                <a:cs typeface="Calibri"/>
                <a:sym typeface="Calibri"/>
              </a:rPr>
              <a:t>The measurement</a:t>
            </a:r>
            <a:endParaRPr sz="1500" b="0" i="0" u="none" strike="noStrike" cap="none">
              <a:solidFill>
                <a:schemeClr val="dk1"/>
              </a:solidFill>
              <a:latin typeface="Calibri"/>
              <a:ea typeface="Calibri"/>
              <a:cs typeface="Calibri"/>
              <a:sym typeface="Calibri"/>
            </a:endParaRPr>
          </a:p>
        </p:txBody>
      </p:sp>
      <p:sp>
        <p:nvSpPr>
          <p:cNvPr id="77" name="Google Shape;77;p8"/>
          <p:cNvSpPr/>
          <p:nvPr/>
        </p:nvSpPr>
        <p:spPr>
          <a:xfrm>
            <a:off x="731520" y="2423160"/>
            <a:ext cx="3200400" cy="27432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222222"/>
              </a:buClr>
              <a:buSzPts val="1550"/>
              <a:buFont typeface="Calibri"/>
              <a:buNone/>
            </a:pPr>
            <a:r>
              <a:rPr lang="en-US" sz="1550" b="0" i="0" u="none" strike="noStrike" cap="none">
                <a:solidFill>
                  <a:srgbClr val="222222"/>
                </a:solidFill>
                <a:latin typeface="Calibri"/>
                <a:ea typeface="Calibri"/>
                <a:cs typeface="Calibri"/>
                <a:sym typeface="Calibri"/>
              </a:rPr>
              <a:t>Police measure the skid marks and record the numbers. This is the quantitative account. It tells you the length, the speed and the force, accurately and at scale.</a:t>
            </a:r>
            <a:endParaRPr sz="1550" b="0" i="0" u="none" strike="noStrike" cap="none">
              <a:solidFill>
                <a:schemeClr val="dk1"/>
              </a:solidFill>
              <a:latin typeface="Calibri"/>
              <a:ea typeface="Calibri"/>
              <a:cs typeface="Calibri"/>
              <a:sym typeface="Calibri"/>
            </a:endParaRPr>
          </a:p>
        </p:txBody>
      </p:sp>
      <p:sp>
        <p:nvSpPr>
          <p:cNvPr id="78" name="Google Shape;78;p8"/>
          <p:cNvSpPr/>
          <p:nvPr/>
        </p:nvSpPr>
        <p:spPr>
          <a:xfrm>
            <a:off x="4315968" y="1874520"/>
            <a:ext cx="3566160" cy="3383280"/>
          </a:xfrm>
          <a:prstGeom prst="rect">
            <a:avLst/>
          </a:prstGeom>
          <a:solidFill>
            <a:srgbClr val="E9F2F2"/>
          </a:solidFill>
          <a:ln w="12700" cap="flat" cmpd="sng">
            <a:solidFill>
              <a:srgbClr val="DAD3E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8"/>
          <p:cNvSpPr/>
          <p:nvPr/>
        </p:nvSpPr>
        <p:spPr>
          <a:xfrm>
            <a:off x="4498848" y="2011680"/>
            <a:ext cx="320040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D6B6B"/>
              </a:buClr>
              <a:buSzPts val="1500"/>
              <a:buFont typeface="Calibri"/>
              <a:buNone/>
            </a:pPr>
            <a:r>
              <a:rPr lang="en-US" sz="1500" b="1" i="0" u="none" strike="noStrike" cap="none">
                <a:solidFill>
                  <a:srgbClr val="1D6B6B"/>
                </a:solidFill>
                <a:latin typeface="Calibri"/>
                <a:ea typeface="Calibri"/>
                <a:cs typeface="Calibri"/>
                <a:sym typeface="Calibri"/>
              </a:rPr>
              <a:t>The account</a:t>
            </a:r>
            <a:endParaRPr sz="1500" b="0" i="0" u="none" strike="noStrike" cap="none">
              <a:solidFill>
                <a:schemeClr val="dk1"/>
              </a:solidFill>
              <a:latin typeface="Calibri"/>
              <a:ea typeface="Calibri"/>
              <a:cs typeface="Calibri"/>
              <a:sym typeface="Calibri"/>
            </a:endParaRPr>
          </a:p>
        </p:txBody>
      </p:sp>
      <p:sp>
        <p:nvSpPr>
          <p:cNvPr id="80" name="Google Shape;80;p8"/>
          <p:cNvSpPr/>
          <p:nvPr/>
        </p:nvSpPr>
        <p:spPr>
          <a:xfrm>
            <a:off x="4498848" y="2423160"/>
            <a:ext cx="3200400" cy="27432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222222"/>
              </a:buClr>
              <a:buSzPts val="1550"/>
              <a:buFont typeface="Calibri"/>
              <a:buNone/>
            </a:pPr>
            <a:r>
              <a:rPr lang="en-US" sz="1550" b="0" i="0" u="none" strike="noStrike" cap="none">
                <a:solidFill>
                  <a:srgbClr val="222222"/>
                </a:solidFill>
                <a:latin typeface="Calibri"/>
                <a:ea typeface="Calibri"/>
                <a:cs typeface="Calibri"/>
                <a:sym typeface="Calibri"/>
              </a:rPr>
              <a:t>You turn to the person standing next to you and ask what happened. They tell you the story. This is the qualitative account. It gives meaning, context and the why.</a:t>
            </a:r>
            <a:endParaRPr sz="1550" b="0" i="0" u="none" strike="noStrike" cap="none">
              <a:solidFill>
                <a:schemeClr val="dk1"/>
              </a:solidFill>
              <a:latin typeface="Calibri"/>
              <a:ea typeface="Calibri"/>
              <a:cs typeface="Calibri"/>
              <a:sym typeface="Calibri"/>
            </a:endParaRPr>
          </a:p>
        </p:txBody>
      </p:sp>
      <p:sp>
        <p:nvSpPr>
          <p:cNvPr id="81" name="Google Shape;81;p8"/>
          <p:cNvSpPr/>
          <p:nvPr/>
        </p:nvSpPr>
        <p:spPr>
          <a:xfrm>
            <a:off x="8083296" y="1874520"/>
            <a:ext cx="3547872" cy="3383280"/>
          </a:xfrm>
          <a:prstGeom prst="rect">
            <a:avLst/>
          </a:prstGeom>
          <a:solidFill>
            <a:srgbClr val="4B2C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8"/>
          <p:cNvSpPr/>
          <p:nvPr/>
        </p:nvSpPr>
        <p:spPr>
          <a:xfrm>
            <a:off x="8266176" y="2148840"/>
            <a:ext cx="3200400" cy="6400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9A227"/>
              </a:buClr>
              <a:buSzPts val="3000"/>
              <a:buFont typeface="Cambria"/>
              <a:buNone/>
            </a:pPr>
            <a:r>
              <a:rPr lang="en-US" sz="3000" b="1" i="0" u="none" strike="noStrike" cap="none">
                <a:solidFill>
                  <a:srgbClr val="C9A227"/>
                </a:solidFill>
                <a:latin typeface="Cambria"/>
                <a:ea typeface="Cambria"/>
                <a:cs typeface="Cambria"/>
                <a:sym typeface="Cambria"/>
              </a:rPr>
              <a:t>1 + 1 = 3</a:t>
            </a:r>
            <a:endParaRPr sz="3000" b="0" i="0" u="none" strike="noStrike" cap="none">
              <a:solidFill>
                <a:schemeClr val="dk1"/>
              </a:solidFill>
              <a:latin typeface="Calibri"/>
              <a:ea typeface="Calibri"/>
              <a:cs typeface="Calibri"/>
              <a:sym typeface="Calibri"/>
            </a:endParaRPr>
          </a:p>
        </p:txBody>
      </p:sp>
      <p:sp>
        <p:nvSpPr>
          <p:cNvPr id="83" name="Google Shape;83;p8"/>
          <p:cNvSpPr/>
          <p:nvPr/>
        </p:nvSpPr>
        <p:spPr>
          <a:xfrm>
            <a:off x="8266176" y="2880360"/>
            <a:ext cx="3200400" cy="22860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FFFFFF"/>
              </a:buClr>
              <a:buSzPts val="1550"/>
              <a:buFont typeface="Calibri"/>
              <a:buNone/>
            </a:pPr>
            <a:r>
              <a:rPr lang="en-US" sz="1550" b="0" i="0" u="none" strike="noStrike" cap="none">
                <a:solidFill>
                  <a:srgbClr val="FFFFFF"/>
                </a:solidFill>
                <a:latin typeface="Calibri"/>
                <a:ea typeface="Calibri"/>
                <a:cs typeface="Calibri"/>
                <a:sym typeface="Calibri"/>
              </a:rPr>
              <a:t>Put the numbers and the story together and you see more than either gives alone. That extra understanding, the part neither strand reaches by itself, is what mixed methods is for.</a:t>
            </a:r>
            <a:endParaRPr sz="1550" b="0" i="0" u="none" strike="noStrike" cap="none">
              <a:solidFill>
                <a:schemeClr val="dk1"/>
              </a:solidFill>
              <a:latin typeface="Calibri"/>
              <a:ea typeface="Calibri"/>
              <a:cs typeface="Calibri"/>
              <a:sym typeface="Calibri"/>
            </a:endParaRPr>
          </a:p>
        </p:txBody>
      </p:sp>
      <p:sp>
        <p:nvSpPr>
          <p:cNvPr id="84" name="Google Shape;84;p8"/>
          <p:cNvSpPr/>
          <p:nvPr/>
        </p:nvSpPr>
        <p:spPr>
          <a:xfrm>
            <a:off x="502920" y="6446520"/>
            <a:ext cx="86868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5E6975"/>
              </a:buClr>
              <a:buSzPts val="900"/>
              <a:buFont typeface="Calibri"/>
              <a:buNone/>
            </a:pPr>
            <a:r>
              <a:rPr lang="en-US" sz="900" b="0" i="0" u="none" strike="noStrike" cap="none">
                <a:solidFill>
                  <a:srgbClr val="5E6975"/>
                </a:solidFill>
                <a:latin typeface="Calibri"/>
                <a:ea typeface="Calibri"/>
                <a:cs typeface="Calibri"/>
                <a:sym typeface="Calibri"/>
              </a:rPr>
              <a:t>Advanced Doctoral Research Skills  |  Mixed Methods Research</a:t>
            </a:r>
            <a:endParaRPr sz="900" b="0" i="0" u="none" strike="noStrike" cap="none">
              <a:solidFill>
                <a:schemeClr val="dk1"/>
              </a:solidFill>
              <a:latin typeface="Calibri"/>
              <a:ea typeface="Calibri"/>
              <a:cs typeface="Calibri"/>
              <a:sym typeface="Calibri"/>
            </a:endParaRPr>
          </a:p>
        </p:txBody>
      </p:sp>
      <p:sp>
        <p:nvSpPr>
          <p:cNvPr id="85" name="Google Shape;85;p8"/>
          <p:cNvSpPr/>
          <p:nvPr/>
        </p:nvSpPr>
        <p:spPr>
          <a:xfrm>
            <a:off x="11247120" y="6446520"/>
            <a:ext cx="548640" cy="274320"/>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5E6975"/>
              </a:buClr>
              <a:buSzPts val="900"/>
              <a:buFont typeface="Calibri"/>
              <a:buNone/>
            </a:pPr>
            <a:r>
              <a:rPr lang="en-US" sz="900" b="0" i="0" u="none" strike="noStrike" cap="none">
                <a:solidFill>
                  <a:srgbClr val="5E6975"/>
                </a:solidFill>
                <a:latin typeface="Calibri"/>
                <a:ea typeface="Calibri"/>
                <a:cs typeface="Calibri"/>
                <a:sym typeface="Calibri"/>
              </a:rPr>
              <a:t>6</a:t>
            </a:r>
            <a:endParaRPr sz="900" b="0" i="0" u="none" strike="noStrike" cap="none">
              <a:solidFill>
                <a:schemeClr val="dk1"/>
              </a:solidFill>
              <a:latin typeface="Calibri"/>
              <a:ea typeface="Calibri"/>
              <a:cs typeface="Calibri"/>
              <a:sym typeface="Calibri"/>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90"/>
        <p:cNvGrpSpPr/>
        <p:nvPr/>
      </p:nvGrpSpPr>
      <p:grpSpPr>
        <a:xfrm>
          <a:off x="0" y="0"/>
          <a:ext cx="0" cy="0"/>
          <a:chOff x="0" y="0"/>
          <a:chExt cx="0" cy="0"/>
        </a:xfrm>
      </p:grpSpPr>
      <p:sp>
        <p:nvSpPr>
          <p:cNvPr id="91" name="Google Shape;91;p9"/>
          <p:cNvSpPr/>
          <p:nvPr/>
        </p:nvSpPr>
        <p:spPr>
          <a:xfrm>
            <a:off x="0" y="0"/>
            <a:ext cx="12188952" cy="1078992"/>
          </a:xfrm>
          <a:prstGeom prst="rect">
            <a:avLst/>
          </a:prstGeom>
          <a:solidFill>
            <a:srgbClr val="4B2C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92;p9"/>
          <p:cNvSpPr/>
          <p:nvPr/>
        </p:nvSpPr>
        <p:spPr>
          <a:xfrm>
            <a:off x="502920" y="109728"/>
            <a:ext cx="11155680" cy="841248"/>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2700"/>
              <a:buFont typeface="Cambria"/>
              <a:buNone/>
            </a:pPr>
            <a:r>
              <a:rPr lang="en-US" sz="2700" b="1" i="0" u="none" strike="noStrike" cap="none">
                <a:solidFill>
                  <a:srgbClr val="FFFFFF"/>
                </a:solidFill>
                <a:latin typeface="Cambria"/>
                <a:ea typeface="Cambria"/>
                <a:cs typeface="Cambria"/>
                <a:sym typeface="Cambria"/>
              </a:rPr>
              <a:t>The third methodological movement</a:t>
            </a:r>
            <a:endParaRPr sz="2700" b="0" i="0" u="none" strike="noStrike" cap="none">
              <a:solidFill>
                <a:schemeClr val="dk1"/>
              </a:solidFill>
              <a:latin typeface="Calibri"/>
              <a:ea typeface="Calibri"/>
              <a:cs typeface="Calibri"/>
              <a:sym typeface="Calibri"/>
            </a:endParaRPr>
          </a:p>
        </p:txBody>
      </p:sp>
      <p:sp>
        <p:nvSpPr>
          <p:cNvPr id="93" name="Google Shape;93;p9"/>
          <p:cNvSpPr/>
          <p:nvPr/>
        </p:nvSpPr>
        <p:spPr>
          <a:xfrm>
            <a:off x="640080" y="1417320"/>
            <a:ext cx="10972800" cy="2651760"/>
          </a:xfrm>
          <a:prstGeom prst="rect">
            <a:avLst/>
          </a:prstGeom>
          <a:noFill/>
          <a:ln>
            <a:noFill/>
          </a:ln>
        </p:spPr>
        <p:txBody>
          <a:bodyPr spcFirstLastPara="1" wrap="square" lIns="91425" tIns="45700" rIns="91425" bIns="45700" anchor="t" anchorCtr="0">
            <a:noAutofit/>
          </a:bodyPr>
          <a:lstStyle/>
          <a:p>
            <a:pPr marL="228600" marR="0" lvl="0" indent="-228600" algn="l" rtl="0">
              <a:spcBef>
                <a:spcPts val="0"/>
              </a:spcBef>
              <a:spcAft>
                <a:spcPts val="0"/>
              </a:spcAft>
              <a:buClr>
                <a:srgbClr val="222222"/>
              </a:buClr>
              <a:buSzPts val="1800"/>
              <a:buFont typeface="Calibri"/>
              <a:buChar char="•"/>
            </a:pPr>
            <a:r>
              <a:rPr lang="en-US" sz="1800" b="0" i="0" u="none" strike="noStrike" cap="none">
                <a:solidFill>
                  <a:srgbClr val="222222"/>
                </a:solidFill>
                <a:latin typeface="Calibri"/>
                <a:ea typeface="Calibri"/>
                <a:cs typeface="Calibri"/>
                <a:sym typeface="Calibri"/>
              </a:rPr>
              <a:t>1970s to 1980s, the paradigm wars. Quantitative and qualitative were seen as fundamentally incompatible, following Kuhn's (1962) idea of paradigm incommensurability.</a:t>
            </a:r>
            <a:endParaRPr sz="1800" b="0" i="0" u="none" strike="noStrike" cap="none">
              <a:solidFill>
                <a:schemeClr val="dk1"/>
              </a:solidFill>
              <a:latin typeface="Calibri"/>
              <a:ea typeface="Calibri"/>
              <a:cs typeface="Calibri"/>
              <a:sym typeface="Calibri"/>
            </a:endParaRPr>
          </a:p>
          <a:p>
            <a:pPr marL="228600" marR="0" lvl="0" indent="-228600" algn="l" rtl="0">
              <a:spcBef>
                <a:spcPts val="1400"/>
              </a:spcBef>
              <a:spcAft>
                <a:spcPts val="0"/>
              </a:spcAft>
              <a:buClr>
                <a:srgbClr val="222222"/>
              </a:buClr>
              <a:buSzPts val="1800"/>
              <a:buFont typeface="Calibri"/>
              <a:buChar char="•"/>
            </a:pPr>
            <a:r>
              <a:rPr lang="en-US" sz="1800" b="0" i="0" u="none" strike="noStrike" cap="none">
                <a:solidFill>
                  <a:srgbClr val="222222"/>
                </a:solidFill>
                <a:latin typeface="Calibri"/>
                <a:ea typeface="Calibri"/>
                <a:cs typeface="Calibri"/>
                <a:sym typeface="Calibri"/>
              </a:rPr>
              <a:t>1990s, the pragmatic turn. Researchers recognised the limits of single method work and the focus shifted to practical problem solving.</a:t>
            </a:r>
            <a:endParaRPr sz="1800" b="0" i="0" u="none" strike="noStrike" cap="none">
              <a:solidFill>
                <a:schemeClr val="dk1"/>
              </a:solidFill>
              <a:latin typeface="Calibri"/>
              <a:ea typeface="Calibri"/>
              <a:cs typeface="Calibri"/>
              <a:sym typeface="Calibri"/>
            </a:endParaRPr>
          </a:p>
          <a:p>
            <a:pPr marL="228600" marR="0" lvl="0" indent="-228600" algn="l" rtl="0">
              <a:spcBef>
                <a:spcPts val="1400"/>
              </a:spcBef>
              <a:spcAft>
                <a:spcPts val="0"/>
              </a:spcAft>
              <a:buClr>
                <a:srgbClr val="222222"/>
              </a:buClr>
              <a:buSzPts val="1800"/>
              <a:buFont typeface="Calibri"/>
              <a:buChar char="•"/>
            </a:pPr>
            <a:r>
              <a:rPr lang="en-US" sz="1800" b="0" i="0" u="none" strike="noStrike" cap="none">
                <a:solidFill>
                  <a:srgbClr val="222222"/>
                </a:solidFill>
                <a:latin typeface="Calibri"/>
                <a:ea typeface="Calibri"/>
                <a:cs typeface="Calibri"/>
                <a:sym typeface="Calibri"/>
              </a:rPr>
              <a:t>2000s to now, a distinct methodology. Established journals, handbooks and design frameworks, recognised as the third methodological movement alongside qualitative and quantitative.</a:t>
            </a:r>
            <a:endParaRPr sz="1800" b="0" i="0" u="none" strike="noStrike" cap="none">
              <a:solidFill>
                <a:schemeClr val="dk1"/>
              </a:solidFill>
              <a:latin typeface="Calibri"/>
              <a:ea typeface="Calibri"/>
              <a:cs typeface="Calibri"/>
              <a:sym typeface="Calibri"/>
            </a:endParaRPr>
          </a:p>
        </p:txBody>
      </p:sp>
      <p:sp>
        <p:nvSpPr>
          <p:cNvPr id="94" name="Google Shape;94;p9"/>
          <p:cNvSpPr/>
          <p:nvPr/>
        </p:nvSpPr>
        <p:spPr>
          <a:xfrm>
            <a:off x="548640" y="4343400"/>
            <a:ext cx="11091672" cy="1371600"/>
          </a:xfrm>
          <a:prstGeom prst="rect">
            <a:avLst/>
          </a:prstGeom>
          <a:solidFill>
            <a:srgbClr val="F3F0F9"/>
          </a:solidFill>
          <a:ln w="12700" cap="flat" cmpd="sng">
            <a:solidFill>
              <a:srgbClr val="DAD3E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95;p9"/>
          <p:cNvSpPr/>
          <p:nvPr/>
        </p:nvSpPr>
        <p:spPr>
          <a:xfrm>
            <a:off x="777240" y="4480560"/>
            <a:ext cx="10607040" cy="10972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4B2C7A"/>
              </a:buClr>
              <a:buSzPts val="1700"/>
              <a:buFont typeface="Calibri"/>
              <a:buNone/>
            </a:pPr>
            <a:r>
              <a:rPr lang="en-US" sz="1700" b="1" i="0" u="none" strike="noStrike" cap="none">
                <a:solidFill>
                  <a:srgbClr val="4B2C7A"/>
                </a:solidFill>
                <a:latin typeface="Calibri"/>
                <a:ea typeface="Calibri"/>
                <a:cs typeface="Calibri"/>
                <a:sym typeface="Calibri"/>
              </a:rPr>
              <a:t>Not simply doing both. </a:t>
            </a:r>
            <a:r>
              <a:rPr lang="en-US" sz="1700" b="0" i="0" u="none" strike="noStrike" cap="none">
                <a:solidFill>
                  <a:srgbClr val="222222"/>
                </a:solidFill>
                <a:latin typeface="Calibri"/>
                <a:ea typeface="Calibri"/>
                <a:cs typeface="Calibri"/>
                <a:sym typeface="Calibri"/>
              </a:rPr>
              <a:t>Mixed methods is a distinct methodology with its own philosophical foundations, designs and quality criteria. Collecting both kinds of data without bringing them together is not yet mixed methods research.</a:t>
            </a:r>
            <a:endParaRPr sz="1700" b="0" i="0" u="none" strike="noStrike" cap="none">
              <a:solidFill>
                <a:schemeClr val="dk1"/>
              </a:solidFill>
              <a:latin typeface="Calibri"/>
              <a:ea typeface="Calibri"/>
              <a:cs typeface="Calibri"/>
              <a:sym typeface="Calibri"/>
            </a:endParaRPr>
          </a:p>
        </p:txBody>
      </p:sp>
      <p:sp>
        <p:nvSpPr>
          <p:cNvPr id="96" name="Google Shape;96;p9"/>
          <p:cNvSpPr/>
          <p:nvPr/>
        </p:nvSpPr>
        <p:spPr>
          <a:xfrm>
            <a:off x="502920" y="6446520"/>
            <a:ext cx="86868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5E6975"/>
              </a:buClr>
              <a:buSzPts val="900"/>
              <a:buFont typeface="Calibri"/>
              <a:buNone/>
            </a:pPr>
            <a:r>
              <a:rPr lang="en-US" sz="900" b="0" i="0" u="none" strike="noStrike" cap="none">
                <a:solidFill>
                  <a:srgbClr val="5E6975"/>
                </a:solidFill>
                <a:latin typeface="Calibri"/>
                <a:ea typeface="Calibri"/>
                <a:cs typeface="Calibri"/>
                <a:sym typeface="Calibri"/>
              </a:rPr>
              <a:t>Advanced Doctoral Research Skills  |  Mixed Methods Research</a:t>
            </a:r>
            <a:endParaRPr sz="900" b="0" i="0" u="none" strike="noStrike" cap="none">
              <a:solidFill>
                <a:schemeClr val="dk1"/>
              </a:solidFill>
              <a:latin typeface="Calibri"/>
              <a:ea typeface="Calibri"/>
              <a:cs typeface="Calibri"/>
              <a:sym typeface="Calibri"/>
            </a:endParaRPr>
          </a:p>
        </p:txBody>
      </p:sp>
      <p:sp>
        <p:nvSpPr>
          <p:cNvPr id="97" name="Google Shape;97;p9"/>
          <p:cNvSpPr/>
          <p:nvPr/>
        </p:nvSpPr>
        <p:spPr>
          <a:xfrm>
            <a:off x="11247120" y="6446520"/>
            <a:ext cx="548640" cy="274320"/>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5E6975"/>
              </a:buClr>
              <a:buSzPts val="900"/>
              <a:buFont typeface="Calibri"/>
              <a:buNone/>
            </a:pPr>
            <a:r>
              <a:rPr lang="en-US" sz="900" b="0" i="0" u="none" strike="noStrike" cap="none">
                <a:solidFill>
                  <a:srgbClr val="5E6975"/>
                </a:solidFill>
                <a:latin typeface="Calibri"/>
                <a:ea typeface="Calibri"/>
                <a:cs typeface="Calibri"/>
                <a:sym typeface="Calibri"/>
              </a:rPr>
              <a:t>7</a:t>
            </a:r>
            <a:endParaRPr sz="900" b="0" i="0" u="none" strike="noStrike" cap="none">
              <a:solidFill>
                <a:schemeClr val="dk1"/>
              </a:solidFill>
              <a:latin typeface="Calibri"/>
              <a:ea typeface="Calibri"/>
              <a:cs typeface="Calibri"/>
              <a:sym typeface="Calibri"/>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4B2C7A"/>
        </a:solidFill>
        <a:effectLst/>
      </p:bgPr>
    </p:bg>
    <p:spTree>
      <p:nvGrpSpPr>
        <p:cNvPr id="1" name="Shape 102"/>
        <p:cNvGrpSpPr/>
        <p:nvPr/>
      </p:nvGrpSpPr>
      <p:grpSpPr>
        <a:xfrm>
          <a:off x="0" y="0"/>
          <a:ext cx="0" cy="0"/>
          <a:chOff x="0" y="0"/>
          <a:chExt cx="0" cy="0"/>
        </a:xfrm>
      </p:grpSpPr>
      <p:sp>
        <p:nvSpPr>
          <p:cNvPr id="103" name="Google Shape;103;p10"/>
          <p:cNvSpPr/>
          <p:nvPr/>
        </p:nvSpPr>
        <p:spPr>
          <a:xfrm>
            <a:off x="731520" y="1371600"/>
            <a:ext cx="10698480" cy="7315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9A227"/>
              </a:buClr>
              <a:buSzPts val="1800"/>
              <a:buFont typeface="Calibri"/>
              <a:buNone/>
            </a:pPr>
            <a:r>
              <a:rPr lang="en-US" sz="1800" b="1" i="0" u="none" strike="noStrike" cap="none">
                <a:solidFill>
                  <a:srgbClr val="C9A227"/>
                </a:solidFill>
                <a:latin typeface="Calibri"/>
                <a:ea typeface="Calibri"/>
                <a:cs typeface="Calibri"/>
                <a:sym typeface="Calibri"/>
              </a:rPr>
              <a:t>Discussion</a:t>
            </a:r>
            <a:endParaRPr sz="1800" b="0" i="0" u="none" strike="noStrike" cap="none">
              <a:solidFill>
                <a:schemeClr val="dk1"/>
              </a:solidFill>
              <a:latin typeface="Calibri"/>
              <a:ea typeface="Calibri"/>
              <a:cs typeface="Calibri"/>
              <a:sym typeface="Calibri"/>
            </a:endParaRPr>
          </a:p>
        </p:txBody>
      </p:sp>
      <p:sp>
        <p:nvSpPr>
          <p:cNvPr id="104" name="Google Shape;104;p10"/>
          <p:cNvSpPr/>
          <p:nvPr/>
        </p:nvSpPr>
        <p:spPr>
          <a:xfrm>
            <a:off x="731520" y="2286000"/>
            <a:ext cx="10698480" cy="2743200"/>
          </a:xfrm>
          <a:prstGeom prst="rect">
            <a:avLst/>
          </a:prstGeom>
          <a:noFill/>
          <a:ln>
            <a:noFill/>
          </a:ln>
        </p:spPr>
        <p:txBody>
          <a:bodyPr spcFirstLastPara="1" wrap="square" lIns="0" tIns="0" rIns="0" bIns="0" anchor="t" anchorCtr="0">
            <a:noAutofit/>
          </a:bodyPr>
          <a:lstStyle/>
          <a:p>
            <a:pPr marL="0" marR="0" lvl="0" indent="0" algn="l" rtl="0">
              <a:lnSpc>
                <a:spcPct val="115000"/>
              </a:lnSpc>
              <a:spcBef>
                <a:spcPts val="0"/>
              </a:spcBef>
              <a:spcAft>
                <a:spcPts val="0"/>
              </a:spcAft>
              <a:buClr>
                <a:srgbClr val="FFFFFF"/>
              </a:buClr>
              <a:buSzPts val="3200"/>
              <a:buFont typeface="Cambria"/>
              <a:buNone/>
            </a:pPr>
            <a:r>
              <a:rPr lang="en-US" sz="3200" b="0" i="0" u="none" strike="noStrike" cap="none">
                <a:solidFill>
                  <a:srgbClr val="FFFFFF"/>
                </a:solidFill>
                <a:latin typeface="Cambria"/>
                <a:ea typeface="Cambria"/>
                <a:cs typeface="Cambria"/>
                <a:sym typeface="Cambria"/>
              </a:rPr>
              <a:t>Why might a researcher choose mixed methods over a purely qualitative or purely quantitative approach?</a:t>
            </a:r>
            <a:endParaRPr sz="3200" b="0" i="0" u="none" strike="noStrike" cap="none">
              <a:solidFill>
                <a:schemeClr val="dk1"/>
              </a:solidFill>
              <a:latin typeface="Calibri"/>
              <a:ea typeface="Calibri"/>
              <a:cs typeface="Calibri"/>
              <a:sym typeface="Calibri"/>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3A2160"/>
        </a:solidFill>
        <a:effectLst/>
      </p:bgPr>
    </p:bg>
    <p:spTree>
      <p:nvGrpSpPr>
        <p:cNvPr id="1" name="Shape 109"/>
        <p:cNvGrpSpPr/>
        <p:nvPr/>
      </p:nvGrpSpPr>
      <p:grpSpPr>
        <a:xfrm>
          <a:off x="0" y="0"/>
          <a:ext cx="0" cy="0"/>
          <a:chOff x="0" y="0"/>
          <a:chExt cx="0" cy="0"/>
        </a:xfrm>
      </p:grpSpPr>
      <p:sp>
        <p:nvSpPr>
          <p:cNvPr id="110" name="Google Shape;110;p11"/>
          <p:cNvSpPr/>
          <p:nvPr/>
        </p:nvSpPr>
        <p:spPr>
          <a:xfrm>
            <a:off x="640080" y="640080"/>
            <a:ext cx="2743200" cy="164592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C9A227"/>
              </a:buClr>
              <a:buSzPts val="9600"/>
              <a:buFont typeface="Cambria"/>
              <a:buNone/>
            </a:pPr>
            <a:r>
              <a:rPr lang="en-US" sz="9600" b="1" i="0" u="none" strike="noStrike" cap="none">
                <a:solidFill>
                  <a:srgbClr val="C9A227"/>
                </a:solidFill>
                <a:latin typeface="Cambria"/>
                <a:ea typeface="Cambria"/>
                <a:cs typeface="Cambria"/>
                <a:sym typeface="Cambria"/>
              </a:rPr>
              <a:t>2</a:t>
            </a:r>
            <a:endParaRPr sz="9600" b="0" i="0" u="none" strike="noStrike" cap="none">
              <a:solidFill>
                <a:schemeClr val="dk1"/>
              </a:solidFill>
              <a:latin typeface="Calibri"/>
              <a:ea typeface="Calibri"/>
              <a:cs typeface="Calibri"/>
              <a:sym typeface="Calibri"/>
            </a:endParaRPr>
          </a:p>
        </p:txBody>
      </p:sp>
      <p:sp>
        <p:nvSpPr>
          <p:cNvPr id="111" name="Google Shape;111;p11"/>
          <p:cNvSpPr/>
          <p:nvPr/>
        </p:nvSpPr>
        <p:spPr>
          <a:xfrm>
            <a:off x="685800" y="2743200"/>
            <a:ext cx="10789920" cy="16459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4000"/>
              <a:buFont typeface="Cambria"/>
              <a:buNone/>
            </a:pPr>
            <a:r>
              <a:rPr lang="en-US" sz="4000" b="1" i="0" u="none" strike="noStrike" cap="none">
                <a:solidFill>
                  <a:srgbClr val="FFFFFF"/>
                </a:solidFill>
                <a:latin typeface="Cambria"/>
                <a:ea typeface="Cambria"/>
                <a:cs typeface="Cambria"/>
                <a:sym typeface="Cambria"/>
              </a:rPr>
              <a:t>Philosophical foundations</a:t>
            </a:r>
            <a:endParaRPr sz="4000" b="0" i="0" u="none" strike="noStrike" cap="none">
              <a:solidFill>
                <a:schemeClr val="dk1"/>
              </a:solidFill>
              <a:latin typeface="Calibri"/>
              <a:ea typeface="Calibri"/>
              <a:cs typeface="Calibri"/>
              <a:sym typeface="Calibri"/>
            </a:endParaRPr>
          </a:p>
        </p:txBody>
      </p:sp>
      <p:sp>
        <p:nvSpPr>
          <p:cNvPr id="112" name="Google Shape;112;p11"/>
          <p:cNvSpPr/>
          <p:nvPr/>
        </p:nvSpPr>
        <p:spPr>
          <a:xfrm>
            <a:off x="731520" y="4343400"/>
            <a:ext cx="10607040" cy="64008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C8BBE0"/>
              </a:buClr>
              <a:buSzPts val="1800"/>
              <a:buFont typeface="Calibri"/>
              <a:buNone/>
            </a:pPr>
            <a:r>
              <a:rPr lang="en-US" sz="1800" b="0" i="1" u="none" strike="noStrike" cap="none">
                <a:solidFill>
                  <a:srgbClr val="C8BBE0"/>
                </a:solidFill>
                <a:latin typeface="Calibri"/>
                <a:ea typeface="Calibri"/>
                <a:cs typeface="Calibri"/>
                <a:sym typeface="Calibri"/>
              </a:rPr>
              <a:t>Pragmatism as the home of mixed methods</a:t>
            </a: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17"/>
        <p:cNvGrpSpPr/>
        <p:nvPr/>
      </p:nvGrpSpPr>
      <p:grpSpPr>
        <a:xfrm>
          <a:off x="0" y="0"/>
          <a:ext cx="0" cy="0"/>
          <a:chOff x="0" y="0"/>
          <a:chExt cx="0" cy="0"/>
        </a:xfrm>
      </p:grpSpPr>
      <p:sp>
        <p:nvSpPr>
          <p:cNvPr id="118" name="Google Shape;118;p12"/>
          <p:cNvSpPr/>
          <p:nvPr/>
        </p:nvSpPr>
        <p:spPr>
          <a:xfrm>
            <a:off x="0" y="0"/>
            <a:ext cx="12188952" cy="1078992"/>
          </a:xfrm>
          <a:prstGeom prst="rect">
            <a:avLst/>
          </a:prstGeom>
          <a:solidFill>
            <a:srgbClr val="4B2C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12"/>
          <p:cNvSpPr/>
          <p:nvPr/>
        </p:nvSpPr>
        <p:spPr>
          <a:xfrm>
            <a:off x="502920" y="109728"/>
            <a:ext cx="11155680" cy="841248"/>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2700"/>
              <a:buFont typeface="Cambria"/>
              <a:buNone/>
            </a:pPr>
            <a:r>
              <a:rPr lang="en-US" sz="2700" b="1" i="0" u="none" strike="noStrike" cap="none">
                <a:solidFill>
                  <a:srgbClr val="FFFFFF"/>
                </a:solidFill>
                <a:latin typeface="Cambria"/>
                <a:ea typeface="Cambria"/>
                <a:cs typeface="Cambria"/>
                <a:sym typeface="Cambria"/>
              </a:rPr>
              <a:t>Pragmatism: the home of mixed methods</a:t>
            </a:r>
            <a:endParaRPr sz="2700" b="0" i="0" u="none" strike="noStrike" cap="none">
              <a:solidFill>
                <a:schemeClr val="dk1"/>
              </a:solidFill>
              <a:latin typeface="Calibri"/>
              <a:ea typeface="Calibri"/>
              <a:cs typeface="Calibri"/>
              <a:sym typeface="Calibri"/>
            </a:endParaRPr>
          </a:p>
        </p:txBody>
      </p:sp>
      <p:sp>
        <p:nvSpPr>
          <p:cNvPr id="120" name="Google Shape;120;p12"/>
          <p:cNvSpPr/>
          <p:nvPr/>
        </p:nvSpPr>
        <p:spPr>
          <a:xfrm>
            <a:off x="548640" y="1371600"/>
            <a:ext cx="11064240" cy="86868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222222"/>
              </a:buClr>
              <a:buSzPts val="1800"/>
              <a:buFont typeface="Calibri"/>
              <a:buNone/>
            </a:pPr>
            <a:r>
              <a:rPr lang="en-US" sz="1800" b="0" i="0" u="none" strike="noStrike" cap="none">
                <a:solidFill>
                  <a:srgbClr val="222222"/>
                </a:solidFill>
                <a:latin typeface="Calibri"/>
                <a:ea typeface="Calibri"/>
                <a:cs typeface="Calibri"/>
                <a:sym typeface="Calibri"/>
              </a:rPr>
              <a:t>Pragmatism, Alien G in the Seven Aliens, is the usual paradigm for mixed methods. It judges methods by what answers the problem rather than by loyalty to a single epistemology.</a:t>
            </a:r>
            <a:endParaRPr sz="1800" b="0" i="0" u="none" strike="noStrike" cap="none">
              <a:solidFill>
                <a:schemeClr val="dk1"/>
              </a:solidFill>
              <a:latin typeface="Calibri"/>
              <a:ea typeface="Calibri"/>
              <a:cs typeface="Calibri"/>
              <a:sym typeface="Calibri"/>
            </a:endParaRPr>
          </a:p>
        </p:txBody>
      </p:sp>
      <p:sp>
        <p:nvSpPr>
          <p:cNvPr id="121" name="Google Shape;121;p12"/>
          <p:cNvSpPr/>
          <p:nvPr/>
        </p:nvSpPr>
        <p:spPr>
          <a:xfrm>
            <a:off x="548640" y="2331720"/>
            <a:ext cx="1097280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4B2C7A"/>
              </a:buClr>
              <a:buSzPts val="1600"/>
              <a:buFont typeface="Calibri"/>
              <a:buNone/>
            </a:pPr>
            <a:r>
              <a:rPr lang="en-US" sz="1600" b="1" i="0" u="none" strike="noStrike" cap="none">
                <a:solidFill>
                  <a:srgbClr val="4B2C7A"/>
                </a:solidFill>
                <a:latin typeface="Calibri"/>
                <a:ea typeface="Calibri"/>
                <a:cs typeface="Calibri"/>
                <a:sym typeface="Calibri"/>
              </a:rPr>
              <a:t>Key characteristics</a:t>
            </a:r>
            <a:endParaRPr sz="1600" b="0" i="0" u="none" strike="noStrike" cap="none">
              <a:solidFill>
                <a:schemeClr val="dk1"/>
              </a:solidFill>
              <a:latin typeface="Calibri"/>
              <a:ea typeface="Calibri"/>
              <a:cs typeface="Calibri"/>
              <a:sym typeface="Calibri"/>
            </a:endParaRPr>
          </a:p>
        </p:txBody>
      </p:sp>
      <p:sp>
        <p:nvSpPr>
          <p:cNvPr id="122" name="Google Shape;122;p12"/>
          <p:cNvSpPr/>
          <p:nvPr/>
        </p:nvSpPr>
        <p:spPr>
          <a:xfrm>
            <a:off x="640080" y="2743200"/>
            <a:ext cx="10972800" cy="2011680"/>
          </a:xfrm>
          <a:prstGeom prst="rect">
            <a:avLst/>
          </a:prstGeom>
          <a:noFill/>
          <a:ln>
            <a:noFill/>
          </a:ln>
        </p:spPr>
        <p:txBody>
          <a:bodyPr spcFirstLastPara="1" wrap="square" lIns="91425" tIns="45700" rIns="91425" bIns="45700" anchor="t" anchorCtr="0">
            <a:noAutofit/>
          </a:bodyPr>
          <a:lstStyle/>
          <a:p>
            <a:pPr marL="228600" marR="0" lvl="0" indent="-228600" algn="l" rtl="0">
              <a:spcBef>
                <a:spcPts val="0"/>
              </a:spcBef>
              <a:spcAft>
                <a:spcPts val="0"/>
              </a:spcAft>
              <a:buClr>
                <a:srgbClr val="222222"/>
              </a:buClr>
              <a:buSzPts val="1800"/>
              <a:buFont typeface="Calibri"/>
              <a:buChar char="•"/>
            </a:pPr>
            <a:r>
              <a:rPr lang="en-US" sz="1800" b="0" i="0" u="none" strike="noStrike" cap="none">
                <a:solidFill>
                  <a:srgbClr val="222222"/>
                </a:solidFill>
                <a:latin typeface="Calibri"/>
                <a:ea typeface="Calibri"/>
                <a:cs typeface="Calibri"/>
                <a:sym typeface="Calibri"/>
              </a:rPr>
              <a:t>Problem centred rather than philosophy centred</a:t>
            </a:r>
            <a:endParaRPr sz="1800" b="0" i="0" u="none" strike="noStrike" cap="none">
              <a:solidFill>
                <a:schemeClr val="dk1"/>
              </a:solidFill>
              <a:latin typeface="Calibri"/>
              <a:ea typeface="Calibri"/>
              <a:cs typeface="Calibri"/>
              <a:sym typeface="Calibri"/>
            </a:endParaRPr>
          </a:p>
          <a:p>
            <a:pPr marL="228600" marR="0" lvl="0" indent="-228600" algn="l" rtl="0">
              <a:spcBef>
                <a:spcPts val="1000"/>
              </a:spcBef>
              <a:spcAft>
                <a:spcPts val="0"/>
              </a:spcAft>
              <a:buClr>
                <a:srgbClr val="222222"/>
              </a:buClr>
              <a:buSzPts val="1800"/>
              <a:buFont typeface="Calibri"/>
              <a:buChar char="•"/>
            </a:pPr>
            <a:r>
              <a:rPr lang="en-US" sz="1800" b="0" i="0" u="none" strike="noStrike" cap="none">
                <a:solidFill>
                  <a:srgbClr val="222222"/>
                </a:solidFill>
                <a:latin typeface="Calibri"/>
                <a:ea typeface="Calibri"/>
                <a:cs typeface="Calibri"/>
                <a:sym typeface="Calibri"/>
              </a:rPr>
              <a:t>Accepts both singular and multiple realities (Tashakkori and Teddlie, 2010)</a:t>
            </a:r>
            <a:endParaRPr sz="1800" b="0" i="0" u="none" strike="noStrike" cap="none">
              <a:solidFill>
                <a:schemeClr val="dk1"/>
              </a:solidFill>
              <a:latin typeface="Calibri"/>
              <a:ea typeface="Calibri"/>
              <a:cs typeface="Calibri"/>
              <a:sym typeface="Calibri"/>
            </a:endParaRPr>
          </a:p>
          <a:p>
            <a:pPr marL="228600" marR="0" lvl="0" indent="-228600" algn="l" rtl="0">
              <a:spcBef>
                <a:spcPts val="1000"/>
              </a:spcBef>
              <a:spcAft>
                <a:spcPts val="0"/>
              </a:spcAft>
              <a:buClr>
                <a:srgbClr val="222222"/>
              </a:buClr>
              <a:buSzPts val="1800"/>
              <a:buFont typeface="Calibri"/>
              <a:buChar char="•"/>
            </a:pPr>
            <a:r>
              <a:rPr lang="en-US" sz="1800" b="0" i="0" u="none" strike="noStrike" cap="none">
                <a:solidFill>
                  <a:srgbClr val="222222"/>
                </a:solidFill>
                <a:latin typeface="Calibri"/>
                <a:ea typeface="Calibri"/>
                <a:cs typeface="Calibri"/>
                <a:sym typeface="Calibri"/>
              </a:rPr>
              <a:t>Focuses on consequences and practical outcomes</a:t>
            </a:r>
            <a:endParaRPr sz="1800" b="0" i="0" u="none" strike="noStrike" cap="none">
              <a:solidFill>
                <a:schemeClr val="dk1"/>
              </a:solidFill>
              <a:latin typeface="Calibri"/>
              <a:ea typeface="Calibri"/>
              <a:cs typeface="Calibri"/>
              <a:sym typeface="Calibri"/>
            </a:endParaRPr>
          </a:p>
          <a:p>
            <a:pPr marL="228600" marR="0" lvl="0" indent="-228600" algn="l" rtl="0">
              <a:spcBef>
                <a:spcPts val="1000"/>
              </a:spcBef>
              <a:spcAft>
                <a:spcPts val="0"/>
              </a:spcAft>
              <a:buClr>
                <a:srgbClr val="222222"/>
              </a:buClr>
              <a:buSzPts val="1800"/>
              <a:buFont typeface="Calibri"/>
              <a:buChar char="•"/>
            </a:pPr>
            <a:r>
              <a:rPr lang="en-US" sz="1800" b="0" i="0" u="none" strike="noStrike" cap="none">
                <a:solidFill>
                  <a:srgbClr val="222222"/>
                </a:solidFill>
                <a:latin typeface="Calibri"/>
                <a:ea typeface="Calibri"/>
                <a:cs typeface="Calibri"/>
                <a:sym typeface="Calibri"/>
              </a:rPr>
              <a:t>Values what works to answer the research question</a:t>
            </a:r>
            <a:endParaRPr sz="1800" b="0" i="0" u="none" strike="noStrike" cap="none">
              <a:solidFill>
                <a:schemeClr val="dk1"/>
              </a:solidFill>
              <a:latin typeface="Calibri"/>
              <a:ea typeface="Calibri"/>
              <a:cs typeface="Calibri"/>
              <a:sym typeface="Calibri"/>
            </a:endParaRPr>
          </a:p>
        </p:txBody>
      </p:sp>
      <p:sp>
        <p:nvSpPr>
          <p:cNvPr id="123" name="Google Shape;123;p12"/>
          <p:cNvSpPr/>
          <p:nvPr/>
        </p:nvSpPr>
        <p:spPr>
          <a:xfrm>
            <a:off x="548640" y="4892040"/>
            <a:ext cx="11091672" cy="868680"/>
          </a:xfrm>
          <a:prstGeom prst="rect">
            <a:avLst/>
          </a:prstGeom>
          <a:solidFill>
            <a:srgbClr val="F3F0F9"/>
          </a:solidFill>
          <a:ln w="12700" cap="flat" cmpd="sng">
            <a:solidFill>
              <a:srgbClr val="DAD3E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12"/>
          <p:cNvSpPr/>
          <p:nvPr/>
        </p:nvSpPr>
        <p:spPr>
          <a:xfrm>
            <a:off x="777240" y="4937760"/>
            <a:ext cx="10607040" cy="77724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222222"/>
              </a:buClr>
              <a:buSzPts val="1600"/>
              <a:buFont typeface="Cambria"/>
              <a:buNone/>
            </a:pPr>
            <a:r>
              <a:rPr lang="en-US" sz="1600" b="0" i="1" u="none" strike="noStrike" cap="none">
                <a:solidFill>
                  <a:srgbClr val="222222"/>
                </a:solidFill>
                <a:latin typeface="Cambria"/>
                <a:ea typeface="Cambria"/>
                <a:cs typeface="Cambria"/>
                <a:sym typeface="Cambria"/>
              </a:rPr>
              <a:t>“Pragmatism offers an alternative worldview that focuses on the nature of experience rather than the nature of reality.”  Morgan (2014)</a:t>
            </a:r>
            <a:endParaRPr sz="1600" b="0" i="0" u="none" strike="noStrike" cap="none">
              <a:solidFill>
                <a:schemeClr val="dk1"/>
              </a:solidFill>
              <a:latin typeface="Calibri"/>
              <a:ea typeface="Calibri"/>
              <a:cs typeface="Calibri"/>
              <a:sym typeface="Calibri"/>
            </a:endParaRPr>
          </a:p>
        </p:txBody>
      </p:sp>
      <p:sp>
        <p:nvSpPr>
          <p:cNvPr id="125" name="Google Shape;125;p12"/>
          <p:cNvSpPr/>
          <p:nvPr/>
        </p:nvSpPr>
        <p:spPr>
          <a:xfrm>
            <a:off x="502920" y="6446520"/>
            <a:ext cx="86868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5E6975"/>
              </a:buClr>
              <a:buSzPts val="900"/>
              <a:buFont typeface="Calibri"/>
              <a:buNone/>
            </a:pPr>
            <a:r>
              <a:rPr lang="en-US" sz="900" b="0" i="0" u="none" strike="noStrike" cap="none">
                <a:solidFill>
                  <a:srgbClr val="5E6975"/>
                </a:solidFill>
                <a:latin typeface="Calibri"/>
                <a:ea typeface="Calibri"/>
                <a:cs typeface="Calibri"/>
                <a:sym typeface="Calibri"/>
              </a:rPr>
              <a:t>Advanced Doctoral Research Skills  |  Mixed Methods Research</a:t>
            </a:r>
            <a:endParaRPr sz="900" b="0" i="0" u="none" strike="noStrike" cap="none">
              <a:solidFill>
                <a:schemeClr val="dk1"/>
              </a:solidFill>
              <a:latin typeface="Calibri"/>
              <a:ea typeface="Calibri"/>
              <a:cs typeface="Calibri"/>
              <a:sym typeface="Calibri"/>
            </a:endParaRPr>
          </a:p>
        </p:txBody>
      </p:sp>
      <p:sp>
        <p:nvSpPr>
          <p:cNvPr id="126" name="Google Shape;126;p12"/>
          <p:cNvSpPr/>
          <p:nvPr/>
        </p:nvSpPr>
        <p:spPr>
          <a:xfrm>
            <a:off x="11247120" y="6446520"/>
            <a:ext cx="548640" cy="274320"/>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5E6975"/>
              </a:buClr>
              <a:buSzPts val="900"/>
              <a:buFont typeface="Calibri"/>
              <a:buNone/>
            </a:pPr>
            <a:r>
              <a:rPr lang="en-US" sz="900" b="0" i="0" u="none" strike="noStrike" cap="none">
                <a:solidFill>
                  <a:srgbClr val="5E6975"/>
                </a:solidFill>
                <a:latin typeface="Calibri"/>
                <a:ea typeface="Calibri"/>
                <a:cs typeface="Calibri"/>
                <a:sym typeface="Calibri"/>
              </a:rPr>
              <a:t>9</a:t>
            </a:r>
            <a:endParaRPr sz="900" b="0" i="0" u="none" strike="noStrike" cap="none">
              <a:solidFill>
                <a:schemeClr val="dk1"/>
              </a:solidFill>
              <a:latin typeface="Calibri"/>
              <a:ea typeface="Calibri"/>
              <a:cs typeface="Calibri"/>
              <a:sym typeface="Calibri"/>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31"/>
        <p:cNvGrpSpPr/>
        <p:nvPr/>
      </p:nvGrpSpPr>
      <p:grpSpPr>
        <a:xfrm>
          <a:off x="0" y="0"/>
          <a:ext cx="0" cy="0"/>
          <a:chOff x="0" y="0"/>
          <a:chExt cx="0" cy="0"/>
        </a:xfrm>
      </p:grpSpPr>
      <p:sp>
        <p:nvSpPr>
          <p:cNvPr id="132" name="Google Shape;132;p13"/>
          <p:cNvSpPr/>
          <p:nvPr/>
        </p:nvSpPr>
        <p:spPr>
          <a:xfrm>
            <a:off x="0" y="0"/>
            <a:ext cx="12188952" cy="1078992"/>
          </a:xfrm>
          <a:prstGeom prst="rect">
            <a:avLst/>
          </a:prstGeom>
          <a:solidFill>
            <a:srgbClr val="4B2C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 name="Google Shape;133;p13"/>
          <p:cNvSpPr/>
          <p:nvPr/>
        </p:nvSpPr>
        <p:spPr>
          <a:xfrm>
            <a:off x="502920" y="109728"/>
            <a:ext cx="11155680" cy="841248"/>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2700"/>
              <a:buFont typeface="Cambria"/>
              <a:buNone/>
            </a:pPr>
            <a:r>
              <a:rPr lang="en-US" sz="2700" b="1" i="0" u="none" strike="noStrike" cap="none">
                <a:solidFill>
                  <a:srgbClr val="FFFFFF"/>
                </a:solidFill>
                <a:latin typeface="Cambria"/>
                <a:ea typeface="Cambria"/>
                <a:cs typeface="Cambria"/>
                <a:sym typeface="Cambria"/>
              </a:rPr>
              <a:t>Pragmatism, positivism and interpretivism</a:t>
            </a:r>
            <a:endParaRPr sz="2700" b="0" i="0" u="none" strike="noStrike" cap="none">
              <a:solidFill>
                <a:schemeClr val="dk1"/>
              </a:solidFill>
              <a:latin typeface="Calibri"/>
              <a:ea typeface="Calibri"/>
              <a:cs typeface="Calibri"/>
              <a:sym typeface="Calibri"/>
            </a:endParaRPr>
          </a:p>
        </p:txBody>
      </p:sp>
      <p:sp>
        <p:nvSpPr>
          <p:cNvPr id="134" name="Google Shape;134;p13"/>
          <p:cNvSpPr/>
          <p:nvPr/>
        </p:nvSpPr>
        <p:spPr>
          <a:xfrm>
            <a:off x="548640" y="1371600"/>
            <a:ext cx="3584448" cy="566928"/>
          </a:xfrm>
          <a:prstGeom prst="rect">
            <a:avLst/>
          </a:prstGeom>
          <a:solidFill>
            <a:srgbClr val="4B2C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 name="Google Shape;135;p13"/>
          <p:cNvSpPr/>
          <p:nvPr/>
        </p:nvSpPr>
        <p:spPr>
          <a:xfrm>
            <a:off x="548640" y="1371600"/>
            <a:ext cx="3584448" cy="566928"/>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FFFFFF"/>
              </a:buClr>
              <a:buSzPts val="1700"/>
              <a:buFont typeface="Calibri"/>
              <a:buNone/>
            </a:pPr>
            <a:r>
              <a:rPr lang="en-US" sz="1700" b="1" i="0" u="none" strike="noStrike" cap="none">
                <a:solidFill>
                  <a:srgbClr val="FFFFFF"/>
                </a:solidFill>
                <a:latin typeface="Calibri"/>
                <a:ea typeface="Calibri"/>
                <a:cs typeface="Calibri"/>
                <a:sym typeface="Calibri"/>
              </a:rPr>
              <a:t>Positivism</a:t>
            </a:r>
            <a:endParaRPr sz="1700" b="0" i="0" u="none" strike="noStrike" cap="none">
              <a:solidFill>
                <a:schemeClr val="dk1"/>
              </a:solidFill>
              <a:latin typeface="Calibri"/>
              <a:ea typeface="Calibri"/>
              <a:cs typeface="Calibri"/>
              <a:sym typeface="Calibri"/>
            </a:endParaRPr>
          </a:p>
        </p:txBody>
      </p:sp>
      <p:sp>
        <p:nvSpPr>
          <p:cNvPr id="136" name="Google Shape;136;p13"/>
          <p:cNvSpPr/>
          <p:nvPr/>
        </p:nvSpPr>
        <p:spPr>
          <a:xfrm>
            <a:off x="548640" y="1938528"/>
            <a:ext cx="3584448" cy="3566160"/>
          </a:xfrm>
          <a:prstGeom prst="rect">
            <a:avLst/>
          </a:prstGeom>
          <a:solidFill>
            <a:srgbClr val="F3F0F9"/>
          </a:solidFill>
          <a:ln w="12700" cap="flat" cmpd="sng">
            <a:solidFill>
              <a:srgbClr val="DAD3E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 name="Google Shape;137;p13"/>
          <p:cNvSpPr/>
          <p:nvPr/>
        </p:nvSpPr>
        <p:spPr>
          <a:xfrm>
            <a:off x="713232" y="2103120"/>
            <a:ext cx="3291840" cy="3246120"/>
          </a:xfrm>
          <a:prstGeom prst="rect">
            <a:avLst/>
          </a:prstGeom>
          <a:noFill/>
          <a:ln>
            <a:noFill/>
          </a:ln>
        </p:spPr>
        <p:txBody>
          <a:bodyPr spcFirstLastPara="1" wrap="square" lIns="91425" tIns="45700" rIns="91425" bIns="45700" anchor="t" anchorCtr="0">
            <a:noAutofit/>
          </a:bodyPr>
          <a:lstStyle/>
          <a:p>
            <a:pPr marL="228600" marR="0" lvl="0" indent="-228600" algn="l" rtl="0">
              <a:spcBef>
                <a:spcPts val="0"/>
              </a:spcBef>
              <a:spcAft>
                <a:spcPts val="0"/>
              </a:spcAft>
              <a:buClr>
                <a:srgbClr val="222222"/>
              </a:buClr>
              <a:buSzPts val="1550"/>
              <a:buFont typeface="Calibri"/>
              <a:buChar char="•"/>
            </a:pPr>
            <a:r>
              <a:rPr lang="en-US" sz="1550" b="0" i="0" u="none" strike="noStrike" cap="none">
                <a:solidFill>
                  <a:srgbClr val="222222"/>
                </a:solidFill>
                <a:latin typeface="Calibri"/>
                <a:ea typeface="Calibri"/>
                <a:cs typeface="Calibri"/>
                <a:sym typeface="Calibri"/>
              </a:rPr>
              <a:t>An objective reality exists</a:t>
            </a:r>
            <a:endParaRPr sz="1550" b="0" i="0" u="none" strike="noStrike" cap="none">
              <a:solidFill>
                <a:schemeClr val="dk1"/>
              </a:solidFill>
              <a:latin typeface="Calibri"/>
              <a:ea typeface="Calibri"/>
              <a:cs typeface="Calibri"/>
              <a:sym typeface="Calibri"/>
            </a:endParaRPr>
          </a:p>
          <a:p>
            <a:pPr marL="228600" marR="0" lvl="0" indent="-228600" algn="l" rtl="0">
              <a:spcBef>
                <a:spcPts val="900"/>
              </a:spcBef>
              <a:spcAft>
                <a:spcPts val="0"/>
              </a:spcAft>
              <a:buClr>
                <a:srgbClr val="222222"/>
              </a:buClr>
              <a:buSzPts val="1550"/>
              <a:buFont typeface="Calibri"/>
              <a:buChar char="•"/>
            </a:pPr>
            <a:r>
              <a:rPr lang="en-US" sz="1550" b="0" i="0" u="none" strike="noStrike" cap="none">
                <a:solidFill>
                  <a:srgbClr val="222222"/>
                </a:solidFill>
                <a:latin typeface="Calibri"/>
                <a:ea typeface="Calibri"/>
                <a:cs typeface="Calibri"/>
                <a:sym typeface="Calibri"/>
              </a:rPr>
              <a:t>Knowledge through measurement</a:t>
            </a:r>
            <a:endParaRPr sz="1550" b="0" i="0" u="none" strike="noStrike" cap="none">
              <a:solidFill>
                <a:schemeClr val="dk1"/>
              </a:solidFill>
              <a:latin typeface="Calibri"/>
              <a:ea typeface="Calibri"/>
              <a:cs typeface="Calibri"/>
              <a:sym typeface="Calibri"/>
            </a:endParaRPr>
          </a:p>
          <a:p>
            <a:pPr marL="228600" marR="0" lvl="0" indent="-228600" algn="l" rtl="0">
              <a:spcBef>
                <a:spcPts val="900"/>
              </a:spcBef>
              <a:spcAft>
                <a:spcPts val="0"/>
              </a:spcAft>
              <a:buClr>
                <a:srgbClr val="222222"/>
              </a:buClr>
              <a:buSzPts val="1550"/>
              <a:buFont typeface="Calibri"/>
              <a:buChar char="•"/>
            </a:pPr>
            <a:r>
              <a:rPr lang="en-US" sz="1550" b="0" i="0" u="none" strike="noStrike" cap="none">
                <a:solidFill>
                  <a:srgbClr val="222222"/>
                </a:solidFill>
                <a:latin typeface="Calibri"/>
                <a:ea typeface="Calibri"/>
                <a:cs typeface="Calibri"/>
                <a:sym typeface="Calibri"/>
              </a:rPr>
              <a:t>The researcher stays detached</a:t>
            </a:r>
            <a:endParaRPr sz="1550" b="0" i="0" u="none" strike="noStrike" cap="none">
              <a:solidFill>
                <a:schemeClr val="dk1"/>
              </a:solidFill>
              <a:latin typeface="Calibri"/>
              <a:ea typeface="Calibri"/>
              <a:cs typeface="Calibri"/>
              <a:sym typeface="Calibri"/>
            </a:endParaRPr>
          </a:p>
          <a:p>
            <a:pPr marL="228600" marR="0" lvl="0" indent="-228600" algn="l" rtl="0">
              <a:spcBef>
                <a:spcPts val="900"/>
              </a:spcBef>
              <a:spcAft>
                <a:spcPts val="0"/>
              </a:spcAft>
              <a:buClr>
                <a:srgbClr val="222222"/>
              </a:buClr>
              <a:buSzPts val="1550"/>
              <a:buFont typeface="Calibri"/>
              <a:buChar char="•"/>
            </a:pPr>
            <a:r>
              <a:rPr lang="en-US" sz="1550" b="0" i="0" u="none" strike="noStrike" cap="none">
                <a:solidFill>
                  <a:srgbClr val="222222"/>
                </a:solidFill>
                <a:latin typeface="Calibri"/>
                <a:ea typeface="Calibri"/>
                <a:cs typeface="Calibri"/>
                <a:sym typeface="Calibri"/>
              </a:rPr>
              <a:t>Quantitative methods</a:t>
            </a:r>
            <a:endParaRPr sz="1550" b="0" i="0" u="none" strike="noStrike" cap="none">
              <a:solidFill>
                <a:schemeClr val="dk1"/>
              </a:solidFill>
              <a:latin typeface="Calibri"/>
              <a:ea typeface="Calibri"/>
              <a:cs typeface="Calibri"/>
              <a:sym typeface="Calibri"/>
            </a:endParaRPr>
          </a:p>
          <a:p>
            <a:pPr marL="228600" marR="0" lvl="0" indent="-228600" algn="l" rtl="0">
              <a:spcBef>
                <a:spcPts val="900"/>
              </a:spcBef>
              <a:spcAft>
                <a:spcPts val="0"/>
              </a:spcAft>
              <a:buClr>
                <a:srgbClr val="222222"/>
              </a:buClr>
              <a:buSzPts val="1550"/>
              <a:buFont typeface="Calibri"/>
              <a:buChar char="•"/>
            </a:pPr>
            <a:r>
              <a:rPr lang="en-US" sz="1550" b="0" i="0" u="none" strike="noStrike" cap="none">
                <a:solidFill>
                  <a:srgbClr val="222222"/>
                </a:solidFill>
                <a:latin typeface="Calibri"/>
                <a:ea typeface="Calibri"/>
                <a:cs typeface="Calibri"/>
                <a:sym typeface="Calibri"/>
              </a:rPr>
              <a:t>Focus: measurement and generalisation</a:t>
            </a:r>
            <a:endParaRPr sz="1550" b="0" i="0" u="none" strike="noStrike" cap="none">
              <a:solidFill>
                <a:schemeClr val="dk1"/>
              </a:solidFill>
              <a:latin typeface="Calibri"/>
              <a:ea typeface="Calibri"/>
              <a:cs typeface="Calibri"/>
              <a:sym typeface="Calibri"/>
            </a:endParaRPr>
          </a:p>
        </p:txBody>
      </p:sp>
      <p:sp>
        <p:nvSpPr>
          <p:cNvPr id="138" name="Google Shape;138;p13"/>
          <p:cNvSpPr/>
          <p:nvPr/>
        </p:nvSpPr>
        <p:spPr>
          <a:xfrm>
            <a:off x="4315968" y="1371600"/>
            <a:ext cx="3584448" cy="566928"/>
          </a:xfrm>
          <a:prstGeom prst="rect">
            <a:avLst/>
          </a:prstGeom>
          <a:solidFill>
            <a:srgbClr val="1D6B6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 name="Google Shape;139;p13"/>
          <p:cNvSpPr/>
          <p:nvPr/>
        </p:nvSpPr>
        <p:spPr>
          <a:xfrm>
            <a:off x="4315968" y="1371600"/>
            <a:ext cx="3584448" cy="566928"/>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FFFFFF"/>
              </a:buClr>
              <a:buSzPts val="1700"/>
              <a:buFont typeface="Calibri"/>
              <a:buNone/>
            </a:pPr>
            <a:r>
              <a:rPr lang="en-US" sz="1700" b="1" i="0" u="none" strike="noStrike" cap="none">
                <a:solidFill>
                  <a:srgbClr val="FFFFFF"/>
                </a:solidFill>
                <a:latin typeface="Calibri"/>
                <a:ea typeface="Calibri"/>
                <a:cs typeface="Calibri"/>
                <a:sym typeface="Calibri"/>
              </a:rPr>
              <a:t>Interpretivism</a:t>
            </a:r>
            <a:endParaRPr sz="1700" b="0" i="0" u="none" strike="noStrike" cap="none">
              <a:solidFill>
                <a:schemeClr val="dk1"/>
              </a:solidFill>
              <a:latin typeface="Calibri"/>
              <a:ea typeface="Calibri"/>
              <a:cs typeface="Calibri"/>
              <a:sym typeface="Calibri"/>
            </a:endParaRPr>
          </a:p>
        </p:txBody>
      </p:sp>
      <p:sp>
        <p:nvSpPr>
          <p:cNvPr id="140" name="Google Shape;140;p13"/>
          <p:cNvSpPr/>
          <p:nvPr/>
        </p:nvSpPr>
        <p:spPr>
          <a:xfrm>
            <a:off x="4315968" y="1938528"/>
            <a:ext cx="3584448" cy="3566160"/>
          </a:xfrm>
          <a:prstGeom prst="rect">
            <a:avLst/>
          </a:prstGeom>
          <a:solidFill>
            <a:srgbClr val="F3F0F9"/>
          </a:solidFill>
          <a:ln w="12700" cap="flat" cmpd="sng">
            <a:solidFill>
              <a:srgbClr val="DAD3E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 name="Google Shape;141;p13"/>
          <p:cNvSpPr/>
          <p:nvPr/>
        </p:nvSpPr>
        <p:spPr>
          <a:xfrm>
            <a:off x="4480560" y="2103120"/>
            <a:ext cx="3291840" cy="3246120"/>
          </a:xfrm>
          <a:prstGeom prst="rect">
            <a:avLst/>
          </a:prstGeom>
          <a:noFill/>
          <a:ln>
            <a:noFill/>
          </a:ln>
        </p:spPr>
        <p:txBody>
          <a:bodyPr spcFirstLastPara="1" wrap="square" lIns="91425" tIns="45700" rIns="91425" bIns="45700" anchor="t" anchorCtr="0">
            <a:noAutofit/>
          </a:bodyPr>
          <a:lstStyle/>
          <a:p>
            <a:pPr marL="228600" marR="0" lvl="0" indent="-228600" algn="l" rtl="0">
              <a:spcBef>
                <a:spcPts val="0"/>
              </a:spcBef>
              <a:spcAft>
                <a:spcPts val="0"/>
              </a:spcAft>
              <a:buClr>
                <a:srgbClr val="222222"/>
              </a:buClr>
              <a:buSzPts val="1550"/>
              <a:buFont typeface="Calibri"/>
              <a:buChar char="•"/>
            </a:pPr>
            <a:r>
              <a:rPr lang="en-US" sz="1550" b="0" i="0" u="none" strike="noStrike" cap="none">
                <a:solidFill>
                  <a:srgbClr val="222222"/>
                </a:solidFill>
                <a:latin typeface="Calibri"/>
                <a:ea typeface="Calibri"/>
                <a:cs typeface="Calibri"/>
                <a:sym typeface="Calibri"/>
              </a:rPr>
              <a:t>Reality is socially constructed</a:t>
            </a:r>
            <a:endParaRPr sz="1550" b="0" i="0" u="none" strike="noStrike" cap="none">
              <a:solidFill>
                <a:schemeClr val="dk1"/>
              </a:solidFill>
              <a:latin typeface="Calibri"/>
              <a:ea typeface="Calibri"/>
              <a:cs typeface="Calibri"/>
              <a:sym typeface="Calibri"/>
            </a:endParaRPr>
          </a:p>
          <a:p>
            <a:pPr marL="228600" marR="0" lvl="0" indent="-228600" algn="l" rtl="0">
              <a:spcBef>
                <a:spcPts val="900"/>
              </a:spcBef>
              <a:spcAft>
                <a:spcPts val="0"/>
              </a:spcAft>
              <a:buClr>
                <a:srgbClr val="222222"/>
              </a:buClr>
              <a:buSzPts val="1550"/>
              <a:buFont typeface="Calibri"/>
              <a:buChar char="•"/>
            </a:pPr>
            <a:r>
              <a:rPr lang="en-US" sz="1550" b="0" i="0" u="none" strike="noStrike" cap="none">
                <a:solidFill>
                  <a:srgbClr val="222222"/>
                </a:solidFill>
                <a:latin typeface="Calibri"/>
                <a:ea typeface="Calibri"/>
                <a:cs typeface="Calibri"/>
                <a:sym typeface="Calibri"/>
              </a:rPr>
              <a:t>Knowledge through understanding</a:t>
            </a:r>
            <a:endParaRPr sz="1550" b="0" i="0" u="none" strike="noStrike" cap="none">
              <a:solidFill>
                <a:schemeClr val="dk1"/>
              </a:solidFill>
              <a:latin typeface="Calibri"/>
              <a:ea typeface="Calibri"/>
              <a:cs typeface="Calibri"/>
              <a:sym typeface="Calibri"/>
            </a:endParaRPr>
          </a:p>
          <a:p>
            <a:pPr marL="228600" marR="0" lvl="0" indent="-228600" algn="l" rtl="0">
              <a:spcBef>
                <a:spcPts val="900"/>
              </a:spcBef>
              <a:spcAft>
                <a:spcPts val="0"/>
              </a:spcAft>
              <a:buClr>
                <a:srgbClr val="222222"/>
              </a:buClr>
              <a:buSzPts val="1550"/>
              <a:buFont typeface="Calibri"/>
              <a:buChar char="•"/>
            </a:pPr>
            <a:r>
              <a:rPr lang="en-US" sz="1550" b="0" i="0" u="none" strike="noStrike" cap="none">
                <a:solidFill>
                  <a:srgbClr val="222222"/>
                </a:solidFill>
                <a:latin typeface="Calibri"/>
                <a:ea typeface="Calibri"/>
                <a:cs typeface="Calibri"/>
                <a:sym typeface="Calibri"/>
              </a:rPr>
              <a:t>The researcher is involved</a:t>
            </a:r>
            <a:endParaRPr sz="1550" b="0" i="0" u="none" strike="noStrike" cap="none">
              <a:solidFill>
                <a:schemeClr val="dk1"/>
              </a:solidFill>
              <a:latin typeface="Calibri"/>
              <a:ea typeface="Calibri"/>
              <a:cs typeface="Calibri"/>
              <a:sym typeface="Calibri"/>
            </a:endParaRPr>
          </a:p>
          <a:p>
            <a:pPr marL="228600" marR="0" lvl="0" indent="-228600" algn="l" rtl="0">
              <a:spcBef>
                <a:spcPts val="900"/>
              </a:spcBef>
              <a:spcAft>
                <a:spcPts val="0"/>
              </a:spcAft>
              <a:buClr>
                <a:srgbClr val="222222"/>
              </a:buClr>
              <a:buSzPts val="1550"/>
              <a:buFont typeface="Calibri"/>
              <a:buChar char="•"/>
            </a:pPr>
            <a:r>
              <a:rPr lang="en-US" sz="1550" b="0" i="0" u="none" strike="noStrike" cap="none">
                <a:solidFill>
                  <a:srgbClr val="222222"/>
                </a:solidFill>
                <a:latin typeface="Calibri"/>
                <a:ea typeface="Calibri"/>
                <a:cs typeface="Calibri"/>
                <a:sym typeface="Calibri"/>
              </a:rPr>
              <a:t>Qualitative methods</a:t>
            </a:r>
            <a:endParaRPr sz="1550" b="0" i="0" u="none" strike="noStrike" cap="none">
              <a:solidFill>
                <a:schemeClr val="dk1"/>
              </a:solidFill>
              <a:latin typeface="Calibri"/>
              <a:ea typeface="Calibri"/>
              <a:cs typeface="Calibri"/>
              <a:sym typeface="Calibri"/>
            </a:endParaRPr>
          </a:p>
          <a:p>
            <a:pPr marL="228600" marR="0" lvl="0" indent="-228600" algn="l" rtl="0">
              <a:spcBef>
                <a:spcPts val="900"/>
              </a:spcBef>
              <a:spcAft>
                <a:spcPts val="0"/>
              </a:spcAft>
              <a:buClr>
                <a:srgbClr val="222222"/>
              </a:buClr>
              <a:buSzPts val="1550"/>
              <a:buFont typeface="Calibri"/>
              <a:buChar char="•"/>
            </a:pPr>
            <a:r>
              <a:rPr lang="en-US" sz="1550" b="0" i="0" u="none" strike="noStrike" cap="none">
                <a:solidFill>
                  <a:srgbClr val="222222"/>
                </a:solidFill>
                <a:latin typeface="Calibri"/>
                <a:ea typeface="Calibri"/>
                <a:cs typeface="Calibri"/>
                <a:sym typeface="Calibri"/>
              </a:rPr>
              <a:t>Focus: meaning and context</a:t>
            </a:r>
            <a:endParaRPr sz="1550" b="0" i="0" u="none" strike="noStrike" cap="none">
              <a:solidFill>
                <a:schemeClr val="dk1"/>
              </a:solidFill>
              <a:latin typeface="Calibri"/>
              <a:ea typeface="Calibri"/>
              <a:cs typeface="Calibri"/>
              <a:sym typeface="Calibri"/>
            </a:endParaRPr>
          </a:p>
        </p:txBody>
      </p:sp>
      <p:sp>
        <p:nvSpPr>
          <p:cNvPr id="142" name="Google Shape;142;p13"/>
          <p:cNvSpPr/>
          <p:nvPr/>
        </p:nvSpPr>
        <p:spPr>
          <a:xfrm>
            <a:off x="8083296" y="1371600"/>
            <a:ext cx="3584448" cy="566928"/>
          </a:xfrm>
          <a:prstGeom prst="rect">
            <a:avLst/>
          </a:prstGeom>
          <a:solidFill>
            <a:srgbClr val="C9A22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 name="Google Shape;143;p13"/>
          <p:cNvSpPr/>
          <p:nvPr/>
        </p:nvSpPr>
        <p:spPr>
          <a:xfrm>
            <a:off x="8083296" y="1371600"/>
            <a:ext cx="3584448" cy="566928"/>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222222"/>
              </a:buClr>
              <a:buSzPts val="1700"/>
              <a:buFont typeface="Calibri"/>
              <a:buNone/>
            </a:pPr>
            <a:r>
              <a:rPr lang="en-US" sz="1700" b="1" i="0" u="none" strike="noStrike" cap="none">
                <a:solidFill>
                  <a:srgbClr val="222222"/>
                </a:solidFill>
                <a:latin typeface="Calibri"/>
                <a:ea typeface="Calibri"/>
                <a:cs typeface="Calibri"/>
                <a:sym typeface="Calibri"/>
              </a:rPr>
              <a:t>Pragmatism</a:t>
            </a:r>
            <a:endParaRPr sz="1700" b="0" i="0" u="none" strike="noStrike" cap="none">
              <a:solidFill>
                <a:schemeClr val="dk1"/>
              </a:solidFill>
              <a:latin typeface="Calibri"/>
              <a:ea typeface="Calibri"/>
              <a:cs typeface="Calibri"/>
              <a:sym typeface="Calibri"/>
            </a:endParaRPr>
          </a:p>
        </p:txBody>
      </p:sp>
      <p:sp>
        <p:nvSpPr>
          <p:cNvPr id="144" name="Google Shape;144;p13"/>
          <p:cNvSpPr/>
          <p:nvPr/>
        </p:nvSpPr>
        <p:spPr>
          <a:xfrm>
            <a:off x="8083296" y="1938528"/>
            <a:ext cx="3584448" cy="3566160"/>
          </a:xfrm>
          <a:prstGeom prst="rect">
            <a:avLst/>
          </a:prstGeom>
          <a:solidFill>
            <a:srgbClr val="F3F0F9"/>
          </a:solidFill>
          <a:ln w="12700" cap="flat" cmpd="sng">
            <a:solidFill>
              <a:srgbClr val="DAD3E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145;p13"/>
          <p:cNvSpPr/>
          <p:nvPr/>
        </p:nvSpPr>
        <p:spPr>
          <a:xfrm>
            <a:off x="8247888" y="2103120"/>
            <a:ext cx="3291840" cy="3246120"/>
          </a:xfrm>
          <a:prstGeom prst="rect">
            <a:avLst/>
          </a:prstGeom>
          <a:noFill/>
          <a:ln>
            <a:noFill/>
          </a:ln>
        </p:spPr>
        <p:txBody>
          <a:bodyPr spcFirstLastPara="1" wrap="square" lIns="91425" tIns="45700" rIns="91425" bIns="45700" anchor="t" anchorCtr="0">
            <a:noAutofit/>
          </a:bodyPr>
          <a:lstStyle/>
          <a:p>
            <a:pPr marL="228600" marR="0" lvl="0" indent="-228600" algn="l" rtl="0">
              <a:spcBef>
                <a:spcPts val="0"/>
              </a:spcBef>
              <a:spcAft>
                <a:spcPts val="0"/>
              </a:spcAft>
              <a:buClr>
                <a:srgbClr val="222222"/>
              </a:buClr>
              <a:buSzPts val="1550"/>
              <a:buFont typeface="Calibri"/>
              <a:buChar char="•"/>
            </a:pPr>
            <a:r>
              <a:rPr lang="en-US" sz="1550" b="0" i="0" u="none" strike="noStrike" cap="none">
                <a:solidFill>
                  <a:srgbClr val="222222"/>
                </a:solidFill>
                <a:latin typeface="Calibri"/>
                <a:ea typeface="Calibri"/>
                <a:cs typeface="Calibri"/>
                <a:sym typeface="Calibri"/>
              </a:rPr>
              <a:t>Reality judged by use</a:t>
            </a:r>
            <a:endParaRPr sz="1550" b="0" i="0" u="none" strike="noStrike" cap="none">
              <a:solidFill>
                <a:schemeClr val="dk1"/>
              </a:solidFill>
              <a:latin typeface="Calibri"/>
              <a:ea typeface="Calibri"/>
              <a:cs typeface="Calibri"/>
              <a:sym typeface="Calibri"/>
            </a:endParaRPr>
          </a:p>
          <a:p>
            <a:pPr marL="228600" marR="0" lvl="0" indent="-228600" algn="l" rtl="0">
              <a:spcBef>
                <a:spcPts val="900"/>
              </a:spcBef>
              <a:spcAft>
                <a:spcPts val="0"/>
              </a:spcAft>
              <a:buClr>
                <a:srgbClr val="222222"/>
              </a:buClr>
              <a:buSzPts val="1550"/>
              <a:buFont typeface="Calibri"/>
              <a:buChar char="•"/>
            </a:pPr>
            <a:r>
              <a:rPr lang="en-US" sz="1550" b="0" i="0" u="none" strike="noStrike" cap="none">
                <a:solidFill>
                  <a:srgbClr val="222222"/>
                </a:solidFill>
                <a:latin typeface="Calibri"/>
                <a:ea typeface="Calibri"/>
                <a:cs typeface="Calibri"/>
                <a:sym typeface="Calibri"/>
              </a:rPr>
              <a:t>Knowledge through inquiry as action</a:t>
            </a:r>
            <a:endParaRPr sz="1550" b="0" i="0" u="none" strike="noStrike" cap="none">
              <a:solidFill>
                <a:schemeClr val="dk1"/>
              </a:solidFill>
              <a:latin typeface="Calibri"/>
              <a:ea typeface="Calibri"/>
              <a:cs typeface="Calibri"/>
              <a:sym typeface="Calibri"/>
            </a:endParaRPr>
          </a:p>
          <a:p>
            <a:pPr marL="228600" marR="0" lvl="0" indent="-228600" algn="l" rtl="0">
              <a:spcBef>
                <a:spcPts val="900"/>
              </a:spcBef>
              <a:spcAft>
                <a:spcPts val="0"/>
              </a:spcAft>
              <a:buClr>
                <a:srgbClr val="222222"/>
              </a:buClr>
              <a:buSzPts val="1550"/>
              <a:buFont typeface="Calibri"/>
              <a:buChar char="•"/>
            </a:pPr>
            <a:r>
              <a:rPr lang="en-US" sz="1550" b="0" i="0" u="none" strike="noStrike" cap="none">
                <a:solidFill>
                  <a:srgbClr val="222222"/>
                </a:solidFill>
                <a:latin typeface="Calibri"/>
                <a:ea typeface="Calibri"/>
                <a:cs typeface="Calibri"/>
                <a:sym typeface="Calibri"/>
              </a:rPr>
              <a:t>The researcher follows the problem</a:t>
            </a:r>
            <a:endParaRPr sz="1550" b="0" i="0" u="none" strike="noStrike" cap="none">
              <a:solidFill>
                <a:schemeClr val="dk1"/>
              </a:solidFill>
              <a:latin typeface="Calibri"/>
              <a:ea typeface="Calibri"/>
              <a:cs typeface="Calibri"/>
              <a:sym typeface="Calibri"/>
            </a:endParaRPr>
          </a:p>
          <a:p>
            <a:pPr marL="228600" marR="0" lvl="0" indent="-228600" algn="l" rtl="0">
              <a:spcBef>
                <a:spcPts val="900"/>
              </a:spcBef>
              <a:spcAft>
                <a:spcPts val="0"/>
              </a:spcAft>
              <a:buClr>
                <a:srgbClr val="222222"/>
              </a:buClr>
              <a:buSzPts val="1550"/>
              <a:buFont typeface="Calibri"/>
              <a:buChar char="•"/>
            </a:pPr>
            <a:r>
              <a:rPr lang="en-US" sz="1550" b="0" i="0" u="none" strike="noStrike" cap="none">
                <a:solidFill>
                  <a:srgbClr val="222222"/>
                </a:solidFill>
                <a:latin typeface="Calibri"/>
                <a:ea typeface="Calibri"/>
                <a:cs typeface="Calibri"/>
                <a:sym typeface="Calibri"/>
              </a:rPr>
              <a:t>Whatever answers the question</a:t>
            </a:r>
            <a:endParaRPr sz="1550" b="0" i="0" u="none" strike="noStrike" cap="none">
              <a:solidFill>
                <a:schemeClr val="dk1"/>
              </a:solidFill>
              <a:latin typeface="Calibri"/>
              <a:ea typeface="Calibri"/>
              <a:cs typeface="Calibri"/>
              <a:sym typeface="Calibri"/>
            </a:endParaRPr>
          </a:p>
          <a:p>
            <a:pPr marL="228600" marR="0" lvl="0" indent="-228600" algn="l" rtl="0">
              <a:spcBef>
                <a:spcPts val="900"/>
              </a:spcBef>
              <a:spcAft>
                <a:spcPts val="0"/>
              </a:spcAft>
              <a:buClr>
                <a:srgbClr val="222222"/>
              </a:buClr>
              <a:buSzPts val="1550"/>
              <a:buFont typeface="Calibri"/>
              <a:buChar char="•"/>
            </a:pPr>
            <a:r>
              <a:rPr lang="en-US" sz="1550" b="0" i="0" u="none" strike="noStrike" cap="none">
                <a:solidFill>
                  <a:srgbClr val="222222"/>
                </a:solidFill>
                <a:latin typeface="Calibri"/>
                <a:ea typeface="Calibri"/>
                <a:cs typeface="Calibri"/>
                <a:sym typeface="Calibri"/>
              </a:rPr>
              <a:t>Focus: practical consequences</a:t>
            </a:r>
            <a:endParaRPr sz="1550" b="0" i="0" u="none" strike="noStrike" cap="none">
              <a:solidFill>
                <a:schemeClr val="dk1"/>
              </a:solidFill>
              <a:latin typeface="Calibri"/>
              <a:ea typeface="Calibri"/>
              <a:cs typeface="Calibri"/>
              <a:sym typeface="Calibri"/>
            </a:endParaRPr>
          </a:p>
        </p:txBody>
      </p:sp>
      <p:sp>
        <p:nvSpPr>
          <p:cNvPr id="146" name="Google Shape;146;p13"/>
          <p:cNvSpPr/>
          <p:nvPr/>
        </p:nvSpPr>
        <p:spPr>
          <a:xfrm>
            <a:off x="502920" y="6446520"/>
            <a:ext cx="86868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5E6975"/>
              </a:buClr>
              <a:buSzPts val="900"/>
              <a:buFont typeface="Calibri"/>
              <a:buNone/>
            </a:pPr>
            <a:r>
              <a:rPr lang="en-US" sz="900" b="0" i="0" u="none" strike="noStrike" cap="none">
                <a:solidFill>
                  <a:srgbClr val="5E6975"/>
                </a:solidFill>
                <a:latin typeface="Calibri"/>
                <a:ea typeface="Calibri"/>
                <a:cs typeface="Calibri"/>
                <a:sym typeface="Calibri"/>
              </a:rPr>
              <a:t>Advanced Doctoral Research Skills  |  Mixed Methods Research</a:t>
            </a:r>
            <a:endParaRPr sz="900" b="0" i="0" u="none" strike="noStrike" cap="none">
              <a:solidFill>
                <a:schemeClr val="dk1"/>
              </a:solidFill>
              <a:latin typeface="Calibri"/>
              <a:ea typeface="Calibri"/>
              <a:cs typeface="Calibri"/>
              <a:sym typeface="Calibri"/>
            </a:endParaRPr>
          </a:p>
        </p:txBody>
      </p:sp>
      <p:sp>
        <p:nvSpPr>
          <p:cNvPr id="147" name="Google Shape;147;p13"/>
          <p:cNvSpPr/>
          <p:nvPr/>
        </p:nvSpPr>
        <p:spPr>
          <a:xfrm>
            <a:off x="11247120" y="6446520"/>
            <a:ext cx="548640" cy="274320"/>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5E6975"/>
              </a:buClr>
              <a:buSzPts val="900"/>
              <a:buFont typeface="Calibri"/>
              <a:buNone/>
            </a:pPr>
            <a:r>
              <a:rPr lang="en-US" sz="900" b="0" i="0" u="none" strike="noStrike" cap="none">
                <a:solidFill>
                  <a:srgbClr val="5E6975"/>
                </a:solidFill>
                <a:latin typeface="Calibri"/>
                <a:ea typeface="Calibri"/>
                <a:cs typeface="Calibri"/>
                <a:sym typeface="Calibri"/>
              </a:rPr>
              <a:t>10</a:t>
            </a:r>
            <a:endParaRPr sz="900" b="0" i="0" u="none" strike="noStrike" cap="none">
              <a:solidFill>
                <a:schemeClr val="dk1"/>
              </a:solidFill>
              <a:latin typeface="Calibri"/>
              <a:ea typeface="Calibri"/>
              <a:cs typeface="Calibri"/>
              <a:sym typeface="Calibri"/>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52"/>
        <p:cNvGrpSpPr/>
        <p:nvPr/>
      </p:nvGrpSpPr>
      <p:grpSpPr>
        <a:xfrm>
          <a:off x="0" y="0"/>
          <a:ext cx="0" cy="0"/>
          <a:chOff x="0" y="0"/>
          <a:chExt cx="0" cy="0"/>
        </a:xfrm>
      </p:grpSpPr>
      <p:sp>
        <p:nvSpPr>
          <p:cNvPr id="153" name="Google Shape;153;p14"/>
          <p:cNvSpPr/>
          <p:nvPr/>
        </p:nvSpPr>
        <p:spPr>
          <a:xfrm>
            <a:off x="0" y="0"/>
            <a:ext cx="12188952" cy="1078992"/>
          </a:xfrm>
          <a:prstGeom prst="rect">
            <a:avLst/>
          </a:prstGeom>
          <a:solidFill>
            <a:srgbClr val="4B2C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 name="Google Shape;154;p14"/>
          <p:cNvSpPr/>
          <p:nvPr/>
        </p:nvSpPr>
        <p:spPr>
          <a:xfrm>
            <a:off x="502920" y="109728"/>
            <a:ext cx="11155680" cy="841248"/>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2700"/>
              <a:buFont typeface="Cambria"/>
              <a:buNone/>
            </a:pPr>
            <a:r>
              <a:rPr lang="en-US" sz="2700" b="1" i="0" u="none" strike="noStrike" cap="none">
                <a:solidFill>
                  <a:srgbClr val="FFFFFF"/>
                </a:solidFill>
                <a:latin typeface="Cambria"/>
                <a:ea typeface="Cambria"/>
                <a:cs typeface="Cambria"/>
                <a:sym typeface="Cambria"/>
              </a:rPr>
              <a:t>A distinct stance, not a blend</a:t>
            </a:r>
            <a:endParaRPr sz="2700" b="0" i="0" u="none" strike="noStrike" cap="none">
              <a:solidFill>
                <a:schemeClr val="dk1"/>
              </a:solidFill>
              <a:latin typeface="Calibri"/>
              <a:ea typeface="Calibri"/>
              <a:cs typeface="Calibri"/>
              <a:sym typeface="Calibri"/>
            </a:endParaRPr>
          </a:p>
        </p:txBody>
      </p:sp>
      <p:sp>
        <p:nvSpPr>
          <p:cNvPr id="155" name="Google Shape;155;p14"/>
          <p:cNvSpPr/>
          <p:nvPr/>
        </p:nvSpPr>
        <p:spPr>
          <a:xfrm>
            <a:off x="548640" y="1371600"/>
            <a:ext cx="11064240" cy="1417320"/>
          </a:xfrm>
          <a:prstGeom prst="rect">
            <a:avLst/>
          </a:prstGeom>
          <a:noFill/>
          <a:ln>
            <a:noFill/>
          </a:ln>
        </p:spPr>
        <p:txBody>
          <a:bodyPr spcFirstLastPara="1" wrap="square" lIns="0" tIns="0" rIns="0" bIns="0" anchor="t" anchorCtr="0">
            <a:noAutofit/>
          </a:bodyPr>
          <a:lstStyle/>
          <a:p>
            <a:pPr marL="0" marR="0" lvl="0" indent="0" algn="l" rtl="0">
              <a:lnSpc>
                <a:spcPct val="105000"/>
              </a:lnSpc>
              <a:spcBef>
                <a:spcPts val="0"/>
              </a:spcBef>
              <a:spcAft>
                <a:spcPts val="0"/>
              </a:spcAft>
              <a:buClr>
                <a:srgbClr val="222222"/>
              </a:buClr>
              <a:buSzPts val="1800"/>
              <a:buFont typeface="Calibri"/>
              <a:buNone/>
            </a:pPr>
            <a:r>
              <a:rPr lang="en-US" sz="1800" b="1" i="0" u="none" strike="noStrike" cap="none">
                <a:solidFill>
                  <a:srgbClr val="222222"/>
                </a:solidFill>
                <a:latin typeface="Calibri"/>
                <a:ea typeface="Calibri"/>
                <a:cs typeface="Calibri"/>
                <a:sym typeface="Calibri"/>
              </a:rPr>
              <a:t>Pragmatism does not simply combine positivism and interpretivism. </a:t>
            </a:r>
            <a:r>
              <a:rPr lang="en-US" sz="1800" b="0" i="0" u="none" strike="noStrike" cap="none">
                <a:solidFill>
                  <a:srgbClr val="222222"/>
                </a:solidFill>
                <a:latin typeface="Calibri"/>
                <a:ea typeface="Calibri"/>
                <a:cs typeface="Calibri"/>
                <a:sym typeface="Calibri"/>
              </a:rPr>
              <a:t>It is its own philosophical position. As Morgan (2007) puts it, pragmatism shifts the focus from abstract worries about reality or truth to inquiry as a form of action, asking what the practical consequences of ideas are rather than what their metaphysical status is.</a:t>
            </a:r>
            <a:endParaRPr sz="1800" b="0" i="0" u="none" strike="noStrike" cap="none">
              <a:solidFill>
                <a:schemeClr val="dk1"/>
              </a:solidFill>
              <a:latin typeface="Calibri"/>
              <a:ea typeface="Calibri"/>
              <a:cs typeface="Calibri"/>
              <a:sym typeface="Calibri"/>
            </a:endParaRPr>
          </a:p>
        </p:txBody>
      </p:sp>
      <p:sp>
        <p:nvSpPr>
          <p:cNvPr id="156" name="Google Shape;156;p14"/>
          <p:cNvSpPr/>
          <p:nvPr/>
        </p:nvSpPr>
        <p:spPr>
          <a:xfrm>
            <a:off x="548640" y="2926080"/>
            <a:ext cx="1106424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4B2C7A"/>
              </a:buClr>
              <a:buSzPts val="1600"/>
              <a:buFont typeface="Calibri"/>
              <a:buNone/>
            </a:pPr>
            <a:r>
              <a:rPr lang="en-US" sz="1600" b="1" i="0" u="none" strike="noStrike" cap="none">
                <a:solidFill>
                  <a:srgbClr val="4B2C7A"/>
                </a:solidFill>
                <a:latin typeface="Calibri"/>
                <a:ea typeface="Calibri"/>
                <a:cs typeface="Calibri"/>
                <a:sym typeface="Calibri"/>
              </a:rPr>
              <a:t>Why not say pragmatism integrates the two paradigms?</a:t>
            </a:r>
            <a:endParaRPr sz="1600" b="0" i="0" u="none" strike="noStrike" cap="none">
              <a:solidFill>
                <a:schemeClr val="dk1"/>
              </a:solidFill>
              <a:latin typeface="Calibri"/>
              <a:ea typeface="Calibri"/>
              <a:cs typeface="Calibri"/>
              <a:sym typeface="Calibri"/>
            </a:endParaRPr>
          </a:p>
        </p:txBody>
      </p:sp>
      <p:sp>
        <p:nvSpPr>
          <p:cNvPr id="157" name="Google Shape;157;p14"/>
          <p:cNvSpPr/>
          <p:nvPr/>
        </p:nvSpPr>
        <p:spPr>
          <a:xfrm>
            <a:off x="548640" y="3273552"/>
            <a:ext cx="11064240" cy="54864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222222"/>
              </a:buClr>
              <a:buSzPts val="1550"/>
              <a:buFont typeface="Calibri"/>
              <a:buNone/>
            </a:pPr>
            <a:r>
              <a:rPr lang="en-US" sz="1550" b="0" i="0" u="none" strike="noStrike" cap="none">
                <a:solidFill>
                  <a:srgbClr val="222222"/>
                </a:solidFill>
                <a:latin typeface="Calibri"/>
                <a:ea typeface="Calibri"/>
                <a:cs typeface="Calibri"/>
                <a:sym typeface="Calibri"/>
              </a:rPr>
              <a:t>It offers an alternative worldview, not a merger, focusing on experience rather than debates about reality (Morgan, 2014).</a:t>
            </a:r>
            <a:endParaRPr sz="1550" b="0" i="0" u="none" strike="noStrike" cap="none">
              <a:solidFill>
                <a:schemeClr val="dk1"/>
              </a:solidFill>
              <a:latin typeface="Calibri"/>
              <a:ea typeface="Calibri"/>
              <a:cs typeface="Calibri"/>
              <a:sym typeface="Calibri"/>
            </a:endParaRPr>
          </a:p>
        </p:txBody>
      </p:sp>
      <p:sp>
        <p:nvSpPr>
          <p:cNvPr id="158" name="Google Shape;158;p14"/>
          <p:cNvSpPr/>
          <p:nvPr/>
        </p:nvSpPr>
        <p:spPr>
          <a:xfrm>
            <a:off x="548640" y="3895344"/>
            <a:ext cx="1106424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4B2C7A"/>
              </a:buClr>
              <a:buSzPts val="1600"/>
              <a:buFont typeface="Calibri"/>
              <a:buNone/>
            </a:pPr>
            <a:r>
              <a:rPr lang="en-US" sz="1600" b="1" i="0" u="none" strike="noStrike" cap="none">
                <a:solidFill>
                  <a:srgbClr val="4B2C7A"/>
                </a:solidFill>
                <a:latin typeface="Calibri"/>
                <a:ea typeface="Calibri"/>
                <a:cs typeface="Calibri"/>
                <a:sym typeface="Calibri"/>
              </a:rPr>
              <a:t>Can only one paradigm ever be used?</a:t>
            </a:r>
            <a:endParaRPr sz="1600" b="0" i="0" u="none" strike="noStrike" cap="none">
              <a:solidFill>
                <a:schemeClr val="dk1"/>
              </a:solidFill>
              <a:latin typeface="Calibri"/>
              <a:ea typeface="Calibri"/>
              <a:cs typeface="Calibri"/>
              <a:sym typeface="Calibri"/>
            </a:endParaRPr>
          </a:p>
        </p:txBody>
      </p:sp>
      <p:sp>
        <p:nvSpPr>
          <p:cNvPr id="159" name="Google Shape;159;p14"/>
          <p:cNvSpPr/>
          <p:nvPr/>
        </p:nvSpPr>
        <p:spPr>
          <a:xfrm>
            <a:off x="548640" y="4242816"/>
            <a:ext cx="11064240" cy="54864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222222"/>
              </a:buClr>
              <a:buSzPts val="1550"/>
              <a:buFont typeface="Calibri"/>
              <a:buNone/>
            </a:pPr>
            <a:r>
              <a:rPr lang="en-US" sz="1550" b="0" i="0" u="none" strike="noStrike" cap="none">
                <a:solidFill>
                  <a:srgbClr val="222222"/>
                </a:solidFill>
                <a:latin typeface="Calibri"/>
                <a:ea typeface="Calibri"/>
                <a:cs typeface="Calibri"/>
                <a:sym typeface="Calibri"/>
              </a:rPr>
              <a:t>Kuhn (1962) argued for incommensurability. Greene and Caracelli (2003) argue for engaging paradigms dialectically, a conversation aimed at common ground rather than a contest.</a:t>
            </a:r>
            <a:endParaRPr sz="1550" b="0" i="0" u="none" strike="noStrike" cap="none">
              <a:solidFill>
                <a:schemeClr val="dk1"/>
              </a:solidFill>
              <a:latin typeface="Calibri"/>
              <a:ea typeface="Calibri"/>
              <a:cs typeface="Calibri"/>
              <a:sym typeface="Calibri"/>
            </a:endParaRPr>
          </a:p>
        </p:txBody>
      </p:sp>
      <p:sp>
        <p:nvSpPr>
          <p:cNvPr id="160" name="Google Shape;160;p14"/>
          <p:cNvSpPr/>
          <p:nvPr/>
        </p:nvSpPr>
        <p:spPr>
          <a:xfrm>
            <a:off x="548640" y="4864608"/>
            <a:ext cx="1106424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4B2C7A"/>
              </a:buClr>
              <a:buSzPts val="1600"/>
              <a:buFont typeface="Calibri"/>
              <a:buNone/>
            </a:pPr>
            <a:r>
              <a:rPr lang="en-US" sz="1600" b="1" i="0" u="none" strike="noStrike" cap="none">
                <a:solidFill>
                  <a:srgbClr val="4B2C7A"/>
                </a:solidFill>
                <a:latin typeface="Calibri"/>
                <a:ea typeface="Calibri"/>
                <a:cs typeface="Calibri"/>
                <a:sym typeface="Calibri"/>
              </a:rPr>
              <a:t>Does pragmatism borrow from other paradigms?</a:t>
            </a:r>
            <a:endParaRPr sz="1600" b="0" i="0" u="none" strike="noStrike" cap="none">
              <a:solidFill>
                <a:schemeClr val="dk1"/>
              </a:solidFill>
              <a:latin typeface="Calibri"/>
              <a:ea typeface="Calibri"/>
              <a:cs typeface="Calibri"/>
              <a:sym typeface="Calibri"/>
            </a:endParaRPr>
          </a:p>
        </p:txBody>
      </p:sp>
      <p:sp>
        <p:nvSpPr>
          <p:cNvPr id="161" name="Google Shape;161;p14"/>
          <p:cNvSpPr/>
          <p:nvPr/>
        </p:nvSpPr>
        <p:spPr>
          <a:xfrm>
            <a:off x="548640" y="5212080"/>
            <a:ext cx="11064240" cy="54864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222222"/>
              </a:buClr>
              <a:buSzPts val="1550"/>
              <a:buFont typeface="Calibri"/>
              <a:buNone/>
            </a:pPr>
            <a:r>
              <a:rPr lang="en-US" sz="1550" b="0" i="0" u="none" strike="noStrike" cap="none">
                <a:solidFill>
                  <a:srgbClr val="222222"/>
                </a:solidFill>
                <a:latin typeface="Calibri"/>
                <a:ea typeface="Calibri"/>
                <a:cs typeface="Calibri"/>
                <a:sym typeface="Calibri"/>
              </a:rPr>
              <a:t>Yes, though on its own terms. Biesta (2010) argues it asks different questions, about consequences rather than a choice between objectivism and relativism.</a:t>
            </a:r>
            <a:endParaRPr sz="1550" b="0" i="0" u="none" strike="noStrike" cap="none">
              <a:solidFill>
                <a:schemeClr val="dk1"/>
              </a:solidFill>
              <a:latin typeface="Calibri"/>
              <a:ea typeface="Calibri"/>
              <a:cs typeface="Calibri"/>
              <a:sym typeface="Calibri"/>
            </a:endParaRPr>
          </a:p>
        </p:txBody>
      </p:sp>
      <p:sp>
        <p:nvSpPr>
          <p:cNvPr id="162" name="Google Shape;162;p14"/>
          <p:cNvSpPr/>
          <p:nvPr/>
        </p:nvSpPr>
        <p:spPr>
          <a:xfrm>
            <a:off x="502920" y="6446520"/>
            <a:ext cx="86868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5E6975"/>
              </a:buClr>
              <a:buSzPts val="900"/>
              <a:buFont typeface="Calibri"/>
              <a:buNone/>
            </a:pPr>
            <a:r>
              <a:rPr lang="en-US" sz="900" b="0" i="0" u="none" strike="noStrike" cap="none">
                <a:solidFill>
                  <a:srgbClr val="5E6975"/>
                </a:solidFill>
                <a:latin typeface="Calibri"/>
                <a:ea typeface="Calibri"/>
                <a:cs typeface="Calibri"/>
                <a:sym typeface="Calibri"/>
              </a:rPr>
              <a:t>Advanced Doctoral Research Skills  |  Mixed Methods Research</a:t>
            </a:r>
            <a:endParaRPr sz="900" b="0" i="0" u="none" strike="noStrike" cap="none">
              <a:solidFill>
                <a:schemeClr val="dk1"/>
              </a:solidFill>
              <a:latin typeface="Calibri"/>
              <a:ea typeface="Calibri"/>
              <a:cs typeface="Calibri"/>
              <a:sym typeface="Calibri"/>
            </a:endParaRPr>
          </a:p>
        </p:txBody>
      </p:sp>
      <p:sp>
        <p:nvSpPr>
          <p:cNvPr id="163" name="Google Shape;163;p14"/>
          <p:cNvSpPr/>
          <p:nvPr/>
        </p:nvSpPr>
        <p:spPr>
          <a:xfrm>
            <a:off x="11247120" y="6446520"/>
            <a:ext cx="548640" cy="274320"/>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5E6975"/>
              </a:buClr>
              <a:buSzPts val="900"/>
              <a:buFont typeface="Calibri"/>
              <a:buNone/>
            </a:pPr>
            <a:r>
              <a:rPr lang="en-US" sz="900" b="0" i="0" u="none" strike="noStrike" cap="none">
                <a:solidFill>
                  <a:srgbClr val="5E6975"/>
                </a:solidFill>
                <a:latin typeface="Calibri"/>
                <a:ea typeface="Calibri"/>
                <a:cs typeface="Calibri"/>
                <a:sym typeface="Calibri"/>
              </a:rPr>
              <a:t>11</a:t>
            </a:r>
            <a:endParaRPr sz="900" b="0" i="0" u="none" strike="noStrike" cap="none">
              <a:solidFill>
                <a:schemeClr val="dk1"/>
              </a:solidFill>
              <a:latin typeface="Calibri"/>
              <a:ea typeface="Calibri"/>
              <a:cs typeface="Calibri"/>
              <a:sym typeface="Calibri"/>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3A2160"/>
        </a:solidFill>
        <a:effectLst/>
      </p:bgPr>
    </p:bg>
    <p:spTree>
      <p:nvGrpSpPr>
        <p:cNvPr id="1" name="Shape 168"/>
        <p:cNvGrpSpPr/>
        <p:nvPr/>
      </p:nvGrpSpPr>
      <p:grpSpPr>
        <a:xfrm>
          <a:off x="0" y="0"/>
          <a:ext cx="0" cy="0"/>
          <a:chOff x="0" y="0"/>
          <a:chExt cx="0" cy="0"/>
        </a:xfrm>
      </p:grpSpPr>
      <p:sp>
        <p:nvSpPr>
          <p:cNvPr id="169" name="Google Shape;169;p15"/>
          <p:cNvSpPr/>
          <p:nvPr/>
        </p:nvSpPr>
        <p:spPr>
          <a:xfrm>
            <a:off x="640080" y="640080"/>
            <a:ext cx="2743200" cy="164592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C9A227"/>
              </a:buClr>
              <a:buSzPts val="9600"/>
              <a:buFont typeface="Cambria"/>
              <a:buNone/>
            </a:pPr>
            <a:r>
              <a:rPr lang="en-US" sz="9600" b="1" i="0" u="none" strike="noStrike" cap="none">
                <a:solidFill>
                  <a:srgbClr val="C9A227"/>
                </a:solidFill>
                <a:latin typeface="Cambria"/>
                <a:ea typeface="Cambria"/>
                <a:cs typeface="Cambria"/>
                <a:sym typeface="Cambria"/>
              </a:rPr>
              <a:t>3</a:t>
            </a:r>
            <a:endParaRPr sz="9600" b="0" i="0" u="none" strike="noStrike" cap="none">
              <a:solidFill>
                <a:schemeClr val="dk1"/>
              </a:solidFill>
              <a:latin typeface="Calibri"/>
              <a:ea typeface="Calibri"/>
              <a:cs typeface="Calibri"/>
              <a:sym typeface="Calibri"/>
            </a:endParaRPr>
          </a:p>
        </p:txBody>
      </p:sp>
      <p:sp>
        <p:nvSpPr>
          <p:cNvPr id="170" name="Google Shape;170;p15"/>
          <p:cNvSpPr/>
          <p:nvPr/>
        </p:nvSpPr>
        <p:spPr>
          <a:xfrm>
            <a:off x="685800" y="2743200"/>
            <a:ext cx="10789920" cy="16459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4000"/>
              <a:buFont typeface="Cambria"/>
              <a:buNone/>
            </a:pPr>
            <a:r>
              <a:rPr lang="en-US" sz="4000" b="1" i="0" u="none" strike="noStrike" cap="none">
                <a:solidFill>
                  <a:srgbClr val="FFFFFF"/>
                </a:solidFill>
                <a:latin typeface="Cambria"/>
                <a:ea typeface="Cambria"/>
                <a:cs typeface="Cambria"/>
                <a:sym typeface="Cambria"/>
              </a:rPr>
              <a:t>Justifying mixed methods</a:t>
            </a:r>
            <a:endParaRPr sz="4000" b="0" i="0" u="none" strike="noStrike" cap="none">
              <a:solidFill>
                <a:schemeClr val="dk1"/>
              </a:solidFill>
              <a:latin typeface="Calibri"/>
              <a:ea typeface="Calibri"/>
              <a:cs typeface="Calibri"/>
              <a:sym typeface="Calibri"/>
            </a:endParaRPr>
          </a:p>
        </p:txBody>
      </p:sp>
      <p:sp>
        <p:nvSpPr>
          <p:cNvPr id="171" name="Google Shape;171;p15"/>
          <p:cNvSpPr/>
          <p:nvPr/>
        </p:nvSpPr>
        <p:spPr>
          <a:xfrm>
            <a:off x="731520" y="4343400"/>
            <a:ext cx="10607040" cy="64008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C8BBE0"/>
              </a:buClr>
              <a:buSzPts val="1800"/>
              <a:buFont typeface="Calibri"/>
              <a:buNone/>
            </a:pPr>
            <a:r>
              <a:rPr lang="en-US" sz="1800" b="0" i="1" u="none" strike="noStrike" cap="none">
                <a:solidFill>
                  <a:srgbClr val="C8BBE0"/>
                </a:solidFill>
                <a:latin typeface="Calibri"/>
                <a:ea typeface="Calibri"/>
                <a:cs typeface="Calibri"/>
                <a:sym typeface="Calibri"/>
              </a:rPr>
              <a:t>Why combine and how the strands must cohere</a:t>
            </a: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76"/>
        <p:cNvGrpSpPr/>
        <p:nvPr/>
      </p:nvGrpSpPr>
      <p:grpSpPr>
        <a:xfrm>
          <a:off x="0" y="0"/>
          <a:ext cx="0" cy="0"/>
          <a:chOff x="0" y="0"/>
          <a:chExt cx="0" cy="0"/>
        </a:xfrm>
      </p:grpSpPr>
      <p:sp>
        <p:nvSpPr>
          <p:cNvPr id="177" name="Google Shape;177;p16"/>
          <p:cNvSpPr/>
          <p:nvPr/>
        </p:nvSpPr>
        <p:spPr>
          <a:xfrm>
            <a:off x="0" y="0"/>
            <a:ext cx="12188952" cy="1078992"/>
          </a:xfrm>
          <a:prstGeom prst="rect">
            <a:avLst/>
          </a:prstGeom>
          <a:solidFill>
            <a:srgbClr val="4B2C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 name="Google Shape;178;p16"/>
          <p:cNvSpPr/>
          <p:nvPr/>
        </p:nvSpPr>
        <p:spPr>
          <a:xfrm>
            <a:off x="502920" y="109728"/>
            <a:ext cx="11155680" cy="841248"/>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2700"/>
              <a:buFont typeface="Cambria"/>
              <a:buNone/>
            </a:pPr>
            <a:r>
              <a:rPr lang="en-US" sz="2700" b="1" i="0" u="none" strike="noStrike" cap="none">
                <a:solidFill>
                  <a:srgbClr val="FFFFFF"/>
                </a:solidFill>
                <a:latin typeface="Cambria"/>
                <a:ea typeface="Cambria"/>
                <a:cs typeface="Cambria"/>
                <a:sym typeface="Cambria"/>
              </a:rPr>
              <a:t>Why combine the two approaches?</a:t>
            </a:r>
            <a:endParaRPr sz="2700" b="0" i="0" u="none" strike="noStrike" cap="none">
              <a:solidFill>
                <a:schemeClr val="dk1"/>
              </a:solidFill>
              <a:latin typeface="Calibri"/>
              <a:ea typeface="Calibri"/>
              <a:cs typeface="Calibri"/>
              <a:sym typeface="Calibri"/>
            </a:endParaRPr>
          </a:p>
        </p:txBody>
      </p:sp>
      <p:sp>
        <p:nvSpPr>
          <p:cNvPr id="179" name="Google Shape;179;p16"/>
          <p:cNvSpPr/>
          <p:nvPr/>
        </p:nvSpPr>
        <p:spPr>
          <a:xfrm>
            <a:off x="548640" y="1325880"/>
            <a:ext cx="11064240" cy="4572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5E6975"/>
              </a:buClr>
              <a:buSzPts val="1700"/>
              <a:buFont typeface="Calibri"/>
              <a:buNone/>
            </a:pPr>
            <a:r>
              <a:rPr lang="en-US" sz="1700" b="0" i="1" u="none" strike="noStrike" cap="none">
                <a:solidFill>
                  <a:srgbClr val="5E6975"/>
                </a:solidFill>
                <a:latin typeface="Calibri"/>
                <a:ea typeface="Calibri"/>
                <a:cs typeface="Calibri"/>
                <a:sym typeface="Calibri"/>
              </a:rPr>
              <a:t>If qualitative and quantitative methods have different philosophical roots, the combination must be justified rather than assumed.</a:t>
            </a:r>
            <a:endParaRPr sz="1700" b="0" i="0" u="none" strike="noStrike" cap="none">
              <a:solidFill>
                <a:schemeClr val="dk1"/>
              </a:solidFill>
              <a:latin typeface="Calibri"/>
              <a:ea typeface="Calibri"/>
              <a:cs typeface="Calibri"/>
              <a:sym typeface="Calibri"/>
            </a:endParaRPr>
          </a:p>
        </p:txBody>
      </p:sp>
      <p:sp>
        <p:nvSpPr>
          <p:cNvPr id="180" name="Google Shape;180;p16"/>
          <p:cNvSpPr/>
          <p:nvPr/>
        </p:nvSpPr>
        <p:spPr>
          <a:xfrm>
            <a:off x="548640" y="1965960"/>
            <a:ext cx="3584448" cy="1627632"/>
          </a:xfrm>
          <a:prstGeom prst="rect">
            <a:avLst/>
          </a:prstGeom>
          <a:solidFill>
            <a:srgbClr val="F3F0F9"/>
          </a:solidFill>
          <a:ln w="12700" cap="flat" cmpd="sng">
            <a:solidFill>
              <a:srgbClr val="DAD3E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 name="Google Shape;181;p16"/>
          <p:cNvSpPr/>
          <p:nvPr/>
        </p:nvSpPr>
        <p:spPr>
          <a:xfrm>
            <a:off x="731520" y="2103120"/>
            <a:ext cx="3246120" cy="4114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4B2C7A"/>
              </a:buClr>
              <a:buSzPts val="1600"/>
              <a:buFont typeface="Calibri"/>
              <a:buNone/>
            </a:pPr>
            <a:r>
              <a:rPr lang="en-US" sz="1600" b="1" i="0" u="none" strike="noStrike" cap="none">
                <a:solidFill>
                  <a:srgbClr val="4B2C7A"/>
                </a:solidFill>
                <a:latin typeface="Calibri"/>
                <a:ea typeface="Calibri"/>
                <a:cs typeface="Calibri"/>
                <a:sym typeface="Calibri"/>
              </a:rPr>
              <a:t>Problem centred</a:t>
            </a:r>
            <a:endParaRPr sz="1600" b="0" i="0" u="none" strike="noStrike" cap="none">
              <a:solidFill>
                <a:schemeClr val="dk1"/>
              </a:solidFill>
              <a:latin typeface="Calibri"/>
              <a:ea typeface="Calibri"/>
              <a:cs typeface="Calibri"/>
              <a:sym typeface="Calibri"/>
            </a:endParaRPr>
          </a:p>
        </p:txBody>
      </p:sp>
      <p:sp>
        <p:nvSpPr>
          <p:cNvPr id="182" name="Google Shape;182;p16"/>
          <p:cNvSpPr/>
          <p:nvPr/>
        </p:nvSpPr>
        <p:spPr>
          <a:xfrm>
            <a:off x="731520" y="2532888"/>
            <a:ext cx="3246120" cy="914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222222"/>
              </a:buClr>
              <a:buSzPts val="1450"/>
              <a:buFont typeface="Calibri"/>
              <a:buNone/>
            </a:pPr>
            <a:r>
              <a:rPr lang="en-US" sz="1450" b="0" i="0" u="none" strike="noStrike" cap="none">
                <a:solidFill>
                  <a:srgbClr val="222222"/>
                </a:solidFill>
                <a:latin typeface="Calibri"/>
                <a:ea typeface="Calibri"/>
                <a:cs typeface="Calibri"/>
                <a:sym typeface="Calibri"/>
              </a:rPr>
              <a:t>Solve the real problem rather than defend philosophical purity.</a:t>
            </a:r>
            <a:endParaRPr sz="1450" b="0" i="0" u="none" strike="noStrike" cap="none">
              <a:solidFill>
                <a:schemeClr val="dk1"/>
              </a:solidFill>
              <a:latin typeface="Calibri"/>
              <a:ea typeface="Calibri"/>
              <a:cs typeface="Calibri"/>
              <a:sym typeface="Calibri"/>
            </a:endParaRPr>
          </a:p>
        </p:txBody>
      </p:sp>
      <p:sp>
        <p:nvSpPr>
          <p:cNvPr id="183" name="Google Shape;183;p16"/>
          <p:cNvSpPr/>
          <p:nvPr/>
        </p:nvSpPr>
        <p:spPr>
          <a:xfrm>
            <a:off x="4315968" y="1965960"/>
            <a:ext cx="3584448" cy="1627632"/>
          </a:xfrm>
          <a:prstGeom prst="rect">
            <a:avLst/>
          </a:prstGeom>
          <a:solidFill>
            <a:srgbClr val="F3F0F9"/>
          </a:solidFill>
          <a:ln w="12700" cap="flat" cmpd="sng">
            <a:solidFill>
              <a:srgbClr val="DAD3E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 name="Google Shape;184;p16"/>
          <p:cNvSpPr/>
          <p:nvPr/>
        </p:nvSpPr>
        <p:spPr>
          <a:xfrm>
            <a:off x="4498848" y="2103120"/>
            <a:ext cx="3246120" cy="4114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4B2C7A"/>
              </a:buClr>
              <a:buSzPts val="1600"/>
              <a:buFont typeface="Calibri"/>
              <a:buNone/>
            </a:pPr>
            <a:r>
              <a:rPr lang="en-US" sz="1600" b="1" i="0" u="none" strike="noStrike" cap="none">
                <a:solidFill>
                  <a:srgbClr val="4B2C7A"/>
                </a:solidFill>
                <a:latin typeface="Calibri"/>
                <a:ea typeface="Calibri"/>
                <a:cs typeface="Calibri"/>
                <a:sym typeface="Calibri"/>
              </a:rPr>
              <a:t>Complementarity</a:t>
            </a:r>
            <a:endParaRPr sz="1600" b="0" i="0" u="none" strike="noStrike" cap="none">
              <a:solidFill>
                <a:schemeClr val="dk1"/>
              </a:solidFill>
              <a:latin typeface="Calibri"/>
              <a:ea typeface="Calibri"/>
              <a:cs typeface="Calibri"/>
              <a:sym typeface="Calibri"/>
            </a:endParaRPr>
          </a:p>
        </p:txBody>
      </p:sp>
      <p:sp>
        <p:nvSpPr>
          <p:cNvPr id="185" name="Google Shape;185;p16"/>
          <p:cNvSpPr/>
          <p:nvPr/>
        </p:nvSpPr>
        <p:spPr>
          <a:xfrm>
            <a:off x="4498848" y="2532888"/>
            <a:ext cx="3246120" cy="914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222222"/>
              </a:buClr>
              <a:buSzPts val="1450"/>
              <a:buFont typeface="Calibri"/>
              <a:buNone/>
            </a:pPr>
            <a:r>
              <a:rPr lang="en-US" sz="1450" b="0" i="0" u="none" strike="noStrike" cap="none">
                <a:solidFill>
                  <a:srgbClr val="222222"/>
                </a:solidFill>
                <a:latin typeface="Calibri"/>
                <a:ea typeface="Calibri"/>
                <a:cs typeface="Calibri"/>
                <a:sym typeface="Calibri"/>
              </a:rPr>
              <a:t>Quantitative reveals the patterns, qualitative explains why they occur.</a:t>
            </a:r>
            <a:endParaRPr sz="1450" b="0" i="0" u="none" strike="noStrike" cap="none">
              <a:solidFill>
                <a:schemeClr val="dk1"/>
              </a:solidFill>
              <a:latin typeface="Calibri"/>
              <a:ea typeface="Calibri"/>
              <a:cs typeface="Calibri"/>
              <a:sym typeface="Calibri"/>
            </a:endParaRPr>
          </a:p>
        </p:txBody>
      </p:sp>
      <p:sp>
        <p:nvSpPr>
          <p:cNvPr id="186" name="Google Shape;186;p16"/>
          <p:cNvSpPr/>
          <p:nvPr/>
        </p:nvSpPr>
        <p:spPr>
          <a:xfrm>
            <a:off x="8083296" y="1965960"/>
            <a:ext cx="3584448" cy="1627632"/>
          </a:xfrm>
          <a:prstGeom prst="rect">
            <a:avLst/>
          </a:prstGeom>
          <a:solidFill>
            <a:srgbClr val="F3F0F9"/>
          </a:solidFill>
          <a:ln w="12700" cap="flat" cmpd="sng">
            <a:solidFill>
              <a:srgbClr val="DAD3E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187;p16"/>
          <p:cNvSpPr/>
          <p:nvPr/>
        </p:nvSpPr>
        <p:spPr>
          <a:xfrm>
            <a:off x="8266176" y="2103120"/>
            <a:ext cx="3246120" cy="4114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4B2C7A"/>
              </a:buClr>
              <a:buSzPts val="1600"/>
              <a:buFont typeface="Calibri"/>
              <a:buNone/>
            </a:pPr>
            <a:r>
              <a:rPr lang="en-US" sz="1600" b="1" i="0" u="none" strike="noStrike" cap="none">
                <a:solidFill>
                  <a:srgbClr val="4B2C7A"/>
                </a:solidFill>
                <a:latin typeface="Calibri"/>
                <a:ea typeface="Calibri"/>
                <a:cs typeface="Calibri"/>
                <a:sym typeface="Calibri"/>
              </a:rPr>
              <a:t>Epistemological pluralism</a:t>
            </a:r>
            <a:endParaRPr sz="1600" b="0" i="0" u="none" strike="noStrike" cap="none">
              <a:solidFill>
                <a:schemeClr val="dk1"/>
              </a:solidFill>
              <a:latin typeface="Calibri"/>
              <a:ea typeface="Calibri"/>
              <a:cs typeface="Calibri"/>
              <a:sym typeface="Calibri"/>
            </a:endParaRPr>
          </a:p>
        </p:txBody>
      </p:sp>
      <p:sp>
        <p:nvSpPr>
          <p:cNvPr id="188" name="Google Shape;188;p16"/>
          <p:cNvSpPr/>
          <p:nvPr/>
        </p:nvSpPr>
        <p:spPr>
          <a:xfrm>
            <a:off x="8266176" y="2532888"/>
            <a:ext cx="3246120" cy="914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222222"/>
              </a:buClr>
              <a:buSzPts val="1450"/>
              <a:buFont typeface="Calibri"/>
              <a:buNone/>
            </a:pPr>
            <a:r>
              <a:rPr lang="en-US" sz="1450" b="0" i="0" u="none" strike="noStrike" cap="none">
                <a:solidFill>
                  <a:srgbClr val="222222"/>
                </a:solidFill>
                <a:latin typeface="Calibri"/>
                <a:ea typeface="Calibri"/>
                <a:cs typeface="Calibri"/>
                <a:sym typeface="Calibri"/>
              </a:rPr>
              <a:t>Knowledge can come from more than one kind of source.</a:t>
            </a:r>
            <a:endParaRPr sz="1450" b="0" i="0" u="none" strike="noStrike" cap="none">
              <a:solidFill>
                <a:schemeClr val="dk1"/>
              </a:solidFill>
              <a:latin typeface="Calibri"/>
              <a:ea typeface="Calibri"/>
              <a:cs typeface="Calibri"/>
              <a:sym typeface="Calibri"/>
            </a:endParaRPr>
          </a:p>
        </p:txBody>
      </p:sp>
      <p:sp>
        <p:nvSpPr>
          <p:cNvPr id="189" name="Google Shape;189;p16"/>
          <p:cNvSpPr/>
          <p:nvPr/>
        </p:nvSpPr>
        <p:spPr>
          <a:xfrm>
            <a:off x="548640" y="3758184"/>
            <a:ext cx="3584448" cy="1627632"/>
          </a:xfrm>
          <a:prstGeom prst="rect">
            <a:avLst/>
          </a:prstGeom>
          <a:solidFill>
            <a:srgbClr val="F3F0F9"/>
          </a:solidFill>
          <a:ln w="12700" cap="flat" cmpd="sng">
            <a:solidFill>
              <a:srgbClr val="DAD3E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 name="Google Shape;190;p16"/>
          <p:cNvSpPr/>
          <p:nvPr/>
        </p:nvSpPr>
        <p:spPr>
          <a:xfrm>
            <a:off x="731520" y="3895344"/>
            <a:ext cx="3246120" cy="4114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4B2C7A"/>
              </a:buClr>
              <a:buSzPts val="1600"/>
              <a:buFont typeface="Calibri"/>
              <a:buNone/>
            </a:pPr>
            <a:r>
              <a:rPr lang="en-US" sz="1600" b="1" i="0" u="none" strike="noStrike" cap="none">
                <a:solidFill>
                  <a:srgbClr val="4B2C7A"/>
                </a:solidFill>
                <a:latin typeface="Calibri"/>
                <a:ea typeface="Calibri"/>
                <a:cs typeface="Calibri"/>
                <a:sym typeface="Calibri"/>
              </a:rPr>
              <a:t>Methodological flexibility</a:t>
            </a:r>
            <a:endParaRPr sz="1600" b="0" i="0" u="none" strike="noStrike" cap="none">
              <a:solidFill>
                <a:schemeClr val="dk1"/>
              </a:solidFill>
              <a:latin typeface="Calibri"/>
              <a:ea typeface="Calibri"/>
              <a:cs typeface="Calibri"/>
              <a:sym typeface="Calibri"/>
            </a:endParaRPr>
          </a:p>
        </p:txBody>
      </p:sp>
      <p:sp>
        <p:nvSpPr>
          <p:cNvPr id="191" name="Google Shape;191;p16"/>
          <p:cNvSpPr/>
          <p:nvPr/>
        </p:nvSpPr>
        <p:spPr>
          <a:xfrm>
            <a:off x="731520" y="4325112"/>
            <a:ext cx="3246120" cy="914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222222"/>
              </a:buClr>
              <a:buSzPts val="1450"/>
              <a:buFont typeface="Calibri"/>
              <a:buNone/>
            </a:pPr>
            <a:r>
              <a:rPr lang="en-US" sz="1450" b="0" i="0" u="none" strike="noStrike" cap="none">
                <a:solidFill>
                  <a:srgbClr val="222222"/>
                </a:solidFill>
                <a:latin typeface="Calibri"/>
                <a:ea typeface="Calibri"/>
                <a:cs typeface="Calibri"/>
                <a:sym typeface="Calibri"/>
              </a:rPr>
              <a:t>Choose methods on practical utility, not allegiance.</a:t>
            </a:r>
            <a:endParaRPr sz="1450" b="0" i="0" u="none" strike="noStrike" cap="none">
              <a:solidFill>
                <a:schemeClr val="dk1"/>
              </a:solidFill>
              <a:latin typeface="Calibri"/>
              <a:ea typeface="Calibri"/>
              <a:cs typeface="Calibri"/>
              <a:sym typeface="Calibri"/>
            </a:endParaRPr>
          </a:p>
        </p:txBody>
      </p:sp>
      <p:sp>
        <p:nvSpPr>
          <p:cNvPr id="192" name="Google Shape;192;p16"/>
          <p:cNvSpPr/>
          <p:nvPr/>
        </p:nvSpPr>
        <p:spPr>
          <a:xfrm>
            <a:off x="4315968" y="3758184"/>
            <a:ext cx="3584448" cy="1627632"/>
          </a:xfrm>
          <a:prstGeom prst="rect">
            <a:avLst/>
          </a:prstGeom>
          <a:solidFill>
            <a:srgbClr val="F3F0F9"/>
          </a:solidFill>
          <a:ln w="12700" cap="flat" cmpd="sng">
            <a:solidFill>
              <a:srgbClr val="DAD3E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 name="Google Shape;193;p16"/>
          <p:cNvSpPr/>
          <p:nvPr/>
        </p:nvSpPr>
        <p:spPr>
          <a:xfrm>
            <a:off x="4498848" y="3895344"/>
            <a:ext cx="3246120" cy="4114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4B2C7A"/>
              </a:buClr>
              <a:buSzPts val="1600"/>
              <a:buFont typeface="Calibri"/>
              <a:buNone/>
            </a:pPr>
            <a:r>
              <a:rPr lang="en-US" sz="1600" b="1" i="0" u="none" strike="noStrike" cap="none">
                <a:solidFill>
                  <a:srgbClr val="4B2C7A"/>
                </a:solidFill>
                <a:latin typeface="Calibri"/>
                <a:ea typeface="Calibri"/>
                <a:cs typeface="Calibri"/>
                <a:sym typeface="Calibri"/>
              </a:rPr>
              <a:t>Enhanced understanding</a:t>
            </a:r>
            <a:endParaRPr sz="1600" b="0" i="0" u="none" strike="noStrike" cap="none">
              <a:solidFill>
                <a:schemeClr val="dk1"/>
              </a:solidFill>
              <a:latin typeface="Calibri"/>
              <a:ea typeface="Calibri"/>
              <a:cs typeface="Calibri"/>
              <a:sym typeface="Calibri"/>
            </a:endParaRPr>
          </a:p>
        </p:txBody>
      </p:sp>
      <p:sp>
        <p:nvSpPr>
          <p:cNvPr id="194" name="Google Shape;194;p16"/>
          <p:cNvSpPr/>
          <p:nvPr/>
        </p:nvSpPr>
        <p:spPr>
          <a:xfrm>
            <a:off x="4498848" y="4325112"/>
            <a:ext cx="3246120" cy="914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222222"/>
              </a:buClr>
              <a:buSzPts val="1450"/>
              <a:buFont typeface="Calibri"/>
              <a:buNone/>
            </a:pPr>
            <a:r>
              <a:rPr lang="en-US" sz="1450" b="0" i="0" u="none" strike="noStrike" cap="none">
                <a:solidFill>
                  <a:srgbClr val="222222"/>
                </a:solidFill>
                <a:latin typeface="Calibri"/>
                <a:ea typeface="Calibri"/>
                <a:cs typeface="Calibri"/>
                <a:sym typeface="Calibri"/>
              </a:rPr>
              <a:t>Integration gives a more holistic and nuanced account.</a:t>
            </a:r>
            <a:endParaRPr sz="1450" b="0" i="0" u="none" strike="noStrike" cap="none">
              <a:solidFill>
                <a:schemeClr val="dk1"/>
              </a:solidFill>
              <a:latin typeface="Calibri"/>
              <a:ea typeface="Calibri"/>
              <a:cs typeface="Calibri"/>
              <a:sym typeface="Calibri"/>
            </a:endParaRPr>
          </a:p>
        </p:txBody>
      </p:sp>
      <p:sp>
        <p:nvSpPr>
          <p:cNvPr id="195" name="Google Shape;195;p16"/>
          <p:cNvSpPr/>
          <p:nvPr/>
        </p:nvSpPr>
        <p:spPr>
          <a:xfrm>
            <a:off x="8083296" y="3758184"/>
            <a:ext cx="3584448" cy="1627632"/>
          </a:xfrm>
          <a:prstGeom prst="rect">
            <a:avLst/>
          </a:prstGeom>
          <a:solidFill>
            <a:srgbClr val="F3F0F9"/>
          </a:solidFill>
          <a:ln w="12700" cap="flat" cmpd="sng">
            <a:solidFill>
              <a:srgbClr val="DAD3E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 name="Google Shape;196;p16"/>
          <p:cNvSpPr/>
          <p:nvPr/>
        </p:nvSpPr>
        <p:spPr>
          <a:xfrm>
            <a:off x="8266176" y="3895344"/>
            <a:ext cx="3246120" cy="4114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4B2C7A"/>
              </a:buClr>
              <a:buSzPts val="1600"/>
              <a:buFont typeface="Calibri"/>
              <a:buNone/>
            </a:pPr>
            <a:r>
              <a:rPr lang="en-US" sz="1600" b="1" i="0" u="none" strike="noStrike" cap="none">
                <a:solidFill>
                  <a:srgbClr val="4B2C7A"/>
                </a:solidFill>
                <a:latin typeface="Calibri"/>
                <a:ea typeface="Calibri"/>
                <a:cs typeface="Calibri"/>
                <a:sym typeface="Calibri"/>
              </a:rPr>
              <a:t>A bridge between traditions</a:t>
            </a:r>
            <a:endParaRPr sz="1600" b="0" i="0" u="none" strike="noStrike" cap="none">
              <a:solidFill>
                <a:schemeClr val="dk1"/>
              </a:solidFill>
              <a:latin typeface="Calibri"/>
              <a:ea typeface="Calibri"/>
              <a:cs typeface="Calibri"/>
              <a:sym typeface="Calibri"/>
            </a:endParaRPr>
          </a:p>
        </p:txBody>
      </p:sp>
      <p:sp>
        <p:nvSpPr>
          <p:cNvPr id="197" name="Google Shape;197;p16"/>
          <p:cNvSpPr/>
          <p:nvPr/>
        </p:nvSpPr>
        <p:spPr>
          <a:xfrm>
            <a:off x="8266176" y="4325112"/>
            <a:ext cx="3246120" cy="914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222222"/>
              </a:buClr>
              <a:buSzPts val="1450"/>
              <a:buFont typeface="Calibri"/>
              <a:buNone/>
            </a:pPr>
            <a:r>
              <a:rPr lang="en-US" sz="1450" b="0" i="0" u="none" strike="noStrike" cap="none">
                <a:solidFill>
                  <a:srgbClr val="222222"/>
                </a:solidFill>
                <a:latin typeface="Calibri"/>
                <a:ea typeface="Calibri"/>
                <a:cs typeface="Calibri"/>
                <a:sym typeface="Calibri"/>
              </a:rPr>
              <a:t>Pragmatism draws on the strengths of both.</a:t>
            </a:r>
            <a:endParaRPr sz="1450" b="0" i="0" u="none" strike="noStrike" cap="none">
              <a:solidFill>
                <a:schemeClr val="dk1"/>
              </a:solidFill>
              <a:latin typeface="Calibri"/>
              <a:ea typeface="Calibri"/>
              <a:cs typeface="Calibri"/>
              <a:sym typeface="Calibri"/>
            </a:endParaRPr>
          </a:p>
        </p:txBody>
      </p:sp>
      <p:sp>
        <p:nvSpPr>
          <p:cNvPr id="198" name="Google Shape;198;p16"/>
          <p:cNvSpPr/>
          <p:nvPr/>
        </p:nvSpPr>
        <p:spPr>
          <a:xfrm>
            <a:off x="502920" y="6446520"/>
            <a:ext cx="86868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5E6975"/>
              </a:buClr>
              <a:buSzPts val="900"/>
              <a:buFont typeface="Calibri"/>
              <a:buNone/>
            </a:pPr>
            <a:r>
              <a:rPr lang="en-US" sz="900" b="0" i="0" u="none" strike="noStrike" cap="none">
                <a:solidFill>
                  <a:srgbClr val="5E6975"/>
                </a:solidFill>
                <a:latin typeface="Calibri"/>
                <a:ea typeface="Calibri"/>
                <a:cs typeface="Calibri"/>
                <a:sym typeface="Calibri"/>
              </a:rPr>
              <a:t>Advanced Doctoral Research Skills  |  Mixed Methods Research</a:t>
            </a:r>
            <a:endParaRPr sz="900" b="0" i="0" u="none" strike="noStrike" cap="none">
              <a:solidFill>
                <a:schemeClr val="dk1"/>
              </a:solidFill>
              <a:latin typeface="Calibri"/>
              <a:ea typeface="Calibri"/>
              <a:cs typeface="Calibri"/>
              <a:sym typeface="Calibri"/>
            </a:endParaRPr>
          </a:p>
        </p:txBody>
      </p:sp>
      <p:sp>
        <p:nvSpPr>
          <p:cNvPr id="199" name="Google Shape;199;p16"/>
          <p:cNvSpPr/>
          <p:nvPr/>
        </p:nvSpPr>
        <p:spPr>
          <a:xfrm>
            <a:off x="11247120" y="6446520"/>
            <a:ext cx="548640" cy="274320"/>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5E6975"/>
              </a:buClr>
              <a:buSzPts val="900"/>
              <a:buFont typeface="Calibri"/>
              <a:buNone/>
            </a:pPr>
            <a:r>
              <a:rPr lang="en-US" sz="900" b="0" i="0" u="none" strike="noStrike" cap="none">
                <a:solidFill>
                  <a:srgbClr val="5E6975"/>
                </a:solidFill>
                <a:latin typeface="Calibri"/>
                <a:ea typeface="Calibri"/>
                <a:cs typeface="Calibri"/>
                <a:sym typeface="Calibri"/>
              </a:rPr>
              <a:t>12</a:t>
            </a:r>
            <a:endParaRPr sz="900" b="0" i="0" u="none" strike="noStrike" cap="none">
              <a:solidFill>
                <a:schemeClr val="dk1"/>
              </a:solidFill>
              <a:latin typeface="Calibri"/>
              <a:ea typeface="Calibri"/>
              <a:cs typeface="Calibri"/>
              <a:sym typeface="Calibri"/>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204"/>
        <p:cNvGrpSpPr/>
        <p:nvPr/>
      </p:nvGrpSpPr>
      <p:grpSpPr>
        <a:xfrm>
          <a:off x="0" y="0"/>
          <a:ext cx="0" cy="0"/>
          <a:chOff x="0" y="0"/>
          <a:chExt cx="0" cy="0"/>
        </a:xfrm>
      </p:grpSpPr>
      <p:sp>
        <p:nvSpPr>
          <p:cNvPr id="205" name="Google Shape;205;p17"/>
          <p:cNvSpPr/>
          <p:nvPr/>
        </p:nvSpPr>
        <p:spPr>
          <a:xfrm>
            <a:off x="0" y="0"/>
            <a:ext cx="12188952" cy="1078992"/>
          </a:xfrm>
          <a:prstGeom prst="rect">
            <a:avLst/>
          </a:prstGeom>
          <a:solidFill>
            <a:srgbClr val="4B2C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 name="Google Shape;206;p17"/>
          <p:cNvSpPr/>
          <p:nvPr/>
        </p:nvSpPr>
        <p:spPr>
          <a:xfrm>
            <a:off x="502920" y="109728"/>
            <a:ext cx="11155680" cy="841248"/>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2700"/>
              <a:buFont typeface="Cambria"/>
              <a:buNone/>
            </a:pPr>
            <a:r>
              <a:rPr lang="en-US" sz="2700" b="1" i="0" u="none" strike="noStrike" cap="none">
                <a:solidFill>
                  <a:srgbClr val="FFFFFF"/>
                </a:solidFill>
                <a:latin typeface="Cambria"/>
                <a:ea typeface="Cambria"/>
                <a:cs typeface="Cambria"/>
                <a:sym typeface="Cambria"/>
              </a:rPr>
              <a:t>Strengths offset weaknesses</a:t>
            </a:r>
            <a:endParaRPr sz="2700" b="0" i="0" u="none" strike="noStrike" cap="none">
              <a:solidFill>
                <a:schemeClr val="dk1"/>
              </a:solidFill>
              <a:latin typeface="Calibri"/>
              <a:ea typeface="Calibri"/>
              <a:cs typeface="Calibri"/>
              <a:sym typeface="Calibri"/>
            </a:endParaRPr>
          </a:p>
        </p:txBody>
      </p:sp>
      <p:sp>
        <p:nvSpPr>
          <p:cNvPr id="207" name="Google Shape;207;p17"/>
          <p:cNvSpPr/>
          <p:nvPr/>
        </p:nvSpPr>
        <p:spPr>
          <a:xfrm>
            <a:off x="548640" y="1371600"/>
            <a:ext cx="11064240" cy="4572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222222"/>
              </a:buClr>
              <a:buSzPts val="1900"/>
              <a:buFont typeface="Calibri"/>
              <a:buNone/>
            </a:pPr>
            <a:r>
              <a:rPr lang="en-US" sz="1900" b="1" i="0" u="none" strike="noStrike" cap="none">
                <a:solidFill>
                  <a:srgbClr val="222222"/>
                </a:solidFill>
                <a:latin typeface="Calibri"/>
                <a:ea typeface="Calibri"/>
                <a:cs typeface="Calibri"/>
                <a:sym typeface="Calibri"/>
              </a:rPr>
              <a:t>The strength of one strand offsets the weakness of the other.</a:t>
            </a:r>
            <a:endParaRPr sz="1900" b="0" i="0" u="none" strike="noStrike" cap="none">
              <a:solidFill>
                <a:schemeClr val="dk1"/>
              </a:solidFill>
              <a:latin typeface="Calibri"/>
              <a:ea typeface="Calibri"/>
              <a:cs typeface="Calibri"/>
              <a:sym typeface="Calibri"/>
            </a:endParaRPr>
          </a:p>
        </p:txBody>
      </p:sp>
      <p:sp>
        <p:nvSpPr>
          <p:cNvPr id="208" name="Google Shape;208;p17"/>
          <p:cNvSpPr/>
          <p:nvPr/>
        </p:nvSpPr>
        <p:spPr>
          <a:xfrm>
            <a:off x="548640" y="2011680"/>
            <a:ext cx="5440680" cy="3291840"/>
          </a:xfrm>
          <a:prstGeom prst="rect">
            <a:avLst/>
          </a:prstGeom>
          <a:solidFill>
            <a:srgbClr val="E9F2F2"/>
          </a:solidFill>
          <a:ln w="12700" cap="flat" cmpd="sng">
            <a:solidFill>
              <a:srgbClr val="DAD3E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 name="Google Shape;209;p17"/>
          <p:cNvSpPr/>
          <p:nvPr/>
        </p:nvSpPr>
        <p:spPr>
          <a:xfrm>
            <a:off x="749808" y="2176272"/>
            <a:ext cx="502920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D6B6B"/>
              </a:buClr>
              <a:buSzPts val="1600"/>
              <a:buFont typeface="Calibri"/>
              <a:buNone/>
            </a:pPr>
            <a:r>
              <a:rPr lang="en-US" sz="1600" b="1" i="0" u="none" strike="noStrike" cap="none">
                <a:solidFill>
                  <a:srgbClr val="1D6B6B"/>
                </a:solidFill>
                <a:latin typeface="Calibri"/>
                <a:ea typeface="Calibri"/>
                <a:cs typeface="Calibri"/>
                <a:sym typeface="Calibri"/>
              </a:rPr>
              <a:t>Qualitative strengths</a:t>
            </a:r>
            <a:endParaRPr sz="1600" b="0" i="0" u="none" strike="noStrike" cap="none">
              <a:solidFill>
                <a:schemeClr val="dk1"/>
              </a:solidFill>
              <a:latin typeface="Calibri"/>
              <a:ea typeface="Calibri"/>
              <a:cs typeface="Calibri"/>
              <a:sym typeface="Calibri"/>
            </a:endParaRPr>
          </a:p>
        </p:txBody>
      </p:sp>
      <p:sp>
        <p:nvSpPr>
          <p:cNvPr id="210" name="Google Shape;210;p17"/>
          <p:cNvSpPr/>
          <p:nvPr/>
        </p:nvSpPr>
        <p:spPr>
          <a:xfrm>
            <a:off x="868680" y="2606040"/>
            <a:ext cx="4892040" cy="2560320"/>
          </a:xfrm>
          <a:prstGeom prst="rect">
            <a:avLst/>
          </a:prstGeom>
          <a:noFill/>
          <a:ln>
            <a:noFill/>
          </a:ln>
        </p:spPr>
        <p:txBody>
          <a:bodyPr spcFirstLastPara="1" wrap="square" lIns="91425" tIns="45700" rIns="91425" bIns="45700" anchor="t" anchorCtr="0">
            <a:noAutofit/>
          </a:bodyPr>
          <a:lstStyle/>
          <a:p>
            <a:pPr marL="228600" marR="0" lvl="0" indent="-228600" algn="l" rtl="0">
              <a:spcBef>
                <a:spcPts val="0"/>
              </a:spcBef>
              <a:spcAft>
                <a:spcPts val="0"/>
              </a:spcAft>
              <a:buClr>
                <a:srgbClr val="222222"/>
              </a:buClr>
              <a:buSzPts val="1600"/>
              <a:buFont typeface="Calibri"/>
              <a:buChar char="•"/>
            </a:pPr>
            <a:r>
              <a:rPr lang="en-US" sz="1600" b="0" i="0" u="none" strike="noStrike" cap="none">
                <a:solidFill>
                  <a:srgbClr val="222222"/>
                </a:solidFill>
                <a:latin typeface="Calibri"/>
                <a:ea typeface="Calibri"/>
                <a:cs typeface="Calibri"/>
                <a:sym typeface="Calibri"/>
              </a:rPr>
              <a:t>Context, depth and meaning</a:t>
            </a:r>
            <a:endParaRPr sz="1600" b="0" i="0" u="none" strike="noStrike" cap="none">
              <a:solidFill>
                <a:schemeClr val="dk1"/>
              </a:solidFill>
              <a:latin typeface="Calibri"/>
              <a:ea typeface="Calibri"/>
              <a:cs typeface="Calibri"/>
              <a:sym typeface="Calibri"/>
            </a:endParaRPr>
          </a:p>
          <a:p>
            <a:pPr marL="228600" marR="0" lvl="0" indent="-228600" algn="l" rtl="0">
              <a:spcBef>
                <a:spcPts val="1000"/>
              </a:spcBef>
              <a:spcAft>
                <a:spcPts val="0"/>
              </a:spcAft>
              <a:buClr>
                <a:srgbClr val="222222"/>
              </a:buClr>
              <a:buSzPts val="1600"/>
              <a:buFont typeface="Calibri"/>
              <a:buChar char="•"/>
            </a:pPr>
            <a:r>
              <a:rPr lang="en-US" sz="1600" b="0" i="0" u="none" strike="noStrike" cap="none">
                <a:solidFill>
                  <a:srgbClr val="222222"/>
                </a:solidFill>
                <a:latin typeface="Calibri"/>
                <a:ea typeface="Calibri"/>
                <a:cs typeface="Calibri"/>
                <a:sym typeface="Calibri"/>
              </a:rPr>
              <a:t>Offsets the quantitative weakness of low ecological validity, that is how far findings hold in the real world beyond the study</a:t>
            </a:r>
            <a:endParaRPr sz="1600" b="0" i="0" u="none" strike="noStrike" cap="none">
              <a:solidFill>
                <a:schemeClr val="dk1"/>
              </a:solidFill>
              <a:latin typeface="Calibri"/>
              <a:ea typeface="Calibri"/>
              <a:cs typeface="Calibri"/>
              <a:sym typeface="Calibri"/>
            </a:endParaRPr>
          </a:p>
        </p:txBody>
      </p:sp>
      <p:sp>
        <p:nvSpPr>
          <p:cNvPr id="211" name="Google Shape;211;p17"/>
          <p:cNvSpPr/>
          <p:nvPr/>
        </p:nvSpPr>
        <p:spPr>
          <a:xfrm>
            <a:off x="6199632" y="2011680"/>
            <a:ext cx="5440680" cy="3291840"/>
          </a:xfrm>
          <a:prstGeom prst="rect">
            <a:avLst/>
          </a:prstGeom>
          <a:solidFill>
            <a:srgbClr val="F3F0F9"/>
          </a:solidFill>
          <a:ln w="12700" cap="flat" cmpd="sng">
            <a:solidFill>
              <a:srgbClr val="DAD3E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 name="Google Shape;212;p17"/>
          <p:cNvSpPr/>
          <p:nvPr/>
        </p:nvSpPr>
        <p:spPr>
          <a:xfrm>
            <a:off x="6400800" y="2176272"/>
            <a:ext cx="502920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4B2C7A"/>
              </a:buClr>
              <a:buSzPts val="1600"/>
              <a:buFont typeface="Calibri"/>
              <a:buNone/>
            </a:pPr>
            <a:r>
              <a:rPr lang="en-US" sz="1600" b="1" i="0" u="none" strike="noStrike" cap="none">
                <a:solidFill>
                  <a:srgbClr val="4B2C7A"/>
                </a:solidFill>
                <a:latin typeface="Calibri"/>
                <a:ea typeface="Calibri"/>
                <a:cs typeface="Calibri"/>
                <a:sym typeface="Calibri"/>
              </a:rPr>
              <a:t>Quantitative strengths</a:t>
            </a:r>
            <a:endParaRPr sz="1600" b="0" i="0" u="none" strike="noStrike" cap="none">
              <a:solidFill>
                <a:schemeClr val="dk1"/>
              </a:solidFill>
              <a:latin typeface="Calibri"/>
              <a:ea typeface="Calibri"/>
              <a:cs typeface="Calibri"/>
              <a:sym typeface="Calibri"/>
            </a:endParaRPr>
          </a:p>
        </p:txBody>
      </p:sp>
      <p:sp>
        <p:nvSpPr>
          <p:cNvPr id="213" name="Google Shape;213;p17"/>
          <p:cNvSpPr/>
          <p:nvPr/>
        </p:nvSpPr>
        <p:spPr>
          <a:xfrm>
            <a:off x="6519672" y="2606040"/>
            <a:ext cx="4892040" cy="2560320"/>
          </a:xfrm>
          <a:prstGeom prst="rect">
            <a:avLst/>
          </a:prstGeom>
          <a:noFill/>
          <a:ln>
            <a:noFill/>
          </a:ln>
        </p:spPr>
        <p:txBody>
          <a:bodyPr spcFirstLastPara="1" wrap="square" lIns="91425" tIns="45700" rIns="91425" bIns="45700" anchor="t" anchorCtr="0">
            <a:noAutofit/>
          </a:bodyPr>
          <a:lstStyle/>
          <a:p>
            <a:pPr marL="228600" marR="0" lvl="0" indent="-228600" algn="l" rtl="0">
              <a:spcBef>
                <a:spcPts val="0"/>
              </a:spcBef>
              <a:spcAft>
                <a:spcPts val="0"/>
              </a:spcAft>
              <a:buClr>
                <a:srgbClr val="222222"/>
              </a:buClr>
              <a:buSzPts val="1600"/>
              <a:buFont typeface="Calibri"/>
              <a:buChar char="•"/>
            </a:pPr>
            <a:r>
              <a:rPr lang="en-US" sz="1600" b="0" i="0" u="none" strike="noStrike" cap="none">
                <a:solidFill>
                  <a:srgbClr val="222222"/>
                </a:solidFill>
                <a:latin typeface="Calibri"/>
                <a:ea typeface="Calibri"/>
                <a:cs typeface="Calibri"/>
                <a:sym typeface="Calibri"/>
              </a:rPr>
              <a:t>Generalisability and measurement</a:t>
            </a:r>
            <a:endParaRPr sz="1600" b="0" i="0" u="none" strike="noStrike" cap="none">
              <a:solidFill>
                <a:schemeClr val="dk1"/>
              </a:solidFill>
              <a:latin typeface="Calibri"/>
              <a:ea typeface="Calibri"/>
              <a:cs typeface="Calibri"/>
              <a:sym typeface="Calibri"/>
            </a:endParaRPr>
          </a:p>
          <a:p>
            <a:pPr marL="228600" marR="0" lvl="0" indent="-228600" algn="l" rtl="0">
              <a:spcBef>
                <a:spcPts val="1000"/>
              </a:spcBef>
              <a:spcAft>
                <a:spcPts val="0"/>
              </a:spcAft>
              <a:buClr>
                <a:srgbClr val="222222"/>
              </a:buClr>
              <a:buSzPts val="1600"/>
              <a:buFont typeface="Calibri"/>
              <a:buChar char="•"/>
            </a:pPr>
            <a:r>
              <a:rPr lang="en-US" sz="1600" b="0" i="0" u="none" strike="noStrike" cap="none">
                <a:solidFill>
                  <a:srgbClr val="222222"/>
                </a:solidFill>
                <a:latin typeface="Calibri"/>
                <a:ea typeface="Calibri"/>
                <a:cs typeface="Calibri"/>
                <a:sym typeface="Calibri"/>
              </a:rPr>
              <a:t>Offsets the qualitative weakness of limited transferability</a:t>
            </a:r>
            <a:endParaRPr sz="1600" b="0" i="0" u="none" strike="noStrike" cap="none">
              <a:solidFill>
                <a:schemeClr val="dk1"/>
              </a:solidFill>
              <a:latin typeface="Calibri"/>
              <a:ea typeface="Calibri"/>
              <a:cs typeface="Calibri"/>
              <a:sym typeface="Calibri"/>
            </a:endParaRPr>
          </a:p>
        </p:txBody>
      </p:sp>
      <p:sp>
        <p:nvSpPr>
          <p:cNvPr id="214" name="Google Shape;214;p17"/>
          <p:cNvSpPr/>
          <p:nvPr/>
        </p:nvSpPr>
        <p:spPr>
          <a:xfrm>
            <a:off x="548640" y="5486400"/>
            <a:ext cx="11064240" cy="45720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5E6975"/>
              </a:buClr>
              <a:buSzPts val="1700"/>
              <a:buFont typeface="Calibri"/>
              <a:buNone/>
            </a:pPr>
            <a:r>
              <a:rPr lang="en-US" sz="1700" b="0" i="1" u="none" strike="noStrike" cap="none">
                <a:solidFill>
                  <a:srgbClr val="5E6975"/>
                </a:solidFill>
                <a:latin typeface="Calibri"/>
                <a:ea typeface="Calibri"/>
                <a:cs typeface="Calibri"/>
                <a:sym typeface="Calibri"/>
              </a:rPr>
              <a:t>Together they give a more comprehensive understanding than either alone.</a:t>
            </a:r>
            <a:endParaRPr sz="1700" b="0" i="0" u="none" strike="noStrike" cap="none">
              <a:solidFill>
                <a:schemeClr val="dk1"/>
              </a:solidFill>
              <a:latin typeface="Calibri"/>
              <a:ea typeface="Calibri"/>
              <a:cs typeface="Calibri"/>
              <a:sym typeface="Calibri"/>
            </a:endParaRPr>
          </a:p>
        </p:txBody>
      </p:sp>
      <p:sp>
        <p:nvSpPr>
          <p:cNvPr id="215" name="Google Shape;215;p17"/>
          <p:cNvSpPr/>
          <p:nvPr/>
        </p:nvSpPr>
        <p:spPr>
          <a:xfrm>
            <a:off x="502920" y="6446520"/>
            <a:ext cx="86868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5E6975"/>
              </a:buClr>
              <a:buSzPts val="900"/>
              <a:buFont typeface="Calibri"/>
              <a:buNone/>
            </a:pPr>
            <a:r>
              <a:rPr lang="en-US" sz="900" b="0" i="0" u="none" strike="noStrike" cap="none">
                <a:solidFill>
                  <a:srgbClr val="5E6975"/>
                </a:solidFill>
                <a:latin typeface="Calibri"/>
                <a:ea typeface="Calibri"/>
                <a:cs typeface="Calibri"/>
                <a:sym typeface="Calibri"/>
              </a:rPr>
              <a:t>Advanced Doctoral Research Skills  |  Mixed Methods Research</a:t>
            </a:r>
            <a:endParaRPr sz="900" b="0" i="0" u="none" strike="noStrike" cap="none">
              <a:solidFill>
                <a:schemeClr val="dk1"/>
              </a:solidFill>
              <a:latin typeface="Calibri"/>
              <a:ea typeface="Calibri"/>
              <a:cs typeface="Calibri"/>
              <a:sym typeface="Calibri"/>
            </a:endParaRPr>
          </a:p>
        </p:txBody>
      </p:sp>
      <p:sp>
        <p:nvSpPr>
          <p:cNvPr id="216" name="Google Shape;216;p17"/>
          <p:cNvSpPr/>
          <p:nvPr/>
        </p:nvSpPr>
        <p:spPr>
          <a:xfrm>
            <a:off x="11247120" y="6446520"/>
            <a:ext cx="548640" cy="274320"/>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5E6975"/>
              </a:buClr>
              <a:buSzPts val="900"/>
              <a:buFont typeface="Calibri"/>
              <a:buNone/>
            </a:pPr>
            <a:r>
              <a:rPr lang="en-US" sz="900" b="0" i="0" u="none" strike="noStrike" cap="none">
                <a:solidFill>
                  <a:srgbClr val="5E6975"/>
                </a:solidFill>
                <a:latin typeface="Calibri"/>
                <a:ea typeface="Calibri"/>
                <a:cs typeface="Calibri"/>
                <a:sym typeface="Calibri"/>
              </a:rPr>
              <a:t>13</a:t>
            </a:r>
            <a:endParaRPr sz="900" b="0" i="0" u="none" strike="noStrike" cap="none">
              <a:solidFill>
                <a:schemeClr val="dk1"/>
              </a:solidFill>
              <a:latin typeface="Calibri"/>
              <a:ea typeface="Calibri"/>
              <a:cs typeface="Calibri"/>
              <a:sym typeface="Calibri"/>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221"/>
        <p:cNvGrpSpPr/>
        <p:nvPr/>
      </p:nvGrpSpPr>
      <p:grpSpPr>
        <a:xfrm>
          <a:off x="0" y="0"/>
          <a:ext cx="0" cy="0"/>
          <a:chOff x="0" y="0"/>
          <a:chExt cx="0" cy="0"/>
        </a:xfrm>
      </p:grpSpPr>
      <p:sp>
        <p:nvSpPr>
          <p:cNvPr id="222" name="Google Shape;222;p18"/>
          <p:cNvSpPr/>
          <p:nvPr/>
        </p:nvSpPr>
        <p:spPr>
          <a:xfrm>
            <a:off x="0" y="0"/>
            <a:ext cx="12188952" cy="1078992"/>
          </a:xfrm>
          <a:prstGeom prst="rect">
            <a:avLst/>
          </a:prstGeom>
          <a:solidFill>
            <a:srgbClr val="4B2C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 name="Google Shape;223;p18"/>
          <p:cNvSpPr/>
          <p:nvPr/>
        </p:nvSpPr>
        <p:spPr>
          <a:xfrm>
            <a:off x="502920" y="109728"/>
            <a:ext cx="11155680" cy="841248"/>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2700"/>
              <a:buFont typeface="Cambria"/>
              <a:buNone/>
            </a:pPr>
            <a:r>
              <a:rPr lang="en-US" sz="2700" b="1" i="0" u="none" strike="noStrike" cap="none">
                <a:solidFill>
                  <a:srgbClr val="FFFFFF"/>
                </a:solidFill>
                <a:latin typeface="Cambria"/>
                <a:ea typeface="Cambria"/>
                <a:cs typeface="Cambria"/>
                <a:sym typeface="Cambria"/>
              </a:rPr>
              <a:t>Internal coherence: align the chain</a:t>
            </a:r>
            <a:endParaRPr sz="2700" b="0" i="0" u="none" strike="noStrike" cap="none">
              <a:solidFill>
                <a:schemeClr val="dk1"/>
              </a:solidFill>
              <a:latin typeface="Calibri"/>
              <a:ea typeface="Calibri"/>
              <a:cs typeface="Calibri"/>
              <a:sym typeface="Calibri"/>
            </a:endParaRPr>
          </a:p>
        </p:txBody>
      </p:sp>
      <p:sp>
        <p:nvSpPr>
          <p:cNvPr id="224" name="Google Shape;224;p18"/>
          <p:cNvSpPr/>
          <p:nvPr/>
        </p:nvSpPr>
        <p:spPr>
          <a:xfrm>
            <a:off x="548640" y="1371600"/>
            <a:ext cx="11064240" cy="1371600"/>
          </a:xfrm>
          <a:prstGeom prst="rect">
            <a:avLst/>
          </a:prstGeom>
          <a:noFill/>
          <a:ln>
            <a:noFill/>
          </a:ln>
        </p:spPr>
        <p:txBody>
          <a:bodyPr spcFirstLastPara="1" wrap="square" lIns="0" tIns="0" rIns="0" bIns="0" anchor="t" anchorCtr="0">
            <a:noAutofit/>
          </a:bodyPr>
          <a:lstStyle/>
          <a:p>
            <a:pPr marL="0" marR="0" lvl="0" indent="0" algn="l" rtl="0">
              <a:lnSpc>
                <a:spcPct val="105000"/>
              </a:lnSpc>
              <a:spcBef>
                <a:spcPts val="0"/>
              </a:spcBef>
              <a:spcAft>
                <a:spcPts val="0"/>
              </a:spcAft>
              <a:buClr>
                <a:srgbClr val="222222"/>
              </a:buClr>
              <a:buSzPts val="1800"/>
              <a:buFont typeface="Calibri"/>
              <a:buNone/>
            </a:pPr>
            <a:r>
              <a:rPr lang="en-US" sz="1800" b="1" i="0" u="none" strike="noStrike" cap="none">
                <a:solidFill>
                  <a:srgbClr val="222222"/>
                </a:solidFill>
                <a:latin typeface="Calibri"/>
                <a:ea typeface="Calibri"/>
                <a:cs typeface="Calibri"/>
                <a:sym typeface="Calibri"/>
              </a:rPr>
              <a:t>Creswell and Plano Clark (2018) </a:t>
            </a:r>
            <a:r>
              <a:rPr lang="en-US" sz="1800" b="0" i="0" u="none" strike="noStrike" cap="none">
                <a:solidFill>
                  <a:srgbClr val="222222"/>
                </a:solidFill>
                <a:latin typeface="Calibri"/>
                <a:ea typeface="Calibri"/>
                <a:cs typeface="Calibri"/>
                <a:sym typeface="Calibri"/>
              </a:rPr>
              <a:t>hold that the research questions should correspond directly to each strand of inquiry. Every purpose needs a question driving it and every question needs a method answering it. When objectives and questions drift apart the internal logic fractures and the design loses coherence.</a:t>
            </a:r>
            <a:endParaRPr sz="1800" b="0" i="0" u="none" strike="noStrike" cap="none">
              <a:solidFill>
                <a:schemeClr val="dk1"/>
              </a:solidFill>
              <a:latin typeface="Calibri"/>
              <a:ea typeface="Calibri"/>
              <a:cs typeface="Calibri"/>
              <a:sym typeface="Calibri"/>
            </a:endParaRPr>
          </a:p>
        </p:txBody>
      </p:sp>
      <p:sp>
        <p:nvSpPr>
          <p:cNvPr id="225" name="Google Shape;225;p18"/>
          <p:cNvSpPr/>
          <p:nvPr/>
        </p:nvSpPr>
        <p:spPr>
          <a:xfrm>
            <a:off x="640080" y="3017520"/>
            <a:ext cx="1993392" cy="777240"/>
          </a:xfrm>
          <a:prstGeom prst="rect">
            <a:avLst/>
          </a:prstGeom>
          <a:solidFill>
            <a:srgbClr val="4B2C7A"/>
          </a:solidFill>
          <a:ln w="12700" cap="flat" cmpd="sng">
            <a:solidFill>
              <a:srgbClr val="DAD3E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 name="Google Shape;226;p18"/>
          <p:cNvSpPr/>
          <p:nvPr/>
        </p:nvSpPr>
        <p:spPr>
          <a:xfrm>
            <a:off x="640080" y="3017520"/>
            <a:ext cx="1993392" cy="77724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FFFFFF"/>
              </a:buClr>
              <a:buSzPts val="1600"/>
              <a:buFont typeface="Calibri"/>
              <a:buNone/>
            </a:pPr>
            <a:r>
              <a:rPr lang="en-US" sz="1600" b="1" i="0" u="none" strike="noStrike" cap="none">
                <a:solidFill>
                  <a:srgbClr val="FFFFFF"/>
                </a:solidFill>
                <a:latin typeface="Calibri"/>
                <a:ea typeface="Calibri"/>
                <a:cs typeface="Calibri"/>
                <a:sym typeface="Calibri"/>
              </a:rPr>
              <a:t>Purpose</a:t>
            </a:r>
            <a:endParaRPr sz="1600" b="0" i="0" u="none" strike="noStrike" cap="none">
              <a:solidFill>
                <a:schemeClr val="dk1"/>
              </a:solidFill>
              <a:latin typeface="Calibri"/>
              <a:ea typeface="Calibri"/>
              <a:cs typeface="Calibri"/>
              <a:sym typeface="Calibri"/>
            </a:endParaRPr>
          </a:p>
        </p:txBody>
      </p:sp>
      <p:sp>
        <p:nvSpPr>
          <p:cNvPr id="227" name="Google Shape;227;p18"/>
          <p:cNvSpPr/>
          <p:nvPr/>
        </p:nvSpPr>
        <p:spPr>
          <a:xfrm>
            <a:off x="2615184" y="3017520"/>
            <a:ext cx="237744" cy="77724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5E6975"/>
              </a:buClr>
              <a:buSzPts val="1800"/>
              <a:buFont typeface="Calibri"/>
              <a:buNone/>
            </a:pPr>
            <a:r>
              <a:rPr lang="en-US" sz="1800" b="1" i="0" u="none" strike="noStrike" cap="none">
                <a:solidFill>
                  <a:srgbClr val="5E6975"/>
                </a:solidFill>
                <a:latin typeface="Calibri"/>
                <a:ea typeface="Calibri"/>
                <a:cs typeface="Calibri"/>
                <a:sym typeface="Calibri"/>
              </a:rPr>
              <a:t>→</a:t>
            </a:r>
            <a:endParaRPr sz="1800" b="0" i="0" u="none" strike="noStrike" cap="none">
              <a:solidFill>
                <a:schemeClr val="dk1"/>
              </a:solidFill>
              <a:latin typeface="Calibri"/>
              <a:ea typeface="Calibri"/>
              <a:cs typeface="Calibri"/>
              <a:sym typeface="Calibri"/>
            </a:endParaRPr>
          </a:p>
        </p:txBody>
      </p:sp>
      <p:sp>
        <p:nvSpPr>
          <p:cNvPr id="228" name="Google Shape;228;p18"/>
          <p:cNvSpPr/>
          <p:nvPr/>
        </p:nvSpPr>
        <p:spPr>
          <a:xfrm>
            <a:off x="2834640" y="3017520"/>
            <a:ext cx="1993392" cy="777240"/>
          </a:xfrm>
          <a:prstGeom prst="rect">
            <a:avLst/>
          </a:prstGeom>
          <a:solidFill>
            <a:srgbClr val="F3F0F9"/>
          </a:solidFill>
          <a:ln w="12700" cap="flat" cmpd="sng">
            <a:solidFill>
              <a:srgbClr val="DAD3E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 name="Google Shape;229;p18"/>
          <p:cNvSpPr/>
          <p:nvPr/>
        </p:nvSpPr>
        <p:spPr>
          <a:xfrm>
            <a:off x="2834640" y="3017520"/>
            <a:ext cx="1993392" cy="77724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4B2C7A"/>
              </a:buClr>
              <a:buSzPts val="1600"/>
              <a:buFont typeface="Calibri"/>
              <a:buNone/>
            </a:pPr>
            <a:r>
              <a:rPr lang="en-US" sz="1600" b="1" i="0" u="none" strike="noStrike" cap="none">
                <a:solidFill>
                  <a:srgbClr val="4B2C7A"/>
                </a:solidFill>
                <a:latin typeface="Calibri"/>
                <a:ea typeface="Calibri"/>
                <a:cs typeface="Calibri"/>
                <a:sym typeface="Calibri"/>
              </a:rPr>
              <a:t>Objective</a:t>
            </a:r>
            <a:endParaRPr sz="1600" b="0" i="0" u="none" strike="noStrike" cap="none">
              <a:solidFill>
                <a:schemeClr val="dk1"/>
              </a:solidFill>
              <a:latin typeface="Calibri"/>
              <a:ea typeface="Calibri"/>
              <a:cs typeface="Calibri"/>
              <a:sym typeface="Calibri"/>
            </a:endParaRPr>
          </a:p>
        </p:txBody>
      </p:sp>
      <p:sp>
        <p:nvSpPr>
          <p:cNvPr id="230" name="Google Shape;230;p18"/>
          <p:cNvSpPr/>
          <p:nvPr/>
        </p:nvSpPr>
        <p:spPr>
          <a:xfrm>
            <a:off x="4809744" y="3017520"/>
            <a:ext cx="237744" cy="77724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5E6975"/>
              </a:buClr>
              <a:buSzPts val="1800"/>
              <a:buFont typeface="Calibri"/>
              <a:buNone/>
            </a:pPr>
            <a:r>
              <a:rPr lang="en-US" sz="1800" b="1" i="0" u="none" strike="noStrike" cap="none">
                <a:solidFill>
                  <a:srgbClr val="5E6975"/>
                </a:solidFill>
                <a:latin typeface="Calibri"/>
                <a:ea typeface="Calibri"/>
                <a:cs typeface="Calibri"/>
                <a:sym typeface="Calibri"/>
              </a:rPr>
              <a:t>→</a:t>
            </a:r>
            <a:endParaRPr sz="1800" b="0" i="0" u="none" strike="noStrike" cap="none">
              <a:solidFill>
                <a:schemeClr val="dk1"/>
              </a:solidFill>
              <a:latin typeface="Calibri"/>
              <a:ea typeface="Calibri"/>
              <a:cs typeface="Calibri"/>
              <a:sym typeface="Calibri"/>
            </a:endParaRPr>
          </a:p>
        </p:txBody>
      </p:sp>
      <p:sp>
        <p:nvSpPr>
          <p:cNvPr id="231" name="Google Shape;231;p18"/>
          <p:cNvSpPr/>
          <p:nvPr/>
        </p:nvSpPr>
        <p:spPr>
          <a:xfrm>
            <a:off x="5029200" y="3017520"/>
            <a:ext cx="1993392" cy="777240"/>
          </a:xfrm>
          <a:prstGeom prst="rect">
            <a:avLst/>
          </a:prstGeom>
          <a:solidFill>
            <a:srgbClr val="4B2C7A"/>
          </a:solidFill>
          <a:ln w="12700" cap="flat" cmpd="sng">
            <a:solidFill>
              <a:srgbClr val="DAD3E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 name="Google Shape;232;p18"/>
          <p:cNvSpPr/>
          <p:nvPr/>
        </p:nvSpPr>
        <p:spPr>
          <a:xfrm>
            <a:off x="5029200" y="3017520"/>
            <a:ext cx="1993392" cy="77724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FFFFFF"/>
              </a:buClr>
              <a:buSzPts val="1600"/>
              <a:buFont typeface="Calibri"/>
              <a:buNone/>
            </a:pPr>
            <a:r>
              <a:rPr lang="en-US" sz="1600" b="1" i="0" u="none" strike="noStrike" cap="none">
                <a:solidFill>
                  <a:srgbClr val="FFFFFF"/>
                </a:solidFill>
                <a:latin typeface="Calibri"/>
                <a:ea typeface="Calibri"/>
                <a:cs typeface="Calibri"/>
                <a:sym typeface="Calibri"/>
              </a:rPr>
              <a:t>Question</a:t>
            </a:r>
            <a:endParaRPr sz="1600" b="0" i="0" u="none" strike="noStrike" cap="none">
              <a:solidFill>
                <a:schemeClr val="dk1"/>
              </a:solidFill>
              <a:latin typeface="Calibri"/>
              <a:ea typeface="Calibri"/>
              <a:cs typeface="Calibri"/>
              <a:sym typeface="Calibri"/>
            </a:endParaRPr>
          </a:p>
        </p:txBody>
      </p:sp>
      <p:sp>
        <p:nvSpPr>
          <p:cNvPr id="233" name="Google Shape;233;p18"/>
          <p:cNvSpPr/>
          <p:nvPr/>
        </p:nvSpPr>
        <p:spPr>
          <a:xfrm>
            <a:off x="7004304" y="3017520"/>
            <a:ext cx="237744" cy="77724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5E6975"/>
              </a:buClr>
              <a:buSzPts val="1800"/>
              <a:buFont typeface="Calibri"/>
              <a:buNone/>
            </a:pPr>
            <a:r>
              <a:rPr lang="en-US" sz="1800" b="1" i="0" u="none" strike="noStrike" cap="none">
                <a:solidFill>
                  <a:srgbClr val="5E6975"/>
                </a:solidFill>
                <a:latin typeface="Calibri"/>
                <a:ea typeface="Calibri"/>
                <a:cs typeface="Calibri"/>
                <a:sym typeface="Calibri"/>
              </a:rPr>
              <a:t>→</a:t>
            </a:r>
            <a:endParaRPr sz="1800" b="0" i="0" u="none" strike="noStrike" cap="none">
              <a:solidFill>
                <a:schemeClr val="dk1"/>
              </a:solidFill>
              <a:latin typeface="Calibri"/>
              <a:ea typeface="Calibri"/>
              <a:cs typeface="Calibri"/>
              <a:sym typeface="Calibri"/>
            </a:endParaRPr>
          </a:p>
        </p:txBody>
      </p:sp>
      <p:sp>
        <p:nvSpPr>
          <p:cNvPr id="234" name="Google Shape;234;p18"/>
          <p:cNvSpPr/>
          <p:nvPr/>
        </p:nvSpPr>
        <p:spPr>
          <a:xfrm>
            <a:off x="7223760" y="3017520"/>
            <a:ext cx="1993392" cy="777240"/>
          </a:xfrm>
          <a:prstGeom prst="rect">
            <a:avLst/>
          </a:prstGeom>
          <a:solidFill>
            <a:srgbClr val="F3F0F9"/>
          </a:solidFill>
          <a:ln w="12700" cap="flat" cmpd="sng">
            <a:solidFill>
              <a:srgbClr val="DAD3E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 name="Google Shape;235;p18"/>
          <p:cNvSpPr/>
          <p:nvPr/>
        </p:nvSpPr>
        <p:spPr>
          <a:xfrm>
            <a:off x="7223760" y="3017520"/>
            <a:ext cx="1993392" cy="77724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4B2C7A"/>
              </a:buClr>
              <a:buSzPts val="1600"/>
              <a:buFont typeface="Calibri"/>
              <a:buNone/>
            </a:pPr>
            <a:r>
              <a:rPr lang="en-US" sz="1600" b="1" i="0" u="none" strike="noStrike" cap="none">
                <a:solidFill>
                  <a:srgbClr val="4B2C7A"/>
                </a:solidFill>
                <a:latin typeface="Calibri"/>
                <a:ea typeface="Calibri"/>
                <a:cs typeface="Calibri"/>
                <a:sym typeface="Calibri"/>
              </a:rPr>
              <a:t>Method</a:t>
            </a:r>
            <a:endParaRPr sz="1600" b="0" i="0" u="none" strike="noStrike" cap="none">
              <a:solidFill>
                <a:schemeClr val="dk1"/>
              </a:solidFill>
              <a:latin typeface="Calibri"/>
              <a:ea typeface="Calibri"/>
              <a:cs typeface="Calibri"/>
              <a:sym typeface="Calibri"/>
            </a:endParaRPr>
          </a:p>
        </p:txBody>
      </p:sp>
      <p:sp>
        <p:nvSpPr>
          <p:cNvPr id="236" name="Google Shape;236;p18"/>
          <p:cNvSpPr/>
          <p:nvPr/>
        </p:nvSpPr>
        <p:spPr>
          <a:xfrm>
            <a:off x="9198864" y="3017520"/>
            <a:ext cx="237744" cy="77724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5E6975"/>
              </a:buClr>
              <a:buSzPts val="1800"/>
              <a:buFont typeface="Calibri"/>
              <a:buNone/>
            </a:pPr>
            <a:r>
              <a:rPr lang="en-US" sz="1800" b="1" i="0" u="none" strike="noStrike" cap="none">
                <a:solidFill>
                  <a:srgbClr val="5E6975"/>
                </a:solidFill>
                <a:latin typeface="Calibri"/>
                <a:ea typeface="Calibri"/>
                <a:cs typeface="Calibri"/>
                <a:sym typeface="Calibri"/>
              </a:rPr>
              <a:t>→</a:t>
            </a:r>
            <a:endParaRPr sz="1800" b="0" i="0" u="none" strike="noStrike" cap="none">
              <a:solidFill>
                <a:schemeClr val="dk1"/>
              </a:solidFill>
              <a:latin typeface="Calibri"/>
              <a:ea typeface="Calibri"/>
              <a:cs typeface="Calibri"/>
              <a:sym typeface="Calibri"/>
            </a:endParaRPr>
          </a:p>
        </p:txBody>
      </p:sp>
      <p:sp>
        <p:nvSpPr>
          <p:cNvPr id="237" name="Google Shape;237;p18"/>
          <p:cNvSpPr/>
          <p:nvPr/>
        </p:nvSpPr>
        <p:spPr>
          <a:xfrm>
            <a:off x="9418320" y="3017520"/>
            <a:ext cx="1993392" cy="777240"/>
          </a:xfrm>
          <a:prstGeom prst="rect">
            <a:avLst/>
          </a:prstGeom>
          <a:solidFill>
            <a:srgbClr val="4B2C7A"/>
          </a:solidFill>
          <a:ln w="12700" cap="flat" cmpd="sng">
            <a:solidFill>
              <a:srgbClr val="DAD3E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 name="Google Shape;238;p18"/>
          <p:cNvSpPr/>
          <p:nvPr/>
        </p:nvSpPr>
        <p:spPr>
          <a:xfrm>
            <a:off x="9418320" y="3017520"/>
            <a:ext cx="1993392" cy="77724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FFFFFF"/>
              </a:buClr>
              <a:buSzPts val="1600"/>
              <a:buFont typeface="Calibri"/>
              <a:buNone/>
            </a:pPr>
            <a:r>
              <a:rPr lang="en-US" sz="1600" b="1" i="0" u="none" strike="noStrike" cap="none">
                <a:solidFill>
                  <a:srgbClr val="FFFFFF"/>
                </a:solidFill>
                <a:latin typeface="Calibri"/>
                <a:ea typeface="Calibri"/>
                <a:cs typeface="Calibri"/>
                <a:sym typeface="Calibri"/>
              </a:rPr>
              <a:t>Finding</a:t>
            </a:r>
            <a:endParaRPr sz="1600" b="0" i="0" u="none" strike="noStrike" cap="none">
              <a:solidFill>
                <a:schemeClr val="dk1"/>
              </a:solidFill>
              <a:latin typeface="Calibri"/>
              <a:ea typeface="Calibri"/>
              <a:cs typeface="Calibri"/>
              <a:sym typeface="Calibri"/>
            </a:endParaRPr>
          </a:p>
        </p:txBody>
      </p:sp>
      <p:sp>
        <p:nvSpPr>
          <p:cNvPr id="239" name="Google Shape;239;p18"/>
          <p:cNvSpPr/>
          <p:nvPr/>
        </p:nvSpPr>
        <p:spPr>
          <a:xfrm>
            <a:off x="548640" y="4297680"/>
            <a:ext cx="11091672" cy="1280160"/>
          </a:xfrm>
          <a:prstGeom prst="rect">
            <a:avLst/>
          </a:prstGeom>
          <a:solidFill>
            <a:srgbClr val="F3F0F9"/>
          </a:solidFill>
          <a:ln w="12700" cap="flat" cmpd="sng">
            <a:solidFill>
              <a:srgbClr val="DAD3E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 name="Google Shape;240;p18"/>
          <p:cNvSpPr/>
          <p:nvPr/>
        </p:nvSpPr>
        <p:spPr>
          <a:xfrm>
            <a:off x="777240" y="4407408"/>
            <a:ext cx="10607040" cy="1078992"/>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4B2C7A"/>
              </a:buClr>
              <a:buSzPts val="1600"/>
              <a:buFont typeface="Calibri"/>
              <a:buNone/>
            </a:pPr>
            <a:r>
              <a:rPr lang="en-US" sz="1600" b="1" i="0" u="none" strike="noStrike" cap="none">
                <a:solidFill>
                  <a:srgbClr val="4B2C7A"/>
                </a:solidFill>
                <a:latin typeface="Calibri"/>
                <a:ea typeface="Calibri"/>
                <a:cs typeface="Calibri"/>
                <a:sym typeface="Calibri"/>
              </a:rPr>
              <a:t>The test. </a:t>
            </a:r>
            <a:r>
              <a:rPr lang="en-US" sz="1600" b="0" i="0" u="none" strike="noStrike" cap="none">
                <a:solidFill>
                  <a:srgbClr val="222222"/>
                </a:solidFill>
                <a:latin typeface="Calibri"/>
                <a:ea typeface="Calibri"/>
                <a:cs typeface="Calibri"/>
                <a:sym typeface="Calibri"/>
              </a:rPr>
              <a:t>Read across the chain for each strand. If a question has no method or a method answers no stated question, the misalignment will show. In a mixed methods study the chain runs once for the quantitative strand and once for the qualitative strand. The two must meet at integration.</a:t>
            </a:r>
            <a:endParaRPr sz="1600" b="0" i="0" u="none" strike="noStrike" cap="none">
              <a:solidFill>
                <a:schemeClr val="dk1"/>
              </a:solidFill>
              <a:latin typeface="Calibri"/>
              <a:ea typeface="Calibri"/>
              <a:cs typeface="Calibri"/>
              <a:sym typeface="Calibri"/>
            </a:endParaRPr>
          </a:p>
        </p:txBody>
      </p:sp>
      <p:sp>
        <p:nvSpPr>
          <p:cNvPr id="241" name="Google Shape;241;p18"/>
          <p:cNvSpPr/>
          <p:nvPr/>
        </p:nvSpPr>
        <p:spPr>
          <a:xfrm>
            <a:off x="502920" y="6446520"/>
            <a:ext cx="86868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5E6975"/>
              </a:buClr>
              <a:buSzPts val="900"/>
              <a:buFont typeface="Calibri"/>
              <a:buNone/>
            </a:pPr>
            <a:r>
              <a:rPr lang="en-US" sz="900" b="0" i="0" u="none" strike="noStrike" cap="none">
                <a:solidFill>
                  <a:srgbClr val="5E6975"/>
                </a:solidFill>
                <a:latin typeface="Calibri"/>
                <a:ea typeface="Calibri"/>
                <a:cs typeface="Calibri"/>
                <a:sym typeface="Calibri"/>
              </a:rPr>
              <a:t>Advanced Doctoral Research Skills  |  Mixed Methods Research</a:t>
            </a:r>
            <a:endParaRPr sz="900" b="0" i="0" u="none" strike="noStrike" cap="none">
              <a:solidFill>
                <a:schemeClr val="dk1"/>
              </a:solidFill>
              <a:latin typeface="Calibri"/>
              <a:ea typeface="Calibri"/>
              <a:cs typeface="Calibri"/>
              <a:sym typeface="Calibri"/>
            </a:endParaRPr>
          </a:p>
        </p:txBody>
      </p:sp>
      <p:sp>
        <p:nvSpPr>
          <p:cNvPr id="242" name="Google Shape;242;p18"/>
          <p:cNvSpPr/>
          <p:nvPr/>
        </p:nvSpPr>
        <p:spPr>
          <a:xfrm>
            <a:off x="11247120" y="6446520"/>
            <a:ext cx="548640" cy="274320"/>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5E6975"/>
              </a:buClr>
              <a:buSzPts val="900"/>
              <a:buFont typeface="Calibri"/>
              <a:buNone/>
            </a:pPr>
            <a:r>
              <a:rPr lang="en-US" sz="900" b="0" i="0" u="none" strike="noStrike" cap="none">
                <a:solidFill>
                  <a:srgbClr val="5E6975"/>
                </a:solidFill>
                <a:latin typeface="Calibri"/>
                <a:ea typeface="Calibri"/>
                <a:cs typeface="Calibri"/>
                <a:sym typeface="Calibri"/>
              </a:rPr>
              <a:t>14</a:t>
            </a:r>
            <a:endParaRPr sz="900" b="0" i="0" u="none" strike="noStrike" cap="none">
              <a:solidFill>
                <a:schemeClr val="dk1"/>
              </a:solidFill>
              <a:latin typeface="Calibri"/>
              <a:ea typeface="Calibri"/>
              <a:cs typeface="Calibri"/>
              <a:sym typeface="Calibri"/>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3A2160"/>
        </a:solidFill>
        <a:effectLst/>
      </p:bgPr>
    </p:bg>
    <p:spTree>
      <p:nvGrpSpPr>
        <p:cNvPr id="1" name="Shape 247"/>
        <p:cNvGrpSpPr/>
        <p:nvPr/>
      </p:nvGrpSpPr>
      <p:grpSpPr>
        <a:xfrm>
          <a:off x="0" y="0"/>
          <a:ext cx="0" cy="0"/>
          <a:chOff x="0" y="0"/>
          <a:chExt cx="0" cy="0"/>
        </a:xfrm>
      </p:grpSpPr>
      <p:sp>
        <p:nvSpPr>
          <p:cNvPr id="248" name="Google Shape;248;p19"/>
          <p:cNvSpPr/>
          <p:nvPr/>
        </p:nvSpPr>
        <p:spPr>
          <a:xfrm>
            <a:off x="640080" y="640080"/>
            <a:ext cx="2743200" cy="164592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C9A227"/>
              </a:buClr>
              <a:buSzPts val="9600"/>
              <a:buFont typeface="Cambria"/>
              <a:buNone/>
            </a:pPr>
            <a:r>
              <a:rPr lang="en-US" sz="9600" b="1" i="0" u="none" strike="noStrike" cap="none">
                <a:solidFill>
                  <a:srgbClr val="C9A227"/>
                </a:solidFill>
                <a:latin typeface="Cambria"/>
                <a:ea typeface="Cambria"/>
                <a:cs typeface="Cambria"/>
                <a:sym typeface="Cambria"/>
              </a:rPr>
              <a:t>4</a:t>
            </a:r>
            <a:endParaRPr sz="9600" b="0" i="0" u="none" strike="noStrike" cap="none">
              <a:solidFill>
                <a:schemeClr val="dk1"/>
              </a:solidFill>
              <a:latin typeface="Calibri"/>
              <a:ea typeface="Calibri"/>
              <a:cs typeface="Calibri"/>
              <a:sym typeface="Calibri"/>
            </a:endParaRPr>
          </a:p>
        </p:txBody>
      </p:sp>
      <p:sp>
        <p:nvSpPr>
          <p:cNvPr id="249" name="Google Shape;249;p19"/>
          <p:cNvSpPr/>
          <p:nvPr/>
        </p:nvSpPr>
        <p:spPr>
          <a:xfrm>
            <a:off x="685800" y="2743200"/>
            <a:ext cx="10789920" cy="16459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4000"/>
              <a:buFont typeface="Cambria"/>
              <a:buNone/>
            </a:pPr>
            <a:r>
              <a:rPr lang="en-US" sz="4000" b="1" i="0" u="none" strike="noStrike" cap="none">
                <a:solidFill>
                  <a:srgbClr val="FFFFFF"/>
                </a:solidFill>
                <a:latin typeface="Cambria"/>
                <a:ea typeface="Cambria"/>
                <a:cs typeface="Cambria"/>
                <a:sym typeface="Cambria"/>
              </a:rPr>
              <a:t>The notation</a:t>
            </a:r>
            <a:endParaRPr sz="4000" b="0" i="0" u="none" strike="noStrike" cap="none">
              <a:solidFill>
                <a:schemeClr val="dk1"/>
              </a:solidFill>
              <a:latin typeface="Calibri"/>
              <a:ea typeface="Calibri"/>
              <a:cs typeface="Calibri"/>
              <a:sym typeface="Calibri"/>
            </a:endParaRPr>
          </a:p>
        </p:txBody>
      </p:sp>
      <p:sp>
        <p:nvSpPr>
          <p:cNvPr id="250" name="Google Shape;250;p19"/>
          <p:cNvSpPr/>
          <p:nvPr/>
        </p:nvSpPr>
        <p:spPr>
          <a:xfrm>
            <a:off x="731520" y="4343400"/>
            <a:ext cx="10607040" cy="64008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C8BBE0"/>
              </a:buClr>
              <a:buSzPts val="1800"/>
              <a:buFont typeface="Calibri"/>
              <a:buNone/>
            </a:pPr>
            <a:r>
              <a:rPr lang="en-US" sz="1800" b="0" i="1" u="none" strike="noStrike" cap="none">
                <a:solidFill>
                  <a:srgbClr val="C8BBE0"/>
                </a:solidFill>
                <a:latin typeface="Calibri"/>
                <a:ea typeface="Calibri"/>
                <a:cs typeface="Calibri"/>
                <a:sym typeface="Calibri"/>
              </a:rPr>
              <a:t>Priority and sequence: where it came from</a:t>
            </a: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255"/>
        <p:cNvGrpSpPr/>
        <p:nvPr/>
      </p:nvGrpSpPr>
      <p:grpSpPr>
        <a:xfrm>
          <a:off x="0" y="0"/>
          <a:ext cx="0" cy="0"/>
          <a:chOff x="0" y="0"/>
          <a:chExt cx="0" cy="0"/>
        </a:xfrm>
      </p:grpSpPr>
      <p:sp>
        <p:nvSpPr>
          <p:cNvPr id="256" name="Google Shape;256;p20"/>
          <p:cNvSpPr/>
          <p:nvPr/>
        </p:nvSpPr>
        <p:spPr>
          <a:xfrm>
            <a:off x="0" y="0"/>
            <a:ext cx="12188952" cy="1078992"/>
          </a:xfrm>
          <a:prstGeom prst="rect">
            <a:avLst/>
          </a:prstGeom>
          <a:solidFill>
            <a:srgbClr val="4B2C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 name="Google Shape;257;p20"/>
          <p:cNvSpPr/>
          <p:nvPr/>
        </p:nvSpPr>
        <p:spPr>
          <a:xfrm>
            <a:off x="502920" y="109728"/>
            <a:ext cx="11155680" cy="841248"/>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2700"/>
              <a:buFont typeface="Cambria"/>
              <a:buNone/>
            </a:pPr>
            <a:r>
              <a:rPr lang="en-US" sz="2700" b="1" i="0" u="none" strike="noStrike" cap="none">
                <a:solidFill>
                  <a:srgbClr val="FFFFFF"/>
                </a:solidFill>
                <a:latin typeface="Cambria"/>
                <a:ea typeface="Cambria"/>
                <a:cs typeface="Cambria"/>
                <a:sym typeface="Cambria"/>
              </a:rPr>
              <a:t>Priority and sequence in one notation</a:t>
            </a:r>
            <a:endParaRPr sz="2700" b="0" i="0" u="none" strike="noStrike" cap="none">
              <a:solidFill>
                <a:schemeClr val="dk1"/>
              </a:solidFill>
              <a:latin typeface="Calibri"/>
              <a:ea typeface="Calibri"/>
              <a:cs typeface="Calibri"/>
              <a:sym typeface="Calibri"/>
            </a:endParaRPr>
          </a:p>
        </p:txBody>
      </p:sp>
      <p:sp>
        <p:nvSpPr>
          <p:cNvPr id="258" name="Google Shape;258;p20"/>
          <p:cNvSpPr/>
          <p:nvPr/>
        </p:nvSpPr>
        <p:spPr>
          <a:xfrm>
            <a:off x="640080" y="1417320"/>
            <a:ext cx="10972800" cy="2651760"/>
          </a:xfrm>
          <a:prstGeom prst="rect">
            <a:avLst/>
          </a:prstGeom>
          <a:noFill/>
          <a:ln>
            <a:noFill/>
          </a:ln>
        </p:spPr>
        <p:txBody>
          <a:bodyPr spcFirstLastPara="1" wrap="square" lIns="91425" tIns="45700" rIns="91425" bIns="45700" anchor="t" anchorCtr="0">
            <a:noAutofit/>
          </a:bodyPr>
          <a:lstStyle/>
          <a:p>
            <a:pPr marL="228600" marR="0" lvl="0" indent="-228600" algn="l" rtl="0">
              <a:spcBef>
                <a:spcPts val="0"/>
              </a:spcBef>
              <a:spcAft>
                <a:spcPts val="0"/>
              </a:spcAft>
              <a:buClr>
                <a:srgbClr val="222222"/>
              </a:buClr>
              <a:buSzPts val="1800"/>
              <a:buFont typeface="Calibri"/>
              <a:buChar char="•"/>
            </a:pPr>
            <a:r>
              <a:rPr lang="en-US" sz="1800" b="0" i="0" u="none" strike="noStrike" cap="none">
                <a:solidFill>
                  <a:srgbClr val="222222"/>
                </a:solidFill>
                <a:latin typeface="Calibri"/>
                <a:ea typeface="Calibri"/>
                <a:cs typeface="Calibri"/>
                <a:sym typeface="Calibri"/>
              </a:rPr>
              <a:t>Capitals (QUAL or QUAN) mark the strand with priority, the one that drives the study.</a:t>
            </a:r>
            <a:endParaRPr sz="1800" b="0" i="0" u="none" strike="noStrike" cap="none">
              <a:solidFill>
                <a:schemeClr val="dk1"/>
              </a:solidFill>
              <a:latin typeface="Calibri"/>
              <a:ea typeface="Calibri"/>
              <a:cs typeface="Calibri"/>
              <a:sym typeface="Calibri"/>
            </a:endParaRPr>
          </a:p>
          <a:p>
            <a:pPr marL="228600" marR="0" lvl="0" indent="-228600" algn="l" rtl="0">
              <a:spcBef>
                <a:spcPts val="1200"/>
              </a:spcBef>
              <a:spcAft>
                <a:spcPts val="0"/>
              </a:spcAft>
              <a:buClr>
                <a:srgbClr val="222222"/>
              </a:buClr>
              <a:buSzPts val="1800"/>
              <a:buFont typeface="Calibri"/>
              <a:buChar char="•"/>
            </a:pPr>
            <a:r>
              <a:rPr lang="en-US" sz="1800" b="0" i="0" u="none" strike="noStrike" cap="none">
                <a:solidFill>
                  <a:srgbClr val="222222"/>
                </a:solidFill>
                <a:latin typeface="Calibri"/>
                <a:ea typeface="Calibri"/>
                <a:cs typeface="Calibri"/>
                <a:sym typeface="Calibri"/>
              </a:rPr>
              <a:t>Lower case (qual or quan) marks the supporting or secondary strand.</a:t>
            </a:r>
            <a:endParaRPr sz="1800" b="0" i="0" u="none" strike="noStrike" cap="none">
              <a:solidFill>
                <a:schemeClr val="dk1"/>
              </a:solidFill>
              <a:latin typeface="Calibri"/>
              <a:ea typeface="Calibri"/>
              <a:cs typeface="Calibri"/>
              <a:sym typeface="Calibri"/>
            </a:endParaRPr>
          </a:p>
          <a:p>
            <a:pPr marL="228600" marR="0" lvl="0" indent="-228600" algn="l" rtl="0">
              <a:spcBef>
                <a:spcPts val="1200"/>
              </a:spcBef>
              <a:spcAft>
                <a:spcPts val="0"/>
              </a:spcAft>
              <a:buClr>
                <a:srgbClr val="222222"/>
              </a:buClr>
              <a:buSzPts val="1800"/>
              <a:buFont typeface="Calibri"/>
              <a:buChar char="•"/>
            </a:pPr>
            <a:r>
              <a:rPr lang="en-US" sz="1800" b="0" i="0" u="none" strike="noStrike" cap="none">
                <a:solidFill>
                  <a:srgbClr val="222222"/>
                </a:solidFill>
                <a:latin typeface="Calibri"/>
                <a:ea typeface="Calibri"/>
                <a:cs typeface="Calibri"/>
                <a:sym typeface="Calibri"/>
              </a:rPr>
              <a:t>An arrow shows sequence, one strand follows the other.</a:t>
            </a:r>
            <a:endParaRPr sz="1800" b="0" i="0" u="none" strike="noStrike" cap="none">
              <a:solidFill>
                <a:schemeClr val="dk1"/>
              </a:solidFill>
              <a:latin typeface="Calibri"/>
              <a:ea typeface="Calibri"/>
              <a:cs typeface="Calibri"/>
              <a:sym typeface="Calibri"/>
            </a:endParaRPr>
          </a:p>
          <a:p>
            <a:pPr marL="228600" marR="0" lvl="0" indent="-228600" algn="l" rtl="0">
              <a:spcBef>
                <a:spcPts val="1200"/>
              </a:spcBef>
              <a:spcAft>
                <a:spcPts val="0"/>
              </a:spcAft>
              <a:buClr>
                <a:srgbClr val="222222"/>
              </a:buClr>
              <a:buSzPts val="1800"/>
              <a:buFont typeface="Calibri"/>
              <a:buChar char="•"/>
            </a:pPr>
            <a:r>
              <a:rPr lang="en-US" sz="1800" b="0" i="0" u="none" strike="noStrike" cap="none">
                <a:solidFill>
                  <a:srgbClr val="222222"/>
                </a:solidFill>
                <a:latin typeface="Calibri"/>
                <a:ea typeface="Calibri"/>
                <a:cs typeface="Calibri"/>
                <a:sym typeface="Calibri"/>
              </a:rPr>
              <a:t>A plus sign shows concurrency, the strands run at the same time.</a:t>
            </a:r>
            <a:endParaRPr sz="1800" b="0" i="0" u="none" strike="noStrike" cap="none">
              <a:solidFill>
                <a:schemeClr val="dk1"/>
              </a:solidFill>
              <a:latin typeface="Calibri"/>
              <a:ea typeface="Calibri"/>
              <a:cs typeface="Calibri"/>
              <a:sym typeface="Calibri"/>
            </a:endParaRPr>
          </a:p>
        </p:txBody>
      </p:sp>
      <p:sp>
        <p:nvSpPr>
          <p:cNvPr id="259" name="Google Shape;259;p20"/>
          <p:cNvSpPr/>
          <p:nvPr/>
        </p:nvSpPr>
        <p:spPr>
          <a:xfrm>
            <a:off x="548640" y="4206240"/>
            <a:ext cx="11091672" cy="1417320"/>
          </a:xfrm>
          <a:prstGeom prst="rect">
            <a:avLst/>
          </a:prstGeom>
          <a:solidFill>
            <a:srgbClr val="F3F0F9"/>
          </a:solidFill>
          <a:ln w="12700" cap="flat" cmpd="sng">
            <a:solidFill>
              <a:srgbClr val="DAD3E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 name="Google Shape;260;p20"/>
          <p:cNvSpPr/>
          <p:nvPr/>
        </p:nvSpPr>
        <p:spPr>
          <a:xfrm>
            <a:off x="777240" y="4315968"/>
            <a:ext cx="10607040" cy="11887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4B2C7A"/>
              </a:buClr>
              <a:buSzPts val="1550"/>
              <a:buFont typeface="Calibri"/>
              <a:buNone/>
            </a:pPr>
            <a:r>
              <a:rPr lang="en-US" sz="1550" b="1" i="0" u="none" strike="noStrike" cap="none">
                <a:solidFill>
                  <a:srgbClr val="4B2C7A"/>
                </a:solidFill>
                <a:latin typeface="Calibri"/>
                <a:ea typeface="Calibri"/>
                <a:cs typeface="Calibri"/>
                <a:sym typeface="Calibri"/>
              </a:rPr>
              <a:t>Where it came from. </a:t>
            </a:r>
            <a:r>
              <a:rPr lang="en-US" sz="1550" b="0" i="0" u="none" strike="noStrike" cap="none">
                <a:solidFill>
                  <a:srgbClr val="222222"/>
                </a:solidFill>
                <a:latin typeface="Calibri"/>
                <a:ea typeface="Calibri"/>
                <a:cs typeface="Calibri"/>
                <a:sym typeface="Calibri"/>
              </a:rPr>
              <a:t>The capitalisation, the plus and the arrow originate with Morse (1991). Creswell then adopted and formalised the system, which is why his name is attached to it in practice. For doctoral work, attribute the notation to Morse (1991) as the originator and cite Creswell and Plano Clark (2018) for its formalisation and current usage.</a:t>
            </a:r>
            <a:endParaRPr sz="1550" b="0" i="0" u="none" strike="noStrike" cap="none">
              <a:solidFill>
                <a:schemeClr val="dk1"/>
              </a:solidFill>
              <a:latin typeface="Calibri"/>
              <a:ea typeface="Calibri"/>
              <a:cs typeface="Calibri"/>
              <a:sym typeface="Calibri"/>
            </a:endParaRPr>
          </a:p>
        </p:txBody>
      </p:sp>
      <p:sp>
        <p:nvSpPr>
          <p:cNvPr id="261" name="Google Shape;261;p20"/>
          <p:cNvSpPr/>
          <p:nvPr/>
        </p:nvSpPr>
        <p:spPr>
          <a:xfrm>
            <a:off x="502920" y="6446520"/>
            <a:ext cx="86868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5E6975"/>
              </a:buClr>
              <a:buSzPts val="900"/>
              <a:buFont typeface="Calibri"/>
              <a:buNone/>
            </a:pPr>
            <a:r>
              <a:rPr lang="en-US" sz="900" b="0" i="0" u="none" strike="noStrike" cap="none">
                <a:solidFill>
                  <a:srgbClr val="5E6975"/>
                </a:solidFill>
                <a:latin typeface="Calibri"/>
                <a:ea typeface="Calibri"/>
                <a:cs typeface="Calibri"/>
                <a:sym typeface="Calibri"/>
              </a:rPr>
              <a:t>Advanced Doctoral Research Skills  |  Mixed Methods Research</a:t>
            </a:r>
            <a:endParaRPr sz="900" b="0" i="0" u="none" strike="noStrike" cap="none">
              <a:solidFill>
                <a:schemeClr val="dk1"/>
              </a:solidFill>
              <a:latin typeface="Calibri"/>
              <a:ea typeface="Calibri"/>
              <a:cs typeface="Calibri"/>
              <a:sym typeface="Calibri"/>
            </a:endParaRPr>
          </a:p>
        </p:txBody>
      </p:sp>
      <p:sp>
        <p:nvSpPr>
          <p:cNvPr id="262" name="Google Shape;262;p20"/>
          <p:cNvSpPr/>
          <p:nvPr/>
        </p:nvSpPr>
        <p:spPr>
          <a:xfrm>
            <a:off x="11247120" y="6446520"/>
            <a:ext cx="548640" cy="274320"/>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5E6975"/>
              </a:buClr>
              <a:buSzPts val="900"/>
              <a:buFont typeface="Calibri"/>
              <a:buNone/>
            </a:pPr>
            <a:r>
              <a:rPr lang="en-US" sz="900" b="0" i="0" u="none" strike="noStrike" cap="none">
                <a:solidFill>
                  <a:srgbClr val="5E6975"/>
                </a:solidFill>
                <a:latin typeface="Calibri"/>
                <a:ea typeface="Calibri"/>
                <a:cs typeface="Calibri"/>
                <a:sym typeface="Calibri"/>
              </a:rPr>
              <a:t>16</a:t>
            </a:r>
            <a:endParaRPr sz="900" b="0" i="0" u="none" strike="noStrike" cap="none">
              <a:solidFill>
                <a:schemeClr val="dk1"/>
              </a:solidFill>
              <a:latin typeface="Calibri"/>
              <a:ea typeface="Calibri"/>
              <a:cs typeface="Calibri"/>
              <a:sym typeface="Calibri"/>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267"/>
        <p:cNvGrpSpPr/>
        <p:nvPr/>
      </p:nvGrpSpPr>
      <p:grpSpPr>
        <a:xfrm>
          <a:off x="0" y="0"/>
          <a:ext cx="0" cy="0"/>
          <a:chOff x="0" y="0"/>
          <a:chExt cx="0" cy="0"/>
        </a:xfrm>
      </p:grpSpPr>
      <p:sp>
        <p:nvSpPr>
          <p:cNvPr id="268" name="Google Shape;268;p21"/>
          <p:cNvSpPr/>
          <p:nvPr/>
        </p:nvSpPr>
        <p:spPr>
          <a:xfrm>
            <a:off x="0" y="0"/>
            <a:ext cx="12188952" cy="1078992"/>
          </a:xfrm>
          <a:prstGeom prst="rect">
            <a:avLst/>
          </a:prstGeom>
          <a:solidFill>
            <a:srgbClr val="4B2C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 name="Google Shape;269;p21"/>
          <p:cNvSpPr/>
          <p:nvPr/>
        </p:nvSpPr>
        <p:spPr>
          <a:xfrm>
            <a:off x="502920" y="109728"/>
            <a:ext cx="11155680" cy="841248"/>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2700"/>
              <a:buFont typeface="Cambria"/>
              <a:buNone/>
            </a:pPr>
            <a:r>
              <a:rPr lang="en-US" sz="2700" b="1" i="0" u="none" strike="noStrike" cap="none">
                <a:solidFill>
                  <a:srgbClr val="FFFFFF"/>
                </a:solidFill>
                <a:latin typeface="Cambria"/>
                <a:ea typeface="Cambria"/>
                <a:cs typeface="Cambria"/>
                <a:sym typeface="Cambria"/>
              </a:rPr>
              <a:t>Notation examples</a:t>
            </a:r>
            <a:endParaRPr sz="2700" b="0" i="0" u="none" strike="noStrike" cap="none">
              <a:solidFill>
                <a:schemeClr val="dk1"/>
              </a:solidFill>
              <a:latin typeface="Calibri"/>
              <a:ea typeface="Calibri"/>
              <a:cs typeface="Calibri"/>
              <a:sym typeface="Calibri"/>
            </a:endParaRPr>
          </a:p>
        </p:txBody>
      </p:sp>
      <p:sp>
        <p:nvSpPr>
          <p:cNvPr id="270" name="Google Shape;270;p21"/>
          <p:cNvSpPr/>
          <p:nvPr/>
        </p:nvSpPr>
        <p:spPr>
          <a:xfrm>
            <a:off x="548640" y="1417320"/>
            <a:ext cx="5440680" cy="1783080"/>
          </a:xfrm>
          <a:prstGeom prst="rect">
            <a:avLst/>
          </a:prstGeom>
          <a:solidFill>
            <a:srgbClr val="F3F0F9"/>
          </a:solidFill>
          <a:ln w="12700" cap="flat" cmpd="sng">
            <a:solidFill>
              <a:srgbClr val="DAD3E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 name="Google Shape;271;p21"/>
          <p:cNvSpPr/>
          <p:nvPr/>
        </p:nvSpPr>
        <p:spPr>
          <a:xfrm>
            <a:off x="777240" y="1600200"/>
            <a:ext cx="5029200" cy="54864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4B2C7A"/>
              </a:buClr>
              <a:buSzPts val="2400"/>
              <a:buFont typeface="Cambria"/>
              <a:buNone/>
            </a:pPr>
            <a:r>
              <a:rPr lang="en-US" sz="2400" b="1" i="0" u="none" strike="noStrike" cap="none">
                <a:solidFill>
                  <a:srgbClr val="4B2C7A"/>
                </a:solidFill>
                <a:latin typeface="Cambria"/>
                <a:ea typeface="Cambria"/>
                <a:cs typeface="Cambria"/>
                <a:sym typeface="Cambria"/>
              </a:rPr>
              <a:t>QUAN → qual</a:t>
            </a:r>
            <a:endParaRPr sz="2400" b="0" i="0" u="none" strike="noStrike" cap="none">
              <a:solidFill>
                <a:schemeClr val="dk1"/>
              </a:solidFill>
              <a:latin typeface="Calibri"/>
              <a:ea typeface="Calibri"/>
              <a:cs typeface="Calibri"/>
              <a:sym typeface="Calibri"/>
            </a:endParaRPr>
          </a:p>
        </p:txBody>
      </p:sp>
      <p:sp>
        <p:nvSpPr>
          <p:cNvPr id="272" name="Google Shape;272;p21"/>
          <p:cNvSpPr/>
          <p:nvPr/>
        </p:nvSpPr>
        <p:spPr>
          <a:xfrm>
            <a:off x="777240" y="2167128"/>
            <a:ext cx="5029200" cy="914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222222"/>
              </a:buClr>
              <a:buSzPts val="1550"/>
              <a:buFont typeface="Calibri"/>
              <a:buNone/>
            </a:pPr>
            <a:r>
              <a:rPr lang="en-US" sz="1550" b="0" i="0" u="none" strike="noStrike" cap="none">
                <a:solidFill>
                  <a:srgbClr val="222222"/>
                </a:solidFill>
                <a:latin typeface="Calibri"/>
                <a:ea typeface="Calibri"/>
                <a:cs typeface="Calibri"/>
                <a:sym typeface="Calibri"/>
              </a:rPr>
              <a:t>Quantitative first and dominant, qualitative follows to explain. Explanatory sequential.</a:t>
            </a:r>
            <a:endParaRPr sz="1550" b="0" i="0" u="none" strike="noStrike" cap="none">
              <a:solidFill>
                <a:schemeClr val="dk1"/>
              </a:solidFill>
              <a:latin typeface="Calibri"/>
              <a:ea typeface="Calibri"/>
              <a:cs typeface="Calibri"/>
              <a:sym typeface="Calibri"/>
            </a:endParaRPr>
          </a:p>
        </p:txBody>
      </p:sp>
      <p:sp>
        <p:nvSpPr>
          <p:cNvPr id="273" name="Google Shape;273;p21"/>
          <p:cNvSpPr/>
          <p:nvPr/>
        </p:nvSpPr>
        <p:spPr>
          <a:xfrm>
            <a:off x="6199632" y="1417320"/>
            <a:ext cx="5440680" cy="1783080"/>
          </a:xfrm>
          <a:prstGeom prst="rect">
            <a:avLst/>
          </a:prstGeom>
          <a:solidFill>
            <a:srgbClr val="F3F0F9"/>
          </a:solidFill>
          <a:ln w="12700" cap="flat" cmpd="sng">
            <a:solidFill>
              <a:srgbClr val="DAD3E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 name="Google Shape;274;p21"/>
          <p:cNvSpPr/>
          <p:nvPr/>
        </p:nvSpPr>
        <p:spPr>
          <a:xfrm>
            <a:off x="6428232" y="1600200"/>
            <a:ext cx="5029200" cy="54864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4B2C7A"/>
              </a:buClr>
              <a:buSzPts val="2400"/>
              <a:buFont typeface="Cambria"/>
              <a:buNone/>
            </a:pPr>
            <a:r>
              <a:rPr lang="en-US" sz="2400" b="1" i="0" u="none" strike="noStrike" cap="none">
                <a:solidFill>
                  <a:srgbClr val="4B2C7A"/>
                </a:solidFill>
                <a:latin typeface="Cambria"/>
                <a:ea typeface="Cambria"/>
                <a:cs typeface="Cambria"/>
                <a:sym typeface="Cambria"/>
              </a:rPr>
              <a:t>QUAL → quan</a:t>
            </a:r>
            <a:endParaRPr sz="2400" b="0" i="0" u="none" strike="noStrike" cap="none">
              <a:solidFill>
                <a:schemeClr val="dk1"/>
              </a:solidFill>
              <a:latin typeface="Calibri"/>
              <a:ea typeface="Calibri"/>
              <a:cs typeface="Calibri"/>
              <a:sym typeface="Calibri"/>
            </a:endParaRPr>
          </a:p>
        </p:txBody>
      </p:sp>
      <p:sp>
        <p:nvSpPr>
          <p:cNvPr id="275" name="Google Shape;275;p21"/>
          <p:cNvSpPr/>
          <p:nvPr/>
        </p:nvSpPr>
        <p:spPr>
          <a:xfrm>
            <a:off x="6428232" y="2167128"/>
            <a:ext cx="5029200" cy="914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222222"/>
              </a:buClr>
              <a:buSzPts val="1550"/>
              <a:buFont typeface="Calibri"/>
              <a:buNone/>
            </a:pPr>
            <a:r>
              <a:rPr lang="en-US" sz="1550" b="0" i="0" u="none" strike="noStrike" cap="none">
                <a:solidFill>
                  <a:srgbClr val="222222"/>
                </a:solidFill>
                <a:latin typeface="Calibri"/>
                <a:ea typeface="Calibri"/>
                <a:cs typeface="Calibri"/>
                <a:sym typeface="Calibri"/>
              </a:rPr>
              <a:t>Qualitative first and dominant, quantitative follows to test. Exploratory sequential.</a:t>
            </a:r>
            <a:endParaRPr sz="1550" b="0" i="0" u="none" strike="noStrike" cap="none">
              <a:solidFill>
                <a:schemeClr val="dk1"/>
              </a:solidFill>
              <a:latin typeface="Calibri"/>
              <a:ea typeface="Calibri"/>
              <a:cs typeface="Calibri"/>
              <a:sym typeface="Calibri"/>
            </a:endParaRPr>
          </a:p>
        </p:txBody>
      </p:sp>
      <p:sp>
        <p:nvSpPr>
          <p:cNvPr id="276" name="Google Shape;276;p21"/>
          <p:cNvSpPr/>
          <p:nvPr/>
        </p:nvSpPr>
        <p:spPr>
          <a:xfrm>
            <a:off x="548640" y="3383280"/>
            <a:ext cx="5440680" cy="1783080"/>
          </a:xfrm>
          <a:prstGeom prst="rect">
            <a:avLst/>
          </a:prstGeom>
          <a:solidFill>
            <a:srgbClr val="F3F0F9"/>
          </a:solidFill>
          <a:ln w="12700" cap="flat" cmpd="sng">
            <a:solidFill>
              <a:srgbClr val="DAD3E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 name="Google Shape;277;p21"/>
          <p:cNvSpPr/>
          <p:nvPr/>
        </p:nvSpPr>
        <p:spPr>
          <a:xfrm>
            <a:off x="777240" y="3566160"/>
            <a:ext cx="5029200" cy="54864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4B2C7A"/>
              </a:buClr>
              <a:buSzPts val="2400"/>
              <a:buFont typeface="Cambria"/>
              <a:buNone/>
            </a:pPr>
            <a:r>
              <a:rPr lang="en-US" sz="2400" b="1" i="0" u="none" strike="noStrike" cap="none">
                <a:solidFill>
                  <a:srgbClr val="4B2C7A"/>
                </a:solidFill>
                <a:latin typeface="Cambria"/>
                <a:ea typeface="Cambria"/>
                <a:cs typeface="Cambria"/>
                <a:sym typeface="Cambria"/>
              </a:rPr>
              <a:t>QUAN + QUAL</a:t>
            </a:r>
            <a:endParaRPr sz="2400" b="0" i="0" u="none" strike="noStrike" cap="none">
              <a:solidFill>
                <a:schemeClr val="dk1"/>
              </a:solidFill>
              <a:latin typeface="Calibri"/>
              <a:ea typeface="Calibri"/>
              <a:cs typeface="Calibri"/>
              <a:sym typeface="Calibri"/>
            </a:endParaRPr>
          </a:p>
        </p:txBody>
      </p:sp>
      <p:sp>
        <p:nvSpPr>
          <p:cNvPr id="278" name="Google Shape;278;p21"/>
          <p:cNvSpPr/>
          <p:nvPr/>
        </p:nvSpPr>
        <p:spPr>
          <a:xfrm>
            <a:off x="777240" y="4133088"/>
            <a:ext cx="5029200" cy="914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222222"/>
              </a:buClr>
              <a:buSzPts val="1550"/>
              <a:buFont typeface="Calibri"/>
              <a:buNone/>
            </a:pPr>
            <a:r>
              <a:rPr lang="en-US" sz="1550" b="0" i="0" u="none" strike="noStrike" cap="none">
                <a:solidFill>
                  <a:srgbClr val="222222"/>
                </a:solidFill>
                <a:latin typeface="Calibri"/>
                <a:ea typeface="Calibri"/>
                <a:cs typeface="Calibri"/>
                <a:sym typeface="Calibri"/>
              </a:rPr>
              <a:t>Both run at once with equal weight, merged at interpretation. Convergent.</a:t>
            </a:r>
            <a:endParaRPr sz="1550" b="0" i="0" u="none" strike="noStrike" cap="none">
              <a:solidFill>
                <a:schemeClr val="dk1"/>
              </a:solidFill>
              <a:latin typeface="Calibri"/>
              <a:ea typeface="Calibri"/>
              <a:cs typeface="Calibri"/>
              <a:sym typeface="Calibri"/>
            </a:endParaRPr>
          </a:p>
        </p:txBody>
      </p:sp>
      <p:sp>
        <p:nvSpPr>
          <p:cNvPr id="279" name="Google Shape;279;p21"/>
          <p:cNvSpPr/>
          <p:nvPr/>
        </p:nvSpPr>
        <p:spPr>
          <a:xfrm>
            <a:off x="6199632" y="3383280"/>
            <a:ext cx="5440680" cy="1783080"/>
          </a:xfrm>
          <a:prstGeom prst="rect">
            <a:avLst/>
          </a:prstGeom>
          <a:solidFill>
            <a:srgbClr val="F3F0F9"/>
          </a:solidFill>
          <a:ln w="12700" cap="flat" cmpd="sng">
            <a:solidFill>
              <a:srgbClr val="DAD3E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 name="Google Shape;280;p21"/>
          <p:cNvSpPr/>
          <p:nvPr/>
        </p:nvSpPr>
        <p:spPr>
          <a:xfrm>
            <a:off x="6428232" y="3566160"/>
            <a:ext cx="5029200" cy="54864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4B2C7A"/>
              </a:buClr>
              <a:buSzPts val="2400"/>
              <a:buFont typeface="Cambria"/>
              <a:buNone/>
            </a:pPr>
            <a:r>
              <a:rPr lang="en-US" sz="2400" b="1" i="0" u="none" strike="noStrike" cap="none">
                <a:solidFill>
                  <a:srgbClr val="4B2C7A"/>
                </a:solidFill>
                <a:latin typeface="Cambria"/>
                <a:ea typeface="Cambria"/>
                <a:cs typeface="Cambria"/>
                <a:sym typeface="Cambria"/>
              </a:rPr>
              <a:t>qual → QUAN</a:t>
            </a:r>
            <a:endParaRPr sz="2400" b="0" i="0" u="none" strike="noStrike" cap="none">
              <a:solidFill>
                <a:schemeClr val="dk1"/>
              </a:solidFill>
              <a:latin typeface="Calibri"/>
              <a:ea typeface="Calibri"/>
              <a:cs typeface="Calibri"/>
              <a:sym typeface="Calibri"/>
            </a:endParaRPr>
          </a:p>
        </p:txBody>
      </p:sp>
      <p:sp>
        <p:nvSpPr>
          <p:cNvPr id="281" name="Google Shape;281;p21"/>
          <p:cNvSpPr/>
          <p:nvPr/>
        </p:nvSpPr>
        <p:spPr>
          <a:xfrm>
            <a:off x="6428232" y="4133088"/>
            <a:ext cx="5029200" cy="914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222222"/>
              </a:buClr>
              <a:buSzPts val="1550"/>
              <a:buFont typeface="Calibri"/>
              <a:buNone/>
            </a:pPr>
            <a:r>
              <a:rPr lang="en-US" sz="1550" b="0" i="0" u="none" strike="noStrike" cap="none">
                <a:solidFill>
                  <a:srgbClr val="222222"/>
                </a:solidFill>
                <a:latin typeface="Calibri"/>
                <a:ea typeface="Calibri"/>
                <a:cs typeface="Calibri"/>
                <a:sym typeface="Calibri"/>
              </a:rPr>
              <a:t>A small qualitative phase feeds a dominant quantitative phase.</a:t>
            </a:r>
            <a:endParaRPr sz="1550" b="0" i="0" u="none" strike="noStrike" cap="none">
              <a:solidFill>
                <a:schemeClr val="dk1"/>
              </a:solidFill>
              <a:latin typeface="Calibri"/>
              <a:ea typeface="Calibri"/>
              <a:cs typeface="Calibri"/>
              <a:sym typeface="Calibri"/>
            </a:endParaRPr>
          </a:p>
        </p:txBody>
      </p:sp>
      <p:sp>
        <p:nvSpPr>
          <p:cNvPr id="282" name="Google Shape;282;p21"/>
          <p:cNvSpPr/>
          <p:nvPr/>
        </p:nvSpPr>
        <p:spPr>
          <a:xfrm>
            <a:off x="502920" y="6446520"/>
            <a:ext cx="86868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5E6975"/>
              </a:buClr>
              <a:buSzPts val="900"/>
              <a:buFont typeface="Calibri"/>
              <a:buNone/>
            </a:pPr>
            <a:r>
              <a:rPr lang="en-US" sz="900" b="0" i="0" u="none" strike="noStrike" cap="none">
                <a:solidFill>
                  <a:srgbClr val="5E6975"/>
                </a:solidFill>
                <a:latin typeface="Calibri"/>
                <a:ea typeface="Calibri"/>
                <a:cs typeface="Calibri"/>
                <a:sym typeface="Calibri"/>
              </a:rPr>
              <a:t>Advanced Doctoral Research Skills  |  Mixed Methods Research</a:t>
            </a:r>
            <a:endParaRPr sz="900" b="0" i="0" u="none" strike="noStrike" cap="none">
              <a:solidFill>
                <a:schemeClr val="dk1"/>
              </a:solidFill>
              <a:latin typeface="Calibri"/>
              <a:ea typeface="Calibri"/>
              <a:cs typeface="Calibri"/>
              <a:sym typeface="Calibri"/>
            </a:endParaRPr>
          </a:p>
        </p:txBody>
      </p:sp>
      <p:sp>
        <p:nvSpPr>
          <p:cNvPr id="283" name="Google Shape;283;p21"/>
          <p:cNvSpPr/>
          <p:nvPr/>
        </p:nvSpPr>
        <p:spPr>
          <a:xfrm>
            <a:off x="11247120" y="6446520"/>
            <a:ext cx="548640" cy="274320"/>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5E6975"/>
              </a:buClr>
              <a:buSzPts val="900"/>
              <a:buFont typeface="Calibri"/>
              <a:buNone/>
            </a:pPr>
            <a:r>
              <a:rPr lang="en-US" sz="900" b="0" i="0" u="none" strike="noStrike" cap="none">
                <a:solidFill>
                  <a:srgbClr val="5E6975"/>
                </a:solidFill>
                <a:latin typeface="Calibri"/>
                <a:ea typeface="Calibri"/>
                <a:cs typeface="Calibri"/>
                <a:sym typeface="Calibri"/>
              </a:rPr>
              <a:t>17</a:t>
            </a:r>
            <a:endParaRPr sz="900" b="0" i="0" u="none" strike="noStrike" cap="none">
              <a:solidFill>
                <a:schemeClr val="dk1"/>
              </a:solidFill>
              <a:latin typeface="Calibri"/>
              <a:ea typeface="Calibri"/>
              <a:cs typeface="Calibri"/>
              <a:sym typeface="Calibri"/>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3A2160"/>
        </a:solidFill>
        <a:effectLst/>
      </p:bgPr>
    </p:bg>
    <p:spTree>
      <p:nvGrpSpPr>
        <p:cNvPr id="1" name="Shape 288"/>
        <p:cNvGrpSpPr/>
        <p:nvPr/>
      </p:nvGrpSpPr>
      <p:grpSpPr>
        <a:xfrm>
          <a:off x="0" y="0"/>
          <a:ext cx="0" cy="0"/>
          <a:chOff x="0" y="0"/>
          <a:chExt cx="0" cy="0"/>
        </a:xfrm>
      </p:grpSpPr>
      <p:sp>
        <p:nvSpPr>
          <p:cNvPr id="289" name="Google Shape;289;p22"/>
          <p:cNvSpPr/>
          <p:nvPr/>
        </p:nvSpPr>
        <p:spPr>
          <a:xfrm>
            <a:off x="640080" y="640080"/>
            <a:ext cx="2743200" cy="164592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C9A227"/>
              </a:buClr>
              <a:buSzPts val="9600"/>
              <a:buFont typeface="Cambria"/>
              <a:buNone/>
            </a:pPr>
            <a:r>
              <a:rPr lang="en-US" sz="9600" b="1" i="0" u="none" strike="noStrike" cap="none">
                <a:solidFill>
                  <a:srgbClr val="C9A227"/>
                </a:solidFill>
                <a:latin typeface="Cambria"/>
                <a:ea typeface="Cambria"/>
                <a:cs typeface="Cambria"/>
                <a:sym typeface="Cambria"/>
              </a:rPr>
              <a:t>5</a:t>
            </a:r>
            <a:endParaRPr sz="9600" b="0" i="0" u="none" strike="noStrike" cap="none">
              <a:solidFill>
                <a:schemeClr val="dk1"/>
              </a:solidFill>
              <a:latin typeface="Calibri"/>
              <a:ea typeface="Calibri"/>
              <a:cs typeface="Calibri"/>
              <a:sym typeface="Calibri"/>
            </a:endParaRPr>
          </a:p>
        </p:txBody>
      </p:sp>
      <p:sp>
        <p:nvSpPr>
          <p:cNvPr id="290" name="Google Shape;290;p22"/>
          <p:cNvSpPr/>
          <p:nvPr/>
        </p:nvSpPr>
        <p:spPr>
          <a:xfrm>
            <a:off x="685800" y="2743200"/>
            <a:ext cx="10789920" cy="16459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4000"/>
              <a:buFont typeface="Cambria"/>
              <a:buNone/>
            </a:pPr>
            <a:r>
              <a:rPr lang="en-US" sz="4000" b="1" i="0" u="none" strike="noStrike" cap="none">
                <a:solidFill>
                  <a:srgbClr val="FFFFFF"/>
                </a:solidFill>
                <a:latin typeface="Cambria"/>
                <a:ea typeface="Cambria"/>
                <a:cs typeface="Cambria"/>
                <a:sym typeface="Cambria"/>
              </a:rPr>
              <a:t>The three core designs</a:t>
            </a:r>
            <a:endParaRPr sz="4000" b="0" i="0" u="none" strike="noStrike" cap="none">
              <a:solidFill>
                <a:schemeClr val="dk1"/>
              </a:solidFill>
              <a:latin typeface="Calibri"/>
              <a:ea typeface="Calibri"/>
              <a:cs typeface="Calibri"/>
              <a:sym typeface="Calibri"/>
            </a:endParaRPr>
          </a:p>
        </p:txBody>
      </p:sp>
      <p:sp>
        <p:nvSpPr>
          <p:cNvPr id="291" name="Google Shape;291;p22"/>
          <p:cNvSpPr/>
          <p:nvPr/>
        </p:nvSpPr>
        <p:spPr>
          <a:xfrm>
            <a:off x="731520" y="4343400"/>
            <a:ext cx="10607040" cy="64008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C8BBE0"/>
              </a:buClr>
              <a:buSzPts val="1800"/>
              <a:buFont typeface="Calibri"/>
              <a:buNone/>
            </a:pPr>
            <a:r>
              <a:rPr lang="en-US" sz="1800" b="0" i="1" u="none" strike="noStrike" cap="none">
                <a:solidFill>
                  <a:srgbClr val="C8BBE0"/>
                </a:solidFill>
                <a:latin typeface="Calibri"/>
                <a:ea typeface="Calibri"/>
                <a:cs typeface="Calibri"/>
                <a:sym typeface="Calibri"/>
              </a:rPr>
              <a:t>Explanatory, exploratory and convergent</a:t>
            </a: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296"/>
        <p:cNvGrpSpPr/>
        <p:nvPr/>
      </p:nvGrpSpPr>
      <p:grpSpPr>
        <a:xfrm>
          <a:off x="0" y="0"/>
          <a:ext cx="0" cy="0"/>
          <a:chOff x="0" y="0"/>
          <a:chExt cx="0" cy="0"/>
        </a:xfrm>
      </p:grpSpPr>
      <p:sp>
        <p:nvSpPr>
          <p:cNvPr id="297" name="Google Shape;297;p23"/>
          <p:cNvSpPr/>
          <p:nvPr/>
        </p:nvSpPr>
        <p:spPr>
          <a:xfrm>
            <a:off x="0" y="0"/>
            <a:ext cx="12188952" cy="1078992"/>
          </a:xfrm>
          <a:prstGeom prst="rect">
            <a:avLst/>
          </a:prstGeom>
          <a:solidFill>
            <a:srgbClr val="4B2C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 name="Google Shape;298;p23"/>
          <p:cNvSpPr/>
          <p:nvPr/>
        </p:nvSpPr>
        <p:spPr>
          <a:xfrm>
            <a:off x="502920" y="109728"/>
            <a:ext cx="11155680" cy="841248"/>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2700"/>
              <a:buFont typeface="Cambria"/>
              <a:buNone/>
            </a:pPr>
            <a:r>
              <a:rPr lang="en-US" sz="2700" b="1" i="0" u="none" strike="noStrike" cap="none">
                <a:solidFill>
                  <a:srgbClr val="FFFFFF"/>
                </a:solidFill>
                <a:latin typeface="Cambria"/>
                <a:ea typeface="Cambria"/>
                <a:cs typeface="Cambria"/>
                <a:sym typeface="Cambria"/>
              </a:rPr>
              <a:t>The three core designs</a:t>
            </a:r>
            <a:endParaRPr sz="2700" b="0" i="0" u="none" strike="noStrike" cap="none">
              <a:solidFill>
                <a:schemeClr val="dk1"/>
              </a:solidFill>
              <a:latin typeface="Calibri"/>
              <a:ea typeface="Calibri"/>
              <a:cs typeface="Calibri"/>
              <a:sym typeface="Calibri"/>
            </a:endParaRPr>
          </a:p>
        </p:txBody>
      </p:sp>
      <p:sp>
        <p:nvSpPr>
          <p:cNvPr id="299" name="Google Shape;299;p23"/>
          <p:cNvSpPr/>
          <p:nvPr/>
        </p:nvSpPr>
        <p:spPr>
          <a:xfrm>
            <a:off x="548640" y="1325880"/>
            <a:ext cx="11064240" cy="4114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5E6975"/>
              </a:buClr>
              <a:buSzPts val="1800"/>
              <a:buFont typeface="Calibri"/>
              <a:buNone/>
            </a:pPr>
            <a:r>
              <a:rPr lang="en-US" sz="1800" b="0" i="1" u="none" strike="noStrike" cap="none">
                <a:solidFill>
                  <a:srgbClr val="5E6975"/>
                </a:solidFill>
                <a:latin typeface="Calibri"/>
                <a:ea typeface="Calibri"/>
                <a:cs typeface="Calibri"/>
                <a:sym typeface="Calibri"/>
              </a:rPr>
              <a:t>Creswell and Plano Clark (2018) set out three basic designs.</a:t>
            </a:r>
            <a:endParaRPr sz="1800" b="0" i="0" u="none" strike="noStrike" cap="none">
              <a:solidFill>
                <a:schemeClr val="dk1"/>
              </a:solidFill>
              <a:latin typeface="Calibri"/>
              <a:ea typeface="Calibri"/>
              <a:cs typeface="Calibri"/>
              <a:sym typeface="Calibri"/>
            </a:endParaRPr>
          </a:p>
        </p:txBody>
      </p:sp>
      <p:sp>
        <p:nvSpPr>
          <p:cNvPr id="300" name="Google Shape;300;p23"/>
          <p:cNvSpPr/>
          <p:nvPr/>
        </p:nvSpPr>
        <p:spPr>
          <a:xfrm>
            <a:off x="548640" y="1920240"/>
            <a:ext cx="3584448" cy="3566160"/>
          </a:xfrm>
          <a:prstGeom prst="rect">
            <a:avLst/>
          </a:prstGeom>
          <a:solidFill>
            <a:srgbClr val="F3F0F9"/>
          </a:solidFill>
          <a:ln w="12700" cap="flat" cmpd="sng">
            <a:solidFill>
              <a:srgbClr val="DAD3E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 name="Google Shape;301;p23"/>
          <p:cNvSpPr/>
          <p:nvPr/>
        </p:nvSpPr>
        <p:spPr>
          <a:xfrm>
            <a:off x="731520" y="2057400"/>
            <a:ext cx="914400" cy="8229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9A227"/>
              </a:buClr>
              <a:buSzPts val="4400"/>
              <a:buFont typeface="Cambria"/>
              <a:buNone/>
            </a:pPr>
            <a:r>
              <a:rPr lang="en-US" sz="4400" b="1" i="0" u="none" strike="noStrike" cap="none">
                <a:solidFill>
                  <a:srgbClr val="C9A227"/>
                </a:solidFill>
                <a:latin typeface="Cambria"/>
                <a:ea typeface="Cambria"/>
                <a:cs typeface="Cambria"/>
                <a:sym typeface="Cambria"/>
              </a:rPr>
              <a:t>1</a:t>
            </a:r>
            <a:endParaRPr sz="4400" b="0" i="0" u="none" strike="noStrike" cap="none">
              <a:solidFill>
                <a:schemeClr val="dk1"/>
              </a:solidFill>
              <a:latin typeface="Calibri"/>
              <a:ea typeface="Calibri"/>
              <a:cs typeface="Calibri"/>
              <a:sym typeface="Calibri"/>
            </a:endParaRPr>
          </a:p>
        </p:txBody>
      </p:sp>
      <p:sp>
        <p:nvSpPr>
          <p:cNvPr id="302" name="Google Shape;302;p23"/>
          <p:cNvSpPr/>
          <p:nvPr/>
        </p:nvSpPr>
        <p:spPr>
          <a:xfrm>
            <a:off x="731520" y="2926080"/>
            <a:ext cx="3246120" cy="64008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4B2C7A"/>
              </a:buClr>
              <a:buSzPts val="1800"/>
              <a:buFont typeface="Calibri"/>
              <a:buNone/>
            </a:pPr>
            <a:r>
              <a:rPr lang="en-US" sz="1800" b="1" i="0" u="none" strike="noStrike" cap="none">
                <a:solidFill>
                  <a:srgbClr val="4B2C7A"/>
                </a:solidFill>
                <a:latin typeface="Calibri"/>
                <a:ea typeface="Calibri"/>
                <a:cs typeface="Calibri"/>
                <a:sym typeface="Calibri"/>
              </a:rPr>
              <a:t>Explanatory sequential</a:t>
            </a:r>
            <a:endParaRPr sz="1800" b="0" i="0" u="none" strike="noStrike" cap="none">
              <a:solidFill>
                <a:schemeClr val="dk1"/>
              </a:solidFill>
              <a:latin typeface="Calibri"/>
              <a:ea typeface="Calibri"/>
              <a:cs typeface="Calibri"/>
              <a:sym typeface="Calibri"/>
            </a:endParaRPr>
          </a:p>
        </p:txBody>
      </p:sp>
      <p:sp>
        <p:nvSpPr>
          <p:cNvPr id="303" name="Google Shape;303;p23"/>
          <p:cNvSpPr/>
          <p:nvPr/>
        </p:nvSpPr>
        <p:spPr>
          <a:xfrm>
            <a:off x="731520" y="3611880"/>
            <a:ext cx="3246120" cy="4114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D6B6B"/>
              </a:buClr>
              <a:buSzPts val="1800"/>
              <a:buFont typeface="Cambria"/>
              <a:buNone/>
            </a:pPr>
            <a:r>
              <a:rPr lang="en-US" sz="1800" b="1" i="0" u="none" strike="noStrike" cap="none">
                <a:solidFill>
                  <a:srgbClr val="1D6B6B"/>
                </a:solidFill>
                <a:latin typeface="Cambria"/>
                <a:ea typeface="Cambria"/>
                <a:cs typeface="Cambria"/>
                <a:sym typeface="Cambria"/>
              </a:rPr>
              <a:t>QUAN → qual</a:t>
            </a:r>
            <a:endParaRPr sz="1800" b="0" i="0" u="none" strike="noStrike" cap="none">
              <a:solidFill>
                <a:schemeClr val="dk1"/>
              </a:solidFill>
              <a:latin typeface="Calibri"/>
              <a:ea typeface="Calibri"/>
              <a:cs typeface="Calibri"/>
              <a:sym typeface="Calibri"/>
            </a:endParaRPr>
          </a:p>
        </p:txBody>
      </p:sp>
      <p:sp>
        <p:nvSpPr>
          <p:cNvPr id="304" name="Google Shape;304;p23"/>
          <p:cNvSpPr/>
          <p:nvPr/>
        </p:nvSpPr>
        <p:spPr>
          <a:xfrm>
            <a:off x="731520" y="4114800"/>
            <a:ext cx="3246120" cy="128016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222222"/>
              </a:buClr>
              <a:buSzPts val="1550"/>
              <a:buFont typeface="Calibri"/>
              <a:buNone/>
            </a:pPr>
            <a:r>
              <a:rPr lang="en-US" sz="1550" b="0" i="0" u="none" strike="noStrike" cap="none">
                <a:solidFill>
                  <a:srgbClr val="222222"/>
                </a:solidFill>
                <a:latin typeface="Calibri"/>
                <a:ea typeface="Calibri"/>
                <a:cs typeface="Calibri"/>
                <a:sym typeface="Calibri"/>
              </a:rPr>
              <a:t>Quantitative data first, then qualitative to explain the findings.</a:t>
            </a:r>
            <a:endParaRPr sz="1550" b="0" i="0" u="none" strike="noStrike" cap="none">
              <a:solidFill>
                <a:schemeClr val="dk1"/>
              </a:solidFill>
              <a:latin typeface="Calibri"/>
              <a:ea typeface="Calibri"/>
              <a:cs typeface="Calibri"/>
              <a:sym typeface="Calibri"/>
            </a:endParaRPr>
          </a:p>
        </p:txBody>
      </p:sp>
      <p:sp>
        <p:nvSpPr>
          <p:cNvPr id="305" name="Google Shape;305;p23"/>
          <p:cNvSpPr/>
          <p:nvPr/>
        </p:nvSpPr>
        <p:spPr>
          <a:xfrm>
            <a:off x="4315968" y="1920240"/>
            <a:ext cx="3584448" cy="3566160"/>
          </a:xfrm>
          <a:prstGeom prst="rect">
            <a:avLst/>
          </a:prstGeom>
          <a:solidFill>
            <a:srgbClr val="F3F0F9"/>
          </a:solidFill>
          <a:ln w="12700" cap="flat" cmpd="sng">
            <a:solidFill>
              <a:srgbClr val="DAD3E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 name="Google Shape;306;p23"/>
          <p:cNvSpPr/>
          <p:nvPr/>
        </p:nvSpPr>
        <p:spPr>
          <a:xfrm>
            <a:off x="4498848" y="2057400"/>
            <a:ext cx="914400" cy="8229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9A227"/>
              </a:buClr>
              <a:buSzPts val="4400"/>
              <a:buFont typeface="Cambria"/>
              <a:buNone/>
            </a:pPr>
            <a:r>
              <a:rPr lang="en-US" sz="4400" b="1" i="0" u="none" strike="noStrike" cap="none">
                <a:solidFill>
                  <a:srgbClr val="C9A227"/>
                </a:solidFill>
                <a:latin typeface="Cambria"/>
                <a:ea typeface="Cambria"/>
                <a:cs typeface="Cambria"/>
                <a:sym typeface="Cambria"/>
              </a:rPr>
              <a:t>2</a:t>
            </a:r>
            <a:endParaRPr sz="4400" b="0" i="0" u="none" strike="noStrike" cap="none">
              <a:solidFill>
                <a:schemeClr val="dk1"/>
              </a:solidFill>
              <a:latin typeface="Calibri"/>
              <a:ea typeface="Calibri"/>
              <a:cs typeface="Calibri"/>
              <a:sym typeface="Calibri"/>
            </a:endParaRPr>
          </a:p>
        </p:txBody>
      </p:sp>
      <p:sp>
        <p:nvSpPr>
          <p:cNvPr id="307" name="Google Shape;307;p23"/>
          <p:cNvSpPr/>
          <p:nvPr/>
        </p:nvSpPr>
        <p:spPr>
          <a:xfrm>
            <a:off x="4498848" y="2926080"/>
            <a:ext cx="3246120" cy="64008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4B2C7A"/>
              </a:buClr>
              <a:buSzPts val="1800"/>
              <a:buFont typeface="Calibri"/>
              <a:buNone/>
            </a:pPr>
            <a:r>
              <a:rPr lang="en-US" sz="1800" b="1" i="0" u="none" strike="noStrike" cap="none">
                <a:solidFill>
                  <a:srgbClr val="4B2C7A"/>
                </a:solidFill>
                <a:latin typeface="Calibri"/>
                <a:ea typeface="Calibri"/>
                <a:cs typeface="Calibri"/>
                <a:sym typeface="Calibri"/>
              </a:rPr>
              <a:t>Exploratory sequential</a:t>
            </a:r>
            <a:endParaRPr sz="1800" b="0" i="0" u="none" strike="noStrike" cap="none">
              <a:solidFill>
                <a:schemeClr val="dk1"/>
              </a:solidFill>
              <a:latin typeface="Calibri"/>
              <a:ea typeface="Calibri"/>
              <a:cs typeface="Calibri"/>
              <a:sym typeface="Calibri"/>
            </a:endParaRPr>
          </a:p>
        </p:txBody>
      </p:sp>
      <p:sp>
        <p:nvSpPr>
          <p:cNvPr id="308" name="Google Shape;308;p23"/>
          <p:cNvSpPr/>
          <p:nvPr/>
        </p:nvSpPr>
        <p:spPr>
          <a:xfrm>
            <a:off x="4498848" y="3611880"/>
            <a:ext cx="3246120" cy="4114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D6B6B"/>
              </a:buClr>
              <a:buSzPts val="1800"/>
              <a:buFont typeface="Cambria"/>
              <a:buNone/>
            </a:pPr>
            <a:r>
              <a:rPr lang="en-US" sz="1800" b="1" i="0" u="none" strike="noStrike" cap="none">
                <a:solidFill>
                  <a:srgbClr val="1D6B6B"/>
                </a:solidFill>
                <a:latin typeface="Cambria"/>
                <a:ea typeface="Cambria"/>
                <a:cs typeface="Cambria"/>
                <a:sym typeface="Cambria"/>
              </a:rPr>
              <a:t>QUAL → quan</a:t>
            </a:r>
            <a:endParaRPr sz="1800" b="0" i="0" u="none" strike="noStrike" cap="none">
              <a:solidFill>
                <a:schemeClr val="dk1"/>
              </a:solidFill>
              <a:latin typeface="Calibri"/>
              <a:ea typeface="Calibri"/>
              <a:cs typeface="Calibri"/>
              <a:sym typeface="Calibri"/>
            </a:endParaRPr>
          </a:p>
        </p:txBody>
      </p:sp>
      <p:sp>
        <p:nvSpPr>
          <p:cNvPr id="309" name="Google Shape;309;p23"/>
          <p:cNvSpPr/>
          <p:nvPr/>
        </p:nvSpPr>
        <p:spPr>
          <a:xfrm>
            <a:off x="4498848" y="4114800"/>
            <a:ext cx="3246120" cy="128016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222222"/>
              </a:buClr>
              <a:buSzPts val="1550"/>
              <a:buFont typeface="Calibri"/>
              <a:buNone/>
            </a:pPr>
            <a:r>
              <a:rPr lang="en-US" sz="1550" b="0" i="0" u="none" strike="noStrike" cap="none">
                <a:solidFill>
                  <a:srgbClr val="222222"/>
                </a:solidFill>
                <a:latin typeface="Calibri"/>
                <a:ea typeface="Calibri"/>
                <a:cs typeface="Calibri"/>
                <a:sym typeface="Calibri"/>
              </a:rPr>
              <a:t>Qualitative exploration first, then quantitative to test or generalise.</a:t>
            </a:r>
            <a:endParaRPr sz="1550" b="0" i="0" u="none" strike="noStrike" cap="none">
              <a:solidFill>
                <a:schemeClr val="dk1"/>
              </a:solidFill>
              <a:latin typeface="Calibri"/>
              <a:ea typeface="Calibri"/>
              <a:cs typeface="Calibri"/>
              <a:sym typeface="Calibri"/>
            </a:endParaRPr>
          </a:p>
        </p:txBody>
      </p:sp>
      <p:sp>
        <p:nvSpPr>
          <p:cNvPr id="310" name="Google Shape;310;p23"/>
          <p:cNvSpPr/>
          <p:nvPr/>
        </p:nvSpPr>
        <p:spPr>
          <a:xfrm>
            <a:off x="8083296" y="1920240"/>
            <a:ext cx="3584448" cy="3566160"/>
          </a:xfrm>
          <a:prstGeom prst="rect">
            <a:avLst/>
          </a:prstGeom>
          <a:solidFill>
            <a:srgbClr val="F3F0F9"/>
          </a:solidFill>
          <a:ln w="12700" cap="flat" cmpd="sng">
            <a:solidFill>
              <a:srgbClr val="DAD3E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 name="Google Shape;311;p23"/>
          <p:cNvSpPr/>
          <p:nvPr/>
        </p:nvSpPr>
        <p:spPr>
          <a:xfrm>
            <a:off x="8266176" y="2057400"/>
            <a:ext cx="914400" cy="8229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9A227"/>
              </a:buClr>
              <a:buSzPts val="4400"/>
              <a:buFont typeface="Cambria"/>
              <a:buNone/>
            </a:pPr>
            <a:r>
              <a:rPr lang="en-US" sz="4400" b="1" i="0" u="none" strike="noStrike" cap="none">
                <a:solidFill>
                  <a:srgbClr val="C9A227"/>
                </a:solidFill>
                <a:latin typeface="Cambria"/>
                <a:ea typeface="Cambria"/>
                <a:cs typeface="Cambria"/>
                <a:sym typeface="Cambria"/>
              </a:rPr>
              <a:t>3</a:t>
            </a:r>
            <a:endParaRPr sz="4400" b="0" i="0" u="none" strike="noStrike" cap="none">
              <a:solidFill>
                <a:schemeClr val="dk1"/>
              </a:solidFill>
              <a:latin typeface="Calibri"/>
              <a:ea typeface="Calibri"/>
              <a:cs typeface="Calibri"/>
              <a:sym typeface="Calibri"/>
            </a:endParaRPr>
          </a:p>
        </p:txBody>
      </p:sp>
      <p:sp>
        <p:nvSpPr>
          <p:cNvPr id="312" name="Google Shape;312;p23"/>
          <p:cNvSpPr/>
          <p:nvPr/>
        </p:nvSpPr>
        <p:spPr>
          <a:xfrm>
            <a:off x="8266176" y="2926080"/>
            <a:ext cx="3246120" cy="64008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4B2C7A"/>
              </a:buClr>
              <a:buSzPts val="1800"/>
              <a:buFont typeface="Calibri"/>
              <a:buNone/>
            </a:pPr>
            <a:r>
              <a:rPr lang="en-US" sz="1800" b="1" i="0" u="none" strike="noStrike" cap="none">
                <a:solidFill>
                  <a:srgbClr val="4B2C7A"/>
                </a:solidFill>
                <a:latin typeface="Calibri"/>
                <a:ea typeface="Calibri"/>
                <a:cs typeface="Calibri"/>
                <a:sym typeface="Calibri"/>
              </a:rPr>
              <a:t>Convergent</a:t>
            </a:r>
            <a:endParaRPr sz="1800" b="0" i="0" u="none" strike="noStrike" cap="none">
              <a:solidFill>
                <a:schemeClr val="dk1"/>
              </a:solidFill>
              <a:latin typeface="Calibri"/>
              <a:ea typeface="Calibri"/>
              <a:cs typeface="Calibri"/>
              <a:sym typeface="Calibri"/>
            </a:endParaRPr>
          </a:p>
        </p:txBody>
      </p:sp>
      <p:sp>
        <p:nvSpPr>
          <p:cNvPr id="313" name="Google Shape;313;p23"/>
          <p:cNvSpPr/>
          <p:nvPr/>
        </p:nvSpPr>
        <p:spPr>
          <a:xfrm>
            <a:off x="8266176" y="3611880"/>
            <a:ext cx="3246120" cy="4114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D6B6B"/>
              </a:buClr>
              <a:buSzPts val="1800"/>
              <a:buFont typeface="Cambria"/>
              <a:buNone/>
            </a:pPr>
            <a:r>
              <a:rPr lang="en-US" sz="1800" b="1" i="0" u="none" strike="noStrike" cap="none">
                <a:solidFill>
                  <a:srgbClr val="1D6B6B"/>
                </a:solidFill>
                <a:latin typeface="Cambria"/>
                <a:ea typeface="Cambria"/>
                <a:cs typeface="Cambria"/>
                <a:sym typeface="Cambria"/>
              </a:rPr>
              <a:t>QUAN + QUAL</a:t>
            </a:r>
            <a:endParaRPr sz="1800" b="0" i="0" u="none" strike="noStrike" cap="none">
              <a:solidFill>
                <a:schemeClr val="dk1"/>
              </a:solidFill>
              <a:latin typeface="Calibri"/>
              <a:ea typeface="Calibri"/>
              <a:cs typeface="Calibri"/>
              <a:sym typeface="Calibri"/>
            </a:endParaRPr>
          </a:p>
        </p:txBody>
      </p:sp>
      <p:sp>
        <p:nvSpPr>
          <p:cNvPr id="314" name="Google Shape;314;p23"/>
          <p:cNvSpPr/>
          <p:nvPr/>
        </p:nvSpPr>
        <p:spPr>
          <a:xfrm>
            <a:off x="8266176" y="4114800"/>
            <a:ext cx="3246120" cy="128016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222222"/>
              </a:buClr>
              <a:buSzPts val="1550"/>
              <a:buFont typeface="Calibri"/>
              <a:buNone/>
            </a:pPr>
            <a:r>
              <a:rPr lang="en-US" sz="1550" b="0" i="0" u="none" strike="noStrike" cap="none">
                <a:solidFill>
                  <a:srgbClr val="222222"/>
                </a:solidFill>
                <a:latin typeface="Calibri"/>
                <a:ea typeface="Calibri"/>
                <a:cs typeface="Calibri"/>
                <a:sym typeface="Calibri"/>
              </a:rPr>
              <a:t>Both collected at once, analysed separately, then merged.</a:t>
            </a:r>
            <a:endParaRPr sz="1550" b="0" i="0" u="none" strike="noStrike" cap="none">
              <a:solidFill>
                <a:schemeClr val="dk1"/>
              </a:solidFill>
              <a:latin typeface="Calibri"/>
              <a:ea typeface="Calibri"/>
              <a:cs typeface="Calibri"/>
              <a:sym typeface="Calibri"/>
            </a:endParaRPr>
          </a:p>
        </p:txBody>
      </p:sp>
      <p:sp>
        <p:nvSpPr>
          <p:cNvPr id="315" name="Google Shape;315;p23"/>
          <p:cNvSpPr/>
          <p:nvPr/>
        </p:nvSpPr>
        <p:spPr>
          <a:xfrm>
            <a:off x="502920" y="6446520"/>
            <a:ext cx="86868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5E6975"/>
              </a:buClr>
              <a:buSzPts val="900"/>
              <a:buFont typeface="Calibri"/>
              <a:buNone/>
            </a:pPr>
            <a:r>
              <a:rPr lang="en-US" sz="900" b="0" i="0" u="none" strike="noStrike" cap="none">
                <a:solidFill>
                  <a:srgbClr val="5E6975"/>
                </a:solidFill>
                <a:latin typeface="Calibri"/>
                <a:ea typeface="Calibri"/>
                <a:cs typeface="Calibri"/>
                <a:sym typeface="Calibri"/>
              </a:rPr>
              <a:t>Advanced Doctoral Research Skills  |  Mixed Methods Research</a:t>
            </a:r>
            <a:endParaRPr sz="900" b="0" i="0" u="none" strike="noStrike" cap="none">
              <a:solidFill>
                <a:schemeClr val="dk1"/>
              </a:solidFill>
              <a:latin typeface="Calibri"/>
              <a:ea typeface="Calibri"/>
              <a:cs typeface="Calibri"/>
              <a:sym typeface="Calibri"/>
            </a:endParaRPr>
          </a:p>
        </p:txBody>
      </p:sp>
      <p:sp>
        <p:nvSpPr>
          <p:cNvPr id="316" name="Google Shape;316;p23"/>
          <p:cNvSpPr/>
          <p:nvPr/>
        </p:nvSpPr>
        <p:spPr>
          <a:xfrm>
            <a:off x="11247120" y="6446520"/>
            <a:ext cx="548640" cy="274320"/>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5E6975"/>
              </a:buClr>
              <a:buSzPts val="900"/>
              <a:buFont typeface="Calibri"/>
              <a:buNone/>
            </a:pPr>
            <a:r>
              <a:rPr lang="en-US" sz="900" b="0" i="0" u="none" strike="noStrike" cap="none">
                <a:solidFill>
                  <a:srgbClr val="5E6975"/>
                </a:solidFill>
                <a:latin typeface="Calibri"/>
                <a:ea typeface="Calibri"/>
                <a:cs typeface="Calibri"/>
                <a:sym typeface="Calibri"/>
              </a:rPr>
              <a:t>19</a:t>
            </a:r>
            <a:endParaRPr sz="900" b="0" i="0" u="none" strike="noStrike" cap="none">
              <a:solidFill>
                <a:schemeClr val="dk1"/>
              </a:solidFill>
              <a:latin typeface="Calibri"/>
              <a:ea typeface="Calibri"/>
              <a:cs typeface="Calibri"/>
              <a:sym typeface="Calibri"/>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321"/>
        <p:cNvGrpSpPr/>
        <p:nvPr/>
      </p:nvGrpSpPr>
      <p:grpSpPr>
        <a:xfrm>
          <a:off x="0" y="0"/>
          <a:ext cx="0" cy="0"/>
          <a:chOff x="0" y="0"/>
          <a:chExt cx="0" cy="0"/>
        </a:xfrm>
      </p:grpSpPr>
      <p:sp>
        <p:nvSpPr>
          <p:cNvPr id="322" name="Google Shape;322;p24"/>
          <p:cNvSpPr/>
          <p:nvPr/>
        </p:nvSpPr>
        <p:spPr>
          <a:xfrm>
            <a:off x="0" y="0"/>
            <a:ext cx="12188952" cy="1078992"/>
          </a:xfrm>
          <a:prstGeom prst="rect">
            <a:avLst/>
          </a:prstGeom>
          <a:solidFill>
            <a:srgbClr val="4B2C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 name="Google Shape;323;p24"/>
          <p:cNvSpPr/>
          <p:nvPr/>
        </p:nvSpPr>
        <p:spPr>
          <a:xfrm>
            <a:off x="502920" y="109728"/>
            <a:ext cx="11155680" cy="841248"/>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2700"/>
              <a:buFont typeface="Cambria"/>
              <a:buNone/>
            </a:pPr>
            <a:r>
              <a:rPr lang="en-US" sz="2700" b="1" i="0" u="none" strike="noStrike" cap="none">
                <a:solidFill>
                  <a:srgbClr val="FFFFFF"/>
                </a:solidFill>
                <a:latin typeface="Cambria"/>
                <a:ea typeface="Cambria"/>
                <a:cs typeface="Cambria"/>
                <a:sym typeface="Cambria"/>
              </a:rPr>
              <a:t>1. Explanatory sequential (QUAN → qual)</a:t>
            </a:r>
            <a:endParaRPr sz="2700" b="0" i="0" u="none" strike="noStrike" cap="none">
              <a:solidFill>
                <a:schemeClr val="dk1"/>
              </a:solidFill>
              <a:latin typeface="Calibri"/>
              <a:ea typeface="Calibri"/>
              <a:cs typeface="Calibri"/>
              <a:sym typeface="Calibri"/>
            </a:endParaRPr>
          </a:p>
        </p:txBody>
      </p:sp>
      <p:sp>
        <p:nvSpPr>
          <p:cNvPr id="324" name="Google Shape;324;p24"/>
          <p:cNvSpPr/>
          <p:nvPr/>
        </p:nvSpPr>
        <p:spPr>
          <a:xfrm>
            <a:off x="548640" y="1371600"/>
            <a:ext cx="3108960" cy="868680"/>
          </a:xfrm>
          <a:prstGeom prst="roundRect">
            <a:avLst>
              <a:gd name="adj" fmla="val 8421"/>
            </a:avLst>
          </a:prstGeom>
          <a:solidFill>
            <a:srgbClr val="4B2C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 name="Google Shape;325;p24"/>
          <p:cNvSpPr/>
          <p:nvPr/>
        </p:nvSpPr>
        <p:spPr>
          <a:xfrm>
            <a:off x="548640" y="1371600"/>
            <a:ext cx="3108960" cy="86868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C9A227"/>
              </a:buClr>
              <a:buSzPts val="2600"/>
              <a:buFont typeface="Cambria"/>
              <a:buNone/>
            </a:pPr>
            <a:r>
              <a:rPr lang="en-US" sz="2600" b="1" i="0" u="none" strike="noStrike" cap="none">
                <a:solidFill>
                  <a:srgbClr val="C9A227"/>
                </a:solidFill>
                <a:latin typeface="Cambria"/>
                <a:ea typeface="Cambria"/>
                <a:cs typeface="Cambria"/>
                <a:sym typeface="Cambria"/>
              </a:rPr>
              <a:t>QUAN → qual</a:t>
            </a:r>
            <a:endParaRPr sz="2600" b="0" i="0" u="none" strike="noStrike" cap="none">
              <a:solidFill>
                <a:schemeClr val="dk1"/>
              </a:solidFill>
              <a:latin typeface="Calibri"/>
              <a:ea typeface="Calibri"/>
              <a:cs typeface="Calibri"/>
              <a:sym typeface="Calibri"/>
            </a:endParaRPr>
          </a:p>
        </p:txBody>
      </p:sp>
      <p:sp>
        <p:nvSpPr>
          <p:cNvPr id="326" name="Google Shape;326;p24"/>
          <p:cNvSpPr/>
          <p:nvPr/>
        </p:nvSpPr>
        <p:spPr>
          <a:xfrm>
            <a:off x="548640" y="2468880"/>
            <a:ext cx="1097280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4B2C7A"/>
              </a:buClr>
              <a:buSzPts val="1600"/>
              <a:buFont typeface="Calibri"/>
              <a:buNone/>
            </a:pPr>
            <a:r>
              <a:rPr lang="en-US" sz="1600" b="1" i="0" u="none" strike="noStrike" cap="none">
                <a:solidFill>
                  <a:srgbClr val="4B2C7A"/>
                </a:solidFill>
                <a:latin typeface="Calibri"/>
                <a:ea typeface="Calibri"/>
                <a:cs typeface="Calibri"/>
                <a:sym typeface="Calibri"/>
              </a:rPr>
              <a:t>Characteristics</a:t>
            </a:r>
            <a:endParaRPr sz="1600" b="0" i="0" u="none" strike="noStrike" cap="none">
              <a:solidFill>
                <a:schemeClr val="dk1"/>
              </a:solidFill>
              <a:latin typeface="Calibri"/>
              <a:ea typeface="Calibri"/>
              <a:cs typeface="Calibri"/>
              <a:sym typeface="Calibri"/>
            </a:endParaRPr>
          </a:p>
        </p:txBody>
      </p:sp>
      <p:sp>
        <p:nvSpPr>
          <p:cNvPr id="327" name="Google Shape;327;p24"/>
          <p:cNvSpPr/>
          <p:nvPr/>
        </p:nvSpPr>
        <p:spPr>
          <a:xfrm>
            <a:off x="640080" y="2880360"/>
            <a:ext cx="10972800" cy="2743200"/>
          </a:xfrm>
          <a:prstGeom prst="rect">
            <a:avLst/>
          </a:prstGeom>
          <a:noFill/>
          <a:ln>
            <a:noFill/>
          </a:ln>
        </p:spPr>
        <p:txBody>
          <a:bodyPr spcFirstLastPara="1" wrap="square" lIns="91425" tIns="45700" rIns="91425" bIns="45700" anchor="t" anchorCtr="0">
            <a:noAutofit/>
          </a:bodyPr>
          <a:lstStyle/>
          <a:p>
            <a:pPr marL="228600" marR="0" lvl="0" indent="-228600" algn="l" rtl="0">
              <a:spcBef>
                <a:spcPts val="0"/>
              </a:spcBef>
              <a:spcAft>
                <a:spcPts val="0"/>
              </a:spcAft>
              <a:buClr>
                <a:srgbClr val="222222"/>
              </a:buClr>
              <a:buSzPts val="1800"/>
              <a:buFont typeface="Calibri"/>
              <a:buChar char="•"/>
            </a:pPr>
            <a:r>
              <a:rPr lang="en-US" sz="1800" b="0" i="0" u="none" strike="noStrike" cap="none">
                <a:solidFill>
                  <a:srgbClr val="222222"/>
                </a:solidFill>
                <a:latin typeface="Calibri"/>
                <a:ea typeface="Calibri"/>
                <a:cs typeface="Calibri"/>
                <a:sym typeface="Calibri"/>
              </a:rPr>
              <a:t>Collects quantitative data first in the sequence</a:t>
            </a:r>
            <a:endParaRPr sz="1800" b="0" i="0" u="none" strike="noStrike" cap="none">
              <a:solidFill>
                <a:schemeClr val="dk1"/>
              </a:solidFill>
              <a:latin typeface="Calibri"/>
              <a:ea typeface="Calibri"/>
              <a:cs typeface="Calibri"/>
              <a:sym typeface="Calibri"/>
            </a:endParaRPr>
          </a:p>
          <a:p>
            <a:pPr marL="228600" marR="0" lvl="0" indent="-228600" algn="l" rtl="0">
              <a:spcBef>
                <a:spcPts val="1000"/>
              </a:spcBef>
              <a:spcAft>
                <a:spcPts val="0"/>
              </a:spcAft>
              <a:buClr>
                <a:srgbClr val="222222"/>
              </a:buClr>
              <a:buSzPts val="1800"/>
              <a:buFont typeface="Calibri"/>
              <a:buChar char="•"/>
            </a:pPr>
            <a:r>
              <a:rPr lang="en-US" sz="1800" b="0" i="0" u="none" strike="noStrike" cap="none">
                <a:solidFill>
                  <a:srgbClr val="222222"/>
                </a:solidFill>
                <a:latin typeface="Calibri"/>
                <a:ea typeface="Calibri"/>
                <a:cs typeface="Calibri"/>
                <a:sym typeface="Calibri"/>
              </a:rPr>
              <a:t>Weights the quantitative strand more heavily</a:t>
            </a:r>
            <a:endParaRPr sz="1800" b="0" i="0" u="none" strike="noStrike" cap="none">
              <a:solidFill>
                <a:schemeClr val="dk1"/>
              </a:solidFill>
              <a:latin typeface="Calibri"/>
              <a:ea typeface="Calibri"/>
              <a:cs typeface="Calibri"/>
              <a:sym typeface="Calibri"/>
            </a:endParaRPr>
          </a:p>
          <a:p>
            <a:pPr marL="228600" marR="0" lvl="0" indent="-228600" algn="l" rtl="0">
              <a:spcBef>
                <a:spcPts val="1000"/>
              </a:spcBef>
              <a:spcAft>
                <a:spcPts val="0"/>
              </a:spcAft>
              <a:buClr>
                <a:srgbClr val="222222"/>
              </a:buClr>
              <a:buSzPts val="1800"/>
              <a:buFont typeface="Calibri"/>
              <a:buChar char="•"/>
            </a:pPr>
            <a:r>
              <a:rPr lang="en-US" sz="1800" b="0" i="0" u="none" strike="noStrike" cap="none">
                <a:solidFill>
                  <a:srgbClr val="222222"/>
                </a:solidFill>
                <a:latin typeface="Calibri"/>
                <a:ea typeface="Calibri"/>
                <a:cs typeface="Calibri"/>
                <a:sym typeface="Calibri"/>
              </a:rPr>
              <a:t>The quantitative findings decide what the second phase collects</a:t>
            </a:r>
            <a:endParaRPr sz="1800" b="0" i="0" u="none" strike="noStrike" cap="none">
              <a:solidFill>
                <a:schemeClr val="dk1"/>
              </a:solidFill>
              <a:latin typeface="Calibri"/>
              <a:ea typeface="Calibri"/>
              <a:cs typeface="Calibri"/>
              <a:sym typeface="Calibri"/>
            </a:endParaRPr>
          </a:p>
          <a:p>
            <a:pPr marL="228600" marR="0" lvl="0" indent="-228600" algn="l" rtl="0">
              <a:spcBef>
                <a:spcPts val="1000"/>
              </a:spcBef>
              <a:spcAft>
                <a:spcPts val="0"/>
              </a:spcAft>
              <a:buClr>
                <a:srgbClr val="222222"/>
              </a:buClr>
              <a:buSzPts val="1800"/>
              <a:buFont typeface="Calibri"/>
              <a:buChar char="•"/>
            </a:pPr>
            <a:r>
              <a:rPr lang="en-US" sz="1800" b="0" i="0" u="none" strike="noStrike" cap="none">
                <a:solidFill>
                  <a:srgbClr val="222222"/>
                </a:solidFill>
                <a:latin typeface="Calibri"/>
                <a:ea typeface="Calibri"/>
                <a:cs typeface="Calibri"/>
                <a:sym typeface="Calibri"/>
              </a:rPr>
              <a:t>The qualitative phase explains or elaborates the results, especially the surprising ones</a:t>
            </a:r>
            <a:endParaRPr sz="1800" b="0" i="0" u="none" strike="noStrike" cap="none">
              <a:solidFill>
                <a:schemeClr val="dk1"/>
              </a:solidFill>
              <a:latin typeface="Calibri"/>
              <a:ea typeface="Calibri"/>
              <a:cs typeface="Calibri"/>
              <a:sym typeface="Calibri"/>
            </a:endParaRPr>
          </a:p>
          <a:p>
            <a:pPr marL="228600" marR="0" lvl="0" indent="-228600" algn="l" rtl="0">
              <a:spcBef>
                <a:spcPts val="1000"/>
              </a:spcBef>
              <a:spcAft>
                <a:spcPts val="0"/>
              </a:spcAft>
              <a:buClr>
                <a:srgbClr val="222222"/>
              </a:buClr>
              <a:buSzPts val="1800"/>
              <a:buFont typeface="Calibri"/>
              <a:buChar char="•"/>
            </a:pPr>
            <a:r>
              <a:rPr lang="en-US" sz="1800" b="0" i="0" u="none" strike="noStrike" cap="none">
                <a:solidFill>
                  <a:srgbClr val="222222"/>
                </a:solidFill>
                <a:latin typeface="Calibri"/>
                <a:ea typeface="Calibri"/>
                <a:cs typeface="Calibri"/>
                <a:sym typeface="Calibri"/>
              </a:rPr>
              <a:t>Example: a survey followed by focus groups to explain the findings</a:t>
            </a:r>
            <a:endParaRPr sz="1800" b="0" i="0" u="none" strike="noStrike" cap="none">
              <a:solidFill>
                <a:schemeClr val="dk1"/>
              </a:solidFill>
              <a:latin typeface="Calibri"/>
              <a:ea typeface="Calibri"/>
              <a:cs typeface="Calibri"/>
              <a:sym typeface="Calibri"/>
            </a:endParaRPr>
          </a:p>
        </p:txBody>
      </p:sp>
      <p:sp>
        <p:nvSpPr>
          <p:cNvPr id="328" name="Google Shape;328;p24"/>
          <p:cNvSpPr/>
          <p:nvPr/>
        </p:nvSpPr>
        <p:spPr>
          <a:xfrm>
            <a:off x="502920" y="6446520"/>
            <a:ext cx="86868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5E6975"/>
              </a:buClr>
              <a:buSzPts val="900"/>
              <a:buFont typeface="Calibri"/>
              <a:buNone/>
            </a:pPr>
            <a:r>
              <a:rPr lang="en-US" sz="900" b="0" i="0" u="none" strike="noStrike" cap="none">
                <a:solidFill>
                  <a:srgbClr val="5E6975"/>
                </a:solidFill>
                <a:latin typeface="Calibri"/>
                <a:ea typeface="Calibri"/>
                <a:cs typeface="Calibri"/>
                <a:sym typeface="Calibri"/>
              </a:rPr>
              <a:t>Advanced Doctoral Research Skills  |  Mixed Methods Research</a:t>
            </a:r>
            <a:endParaRPr sz="900" b="0" i="0" u="none" strike="noStrike" cap="none">
              <a:solidFill>
                <a:schemeClr val="dk1"/>
              </a:solidFill>
              <a:latin typeface="Calibri"/>
              <a:ea typeface="Calibri"/>
              <a:cs typeface="Calibri"/>
              <a:sym typeface="Calibri"/>
            </a:endParaRPr>
          </a:p>
        </p:txBody>
      </p:sp>
      <p:sp>
        <p:nvSpPr>
          <p:cNvPr id="329" name="Google Shape;329;p24"/>
          <p:cNvSpPr/>
          <p:nvPr/>
        </p:nvSpPr>
        <p:spPr>
          <a:xfrm>
            <a:off x="11247120" y="6446520"/>
            <a:ext cx="548640" cy="274320"/>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5E6975"/>
              </a:buClr>
              <a:buSzPts val="900"/>
              <a:buFont typeface="Calibri"/>
              <a:buNone/>
            </a:pPr>
            <a:r>
              <a:rPr lang="en-US" sz="900" b="0" i="0" u="none" strike="noStrike" cap="none">
                <a:solidFill>
                  <a:srgbClr val="5E6975"/>
                </a:solidFill>
                <a:latin typeface="Calibri"/>
                <a:ea typeface="Calibri"/>
                <a:cs typeface="Calibri"/>
                <a:sym typeface="Calibri"/>
              </a:rPr>
              <a:t>20</a:t>
            </a:r>
            <a:endParaRPr sz="900" b="0" i="0" u="none" strike="noStrike" cap="none">
              <a:solidFill>
                <a:schemeClr val="dk1"/>
              </a:solidFill>
              <a:latin typeface="Calibri"/>
              <a:ea typeface="Calibri"/>
              <a:cs typeface="Calibri"/>
              <a:sym typeface="Calibri"/>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334"/>
        <p:cNvGrpSpPr/>
        <p:nvPr/>
      </p:nvGrpSpPr>
      <p:grpSpPr>
        <a:xfrm>
          <a:off x="0" y="0"/>
          <a:ext cx="0" cy="0"/>
          <a:chOff x="0" y="0"/>
          <a:chExt cx="0" cy="0"/>
        </a:xfrm>
      </p:grpSpPr>
      <p:sp>
        <p:nvSpPr>
          <p:cNvPr id="335" name="Google Shape;335;p25"/>
          <p:cNvSpPr/>
          <p:nvPr/>
        </p:nvSpPr>
        <p:spPr>
          <a:xfrm>
            <a:off x="0" y="0"/>
            <a:ext cx="12188952" cy="1078992"/>
          </a:xfrm>
          <a:prstGeom prst="rect">
            <a:avLst/>
          </a:prstGeom>
          <a:solidFill>
            <a:srgbClr val="4B2C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 name="Google Shape;336;p25"/>
          <p:cNvSpPr/>
          <p:nvPr/>
        </p:nvSpPr>
        <p:spPr>
          <a:xfrm>
            <a:off x="502920" y="109728"/>
            <a:ext cx="11155680" cy="841248"/>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2700"/>
              <a:buFont typeface="Cambria"/>
              <a:buNone/>
            </a:pPr>
            <a:r>
              <a:rPr lang="en-US" sz="2700" b="1" i="0" u="none" strike="noStrike" cap="none">
                <a:solidFill>
                  <a:srgbClr val="FFFFFF"/>
                </a:solidFill>
                <a:latin typeface="Cambria"/>
                <a:ea typeface="Cambria"/>
                <a:cs typeface="Cambria"/>
                <a:sym typeface="Cambria"/>
              </a:rPr>
              <a:t>Explanatory sequential: a doctoral example</a:t>
            </a:r>
            <a:endParaRPr sz="2700" b="0" i="0" u="none" strike="noStrike" cap="none">
              <a:solidFill>
                <a:schemeClr val="dk1"/>
              </a:solidFill>
              <a:latin typeface="Calibri"/>
              <a:ea typeface="Calibri"/>
              <a:cs typeface="Calibri"/>
              <a:sym typeface="Calibri"/>
            </a:endParaRPr>
          </a:p>
        </p:txBody>
      </p:sp>
      <p:sp>
        <p:nvSpPr>
          <p:cNvPr id="337" name="Google Shape;337;p25"/>
          <p:cNvSpPr/>
          <p:nvPr/>
        </p:nvSpPr>
        <p:spPr>
          <a:xfrm>
            <a:off x="548640" y="1371600"/>
            <a:ext cx="11064240" cy="50292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222222"/>
              </a:buClr>
              <a:buSzPts val="1800"/>
              <a:buFont typeface="Calibri"/>
              <a:buNone/>
            </a:pPr>
            <a:r>
              <a:rPr lang="en-US" sz="1800" b="0" i="1" u="none" strike="noStrike" cap="none">
                <a:solidFill>
                  <a:srgbClr val="222222"/>
                </a:solidFill>
                <a:latin typeface="Calibri"/>
                <a:ea typeface="Calibri"/>
                <a:cs typeface="Calibri"/>
                <a:sym typeface="Calibri"/>
              </a:rPr>
              <a:t>A DBA study of digital transformation in state linked coal mining companies, asking why higher technology adoption does not always raise productivity.</a:t>
            </a:r>
            <a:endParaRPr sz="1800" b="0" i="0" u="none" strike="noStrike" cap="none">
              <a:solidFill>
                <a:schemeClr val="dk1"/>
              </a:solidFill>
              <a:latin typeface="Calibri"/>
              <a:ea typeface="Calibri"/>
              <a:cs typeface="Calibri"/>
              <a:sym typeface="Calibri"/>
            </a:endParaRPr>
          </a:p>
        </p:txBody>
      </p:sp>
      <p:sp>
        <p:nvSpPr>
          <p:cNvPr id="338" name="Google Shape;338;p25"/>
          <p:cNvSpPr/>
          <p:nvPr/>
        </p:nvSpPr>
        <p:spPr>
          <a:xfrm>
            <a:off x="548640" y="2057400"/>
            <a:ext cx="5440680" cy="2697480"/>
          </a:xfrm>
          <a:prstGeom prst="rect">
            <a:avLst/>
          </a:prstGeom>
          <a:solidFill>
            <a:srgbClr val="F3F0F9"/>
          </a:solidFill>
          <a:ln w="12700" cap="flat" cmpd="sng">
            <a:solidFill>
              <a:srgbClr val="DAD3E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 name="Google Shape;339;p25"/>
          <p:cNvSpPr/>
          <p:nvPr/>
        </p:nvSpPr>
        <p:spPr>
          <a:xfrm>
            <a:off x="749808" y="2212848"/>
            <a:ext cx="502920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4B2C7A"/>
              </a:buClr>
              <a:buSzPts val="1600"/>
              <a:buFont typeface="Calibri"/>
              <a:buNone/>
            </a:pPr>
            <a:r>
              <a:rPr lang="en-US" sz="1600" b="1" i="0" u="none" strike="noStrike" cap="none">
                <a:solidFill>
                  <a:srgbClr val="4B2C7A"/>
                </a:solidFill>
                <a:latin typeface="Calibri"/>
                <a:ea typeface="Calibri"/>
                <a:cs typeface="Calibri"/>
                <a:sym typeface="Calibri"/>
              </a:rPr>
              <a:t>Phase 1, quantitative</a:t>
            </a:r>
            <a:endParaRPr sz="1600" b="0" i="0" u="none" strike="noStrike" cap="none">
              <a:solidFill>
                <a:schemeClr val="dk1"/>
              </a:solidFill>
              <a:latin typeface="Calibri"/>
              <a:ea typeface="Calibri"/>
              <a:cs typeface="Calibri"/>
              <a:sym typeface="Calibri"/>
            </a:endParaRPr>
          </a:p>
        </p:txBody>
      </p:sp>
      <p:sp>
        <p:nvSpPr>
          <p:cNvPr id="340" name="Google Shape;340;p25"/>
          <p:cNvSpPr/>
          <p:nvPr/>
        </p:nvSpPr>
        <p:spPr>
          <a:xfrm>
            <a:off x="868680" y="2651760"/>
            <a:ext cx="4892040" cy="1920240"/>
          </a:xfrm>
          <a:prstGeom prst="rect">
            <a:avLst/>
          </a:prstGeom>
          <a:noFill/>
          <a:ln>
            <a:noFill/>
          </a:ln>
        </p:spPr>
        <p:txBody>
          <a:bodyPr spcFirstLastPara="1" wrap="square" lIns="91425" tIns="45700" rIns="91425" bIns="45700" anchor="t" anchorCtr="0">
            <a:noAutofit/>
          </a:bodyPr>
          <a:lstStyle/>
          <a:p>
            <a:pPr marL="228600" marR="0" lvl="0" indent="-228600" algn="l" rtl="0">
              <a:spcBef>
                <a:spcPts val="0"/>
              </a:spcBef>
              <a:spcAft>
                <a:spcPts val="0"/>
              </a:spcAft>
              <a:buClr>
                <a:srgbClr val="222222"/>
              </a:buClr>
              <a:buSzPts val="1600"/>
              <a:buFont typeface="Calibri"/>
              <a:buChar char="•"/>
            </a:pPr>
            <a:r>
              <a:rPr lang="en-US" sz="1600" b="0" i="0" u="none" strike="noStrike" cap="none">
                <a:solidFill>
                  <a:srgbClr val="222222"/>
                </a:solidFill>
                <a:latin typeface="Calibri"/>
                <a:ea typeface="Calibri"/>
                <a:cs typeface="Calibri"/>
                <a:sym typeface="Calibri"/>
              </a:rPr>
              <a:t>A survey measured digital adoption against productivity and safety</a:t>
            </a:r>
            <a:endParaRPr sz="1600" b="0" i="0" u="none" strike="noStrike" cap="none">
              <a:solidFill>
                <a:schemeClr val="dk1"/>
              </a:solidFill>
              <a:latin typeface="Calibri"/>
              <a:ea typeface="Calibri"/>
              <a:cs typeface="Calibri"/>
              <a:sym typeface="Calibri"/>
            </a:endParaRPr>
          </a:p>
          <a:p>
            <a:pPr marL="228600" marR="0" lvl="0" indent="-228600" algn="l" rtl="0">
              <a:spcBef>
                <a:spcPts val="800"/>
              </a:spcBef>
              <a:spcAft>
                <a:spcPts val="0"/>
              </a:spcAft>
              <a:buClr>
                <a:srgbClr val="222222"/>
              </a:buClr>
              <a:buSzPts val="1600"/>
              <a:buFont typeface="Calibri"/>
              <a:buChar char="•"/>
            </a:pPr>
            <a:r>
              <a:rPr lang="en-US" sz="1600" b="0" i="0" u="none" strike="noStrike" cap="none">
                <a:solidFill>
                  <a:srgbClr val="222222"/>
                </a:solidFill>
                <a:latin typeface="Calibri"/>
                <a:ea typeface="Calibri"/>
                <a:cs typeface="Calibri"/>
                <a:sym typeface="Calibri"/>
              </a:rPr>
              <a:t>Found that the highest adopting companies showed no productivity gain</a:t>
            </a:r>
            <a:endParaRPr sz="1600" b="0" i="0" u="none" strike="noStrike" cap="none">
              <a:solidFill>
                <a:schemeClr val="dk1"/>
              </a:solidFill>
              <a:latin typeface="Calibri"/>
              <a:ea typeface="Calibri"/>
              <a:cs typeface="Calibri"/>
              <a:sym typeface="Calibri"/>
            </a:endParaRPr>
          </a:p>
        </p:txBody>
      </p:sp>
      <p:sp>
        <p:nvSpPr>
          <p:cNvPr id="341" name="Google Shape;341;p25"/>
          <p:cNvSpPr/>
          <p:nvPr/>
        </p:nvSpPr>
        <p:spPr>
          <a:xfrm>
            <a:off x="6199632" y="2057400"/>
            <a:ext cx="5440680" cy="2697480"/>
          </a:xfrm>
          <a:prstGeom prst="rect">
            <a:avLst/>
          </a:prstGeom>
          <a:solidFill>
            <a:srgbClr val="E9F2F2"/>
          </a:solidFill>
          <a:ln w="12700" cap="flat" cmpd="sng">
            <a:solidFill>
              <a:srgbClr val="DAD3E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 name="Google Shape;342;p25"/>
          <p:cNvSpPr/>
          <p:nvPr/>
        </p:nvSpPr>
        <p:spPr>
          <a:xfrm>
            <a:off x="6400800" y="2212848"/>
            <a:ext cx="502920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D6B6B"/>
              </a:buClr>
              <a:buSzPts val="1600"/>
              <a:buFont typeface="Calibri"/>
              <a:buNone/>
            </a:pPr>
            <a:r>
              <a:rPr lang="en-US" sz="1600" b="1" i="0" u="none" strike="noStrike" cap="none">
                <a:solidFill>
                  <a:srgbClr val="1D6B6B"/>
                </a:solidFill>
                <a:latin typeface="Calibri"/>
                <a:ea typeface="Calibri"/>
                <a:cs typeface="Calibri"/>
                <a:sym typeface="Calibri"/>
              </a:rPr>
              <a:t>Phase 2, qualitative</a:t>
            </a:r>
            <a:endParaRPr sz="1600" b="0" i="0" u="none" strike="noStrike" cap="none">
              <a:solidFill>
                <a:schemeClr val="dk1"/>
              </a:solidFill>
              <a:latin typeface="Calibri"/>
              <a:ea typeface="Calibri"/>
              <a:cs typeface="Calibri"/>
              <a:sym typeface="Calibri"/>
            </a:endParaRPr>
          </a:p>
        </p:txBody>
      </p:sp>
      <p:sp>
        <p:nvSpPr>
          <p:cNvPr id="343" name="Google Shape;343;p25"/>
          <p:cNvSpPr/>
          <p:nvPr/>
        </p:nvSpPr>
        <p:spPr>
          <a:xfrm>
            <a:off x="6519672" y="2651760"/>
            <a:ext cx="4892040" cy="1920240"/>
          </a:xfrm>
          <a:prstGeom prst="rect">
            <a:avLst/>
          </a:prstGeom>
          <a:noFill/>
          <a:ln>
            <a:noFill/>
          </a:ln>
        </p:spPr>
        <p:txBody>
          <a:bodyPr spcFirstLastPara="1" wrap="square" lIns="91425" tIns="45700" rIns="91425" bIns="45700" anchor="t" anchorCtr="0">
            <a:noAutofit/>
          </a:bodyPr>
          <a:lstStyle/>
          <a:p>
            <a:pPr marL="228600" marR="0" lvl="0" indent="-228600" algn="l" rtl="0">
              <a:spcBef>
                <a:spcPts val="0"/>
              </a:spcBef>
              <a:spcAft>
                <a:spcPts val="0"/>
              </a:spcAft>
              <a:buClr>
                <a:srgbClr val="222222"/>
              </a:buClr>
              <a:buSzPts val="1600"/>
              <a:buFont typeface="Calibri"/>
              <a:buChar char="•"/>
            </a:pPr>
            <a:r>
              <a:rPr lang="en-US" sz="1600" b="0" i="0" u="none" strike="noStrike" cap="none">
                <a:solidFill>
                  <a:srgbClr val="222222"/>
                </a:solidFill>
                <a:latin typeface="Calibri"/>
                <a:ea typeface="Calibri"/>
                <a:cs typeface="Calibri"/>
                <a:sym typeface="Calibri"/>
              </a:rPr>
              <a:t>Interviews with managers chosen because their results puzzled</a:t>
            </a:r>
            <a:endParaRPr sz="1600" b="0" i="0" u="none" strike="noStrike" cap="none">
              <a:solidFill>
                <a:schemeClr val="dk1"/>
              </a:solidFill>
              <a:latin typeface="Calibri"/>
              <a:ea typeface="Calibri"/>
              <a:cs typeface="Calibri"/>
              <a:sym typeface="Calibri"/>
            </a:endParaRPr>
          </a:p>
          <a:p>
            <a:pPr marL="228600" marR="0" lvl="0" indent="-228600" algn="l" rtl="0">
              <a:spcBef>
                <a:spcPts val="800"/>
              </a:spcBef>
              <a:spcAft>
                <a:spcPts val="0"/>
              </a:spcAft>
              <a:buClr>
                <a:srgbClr val="222222"/>
              </a:buClr>
              <a:buSzPts val="1600"/>
              <a:buFont typeface="Calibri"/>
              <a:buChar char="•"/>
            </a:pPr>
            <a:r>
              <a:rPr lang="en-US" sz="1600" b="0" i="0" u="none" strike="noStrike" cap="none">
                <a:solidFill>
                  <a:srgbClr val="222222"/>
                </a:solidFill>
                <a:latin typeface="Calibri"/>
                <a:ea typeface="Calibri"/>
                <a:cs typeface="Calibri"/>
                <a:sym typeface="Calibri"/>
              </a:rPr>
              <a:t>Explained the gap: training and shift culture lagged the technology</a:t>
            </a:r>
            <a:endParaRPr sz="1600" b="0" i="0" u="none" strike="noStrike" cap="none">
              <a:solidFill>
                <a:schemeClr val="dk1"/>
              </a:solidFill>
              <a:latin typeface="Calibri"/>
              <a:ea typeface="Calibri"/>
              <a:cs typeface="Calibri"/>
              <a:sym typeface="Calibri"/>
            </a:endParaRPr>
          </a:p>
        </p:txBody>
      </p:sp>
      <p:sp>
        <p:nvSpPr>
          <p:cNvPr id="344" name="Google Shape;344;p25"/>
          <p:cNvSpPr/>
          <p:nvPr/>
        </p:nvSpPr>
        <p:spPr>
          <a:xfrm>
            <a:off x="548640" y="4937760"/>
            <a:ext cx="11064240" cy="64008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C9A227"/>
              </a:buClr>
              <a:buSzPts val="1650"/>
              <a:buFont typeface="Calibri"/>
              <a:buNone/>
            </a:pPr>
            <a:r>
              <a:rPr lang="en-US" sz="1650" b="1" i="0" u="none" strike="noStrike" cap="none">
                <a:solidFill>
                  <a:srgbClr val="C9A227"/>
                </a:solidFill>
                <a:latin typeface="Calibri"/>
                <a:ea typeface="Calibri"/>
                <a:cs typeface="Calibri"/>
                <a:sym typeface="Calibri"/>
              </a:rPr>
              <a:t>Purpose. </a:t>
            </a:r>
            <a:r>
              <a:rPr lang="en-US" sz="1650" b="0" i="0" u="none" strike="noStrike" cap="none">
                <a:solidFill>
                  <a:srgbClr val="222222"/>
                </a:solidFill>
                <a:latin typeface="Calibri"/>
                <a:ea typeface="Calibri"/>
                <a:cs typeface="Calibri"/>
                <a:sym typeface="Calibri"/>
              </a:rPr>
              <a:t>Use the qualitative phase to explain the surprising quantitative results. The same study is integrated through a joint display later in this deck.</a:t>
            </a:r>
            <a:endParaRPr sz="1650" b="0" i="0" u="none" strike="noStrike" cap="none">
              <a:solidFill>
                <a:schemeClr val="dk1"/>
              </a:solidFill>
              <a:latin typeface="Calibri"/>
              <a:ea typeface="Calibri"/>
              <a:cs typeface="Calibri"/>
              <a:sym typeface="Calibri"/>
            </a:endParaRPr>
          </a:p>
        </p:txBody>
      </p:sp>
      <p:sp>
        <p:nvSpPr>
          <p:cNvPr id="345" name="Google Shape;345;p25"/>
          <p:cNvSpPr/>
          <p:nvPr/>
        </p:nvSpPr>
        <p:spPr>
          <a:xfrm>
            <a:off x="502920" y="6446520"/>
            <a:ext cx="86868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5E6975"/>
              </a:buClr>
              <a:buSzPts val="900"/>
              <a:buFont typeface="Calibri"/>
              <a:buNone/>
            </a:pPr>
            <a:r>
              <a:rPr lang="en-US" sz="900" b="0" i="0" u="none" strike="noStrike" cap="none">
                <a:solidFill>
                  <a:srgbClr val="5E6975"/>
                </a:solidFill>
                <a:latin typeface="Calibri"/>
                <a:ea typeface="Calibri"/>
                <a:cs typeface="Calibri"/>
                <a:sym typeface="Calibri"/>
              </a:rPr>
              <a:t>Advanced Doctoral Research Skills  |  Mixed Methods Research</a:t>
            </a:r>
            <a:endParaRPr sz="900" b="0" i="0" u="none" strike="noStrike" cap="none">
              <a:solidFill>
                <a:schemeClr val="dk1"/>
              </a:solidFill>
              <a:latin typeface="Calibri"/>
              <a:ea typeface="Calibri"/>
              <a:cs typeface="Calibri"/>
              <a:sym typeface="Calibri"/>
            </a:endParaRPr>
          </a:p>
        </p:txBody>
      </p:sp>
      <p:sp>
        <p:nvSpPr>
          <p:cNvPr id="346" name="Google Shape;346;p25"/>
          <p:cNvSpPr/>
          <p:nvPr/>
        </p:nvSpPr>
        <p:spPr>
          <a:xfrm>
            <a:off x="11247120" y="6446520"/>
            <a:ext cx="548640" cy="274320"/>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5E6975"/>
              </a:buClr>
              <a:buSzPts val="900"/>
              <a:buFont typeface="Calibri"/>
              <a:buNone/>
            </a:pPr>
            <a:r>
              <a:rPr lang="en-US" sz="900" b="0" i="0" u="none" strike="noStrike" cap="none">
                <a:solidFill>
                  <a:srgbClr val="5E6975"/>
                </a:solidFill>
                <a:latin typeface="Calibri"/>
                <a:ea typeface="Calibri"/>
                <a:cs typeface="Calibri"/>
                <a:sym typeface="Calibri"/>
              </a:rPr>
              <a:t>21</a:t>
            </a:r>
            <a:endParaRPr sz="900" b="0" i="0" u="none" strike="noStrike" cap="none">
              <a:solidFill>
                <a:schemeClr val="dk1"/>
              </a:solidFill>
              <a:latin typeface="Calibri"/>
              <a:ea typeface="Calibri"/>
              <a:cs typeface="Calibri"/>
              <a:sym typeface="Calibri"/>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351"/>
        <p:cNvGrpSpPr/>
        <p:nvPr/>
      </p:nvGrpSpPr>
      <p:grpSpPr>
        <a:xfrm>
          <a:off x="0" y="0"/>
          <a:ext cx="0" cy="0"/>
          <a:chOff x="0" y="0"/>
          <a:chExt cx="0" cy="0"/>
        </a:xfrm>
      </p:grpSpPr>
      <p:sp>
        <p:nvSpPr>
          <p:cNvPr id="352" name="Google Shape;352;p26"/>
          <p:cNvSpPr/>
          <p:nvPr/>
        </p:nvSpPr>
        <p:spPr>
          <a:xfrm>
            <a:off x="0" y="0"/>
            <a:ext cx="12188952" cy="1078992"/>
          </a:xfrm>
          <a:prstGeom prst="rect">
            <a:avLst/>
          </a:prstGeom>
          <a:solidFill>
            <a:srgbClr val="4B2C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 name="Google Shape;353;p26"/>
          <p:cNvSpPr/>
          <p:nvPr/>
        </p:nvSpPr>
        <p:spPr>
          <a:xfrm>
            <a:off x="502920" y="109728"/>
            <a:ext cx="11155680" cy="841248"/>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2700"/>
              <a:buFont typeface="Cambria"/>
              <a:buNone/>
            </a:pPr>
            <a:r>
              <a:rPr lang="en-US" sz="2700" b="1" i="0" u="none" strike="noStrike" cap="none">
                <a:solidFill>
                  <a:srgbClr val="FFFFFF"/>
                </a:solidFill>
                <a:latin typeface="Cambria"/>
                <a:ea typeface="Cambria"/>
                <a:cs typeface="Cambria"/>
                <a:sym typeface="Cambria"/>
              </a:rPr>
              <a:t>2. Exploratory sequential (QUAL → quan)</a:t>
            </a:r>
            <a:endParaRPr sz="2700" b="0" i="0" u="none" strike="noStrike" cap="none">
              <a:solidFill>
                <a:schemeClr val="dk1"/>
              </a:solidFill>
              <a:latin typeface="Calibri"/>
              <a:ea typeface="Calibri"/>
              <a:cs typeface="Calibri"/>
              <a:sym typeface="Calibri"/>
            </a:endParaRPr>
          </a:p>
        </p:txBody>
      </p:sp>
      <p:sp>
        <p:nvSpPr>
          <p:cNvPr id="354" name="Google Shape;354;p26"/>
          <p:cNvSpPr/>
          <p:nvPr/>
        </p:nvSpPr>
        <p:spPr>
          <a:xfrm>
            <a:off x="548640" y="1371600"/>
            <a:ext cx="3108960" cy="868680"/>
          </a:xfrm>
          <a:prstGeom prst="roundRect">
            <a:avLst>
              <a:gd name="adj" fmla="val 8421"/>
            </a:avLst>
          </a:prstGeom>
          <a:solidFill>
            <a:srgbClr val="4B2C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 name="Google Shape;355;p26"/>
          <p:cNvSpPr/>
          <p:nvPr/>
        </p:nvSpPr>
        <p:spPr>
          <a:xfrm>
            <a:off x="548640" y="1371600"/>
            <a:ext cx="3108960" cy="86868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C9A227"/>
              </a:buClr>
              <a:buSzPts val="2600"/>
              <a:buFont typeface="Cambria"/>
              <a:buNone/>
            </a:pPr>
            <a:r>
              <a:rPr lang="en-US" sz="2600" b="1" i="0" u="none" strike="noStrike" cap="none">
                <a:solidFill>
                  <a:srgbClr val="C9A227"/>
                </a:solidFill>
                <a:latin typeface="Cambria"/>
                <a:ea typeface="Cambria"/>
                <a:cs typeface="Cambria"/>
                <a:sym typeface="Cambria"/>
              </a:rPr>
              <a:t>QUAL → quan</a:t>
            </a:r>
            <a:endParaRPr sz="2600" b="0" i="0" u="none" strike="noStrike" cap="none">
              <a:solidFill>
                <a:schemeClr val="dk1"/>
              </a:solidFill>
              <a:latin typeface="Calibri"/>
              <a:ea typeface="Calibri"/>
              <a:cs typeface="Calibri"/>
              <a:sym typeface="Calibri"/>
            </a:endParaRPr>
          </a:p>
        </p:txBody>
      </p:sp>
      <p:sp>
        <p:nvSpPr>
          <p:cNvPr id="356" name="Google Shape;356;p26"/>
          <p:cNvSpPr/>
          <p:nvPr/>
        </p:nvSpPr>
        <p:spPr>
          <a:xfrm>
            <a:off x="548640" y="2468880"/>
            <a:ext cx="1097280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4B2C7A"/>
              </a:buClr>
              <a:buSzPts val="1600"/>
              <a:buFont typeface="Calibri"/>
              <a:buNone/>
            </a:pPr>
            <a:r>
              <a:rPr lang="en-US" sz="1600" b="1" i="0" u="none" strike="noStrike" cap="none">
                <a:solidFill>
                  <a:srgbClr val="4B2C7A"/>
                </a:solidFill>
                <a:latin typeface="Calibri"/>
                <a:ea typeface="Calibri"/>
                <a:cs typeface="Calibri"/>
                <a:sym typeface="Calibri"/>
              </a:rPr>
              <a:t>Characteristics</a:t>
            </a:r>
            <a:endParaRPr sz="1600" b="0" i="0" u="none" strike="noStrike" cap="none">
              <a:solidFill>
                <a:schemeClr val="dk1"/>
              </a:solidFill>
              <a:latin typeface="Calibri"/>
              <a:ea typeface="Calibri"/>
              <a:cs typeface="Calibri"/>
              <a:sym typeface="Calibri"/>
            </a:endParaRPr>
          </a:p>
        </p:txBody>
      </p:sp>
      <p:sp>
        <p:nvSpPr>
          <p:cNvPr id="357" name="Google Shape;357;p26"/>
          <p:cNvSpPr/>
          <p:nvPr/>
        </p:nvSpPr>
        <p:spPr>
          <a:xfrm>
            <a:off x="640080" y="2880360"/>
            <a:ext cx="10972800" cy="2743200"/>
          </a:xfrm>
          <a:prstGeom prst="rect">
            <a:avLst/>
          </a:prstGeom>
          <a:noFill/>
          <a:ln>
            <a:noFill/>
          </a:ln>
        </p:spPr>
        <p:txBody>
          <a:bodyPr spcFirstLastPara="1" wrap="square" lIns="91425" tIns="45700" rIns="91425" bIns="45700" anchor="t" anchorCtr="0">
            <a:noAutofit/>
          </a:bodyPr>
          <a:lstStyle/>
          <a:p>
            <a:pPr marL="228600" marR="0" lvl="0" indent="-228600" algn="l" rtl="0">
              <a:spcBef>
                <a:spcPts val="0"/>
              </a:spcBef>
              <a:spcAft>
                <a:spcPts val="0"/>
              </a:spcAft>
              <a:buClr>
                <a:srgbClr val="222222"/>
              </a:buClr>
              <a:buSzPts val="1800"/>
              <a:buFont typeface="Calibri"/>
              <a:buChar char="•"/>
            </a:pPr>
            <a:r>
              <a:rPr lang="en-US" sz="1800" b="0" i="0" u="none" strike="noStrike" cap="none">
                <a:solidFill>
                  <a:srgbClr val="222222"/>
                </a:solidFill>
                <a:latin typeface="Calibri"/>
                <a:ea typeface="Calibri"/>
                <a:cs typeface="Calibri"/>
                <a:sym typeface="Calibri"/>
              </a:rPr>
              <a:t>Collects qualitative data first in the sequence</a:t>
            </a:r>
            <a:endParaRPr sz="1800" b="0" i="0" u="none" strike="noStrike" cap="none">
              <a:solidFill>
                <a:schemeClr val="dk1"/>
              </a:solidFill>
              <a:latin typeface="Calibri"/>
              <a:ea typeface="Calibri"/>
              <a:cs typeface="Calibri"/>
              <a:sym typeface="Calibri"/>
            </a:endParaRPr>
          </a:p>
          <a:p>
            <a:pPr marL="228600" marR="0" lvl="0" indent="-228600" algn="l" rtl="0">
              <a:spcBef>
                <a:spcPts val="1000"/>
              </a:spcBef>
              <a:spcAft>
                <a:spcPts val="0"/>
              </a:spcAft>
              <a:buClr>
                <a:srgbClr val="222222"/>
              </a:buClr>
              <a:buSzPts val="1800"/>
              <a:buFont typeface="Calibri"/>
              <a:buChar char="•"/>
            </a:pPr>
            <a:r>
              <a:rPr lang="en-US" sz="1800" b="0" i="0" u="none" strike="noStrike" cap="none">
                <a:solidFill>
                  <a:srgbClr val="222222"/>
                </a:solidFill>
                <a:latin typeface="Calibri"/>
                <a:ea typeface="Calibri"/>
                <a:cs typeface="Calibri"/>
                <a:sym typeface="Calibri"/>
              </a:rPr>
              <a:t>Weights the qualitative strand more heavily</a:t>
            </a:r>
            <a:endParaRPr sz="1800" b="0" i="0" u="none" strike="noStrike" cap="none">
              <a:solidFill>
                <a:schemeClr val="dk1"/>
              </a:solidFill>
              <a:latin typeface="Calibri"/>
              <a:ea typeface="Calibri"/>
              <a:cs typeface="Calibri"/>
              <a:sym typeface="Calibri"/>
            </a:endParaRPr>
          </a:p>
          <a:p>
            <a:pPr marL="228600" marR="0" lvl="0" indent="-228600" algn="l" rtl="0">
              <a:spcBef>
                <a:spcPts val="1000"/>
              </a:spcBef>
              <a:spcAft>
                <a:spcPts val="0"/>
              </a:spcAft>
              <a:buClr>
                <a:srgbClr val="222222"/>
              </a:buClr>
              <a:buSzPts val="1800"/>
              <a:buFont typeface="Calibri"/>
              <a:buChar char="•"/>
            </a:pPr>
            <a:r>
              <a:rPr lang="en-US" sz="1800" b="0" i="0" u="none" strike="noStrike" cap="none">
                <a:solidFill>
                  <a:srgbClr val="222222"/>
                </a:solidFill>
                <a:latin typeface="Calibri"/>
                <a:ea typeface="Calibri"/>
                <a:cs typeface="Calibri"/>
                <a:sym typeface="Calibri"/>
              </a:rPr>
              <a:t>Begins with exploration, through observation or interviews</a:t>
            </a:r>
            <a:endParaRPr sz="1800" b="0" i="0" u="none" strike="noStrike" cap="none">
              <a:solidFill>
                <a:schemeClr val="dk1"/>
              </a:solidFill>
              <a:latin typeface="Calibri"/>
              <a:ea typeface="Calibri"/>
              <a:cs typeface="Calibri"/>
              <a:sym typeface="Calibri"/>
            </a:endParaRPr>
          </a:p>
          <a:p>
            <a:pPr marL="228600" marR="0" lvl="0" indent="-228600" algn="l" rtl="0">
              <a:spcBef>
                <a:spcPts val="1000"/>
              </a:spcBef>
              <a:spcAft>
                <a:spcPts val="0"/>
              </a:spcAft>
              <a:buClr>
                <a:srgbClr val="222222"/>
              </a:buClr>
              <a:buSzPts val="1800"/>
              <a:buFont typeface="Calibri"/>
              <a:buChar char="•"/>
            </a:pPr>
            <a:r>
              <a:rPr lang="en-US" sz="1800" b="0" i="0" u="none" strike="noStrike" cap="none">
                <a:solidFill>
                  <a:srgbClr val="222222"/>
                </a:solidFill>
                <a:latin typeface="Calibri"/>
                <a:ea typeface="Calibri"/>
                <a:cs typeface="Calibri"/>
                <a:sym typeface="Calibri"/>
              </a:rPr>
              <a:t>Surfaces concepts that become variables, scales or hypotheses</a:t>
            </a:r>
            <a:endParaRPr sz="1800" b="0" i="0" u="none" strike="noStrike" cap="none">
              <a:solidFill>
                <a:schemeClr val="dk1"/>
              </a:solidFill>
              <a:latin typeface="Calibri"/>
              <a:ea typeface="Calibri"/>
              <a:cs typeface="Calibri"/>
              <a:sym typeface="Calibri"/>
            </a:endParaRPr>
          </a:p>
          <a:p>
            <a:pPr marL="228600" marR="0" lvl="0" indent="-228600" algn="l" rtl="0">
              <a:spcBef>
                <a:spcPts val="1000"/>
              </a:spcBef>
              <a:spcAft>
                <a:spcPts val="0"/>
              </a:spcAft>
              <a:buClr>
                <a:srgbClr val="222222"/>
              </a:buClr>
              <a:buSzPts val="1800"/>
              <a:buFont typeface="Calibri"/>
              <a:buChar char="•"/>
            </a:pPr>
            <a:r>
              <a:rPr lang="en-US" sz="1800" b="0" i="0" u="none" strike="noStrike" cap="none">
                <a:solidFill>
                  <a:srgbClr val="222222"/>
                </a:solidFill>
                <a:latin typeface="Calibri"/>
                <a:ea typeface="Calibri"/>
                <a:cs typeface="Calibri"/>
                <a:sym typeface="Calibri"/>
              </a:rPr>
              <a:t>The quantitative phase then tests or generalises them on a larger sample</a:t>
            </a:r>
            <a:endParaRPr sz="1800" b="0" i="0" u="none" strike="noStrike" cap="none">
              <a:solidFill>
                <a:schemeClr val="dk1"/>
              </a:solidFill>
              <a:latin typeface="Calibri"/>
              <a:ea typeface="Calibri"/>
              <a:cs typeface="Calibri"/>
              <a:sym typeface="Calibri"/>
            </a:endParaRPr>
          </a:p>
        </p:txBody>
      </p:sp>
      <p:sp>
        <p:nvSpPr>
          <p:cNvPr id="358" name="Google Shape;358;p26"/>
          <p:cNvSpPr/>
          <p:nvPr/>
        </p:nvSpPr>
        <p:spPr>
          <a:xfrm>
            <a:off x="502920" y="6446520"/>
            <a:ext cx="86868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5E6975"/>
              </a:buClr>
              <a:buSzPts val="900"/>
              <a:buFont typeface="Calibri"/>
              <a:buNone/>
            </a:pPr>
            <a:r>
              <a:rPr lang="en-US" sz="900" b="0" i="0" u="none" strike="noStrike" cap="none">
                <a:solidFill>
                  <a:srgbClr val="5E6975"/>
                </a:solidFill>
                <a:latin typeface="Calibri"/>
                <a:ea typeface="Calibri"/>
                <a:cs typeface="Calibri"/>
                <a:sym typeface="Calibri"/>
              </a:rPr>
              <a:t>Advanced Doctoral Research Skills  |  Mixed Methods Research</a:t>
            </a:r>
            <a:endParaRPr sz="900" b="0" i="0" u="none" strike="noStrike" cap="none">
              <a:solidFill>
                <a:schemeClr val="dk1"/>
              </a:solidFill>
              <a:latin typeface="Calibri"/>
              <a:ea typeface="Calibri"/>
              <a:cs typeface="Calibri"/>
              <a:sym typeface="Calibri"/>
            </a:endParaRPr>
          </a:p>
        </p:txBody>
      </p:sp>
      <p:sp>
        <p:nvSpPr>
          <p:cNvPr id="359" name="Google Shape;359;p26"/>
          <p:cNvSpPr/>
          <p:nvPr/>
        </p:nvSpPr>
        <p:spPr>
          <a:xfrm>
            <a:off x="11247120" y="6446520"/>
            <a:ext cx="548640" cy="274320"/>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5E6975"/>
              </a:buClr>
              <a:buSzPts val="900"/>
              <a:buFont typeface="Calibri"/>
              <a:buNone/>
            </a:pPr>
            <a:r>
              <a:rPr lang="en-US" sz="900" b="0" i="0" u="none" strike="noStrike" cap="none">
                <a:solidFill>
                  <a:srgbClr val="5E6975"/>
                </a:solidFill>
                <a:latin typeface="Calibri"/>
                <a:ea typeface="Calibri"/>
                <a:cs typeface="Calibri"/>
                <a:sym typeface="Calibri"/>
              </a:rPr>
              <a:t>22</a:t>
            </a:r>
            <a:endParaRPr sz="900" b="0" i="0" u="none" strike="noStrike" cap="none">
              <a:solidFill>
                <a:schemeClr val="dk1"/>
              </a:solidFill>
              <a:latin typeface="Calibri"/>
              <a:ea typeface="Calibri"/>
              <a:cs typeface="Calibri"/>
              <a:sym typeface="Calibri"/>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364"/>
        <p:cNvGrpSpPr/>
        <p:nvPr/>
      </p:nvGrpSpPr>
      <p:grpSpPr>
        <a:xfrm>
          <a:off x="0" y="0"/>
          <a:ext cx="0" cy="0"/>
          <a:chOff x="0" y="0"/>
          <a:chExt cx="0" cy="0"/>
        </a:xfrm>
      </p:grpSpPr>
      <p:sp>
        <p:nvSpPr>
          <p:cNvPr id="365" name="Google Shape;365;p27"/>
          <p:cNvSpPr/>
          <p:nvPr/>
        </p:nvSpPr>
        <p:spPr>
          <a:xfrm>
            <a:off x="0" y="0"/>
            <a:ext cx="12188952" cy="1078992"/>
          </a:xfrm>
          <a:prstGeom prst="rect">
            <a:avLst/>
          </a:prstGeom>
          <a:solidFill>
            <a:srgbClr val="4B2C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 name="Google Shape;366;p27"/>
          <p:cNvSpPr/>
          <p:nvPr/>
        </p:nvSpPr>
        <p:spPr>
          <a:xfrm>
            <a:off x="502920" y="109728"/>
            <a:ext cx="11155680" cy="841248"/>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2700"/>
              <a:buFont typeface="Cambria"/>
              <a:buNone/>
            </a:pPr>
            <a:r>
              <a:rPr lang="en-US" sz="2700" b="1" i="0" u="none" strike="noStrike" cap="none">
                <a:solidFill>
                  <a:srgbClr val="FFFFFF"/>
                </a:solidFill>
                <a:latin typeface="Cambria"/>
                <a:ea typeface="Cambria"/>
                <a:cs typeface="Cambria"/>
                <a:sym typeface="Cambria"/>
              </a:rPr>
              <a:t>Exploratory sequential: a business example</a:t>
            </a:r>
            <a:endParaRPr sz="2700" b="0" i="0" u="none" strike="noStrike" cap="none">
              <a:solidFill>
                <a:schemeClr val="dk1"/>
              </a:solidFill>
              <a:latin typeface="Calibri"/>
              <a:ea typeface="Calibri"/>
              <a:cs typeface="Calibri"/>
              <a:sym typeface="Calibri"/>
            </a:endParaRPr>
          </a:p>
        </p:txBody>
      </p:sp>
      <p:sp>
        <p:nvSpPr>
          <p:cNvPr id="367" name="Google Shape;367;p27"/>
          <p:cNvSpPr/>
          <p:nvPr/>
        </p:nvSpPr>
        <p:spPr>
          <a:xfrm>
            <a:off x="548640" y="1371600"/>
            <a:ext cx="11064240" cy="50292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222222"/>
              </a:buClr>
              <a:buSzPts val="1800"/>
              <a:buFont typeface="Calibri"/>
              <a:buNone/>
            </a:pPr>
            <a:r>
              <a:rPr lang="en-US" sz="1800" b="0" i="1" u="none" strike="noStrike" cap="none">
                <a:solidFill>
                  <a:srgbClr val="222222"/>
                </a:solidFill>
                <a:latin typeface="Calibri"/>
                <a:ea typeface="Calibri"/>
                <a:cs typeface="Calibri"/>
                <a:sym typeface="Calibri"/>
              </a:rPr>
              <a:t>Guo et al. (2017) investigated the factors influencing green purchase intentions in China.</a:t>
            </a:r>
            <a:endParaRPr sz="1800" b="0" i="0" u="none" strike="noStrike" cap="none">
              <a:solidFill>
                <a:schemeClr val="dk1"/>
              </a:solidFill>
              <a:latin typeface="Calibri"/>
              <a:ea typeface="Calibri"/>
              <a:cs typeface="Calibri"/>
              <a:sym typeface="Calibri"/>
            </a:endParaRPr>
          </a:p>
        </p:txBody>
      </p:sp>
      <p:sp>
        <p:nvSpPr>
          <p:cNvPr id="368" name="Google Shape;368;p27"/>
          <p:cNvSpPr/>
          <p:nvPr/>
        </p:nvSpPr>
        <p:spPr>
          <a:xfrm>
            <a:off x="548640" y="2057400"/>
            <a:ext cx="5440680" cy="2697480"/>
          </a:xfrm>
          <a:prstGeom prst="rect">
            <a:avLst/>
          </a:prstGeom>
          <a:solidFill>
            <a:srgbClr val="F3F0F9"/>
          </a:solidFill>
          <a:ln w="12700" cap="flat" cmpd="sng">
            <a:solidFill>
              <a:srgbClr val="DAD3E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 name="Google Shape;369;p27"/>
          <p:cNvSpPr/>
          <p:nvPr/>
        </p:nvSpPr>
        <p:spPr>
          <a:xfrm>
            <a:off x="749808" y="2212848"/>
            <a:ext cx="502920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4B2C7A"/>
              </a:buClr>
              <a:buSzPts val="1600"/>
              <a:buFont typeface="Calibri"/>
              <a:buNone/>
            </a:pPr>
            <a:r>
              <a:rPr lang="en-US" sz="1600" b="1" i="0" u="none" strike="noStrike" cap="none">
                <a:solidFill>
                  <a:srgbClr val="4B2C7A"/>
                </a:solidFill>
                <a:latin typeface="Calibri"/>
                <a:ea typeface="Calibri"/>
                <a:cs typeface="Calibri"/>
                <a:sym typeface="Calibri"/>
              </a:rPr>
              <a:t>Phase 1, qualitative</a:t>
            </a:r>
            <a:endParaRPr sz="1600" b="0" i="0" u="none" strike="noStrike" cap="none">
              <a:solidFill>
                <a:schemeClr val="dk1"/>
              </a:solidFill>
              <a:latin typeface="Calibri"/>
              <a:ea typeface="Calibri"/>
              <a:cs typeface="Calibri"/>
              <a:sym typeface="Calibri"/>
            </a:endParaRPr>
          </a:p>
        </p:txBody>
      </p:sp>
      <p:sp>
        <p:nvSpPr>
          <p:cNvPr id="370" name="Google Shape;370;p27"/>
          <p:cNvSpPr/>
          <p:nvPr/>
        </p:nvSpPr>
        <p:spPr>
          <a:xfrm>
            <a:off x="868680" y="2651760"/>
            <a:ext cx="4892040" cy="1920240"/>
          </a:xfrm>
          <a:prstGeom prst="rect">
            <a:avLst/>
          </a:prstGeom>
          <a:noFill/>
          <a:ln>
            <a:noFill/>
          </a:ln>
        </p:spPr>
        <p:txBody>
          <a:bodyPr spcFirstLastPara="1" wrap="square" lIns="91425" tIns="45700" rIns="91425" bIns="45700" anchor="t" anchorCtr="0">
            <a:noAutofit/>
          </a:bodyPr>
          <a:lstStyle/>
          <a:p>
            <a:pPr marL="228600" marR="0" lvl="0" indent="-228600" algn="l" rtl="0">
              <a:spcBef>
                <a:spcPts val="0"/>
              </a:spcBef>
              <a:spcAft>
                <a:spcPts val="0"/>
              </a:spcAft>
              <a:buClr>
                <a:srgbClr val="222222"/>
              </a:buClr>
              <a:buSzPts val="1600"/>
              <a:buFont typeface="Calibri"/>
              <a:buChar char="•"/>
            </a:pPr>
            <a:r>
              <a:rPr lang="en-US" sz="1600" b="0" i="0" u="none" strike="noStrike" cap="none">
                <a:solidFill>
                  <a:srgbClr val="222222"/>
                </a:solidFill>
                <a:latin typeface="Calibri"/>
                <a:ea typeface="Calibri"/>
                <a:cs typeface="Calibri"/>
                <a:sym typeface="Calibri"/>
              </a:rPr>
              <a:t>Interviews identified the key factors</a:t>
            </a:r>
            <a:endParaRPr sz="1600" b="0" i="0" u="none" strike="noStrike" cap="none">
              <a:solidFill>
                <a:schemeClr val="dk1"/>
              </a:solidFill>
              <a:latin typeface="Calibri"/>
              <a:ea typeface="Calibri"/>
              <a:cs typeface="Calibri"/>
              <a:sym typeface="Calibri"/>
            </a:endParaRPr>
          </a:p>
          <a:p>
            <a:pPr marL="228600" marR="0" lvl="0" indent="-228600" algn="l" rtl="0">
              <a:spcBef>
                <a:spcPts val="800"/>
              </a:spcBef>
              <a:spcAft>
                <a:spcPts val="0"/>
              </a:spcAft>
              <a:buClr>
                <a:srgbClr val="222222"/>
              </a:buClr>
              <a:buSzPts val="1600"/>
              <a:buFont typeface="Calibri"/>
              <a:buChar char="•"/>
            </a:pPr>
            <a:r>
              <a:rPr lang="en-US" sz="1600" b="0" i="0" u="none" strike="noStrike" cap="none">
                <a:solidFill>
                  <a:srgbClr val="222222"/>
                </a:solidFill>
                <a:latin typeface="Calibri"/>
                <a:ea typeface="Calibri"/>
                <a:cs typeface="Calibri"/>
                <a:sym typeface="Calibri"/>
              </a:rPr>
              <a:t>Explored the meanings around green purchasing</a:t>
            </a:r>
            <a:endParaRPr sz="1600" b="0" i="0" u="none" strike="noStrike" cap="none">
              <a:solidFill>
                <a:schemeClr val="dk1"/>
              </a:solidFill>
              <a:latin typeface="Calibri"/>
              <a:ea typeface="Calibri"/>
              <a:cs typeface="Calibri"/>
              <a:sym typeface="Calibri"/>
            </a:endParaRPr>
          </a:p>
        </p:txBody>
      </p:sp>
      <p:sp>
        <p:nvSpPr>
          <p:cNvPr id="371" name="Google Shape;371;p27"/>
          <p:cNvSpPr/>
          <p:nvPr/>
        </p:nvSpPr>
        <p:spPr>
          <a:xfrm>
            <a:off x="6199632" y="2057400"/>
            <a:ext cx="5440680" cy="2697480"/>
          </a:xfrm>
          <a:prstGeom prst="rect">
            <a:avLst/>
          </a:prstGeom>
          <a:solidFill>
            <a:srgbClr val="E9F2F2"/>
          </a:solidFill>
          <a:ln w="12700" cap="flat" cmpd="sng">
            <a:solidFill>
              <a:srgbClr val="DAD3E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 name="Google Shape;372;p27"/>
          <p:cNvSpPr/>
          <p:nvPr/>
        </p:nvSpPr>
        <p:spPr>
          <a:xfrm>
            <a:off x="6400800" y="2212848"/>
            <a:ext cx="502920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D6B6B"/>
              </a:buClr>
              <a:buSzPts val="1600"/>
              <a:buFont typeface="Calibri"/>
              <a:buNone/>
            </a:pPr>
            <a:r>
              <a:rPr lang="en-US" sz="1600" b="1" i="0" u="none" strike="noStrike" cap="none">
                <a:solidFill>
                  <a:srgbClr val="1D6B6B"/>
                </a:solidFill>
                <a:latin typeface="Calibri"/>
                <a:ea typeface="Calibri"/>
                <a:cs typeface="Calibri"/>
                <a:sym typeface="Calibri"/>
              </a:rPr>
              <a:t>Phase 2, quantitative</a:t>
            </a:r>
            <a:endParaRPr sz="1600" b="0" i="0" u="none" strike="noStrike" cap="none">
              <a:solidFill>
                <a:schemeClr val="dk1"/>
              </a:solidFill>
              <a:latin typeface="Calibri"/>
              <a:ea typeface="Calibri"/>
              <a:cs typeface="Calibri"/>
              <a:sym typeface="Calibri"/>
            </a:endParaRPr>
          </a:p>
        </p:txBody>
      </p:sp>
      <p:sp>
        <p:nvSpPr>
          <p:cNvPr id="373" name="Google Shape;373;p27"/>
          <p:cNvSpPr/>
          <p:nvPr/>
        </p:nvSpPr>
        <p:spPr>
          <a:xfrm>
            <a:off x="6519672" y="2651760"/>
            <a:ext cx="4892040" cy="1920240"/>
          </a:xfrm>
          <a:prstGeom prst="rect">
            <a:avLst/>
          </a:prstGeom>
          <a:noFill/>
          <a:ln>
            <a:noFill/>
          </a:ln>
        </p:spPr>
        <p:txBody>
          <a:bodyPr spcFirstLastPara="1" wrap="square" lIns="91425" tIns="45700" rIns="91425" bIns="45700" anchor="t" anchorCtr="0">
            <a:noAutofit/>
          </a:bodyPr>
          <a:lstStyle/>
          <a:p>
            <a:pPr marL="228600" marR="0" lvl="0" indent="-228600" algn="l" rtl="0">
              <a:spcBef>
                <a:spcPts val="0"/>
              </a:spcBef>
              <a:spcAft>
                <a:spcPts val="0"/>
              </a:spcAft>
              <a:buClr>
                <a:srgbClr val="222222"/>
              </a:buClr>
              <a:buSzPts val="1600"/>
              <a:buFont typeface="Calibri"/>
              <a:buChar char="•"/>
            </a:pPr>
            <a:r>
              <a:rPr lang="en-US" sz="1600" b="0" i="0" u="none" strike="noStrike" cap="none">
                <a:solidFill>
                  <a:srgbClr val="222222"/>
                </a:solidFill>
                <a:latin typeface="Calibri"/>
                <a:ea typeface="Calibri"/>
                <a:cs typeface="Calibri"/>
                <a:sym typeface="Calibri"/>
              </a:rPr>
              <a:t>Built and administered a survey</a:t>
            </a:r>
            <a:endParaRPr sz="1600" b="0" i="0" u="none" strike="noStrike" cap="none">
              <a:solidFill>
                <a:schemeClr val="dk1"/>
              </a:solidFill>
              <a:latin typeface="Calibri"/>
              <a:ea typeface="Calibri"/>
              <a:cs typeface="Calibri"/>
              <a:sym typeface="Calibri"/>
            </a:endParaRPr>
          </a:p>
          <a:p>
            <a:pPr marL="228600" marR="0" lvl="0" indent="-228600" algn="l" rtl="0">
              <a:spcBef>
                <a:spcPts val="800"/>
              </a:spcBef>
              <a:spcAft>
                <a:spcPts val="0"/>
              </a:spcAft>
              <a:buClr>
                <a:srgbClr val="222222"/>
              </a:buClr>
              <a:buSzPts val="1600"/>
              <a:buFont typeface="Calibri"/>
              <a:buChar char="•"/>
            </a:pPr>
            <a:r>
              <a:rPr lang="en-US" sz="1600" b="0" i="0" u="none" strike="noStrike" cap="none">
                <a:solidFill>
                  <a:srgbClr val="222222"/>
                </a:solidFill>
                <a:latin typeface="Calibri"/>
                <a:ea typeface="Calibri"/>
                <a:cs typeface="Calibri"/>
                <a:sym typeface="Calibri"/>
              </a:rPr>
              <a:t>Tested the identified factors at scale</a:t>
            </a:r>
            <a:endParaRPr sz="1600" b="0" i="0" u="none" strike="noStrike" cap="none">
              <a:solidFill>
                <a:schemeClr val="dk1"/>
              </a:solidFill>
              <a:latin typeface="Calibri"/>
              <a:ea typeface="Calibri"/>
              <a:cs typeface="Calibri"/>
              <a:sym typeface="Calibri"/>
            </a:endParaRPr>
          </a:p>
        </p:txBody>
      </p:sp>
      <p:sp>
        <p:nvSpPr>
          <p:cNvPr id="374" name="Google Shape;374;p27"/>
          <p:cNvSpPr/>
          <p:nvPr/>
        </p:nvSpPr>
        <p:spPr>
          <a:xfrm>
            <a:off x="548640" y="4937760"/>
            <a:ext cx="11064240" cy="64008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C9A227"/>
              </a:buClr>
              <a:buSzPts val="1650"/>
              <a:buFont typeface="Calibri"/>
              <a:buNone/>
            </a:pPr>
            <a:r>
              <a:rPr lang="en-US" sz="1650" b="1" i="0" u="none" strike="noStrike" cap="none">
                <a:solidFill>
                  <a:srgbClr val="C9A227"/>
                </a:solidFill>
                <a:latin typeface="Calibri"/>
                <a:ea typeface="Calibri"/>
                <a:cs typeface="Calibri"/>
                <a:sym typeface="Calibri"/>
              </a:rPr>
              <a:t>Purpose. </a:t>
            </a:r>
            <a:r>
              <a:rPr lang="en-US" sz="1650" b="0" i="0" u="none" strike="noStrike" cap="none">
                <a:solidFill>
                  <a:srgbClr val="222222"/>
                </a:solidFill>
                <a:latin typeface="Calibri"/>
                <a:ea typeface="Calibri"/>
                <a:cs typeface="Calibri"/>
                <a:sym typeface="Calibri"/>
              </a:rPr>
              <a:t>Develop and test an instrument or generalise the qualitative findings.</a:t>
            </a:r>
            <a:endParaRPr sz="1650" b="0" i="0" u="none" strike="noStrike" cap="none">
              <a:solidFill>
                <a:schemeClr val="dk1"/>
              </a:solidFill>
              <a:latin typeface="Calibri"/>
              <a:ea typeface="Calibri"/>
              <a:cs typeface="Calibri"/>
              <a:sym typeface="Calibri"/>
            </a:endParaRPr>
          </a:p>
        </p:txBody>
      </p:sp>
      <p:sp>
        <p:nvSpPr>
          <p:cNvPr id="375" name="Google Shape;375;p27"/>
          <p:cNvSpPr/>
          <p:nvPr/>
        </p:nvSpPr>
        <p:spPr>
          <a:xfrm>
            <a:off x="502920" y="6446520"/>
            <a:ext cx="86868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5E6975"/>
              </a:buClr>
              <a:buSzPts val="900"/>
              <a:buFont typeface="Calibri"/>
              <a:buNone/>
            </a:pPr>
            <a:r>
              <a:rPr lang="en-US" sz="900" b="0" i="0" u="none" strike="noStrike" cap="none">
                <a:solidFill>
                  <a:srgbClr val="5E6975"/>
                </a:solidFill>
                <a:latin typeface="Calibri"/>
                <a:ea typeface="Calibri"/>
                <a:cs typeface="Calibri"/>
                <a:sym typeface="Calibri"/>
              </a:rPr>
              <a:t>Advanced Doctoral Research Skills  |  Mixed Methods Research</a:t>
            </a:r>
            <a:endParaRPr sz="900" b="0" i="0" u="none" strike="noStrike" cap="none">
              <a:solidFill>
                <a:schemeClr val="dk1"/>
              </a:solidFill>
              <a:latin typeface="Calibri"/>
              <a:ea typeface="Calibri"/>
              <a:cs typeface="Calibri"/>
              <a:sym typeface="Calibri"/>
            </a:endParaRPr>
          </a:p>
        </p:txBody>
      </p:sp>
      <p:sp>
        <p:nvSpPr>
          <p:cNvPr id="376" name="Google Shape;376;p27"/>
          <p:cNvSpPr/>
          <p:nvPr/>
        </p:nvSpPr>
        <p:spPr>
          <a:xfrm>
            <a:off x="11247120" y="6446520"/>
            <a:ext cx="548640" cy="274320"/>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5E6975"/>
              </a:buClr>
              <a:buSzPts val="900"/>
              <a:buFont typeface="Calibri"/>
              <a:buNone/>
            </a:pPr>
            <a:r>
              <a:rPr lang="en-US" sz="900" b="0" i="0" u="none" strike="noStrike" cap="none">
                <a:solidFill>
                  <a:srgbClr val="5E6975"/>
                </a:solidFill>
                <a:latin typeface="Calibri"/>
                <a:ea typeface="Calibri"/>
                <a:cs typeface="Calibri"/>
                <a:sym typeface="Calibri"/>
              </a:rPr>
              <a:t>23</a:t>
            </a:r>
            <a:endParaRPr sz="900" b="0" i="0" u="none" strike="noStrike" cap="none">
              <a:solidFill>
                <a:schemeClr val="dk1"/>
              </a:solidFill>
              <a:latin typeface="Calibri"/>
              <a:ea typeface="Calibri"/>
              <a:cs typeface="Calibri"/>
              <a:sym typeface="Calibri"/>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381"/>
        <p:cNvGrpSpPr/>
        <p:nvPr/>
      </p:nvGrpSpPr>
      <p:grpSpPr>
        <a:xfrm>
          <a:off x="0" y="0"/>
          <a:ext cx="0" cy="0"/>
          <a:chOff x="0" y="0"/>
          <a:chExt cx="0" cy="0"/>
        </a:xfrm>
      </p:grpSpPr>
      <p:sp>
        <p:nvSpPr>
          <p:cNvPr id="382" name="Google Shape;382;p28"/>
          <p:cNvSpPr/>
          <p:nvPr/>
        </p:nvSpPr>
        <p:spPr>
          <a:xfrm>
            <a:off x="0" y="0"/>
            <a:ext cx="12188952" cy="1078992"/>
          </a:xfrm>
          <a:prstGeom prst="rect">
            <a:avLst/>
          </a:prstGeom>
          <a:solidFill>
            <a:srgbClr val="4B2C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 name="Google Shape;383;p28"/>
          <p:cNvSpPr/>
          <p:nvPr/>
        </p:nvSpPr>
        <p:spPr>
          <a:xfrm>
            <a:off x="502920" y="109728"/>
            <a:ext cx="11155680" cy="841248"/>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2700"/>
              <a:buFont typeface="Cambria"/>
              <a:buNone/>
            </a:pPr>
            <a:r>
              <a:rPr lang="en-US" sz="2700" b="1" i="0" u="none" strike="noStrike" cap="none">
                <a:solidFill>
                  <a:srgbClr val="FFFFFF"/>
                </a:solidFill>
                <a:latin typeface="Cambria"/>
                <a:ea typeface="Cambria"/>
                <a:cs typeface="Cambria"/>
                <a:sym typeface="Cambria"/>
              </a:rPr>
              <a:t>3. Convergent (QUAN + QUAL)</a:t>
            </a:r>
            <a:endParaRPr sz="2700" b="0" i="0" u="none" strike="noStrike" cap="none">
              <a:solidFill>
                <a:schemeClr val="dk1"/>
              </a:solidFill>
              <a:latin typeface="Calibri"/>
              <a:ea typeface="Calibri"/>
              <a:cs typeface="Calibri"/>
              <a:sym typeface="Calibri"/>
            </a:endParaRPr>
          </a:p>
        </p:txBody>
      </p:sp>
      <p:sp>
        <p:nvSpPr>
          <p:cNvPr id="384" name="Google Shape;384;p28"/>
          <p:cNvSpPr/>
          <p:nvPr/>
        </p:nvSpPr>
        <p:spPr>
          <a:xfrm>
            <a:off x="548640" y="1371600"/>
            <a:ext cx="3108960" cy="868680"/>
          </a:xfrm>
          <a:prstGeom prst="roundRect">
            <a:avLst>
              <a:gd name="adj" fmla="val 8421"/>
            </a:avLst>
          </a:prstGeom>
          <a:solidFill>
            <a:srgbClr val="4B2C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 name="Google Shape;385;p28"/>
          <p:cNvSpPr/>
          <p:nvPr/>
        </p:nvSpPr>
        <p:spPr>
          <a:xfrm>
            <a:off x="548640" y="1371600"/>
            <a:ext cx="3108960" cy="86868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C9A227"/>
              </a:buClr>
              <a:buSzPts val="2600"/>
              <a:buFont typeface="Cambria"/>
              <a:buNone/>
            </a:pPr>
            <a:r>
              <a:rPr lang="en-US" sz="2600" b="1" i="0" u="none" strike="noStrike" cap="none">
                <a:solidFill>
                  <a:srgbClr val="C9A227"/>
                </a:solidFill>
                <a:latin typeface="Cambria"/>
                <a:ea typeface="Cambria"/>
                <a:cs typeface="Cambria"/>
                <a:sym typeface="Cambria"/>
              </a:rPr>
              <a:t>QUAN + QUAL</a:t>
            </a:r>
            <a:endParaRPr sz="2600" b="0" i="0" u="none" strike="noStrike" cap="none">
              <a:solidFill>
                <a:schemeClr val="dk1"/>
              </a:solidFill>
              <a:latin typeface="Calibri"/>
              <a:ea typeface="Calibri"/>
              <a:cs typeface="Calibri"/>
              <a:sym typeface="Calibri"/>
            </a:endParaRPr>
          </a:p>
        </p:txBody>
      </p:sp>
      <p:sp>
        <p:nvSpPr>
          <p:cNvPr id="386" name="Google Shape;386;p28"/>
          <p:cNvSpPr/>
          <p:nvPr/>
        </p:nvSpPr>
        <p:spPr>
          <a:xfrm>
            <a:off x="548640" y="2468880"/>
            <a:ext cx="1097280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4B2C7A"/>
              </a:buClr>
              <a:buSzPts val="1600"/>
              <a:buFont typeface="Calibri"/>
              <a:buNone/>
            </a:pPr>
            <a:r>
              <a:rPr lang="en-US" sz="1600" b="1" i="0" u="none" strike="noStrike" cap="none">
                <a:solidFill>
                  <a:srgbClr val="4B2C7A"/>
                </a:solidFill>
                <a:latin typeface="Calibri"/>
                <a:ea typeface="Calibri"/>
                <a:cs typeface="Calibri"/>
                <a:sym typeface="Calibri"/>
              </a:rPr>
              <a:t>Characteristics</a:t>
            </a:r>
            <a:endParaRPr sz="1600" b="0" i="0" u="none" strike="noStrike" cap="none">
              <a:solidFill>
                <a:schemeClr val="dk1"/>
              </a:solidFill>
              <a:latin typeface="Calibri"/>
              <a:ea typeface="Calibri"/>
              <a:cs typeface="Calibri"/>
              <a:sym typeface="Calibri"/>
            </a:endParaRPr>
          </a:p>
        </p:txBody>
      </p:sp>
      <p:sp>
        <p:nvSpPr>
          <p:cNvPr id="387" name="Google Shape;387;p28"/>
          <p:cNvSpPr/>
          <p:nvPr/>
        </p:nvSpPr>
        <p:spPr>
          <a:xfrm>
            <a:off x="640080" y="2880360"/>
            <a:ext cx="10972800" cy="2743200"/>
          </a:xfrm>
          <a:prstGeom prst="rect">
            <a:avLst/>
          </a:prstGeom>
          <a:noFill/>
          <a:ln>
            <a:noFill/>
          </a:ln>
        </p:spPr>
        <p:txBody>
          <a:bodyPr spcFirstLastPara="1" wrap="square" lIns="91425" tIns="45700" rIns="91425" bIns="45700" anchor="t" anchorCtr="0">
            <a:noAutofit/>
          </a:bodyPr>
          <a:lstStyle/>
          <a:p>
            <a:pPr marL="228600" marR="0" lvl="0" indent="-228600" algn="l" rtl="0">
              <a:spcBef>
                <a:spcPts val="0"/>
              </a:spcBef>
              <a:spcAft>
                <a:spcPts val="0"/>
              </a:spcAft>
              <a:buClr>
                <a:srgbClr val="222222"/>
              </a:buClr>
              <a:buSzPts val="1800"/>
              <a:buFont typeface="Calibri"/>
              <a:buChar char="•"/>
            </a:pPr>
            <a:r>
              <a:rPr lang="en-US" sz="1800" b="0" i="0" u="none" strike="noStrike" cap="none">
                <a:solidFill>
                  <a:srgbClr val="222222"/>
                </a:solidFill>
                <a:latin typeface="Calibri"/>
                <a:ea typeface="Calibri"/>
                <a:cs typeface="Calibri"/>
                <a:sym typeface="Calibri"/>
              </a:rPr>
              <a:t>Collects quantitative and qualitative data at the same time</a:t>
            </a:r>
            <a:endParaRPr sz="1800" b="0" i="0" u="none" strike="noStrike" cap="none">
              <a:solidFill>
                <a:schemeClr val="dk1"/>
              </a:solidFill>
              <a:latin typeface="Calibri"/>
              <a:ea typeface="Calibri"/>
              <a:cs typeface="Calibri"/>
              <a:sym typeface="Calibri"/>
            </a:endParaRPr>
          </a:p>
          <a:p>
            <a:pPr marL="228600" marR="0" lvl="0" indent="-228600" algn="l" rtl="0">
              <a:spcBef>
                <a:spcPts val="1000"/>
              </a:spcBef>
              <a:spcAft>
                <a:spcPts val="0"/>
              </a:spcAft>
              <a:buClr>
                <a:srgbClr val="222222"/>
              </a:buClr>
              <a:buSzPts val="1800"/>
              <a:buFont typeface="Calibri"/>
              <a:buChar char="•"/>
            </a:pPr>
            <a:r>
              <a:rPr lang="en-US" sz="1800" b="0" i="0" u="none" strike="noStrike" cap="none">
                <a:solidFill>
                  <a:srgbClr val="222222"/>
                </a:solidFill>
                <a:latin typeface="Calibri"/>
                <a:ea typeface="Calibri"/>
                <a:cs typeface="Calibri"/>
                <a:sym typeface="Calibri"/>
              </a:rPr>
              <a:t>Gives equal attention and weight to both strands</a:t>
            </a:r>
            <a:endParaRPr sz="1800" b="0" i="0" u="none" strike="noStrike" cap="none">
              <a:solidFill>
                <a:schemeClr val="dk1"/>
              </a:solidFill>
              <a:latin typeface="Calibri"/>
              <a:ea typeface="Calibri"/>
              <a:cs typeface="Calibri"/>
              <a:sym typeface="Calibri"/>
            </a:endParaRPr>
          </a:p>
          <a:p>
            <a:pPr marL="228600" marR="0" lvl="0" indent="-228600" algn="l" rtl="0">
              <a:spcBef>
                <a:spcPts val="1000"/>
              </a:spcBef>
              <a:spcAft>
                <a:spcPts val="0"/>
              </a:spcAft>
              <a:buClr>
                <a:srgbClr val="222222"/>
              </a:buClr>
              <a:buSzPts val="1800"/>
              <a:buFont typeface="Calibri"/>
              <a:buChar char="•"/>
            </a:pPr>
            <a:r>
              <a:rPr lang="en-US" sz="1800" b="0" i="0" u="none" strike="noStrike" cap="none">
                <a:solidFill>
                  <a:srgbClr val="222222"/>
                </a:solidFill>
                <a:latin typeface="Calibri"/>
                <a:ea typeface="Calibri"/>
                <a:cs typeface="Calibri"/>
                <a:sym typeface="Calibri"/>
              </a:rPr>
              <a:t>Analyses each strand separately</a:t>
            </a:r>
            <a:endParaRPr sz="1800" b="0" i="0" u="none" strike="noStrike" cap="none">
              <a:solidFill>
                <a:schemeClr val="dk1"/>
              </a:solidFill>
              <a:latin typeface="Calibri"/>
              <a:ea typeface="Calibri"/>
              <a:cs typeface="Calibri"/>
              <a:sym typeface="Calibri"/>
            </a:endParaRPr>
          </a:p>
          <a:p>
            <a:pPr marL="228600" marR="0" lvl="0" indent="-228600" algn="l" rtl="0">
              <a:spcBef>
                <a:spcPts val="1000"/>
              </a:spcBef>
              <a:spcAft>
                <a:spcPts val="0"/>
              </a:spcAft>
              <a:buClr>
                <a:srgbClr val="222222"/>
              </a:buClr>
              <a:buSzPts val="1800"/>
              <a:buFont typeface="Calibri"/>
              <a:buChar char="•"/>
            </a:pPr>
            <a:r>
              <a:rPr lang="en-US" sz="1800" b="0" i="0" u="none" strike="noStrike" cap="none">
                <a:solidFill>
                  <a:srgbClr val="222222"/>
                </a:solidFill>
                <a:latin typeface="Calibri"/>
                <a:ea typeface="Calibri"/>
                <a:cs typeface="Calibri"/>
                <a:sym typeface="Calibri"/>
              </a:rPr>
              <a:t>Merges the two datasets at interpretation</a:t>
            </a:r>
            <a:endParaRPr sz="1800" b="0" i="0" u="none" strike="noStrike" cap="none">
              <a:solidFill>
                <a:schemeClr val="dk1"/>
              </a:solidFill>
              <a:latin typeface="Calibri"/>
              <a:ea typeface="Calibri"/>
              <a:cs typeface="Calibri"/>
              <a:sym typeface="Calibri"/>
            </a:endParaRPr>
          </a:p>
          <a:p>
            <a:pPr marL="228600" marR="0" lvl="0" indent="-228600" algn="l" rtl="0">
              <a:spcBef>
                <a:spcPts val="1000"/>
              </a:spcBef>
              <a:spcAft>
                <a:spcPts val="0"/>
              </a:spcAft>
              <a:buClr>
                <a:srgbClr val="222222"/>
              </a:buClr>
              <a:buSzPts val="1800"/>
              <a:buFont typeface="Calibri"/>
              <a:buChar char="•"/>
            </a:pPr>
            <a:r>
              <a:rPr lang="en-US" sz="1800" b="0" i="0" u="none" strike="noStrike" cap="none">
                <a:solidFill>
                  <a:srgbClr val="222222"/>
                </a:solidFill>
                <a:latin typeface="Calibri"/>
                <a:ea typeface="Calibri"/>
                <a:cs typeface="Calibri"/>
                <a:sym typeface="Calibri"/>
              </a:rPr>
              <a:t>Each strand offsets the other: context against generalisability</a:t>
            </a:r>
            <a:endParaRPr sz="1800" b="0" i="0" u="none" strike="noStrike" cap="none">
              <a:solidFill>
                <a:schemeClr val="dk1"/>
              </a:solidFill>
              <a:latin typeface="Calibri"/>
              <a:ea typeface="Calibri"/>
              <a:cs typeface="Calibri"/>
              <a:sym typeface="Calibri"/>
            </a:endParaRPr>
          </a:p>
        </p:txBody>
      </p:sp>
      <p:sp>
        <p:nvSpPr>
          <p:cNvPr id="388" name="Google Shape;388;p28"/>
          <p:cNvSpPr/>
          <p:nvPr/>
        </p:nvSpPr>
        <p:spPr>
          <a:xfrm>
            <a:off x="502920" y="6446520"/>
            <a:ext cx="86868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5E6975"/>
              </a:buClr>
              <a:buSzPts val="900"/>
              <a:buFont typeface="Calibri"/>
              <a:buNone/>
            </a:pPr>
            <a:r>
              <a:rPr lang="en-US" sz="900" b="0" i="0" u="none" strike="noStrike" cap="none">
                <a:solidFill>
                  <a:srgbClr val="5E6975"/>
                </a:solidFill>
                <a:latin typeface="Calibri"/>
                <a:ea typeface="Calibri"/>
                <a:cs typeface="Calibri"/>
                <a:sym typeface="Calibri"/>
              </a:rPr>
              <a:t>Advanced Doctoral Research Skills  |  Mixed Methods Research</a:t>
            </a:r>
            <a:endParaRPr sz="900" b="0" i="0" u="none" strike="noStrike" cap="none">
              <a:solidFill>
                <a:schemeClr val="dk1"/>
              </a:solidFill>
              <a:latin typeface="Calibri"/>
              <a:ea typeface="Calibri"/>
              <a:cs typeface="Calibri"/>
              <a:sym typeface="Calibri"/>
            </a:endParaRPr>
          </a:p>
        </p:txBody>
      </p:sp>
      <p:sp>
        <p:nvSpPr>
          <p:cNvPr id="389" name="Google Shape;389;p28"/>
          <p:cNvSpPr/>
          <p:nvPr/>
        </p:nvSpPr>
        <p:spPr>
          <a:xfrm>
            <a:off x="11247120" y="6446520"/>
            <a:ext cx="548640" cy="274320"/>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5E6975"/>
              </a:buClr>
              <a:buSzPts val="900"/>
              <a:buFont typeface="Calibri"/>
              <a:buNone/>
            </a:pPr>
            <a:r>
              <a:rPr lang="en-US" sz="900" b="0" i="0" u="none" strike="noStrike" cap="none">
                <a:solidFill>
                  <a:srgbClr val="5E6975"/>
                </a:solidFill>
                <a:latin typeface="Calibri"/>
                <a:ea typeface="Calibri"/>
                <a:cs typeface="Calibri"/>
                <a:sym typeface="Calibri"/>
              </a:rPr>
              <a:t>24</a:t>
            </a:r>
            <a:endParaRPr sz="900" b="0" i="0" u="none" strike="noStrike" cap="none">
              <a:solidFill>
                <a:schemeClr val="dk1"/>
              </a:solidFill>
              <a:latin typeface="Calibri"/>
              <a:ea typeface="Calibri"/>
              <a:cs typeface="Calibri"/>
              <a:sym typeface="Calibri"/>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394"/>
        <p:cNvGrpSpPr/>
        <p:nvPr/>
      </p:nvGrpSpPr>
      <p:grpSpPr>
        <a:xfrm>
          <a:off x="0" y="0"/>
          <a:ext cx="0" cy="0"/>
          <a:chOff x="0" y="0"/>
          <a:chExt cx="0" cy="0"/>
        </a:xfrm>
      </p:grpSpPr>
      <p:sp>
        <p:nvSpPr>
          <p:cNvPr id="395" name="Google Shape;395;p29"/>
          <p:cNvSpPr/>
          <p:nvPr/>
        </p:nvSpPr>
        <p:spPr>
          <a:xfrm>
            <a:off x="0" y="0"/>
            <a:ext cx="12188952" cy="1078992"/>
          </a:xfrm>
          <a:prstGeom prst="rect">
            <a:avLst/>
          </a:prstGeom>
          <a:solidFill>
            <a:srgbClr val="4B2C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 name="Google Shape;396;p29"/>
          <p:cNvSpPr/>
          <p:nvPr/>
        </p:nvSpPr>
        <p:spPr>
          <a:xfrm>
            <a:off x="502920" y="109728"/>
            <a:ext cx="11155680" cy="841248"/>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2700"/>
              <a:buFont typeface="Cambria"/>
              <a:buNone/>
            </a:pPr>
            <a:r>
              <a:rPr lang="en-US" sz="2700" b="1" i="0" u="none" strike="noStrike" cap="none">
                <a:solidFill>
                  <a:srgbClr val="FFFFFF"/>
                </a:solidFill>
                <a:latin typeface="Cambria"/>
                <a:ea typeface="Cambria"/>
                <a:cs typeface="Cambria"/>
                <a:sym typeface="Cambria"/>
              </a:rPr>
              <a:t>Convergent: a doctoral example</a:t>
            </a:r>
            <a:endParaRPr sz="2700" b="0" i="0" u="none" strike="noStrike" cap="none">
              <a:solidFill>
                <a:schemeClr val="dk1"/>
              </a:solidFill>
              <a:latin typeface="Calibri"/>
              <a:ea typeface="Calibri"/>
              <a:cs typeface="Calibri"/>
              <a:sym typeface="Calibri"/>
            </a:endParaRPr>
          </a:p>
        </p:txBody>
      </p:sp>
      <p:sp>
        <p:nvSpPr>
          <p:cNvPr id="397" name="Google Shape;397;p29"/>
          <p:cNvSpPr/>
          <p:nvPr/>
        </p:nvSpPr>
        <p:spPr>
          <a:xfrm>
            <a:off x="548640" y="1371600"/>
            <a:ext cx="11064240" cy="50292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222222"/>
              </a:buClr>
              <a:buSzPts val="1800"/>
              <a:buFont typeface="Calibri"/>
              <a:buNone/>
            </a:pPr>
            <a:r>
              <a:rPr lang="en-US" sz="1800" b="0" i="1" u="none" strike="noStrike" cap="none">
                <a:solidFill>
                  <a:srgbClr val="222222"/>
                </a:solidFill>
                <a:latin typeface="Calibri"/>
                <a:ea typeface="Calibri"/>
                <a:cs typeface="Calibri"/>
                <a:sym typeface="Calibri"/>
              </a:rPr>
              <a:t>A DBA study of trekking tourism as a tool for community empowerment in the Annapurna Circuit and Everest Region of Nepal.</a:t>
            </a:r>
            <a:endParaRPr sz="1800" b="0" i="0" u="none" strike="noStrike" cap="none">
              <a:solidFill>
                <a:schemeClr val="dk1"/>
              </a:solidFill>
              <a:latin typeface="Calibri"/>
              <a:ea typeface="Calibri"/>
              <a:cs typeface="Calibri"/>
              <a:sym typeface="Calibri"/>
            </a:endParaRPr>
          </a:p>
        </p:txBody>
      </p:sp>
      <p:sp>
        <p:nvSpPr>
          <p:cNvPr id="398" name="Google Shape;398;p29"/>
          <p:cNvSpPr/>
          <p:nvPr/>
        </p:nvSpPr>
        <p:spPr>
          <a:xfrm>
            <a:off x="548640" y="2057400"/>
            <a:ext cx="5440680" cy="2697480"/>
          </a:xfrm>
          <a:prstGeom prst="rect">
            <a:avLst/>
          </a:prstGeom>
          <a:solidFill>
            <a:srgbClr val="F3F0F9"/>
          </a:solidFill>
          <a:ln w="12700" cap="flat" cmpd="sng">
            <a:solidFill>
              <a:srgbClr val="DAD3E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 name="Google Shape;399;p29"/>
          <p:cNvSpPr/>
          <p:nvPr/>
        </p:nvSpPr>
        <p:spPr>
          <a:xfrm>
            <a:off x="749808" y="2212848"/>
            <a:ext cx="502920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4B2C7A"/>
              </a:buClr>
              <a:buSzPts val="1600"/>
              <a:buFont typeface="Calibri"/>
              <a:buNone/>
            </a:pPr>
            <a:r>
              <a:rPr lang="en-US" sz="1600" b="1" i="0" u="none" strike="noStrike" cap="none">
                <a:solidFill>
                  <a:srgbClr val="4B2C7A"/>
                </a:solidFill>
                <a:latin typeface="Calibri"/>
                <a:ea typeface="Calibri"/>
                <a:cs typeface="Calibri"/>
                <a:sym typeface="Calibri"/>
              </a:rPr>
              <a:t>Quantitative strand</a:t>
            </a:r>
            <a:endParaRPr sz="1600" b="0" i="0" u="none" strike="noStrike" cap="none">
              <a:solidFill>
                <a:schemeClr val="dk1"/>
              </a:solidFill>
              <a:latin typeface="Calibri"/>
              <a:ea typeface="Calibri"/>
              <a:cs typeface="Calibri"/>
              <a:sym typeface="Calibri"/>
            </a:endParaRPr>
          </a:p>
        </p:txBody>
      </p:sp>
      <p:sp>
        <p:nvSpPr>
          <p:cNvPr id="400" name="Google Shape;400;p29"/>
          <p:cNvSpPr/>
          <p:nvPr/>
        </p:nvSpPr>
        <p:spPr>
          <a:xfrm>
            <a:off x="868680" y="2651760"/>
            <a:ext cx="4892040" cy="1920240"/>
          </a:xfrm>
          <a:prstGeom prst="rect">
            <a:avLst/>
          </a:prstGeom>
          <a:noFill/>
          <a:ln>
            <a:noFill/>
          </a:ln>
        </p:spPr>
        <p:txBody>
          <a:bodyPr spcFirstLastPara="1" wrap="square" lIns="91425" tIns="45700" rIns="91425" bIns="45700" anchor="t" anchorCtr="0">
            <a:noAutofit/>
          </a:bodyPr>
          <a:lstStyle/>
          <a:p>
            <a:pPr marL="228600" marR="0" lvl="0" indent="-228600" algn="l" rtl="0">
              <a:spcBef>
                <a:spcPts val="0"/>
              </a:spcBef>
              <a:spcAft>
                <a:spcPts val="0"/>
              </a:spcAft>
              <a:buClr>
                <a:srgbClr val="222222"/>
              </a:buClr>
              <a:buSzPts val="1600"/>
              <a:buFont typeface="Calibri"/>
              <a:buChar char="•"/>
            </a:pPr>
            <a:r>
              <a:rPr lang="en-US" sz="1600" b="0" i="0" u="none" strike="noStrike" cap="none">
                <a:solidFill>
                  <a:srgbClr val="222222"/>
                </a:solidFill>
                <a:latin typeface="Calibri"/>
                <a:ea typeface="Calibri"/>
                <a:cs typeface="Calibri"/>
                <a:sym typeface="Calibri"/>
              </a:rPr>
              <a:t>A structured survey of residents, guides, porters and lodge owners</a:t>
            </a:r>
            <a:endParaRPr sz="1600" b="0" i="0" u="none" strike="noStrike" cap="none">
              <a:solidFill>
                <a:schemeClr val="dk1"/>
              </a:solidFill>
              <a:latin typeface="Calibri"/>
              <a:ea typeface="Calibri"/>
              <a:cs typeface="Calibri"/>
              <a:sym typeface="Calibri"/>
            </a:endParaRPr>
          </a:p>
          <a:p>
            <a:pPr marL="228600" marR="0" lvl="0" indent="-228600" algn="l" rtl="0">
              <a:spcBef>
                <a:spcPts val="800"/>
              </a:spcBef>
              <a:spcAft>
                <a:spcPts val="0"/>
              </a:spcAft>
              <a:buClr>
                <a:srgbClr val="222222"/>
              </a:buClr>
              <a:buSzPts val="1600"/>
              <a:buFont typeface="Calibri"/>
              <a:buChar char="•"/>
            </a:pPr>
            <a:r>
              <a:rPr lang="en-US" sz="1600" b="0" i="0" u="none" strike="noStrike" cap="none">
                <a:solidFill>
                  <a:srgbClr val="222222"/>
                </a:solidFill>
                <a:latin typeface="Calibri"/>
                <a:ea typeface="Calibri"/>
                <a:cs typeface="Calibri"/>
                <a:sym typeface="Calibri"/>
              </a:rPr>
              <a:t>Measured economic outcomes and empowerment on Scheyvens' four dimensions</a:t>
            </a:r>
            <a:endParaRPr sz="1600" b="0" i="0" u="none" strike="noStrike" cap="none">
              <a:solidFill>
                <a:schemeClr val="dk1"/>
              </a:solidFill>
              <a:latin typeface="Calibri"/>
              <a:ea typeface="Calibri"/>
              <a:cs typeface="Calibri"/>
              <a:sym typeface="Calibri"/>
            </a:endParaRPr>
          </a:p>
        </p:txBody>
      </p:sp>
      <p:sp>
        <p:nvSpPr>
          <p:cNvPr id="401" name="Google Shape;401;p29"/>
          <p:cNvSpPr/>
          <p:nvPr/>
        </p:nvSpPr>
        <p:spPr>
          <a:xfrm>
            <a:off x="6199632" y="2057400"/>
            <a:ext cx="5440680" cy="2697480"/>
          </a:xfrm>
          <a:prstGeom prst="rect">
            <a:avLst/>
          </a:prstGeom>
          <a:solidFill>
            <a:srgbClr val="E9F2F2"/>
          </a:solidFill>
          <a:ln w="12700" cap="flat" cmpd="sng">
            <a:solidFill>
              <a:srgbClr val="DAD3E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 name="Google Shape;402;p29"/>
          <p:cNvSpPr/>
          <p:nvPr/>
        </p:nvSpPr>
        <p:spPr>
          <a:xfrm>
            <a:off x="6400800" y="2212848"/>
            <a:ext cx="502920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D6B6B"/>
              </a:buClr>
              <a:buSzPts val="1600"/>
              <a:buFont typeface="Calibri"/>
              <a:buNone/>
            </a:pPr>
            <a:r>
              <a:rPr lang="en-US" sz="1600" b="1" i="0" u="none" strike="noStrike" cap="none">
                <a:solidFill>
                  <a:srgbClr val="1D6B6B"/>
                </a:solidFill>
                <a:latin typeface="Calibri"/>
                <a:ea typeface="Calibri"/>
                <a:cs typeface="Calibri"/>
                <a:sym typeface="Calibri"/>
              </a:rPr>
              <a:t>Qualitative strand</a:t>
            </a:r>
            <a:endParaRPr sz="1600" b="0" i="0" u="none" strike="noStrike" cap="none">
              <a:solidFill>
                <a:schemeClr val="dk1"/>
              </a:solidFill>
              <a:latin typeface="Calibri"/>
              <a:ea typeface="Calibri"/>
              <a:cs typeface="Calibri"/>
              <a:sym typeface="Calibri"/>
            </a:endParaRPr>
          </a:p>
        </p:txBody>
      </p:sp>
      <p:sp>
        <p:nvSpPr>
          <p:cNvPr id="403" name="Google Shape;403;p29"/>
          <p:cNvSpPr/>
          <p:nvPr/>
        </p:nvSpPr>
        <p:spPr>
          <a:xfrm>
            <a:off x="6519672" y="2651760"/>
            <a:ext cx="4892040" cy="1920240"/>
          </a:xfrm>
          <a:prstGeom prst="rect">
            <a:avLst/>
          </a:prstGeom>
          <a:noFill/>
          <a:ln>
            <a:noFill/>
          </a:ln>
        </p:spPr>
        <p:txBody>
          <a:bodyPr spcFirstLastPara="1" wrap="square" lIns="91425" tIns="45700" rIns="91425" bIns="45700" anchor="t" anchorCtr="0">
            <a:noAutofit/>
          </a:bodyPr>
          <a:lstStyle/>
          <a:p>
            <a:pPr marL="228600" marR="0" lvl="0" indent="-228600" algn="l" rtl="0">
              <a:spcBef>
                <a:spcPts val="0"/>
              </a:spcBef>
              <a:spcAft>
                <a:spcPts val="0"/>
              </a:spcAft>
              <a:buClr>
                <a:srgbClr val="222222"/>
              </a:buClr>
              <a:buSzPts val="1600"/>
              <a:buFont typeface="Calibri"/>
              <a:buChar char="•"/>
            </a:pPr>
            <a:r>
              <a:rPr lang="en-US" sz="1600" b="0" i="0" u="none" strike="noStrike" cap="none">
                <a:solidFill>
                  <a:srgbClr val="222222"/>
                </a:solidFill>
                <a:latin typeface="Calibri"/>
                <a:ea typeface="Calibri"/>
                <a:cs typeface="Calibri"/>
                <a:sym typeface="Calibri"/>
              </a:rPr>
              <a:t>Semi structured interviews run in the same fieldwork phase</a:t>
            </a:r>
            <a:endParaRPr sz="1600" b="0" i="0" u="none" strike="noStrike" cap="none">
              <a:solidFill>
                <a:schemeClr val="dk1"/>
              </a:solidFill>
              <a:latin typeface="Calibri"/>
              <a:ea typeface="Calibri"/>
              <a:cs typeface="Calibri"/>
              <a:sym typeface="Calibri"/>
            </a:endParaRPr>
          </a:p>
          <a:p>
            <a:pPr marL="228600" marR="0" lvl="0" indent="-228600" algn="l" rtl="0">
              <a:spcBef>
                <a:spcPts val="800"/>
              </a:spcBef>
              <a:spcAft>
                <a:spcPts val="0"/>
              </a:spcAft>
              <a:buClr>
                <a:srgbClr val="222222"/>
              </a:buClr>
              <a:buSzPts val="1600"/>
              <a:buFont typeface="Calibri"/>
              <a:buChar char="•"/>
            </a:pPr>
            <a:r>
              <a:rPr lang="en-US" sz="1600" b="0" i="0" u="none" strike="noStrike" cap="none">
                <a:solidFill>
                  <a:srgbClr val="222222"/>
                </a:solidFill>
                <a:latin typeface="Calibri"/>
                <a:ea typeface="Calibri"/>
                <a:cs typeface="Calibri"/>
                <a:sym typeface="Calibri"/>
              </a:rPr>
              <a:t>Explored how stakeholders experience empowerment and disempowerment</a:t>
            </a:r>
            <a:endParaRPr sz="1600" b="0" i="0" u="none" strike="noStrike" cap="none">
              <a:solidFill>
                <a:schemeClr val="dk1"/>
              </a:solidFill>
              <a:latin typeface="Calibri"/>
              <a:ea typeface="Calibri"/>
              <a:cs typeface="Calibri"/>
              <a:sym typeface="Calibri"/>
            </a:endParaRPr>
          </a:p>
        </p:txBody>
      </p:sp>
      <p:sp>
        <p:nvSpPr>
          <p:cNvPr id="404" name="Google Shape;404;p29"/>
          <p:cNvSpPr/>
          <p:nvPr/>
        </p:nvSpPr>
        <p:spPr>
          <a:xfrm>
            <a:off x="548640" y="4937760"/>
            <a:ext cx="11064240" cy="64008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C9A227"/>
              </a:buClr>
              <a:buSzPts val="1650"/>
              <a:buFont typeface="Calibri"/>
              <a:buNone/>
            </a:pPr>
            <a:r>
              <a:rPr lang="en-US" sz="1650" b="1" i="0" u="none" strike="noStrike" cap="none">
                <a:solidFill>
                  <a:srgbClr val="C9A227"/>
                </a:solidFill>
                <a:latin typeface="Calibri"/>
                <a:ea typeface="Calibri"/>
                <a:cs typeface="Calibri"/>
                <a:sym typeface="Calibri"/>
              </a:rPr>
              <a:t>Purpose. </a:t>
            </a:r>
            <a:r>
              <a:rPr lang="en-US" sz="1650" b="0" i="0" u="none" strike="noStrike" cap="none">
                <a:solidFill>
                  <a:srgbClr val="222222"/>
                </a:solidFill>
                <a:latin typeface="Calibri"/>
                <a:ea typeface="Calibri"/>
                <a:cs typeface="Calibri"/>
                <a:sym typeface="Calibri"/>
              </a:rPr>
              <a:t>Merge measurable outcomes with lived experience, so each can be read against the other.</a:t>
            </a:r>
            <a:endParaRPr sz="1650" b="0" i="0" u="none" strike="noStrike" cap="none">
              <a:solidFill>
                <a:schemeClr val="dk1"/>
              </a:solidFill>
              <a:latin typeface="Calibri"/>
              <a:ea typeface="Calibri"/>
              <a:cs typeface="Calibri"/>
              <a:sym typeface="Calibri"/>
            </a:endParaRPr>
          </a:p>
        </p:txBody>
      </p:sp>
      <p:sp>
        <p:nvSpPr>
          <p:cNvPr id="405" name="Google Shape;405;p29"/>
          <p:cNvSpPr/>
          <p:nvPr/>
        </p:nvSpPr>
        <p:spPr>
          <a:xfrm>
            <a:off x="502920" y="6446520"/>
            <a:ext cx="86868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5E6975"/>
              </a:buClr>
              <a:buSzPts val="900"/>
              <a:buFont typeface="Calibri"/>
              <a:buNone/>
            </a:pPr>
            <a:r>
              <a:rPr lang="en-US" sz="900" b="0" i="0" u="none" strike="noStrike" cap="none">
                <a:solidFill>
                  <a:srgbClr val="5E6975"/>
                </a:solidFill>
                <a:latin typeface="Calibri"/>
                <a:ea typeface="Calibri"/>
                <a:cs typeface="Calibri"/>
                <a:sym typeface="Calibri"/>
              </a:rPr>
              <a:t>Advanced Doctoral Research Skills  |  Mixed Methods Research</a:t>
            </a:r>
            <a:endParaRPr sz="900" b="0" i="0" u="none" strike="noStrike" cap="none">
              <a:solidFill>
                <a:schemeClr val="dk1"/>
              </a:solidFill>
              <a:latin typeface="Calibri"/>
              <a:ea typeface="Calibri"/>
              <a:cs typeface="Calibri"/>
              <a:sym typeface="Calibri"/>
            </a:endParaRPr>
          </a:p>
        </p:txBody>
      </p:sp>
      <p:sp>
        <p:nvSpPr>
          <p:cNvPr id="406" name="Google Shape;406;p29"/>
          <p:cNvSpPr/>
          <p:nvPr/>
        </p:nvSpPr>
        <p:spPr>
          <a:xfrm>
            <a:off x="11247120" y="6446520"/>
            <a:ext cx="548640" cy="274320"/>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5E6975"/>
              </a:buClr>
              <a:buSzPts val="900"/>
              <a:buFont typeface="Calibri"/>
              <a:buNone/>
            </a:pPr>
            <a:r>
              <a:rPr lang="en-US" sz="900" b="0" i="0" u="none" strike="noStrike" cap="none">
                <a:solidFill>
                  <a:srgbClr val="5E6975"/>
                </a:solidFill>
                <a:latin typeface="Calibri"/>
                <a:ea typeface="Calibri"/>
                <a:cs typeface="Calibri"/>
                <a:sym typeface="Calibri"/>
              </a:rPr>
              <a:t>25</a:t>
            </a:r>
            <a:endParaRPr sz="900" b="0" i="0" u="none" strike="noStrike" cap="none">
              <a:solidFill>
                <a:schemeClr val="dk1"/>
              </a:solidFill>
              <a:latin typeface="Calibri"/>
              <a:ea typeface="Calibri"/>
              <a:cs typeface="Calibri"/>
              <a:sym typeface="Calibri"/>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411"/>
        <p:cNvGrpSpPr/>
        <p:nvPr/>
      </p:nvGrpSpPr>
      <p:grpSpPr>
        <a:xfrm>
          <a:off x="0" y="0"/>
          <a:ext cx="0" cy="0"/>
          <a:chOff x="0" y="0"/>
          <a:chExt cx="0" cy="0"/>
        </a:xfrm>
      </p:grpSpPr>
      <p:sp>
        <p:nvSpPr>
          <p:cNvPr id="412" name="Google Shape;412;p30"/>
          <p:cNvSpPr/>
          <p:nvPr/>
        </p:nvSpPr>
        <p:spPr>
          <a:xfrm>
            <a:off x="0" y="0"/>
            <a:ext cx="12188952" cy="1078992"/>
          </a:xfrm>
          <a:prstGeom prst="rect">
            <a:avLst/>
          </a:prstGeom>
          <a:solidFill>
            <a:srgbClr val="4B2C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 name="Google Shape;413;p30"/>
          <p:cNvSpPr/>
          <p:nvPr/>
        </p:nvSpPr>
        <p:spPr>
          <a:xfrm>
            <a:off x="502920" y="109728"/>
            <a:ext cx="11155680" cy="841248"/>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2700"/>
              <a:buFont typeface="Cambria"/>
              <a:buNone/>
            </a:pPr>
            <a:r>
              <a:rPr lang="en-US" sz="2700" b="1" i="0" u="none" strike="noStrike" cap="none">
                <a:solidFill>
                  <a:srgbClr val="FFFFFF"/>
                </a:solidFill>
                <a:latin typeface="Cambria"/>
                <a:ea typeface="Cambria"/>
                <a:cs typeface="Cambria"/>
                <a:sym typeface="Cambria"/>
              </a:rPr>
              <a:t>The connecting point: where designs integrate</a:t>
            </a:r>
            <a:endParaRPr sz="2700" b="0" i="0" u="none" strike="noStrike" cap="none">
              <a:solidFill>
                <a:schemeClr val="dk1"/>
              </a:solidFill>
              <a:latin typeface="Calibri"/>
              <a:ea typeface="Calibri"/>
              <a:cs typeface="Calibri"/>
              <a:sym typeface="Calibri"/>
            </a:endParaRPr>
          </a:p>
        </p:txBody>
      </p:sp>
      <p:sp>
        <p:nvSpPr>
          <p:cNvPr id="414" name="Google Shape;414;p30"/>
          <p:cNvSpPr/>
          <p:nvPr/>
        </p:nvSpPr>
        <p:spPr>
          <a:xfrm>
            <a:off x="548640" y="1371600"/>
            <a:ext cx="11064240" cy="54864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5E6975"/>
              </a:buClr>
              <a:buSzPts val="1800"/>
              <a:buFont typeface="Calibri"/>
              <a:buNone/>
            </a:pPr>
            <a:r>
              <a:rPr lang="en-US" sz="1800" b="0" i="1" u="none" strike="noStrike" cap="none">
                <a:solidFill>
                  <a:srgbClr val="5E6975"/>
                </a:solidFill>
                <a:latin typeface="Calibri"/>
                <a:ea typeface="Calibri"/>
                <a:cs typeface="Calibri"/>
                <a:sym typeface="Calibri"/>
              </a:rPr>
              <a:t>The strands do not just sit together, they meet at a defined point. Naming where is part of naming the design.</a:t>
            </a:r>
            <a:endParaRPr sz="1800" b="0" i="0" u="none" strike="noStrike" cap="none">
              <a:solidFill>
                <a:schemeClr val="dk1"/>
              </a:solidFill>
              <a:latin typeface="Calibri"/>
              <a:ea typeface="Calibri"/>
              <a:cs typeface="Calibri"/>
              <a:sym typeface="Calibri"/>
            </a:endParaRPr>
          </a:p>
        </p:txBody>
      </p:sp>
      <p:graphicFrame>
        <p:nvGraphicFramePr>
          <p:cNvPr id="415" name="Google Shape;415;p30"/>
          <p:cNvGraphicFramePr/>
          <p:nvPr/>
        </p:nvGraphicFramePr>
        <p:xfrm>
          <a:off x="548640" y="2148840"/>
          <a:ext cx="3000000" cy="3000000"/>
        </p:xfrm>
        <a:graphic>
          <a:graphicData uri="http://schemas.openxmlformats.org/drawingml/2006/table">
            <a:tbl>
              <a:tblPr>
                <a:noFill/>
                <a:tableStyleId>{345A079F-C6DC-4A43-A44A-4ED4565CDA9E}</a:tableStyleId>
              </a:tblPr>
              <a:tblGrid>
                <a:gridCol w="3108950">
                  <a:extLst>
                    <a:ext uri="{9D8B030D-6E8A-4147-A177-3AD203B41FA5}">
                      <a16:colId xmlns:a16="http://schemas.microsoft.com/office/drawing/2014/main" val="20000"/>
                    </a:ext>
                  </a:extLst>
                </a:gridCol>
                <a:gridCol w="7982700">
                  <a:extLst>
                    <a:ext uri="{9D8B030D-6E8A-4147-A177-3AD203B41FA5}">
                      <a16:colId xmlns:a16="http://schemas.microsoft.com/office/drawing/2014/main" val="20001"/>
                    </a:ext>
                  </a:extLst>
                </a:gridCol>
              </a:tblGrid>
              <a:tr h="457200">
                <a:tc>
                  <a:txBody>
                    <a:bodyPr/>
                    <a:lstStyle/>
                    <a:p>
                      <a:pPr marL="0" marR="0" lvl="0" indent="0" algn="l" rtl="0">
                        <a:spcBef>
                          <a:spcPts val="0"/>
                        </a:spcBef>
                        <a:spcAft>
                          <a:spcPts val="0"/>
                        </a:spcAft>
                        <a:buClr>
                          <a:srgbClr val="FFFFFF"/>
                        </a:buClr>
                        <a:buSzPts val="1500"/>
                        <a:buFont typeface="Calibri"/>
                        <a:buNone/>
                      </a:pPr>
                      <a:r>
                        <a:rPr lang="en-US" sz="1500" b="1" u="none" strike="noStrike" cap="none">
                          <a:solidFill>
                            <a:srgbClr val="FFFFFF"/>
                          </a:solidFill>
                          <a:latin typeface="Calibri"/>
                          <a:ea typeface="Calibri"/>
                          <a:cs typeface="Calibri"/>
                          <a:sym typeface="Calibri"/>
                        </a:rPr>
                        <a:t>Design</a:t>
                      </a:r>
                      <a:endParaRPr sz="1500" u="none" strike="noStrike" cap="none">
                        <a:latin typeface="Calibri"/>
                        <a:ea typeface="Calibri"/>
                        <a:cs typeface="Calibri"/>
                        <a:sym typeface="Calibri"/>
                      </a:endParaRPr>
                    </a:p>
                  </a:txBody>
                  <a:tcPr marL="127000" marR="127000" marT="76200" marB="76200" anchor="ctr">
                    <a:lnL w="12700" cap="flat" cmpd="sng">
                      <a:solidFill>
                        <a:srgbClr val="DAD3E6"/>
                      </a:solidFill>
                      <a:prstDash val="solid"/>
                      <a:round/>
                      <a:headEnd type="none" w="sm" len="sm"/>
                      <a:tailEnd type="none" w="sm" len="sm"/>
                    </a:lnL>
                    <a:lnR w="12700" cap="flat" cmpd="sng">
                      <a:solidFill>
                        <a:srgbClr val="DAD3E6"/>
                      </a:solidFill>
                      <a:prstDash val="solid"/>
                      <a:round/>
                      <a:headEnd type="none" w="sm" len="sm"/>
                      <a:tailEnd type="none" w="sm" len="sm"/>
                    </a:lnR>
                    <a:lnT w="12700" cap="flat" cmpd="sng">
                      <a:solidFill>
                        <a:srgbClr val="DAD3E6"/>
                      </a:solidFill>
                      <a:prstDash val="solid"/>
                      <a:round/>
                      <a:headEnd type="none" w="sm" len="sm"/>
                      <a:tailEnd type="none" w="sm" len="sm"/>
                    </a:lnT>
                    <a:lnB w="12700" cap="flat" cmpd="sng">
                      <a:solidFill>
                        <a:srgbClr val="DAD3E6"/>
                      </a:solidFill>
                      <a:prstDash val="solid"/>
                      <a:round/>
                      <a:headEnd type="none" w="sm" len="sm"/>
                      <a:tailEnd type="none" w="sm" len="sm"/>
                    </a:lnB>
                    <a:solidFill>
                      <a:srgbClr val="4B2C7A"/>
                    </a:solidFill>
                  </a:tcPr>
                </a:tc>
                <a:tc>
                  <a:txBody>
                    <a:bodyPr/>
                    <a:lstStyle/>
                    <a:p>
                      <a:pPr marL="0" marR="0" lvl="0" indent="0" algn="l" rtl="0">
                        <a:spcBef>
                          <a:spcPts val="0"/>
                        </a:spcBef>
                        <a:spcAft>
                          <a:spcPts val="0"/>
                        </a:spcAft>
                        <a:buClr>
                          <a:srgbClr val="FFFFFF"/>
                        </a:buClr>
                        <a:buSzPts val="1500"/>
                        <a:buFont typeface="Calibri"/>
                        <a:buNone/>
                      </a:pPr>
                      <a:r>
                        <a:rPr lang="en-US" sz="1500" b="1" u="none" strike="noStrike" cap="none">
                          <a:solidFill>
                            <a:srgbClr val="FFFFFF"/>
                          </a:solidFill>
                          <a:latin typeface="Calibri"/>
                          <a:ea typeface="Calibri"/>
                          <a:cs typeface="Calibri"/>
                          <a:sym typeface="Calibri"/>
                        </a:rPr>
                        <a:t>Where it integrates</a:t>
                      </a:r>
                      <a:endParaRPr sz="1500" u="none" strike="noStrike" cap="none">
                        <a:latin typeface="Calibri"/>
                        <a:ea typeface="Calibri"/>
                        <a:cs typeface="Calibri"/>
                        <a:sym typeface="Calibri"/>
                      </a:endParaRPr>
                    </a:p>
                  </a:txBody>
                  <a:tcPr marL="127000" marR="127000" marT="76200" marB="76200" anchor="ctr">
                    <a:lnL w="12700" cap="flat" cmpd="sng">
                      <a:solidFill>
                        <a:srgbClr val="DAD3E6"/>
                      </a:solidFill>
                      <a:prstDash val="solid"/>
                      <a:round/>
                      <a:headEnd type="none" w="sm" len="sm"/>
                      <a:tailEnd type="none" w="sm" len="sm"/>
                    </a:lnL>
                    <a:lnR w="12700" cap="flat" cmpd="sng">
                      <a:solidFill>
                        <a:srgbClr val="DAD3E6"/>
                      </a:solidFill>
                      <a:prstDash val="solid"/>
                      <a:round/>
                      <a:headEnd type="none" w="sm" len="sm"/>
                      <a:tailEnd type="none" w="sm" len="sm"/>
                    </a:lnR>
                    <a:lnT w="12700" cap="flat" cmpd="sng">
                      <a:solidFill>
                        <a:srgbClr val="DAD3E6"/>
                      </a:solidFill>
                      <a:prstDash val="solid"/>
                      <a:round/>
                      <a:headEnd type="none" w="sm" len="sm"/>
                      <a:tailEnd type="none" w="sm" len="sm"/>
                    </a:lnT>
                    <a:lnB w="12700" cap="flat" cmpd="sng">
                      <a:solidFill>
                        <a:srgbClr val="DAD3E6"/>
                      </a:solidFill>
                      <a:prstDash val="solid"/>
                      <a:round/>
                      <a:headEnd type="none" w="sm" len="sm"/>
                      <a:tailEnd type="none" w="sm" len="sm"/>
                    </a:lnB>
                    <a:solidFill>
                      <a:srgbClr val="4B2C7A"/>
                    </a:solidFill>
                  </a:tcPr>
                </a:tc>
                <a:extLst>
                  <a:ext uri="{0D108BD9-81ED-4DB2-BD59-A6C34878D82A}">
                    <a16:rowId xmlns:a16="http://schemas.microsoft.com/office/drawing/2014/main" val="10000"/>
                  </a:ext>
                </a:extLst>
              </a:tr>
              <a:tr h="868675">
                <a:tc>
                  <a:txBody>
                    <a:bodyPr/>
                    <a:lstStyle/>
                    <a:p>
                      <a:pPr marL="0" marR="0" lvl="0" indent="0" algn="l" rtl="0">
                        <a:spcBef>
                          <a:spcPts val="0"/>
                        </a:spcBef>
                        <a:spcAft>
                          <a:spcPts val="0"/>
                        </a:spcAft>
                        <a:buClr>
                          <a:srgbClr val="222222"/>
                        </a:buClr>
                        <a:buSzPts val="1600"/>
                        <a:buFont typeface="Calibri"/>
                        <a:buNone/>
                      </a:pPr>
                      <a:r>
                        <a:rPr lang="en-US" sz="1600" u="none" strike="noStrike" cap="none">
                          <a:solidFill>
                            <a:srgbClr val="222222"/>
                          </a:solidFill>
                          <a:latin typeface="Calibri"/>
                          <a:ea typeface="Calibri"/>
                          <a:cs typeface="Calibri"/>
                          <a:sym typeface="Calibri"/>
                        </a:rPr>
                        <a:t>Explanatory sequential</a:t>
                      </a:r>
                      <a:endParaRPr sz="1600" u="none" strike="noStrike" cap="none">
                        <a:latin typeface="Calibri"/>
                        <a:ea typeface="Calibri"/>
                        <a:cs typeface="Calibri"/>
                        <a:sym typeface="Calibri"/>
                      </a:endParaRPr>
                    </a:p>
                  </a:txBody>
                  <a:tcPr marL="127000" marR="127000" marT="76200" marB="76200" anchor="ctr">
                    <a:lnL w="12700" cap="flat" cmpd="sng">
                      <a:solidFill>
                        <a:srgbClr val="DAD3E6"/>
                      </a:solidFill>
                      <a:prstDash val="solid"/>
                      <a:round/>
                      <a:headEnd type="none" w="sm" len="sm"/>
                      <a:tailEnd type="none" w="sm" len="sm"/>
                    </a:lnL>
                    <a:lnR w="12700" cap="flat" cmpd="sng">
                      <a:solidFill>
                        <a:srgbClr val="DAD3E6"/>
                      </a:solidFill>
                      <a:prstDash val="solid"/>
                      <a:round/>
                      <a:headEnd type="none" w="sm" len="sm"/>
                      <a:tailEnd type="none" w="sm" len="sm"/>
                    </a:lnR>
                    <a:lnT w="12700" cap="flat" cmpd="sng">
                      <a:solidFill>
                        <a:srgbClr val="DAD3E6"/>
                      </a:solidFill>
                      <a:prstDash val="solid"/>
                      <a:round/>
                      <a:headEnd type="none" w="sm" len="sm"/>
                      <a:tailEnd type="none" w="sm" len="sm"/>
                    </a:lnT>
                    <a:lnB w="12700" cap="flat" cmpd="sng">
                      <a:solidFill>
                        <a:srgbClr val="DAD3E6"/>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Clr>
                          <a:srgbClr val="222222"/>
                        </a:buClr>
                        <a:buSzPts val="1600"/>
                        <a:buFont typeface="Calibri"/>
                        <a:buNone/>
                      </a:pPr>
                      <a:r>
                        <a:rPr lang="en-US" sz="1600" u="none" strike="noStrike" cap="none">
                          <a:solidFill>
                            <a:srgbClr val="222222"/>
                          </a:solidFill>
                          <a:latin typeface="Calibri"/>
                          <a:ea typeface="Calibri"/>
                          <a:cs typeface="Calibri"/>
                          <a:sym typeface="Calibri"/>
                        </a:rPr>
                        <a:t>After the numbers. The results decide who is interviewed and what they are asked.</a:t>
                      </a:r>
                      <a:endParaRPr sz="1600" u="none" strike="noStrike" cap="none">
                        <a:latin typeface="Calibri"/>
                        <a:ea typeface="Calibri"/>
                        <a:cs typeface="Calibri"/>
                        <a:sym typeface="Calibri"/>
                      </a:endParaRPr>
                    </a:p>
                  </a:txBody>
                  <a:tcPr marL="127000" marR="127000" marT="76200" marB="76200" anchor="ctr">
                    <a:lnL w="12700" cap="flat" cmpd="sng">
                      <a:solidFill>
                        <a:srgbClr val="DAD3E6"/>
                      </a:solidFill>
                      <a:prstDash val="solid"/>
                      <a:round/>
                      <a:headEnd type="none" w="sm" len="sm"/>
                      <a:tailEnd type="none" w="sm" len="sm"/>
                    </a:lnL>
                    <a:lnR w="12700" cap="flat" cmpd="sng">
                      <a:solidFill>
                        <a:srgbClr val="DAD3E6"/>
                      </a:solidFill>
                      <a:prstDash val="solid"/>
                      <a:round/>
                      <a:headEnd type="none" w="sm" len="sm"/>
                      <a:tailEnd type="none" w="sm" len="sm"/>
                    </a:lnR>
                    <a:lnT w="12700" cap="flat" cmpd="sng">
                      <a:solidFill>
                        <a:srgbClr val="DAD3E6"/>
                      </a:solidFill>
                      <a:prstDash val="solid"/>
                      <a:round/>
                      <a:headEnd type="none" w="sm" len="sm"/>
                      <a:tailEnd type="none" w="sm" len="sm"/>
                    </a:lnT>
                    <a:lnB w="12700" cap="flat" cmpd="sng">
                      <a:solidFill>
                        <a:srgbClr val="DAD3E6"/>
                      </a:solidFill>
                      <a:prstDash val="solid"/>
                      <a:round/>
                      <a:headEnd type="none" w="sm" len="sm"/>
                      <a:tailEnd type="none" w="sm" len="sm"/>
                    </a:lnB>
                    <a:solidFill>
                      <a:srgbClr val="FFFFFF"/>
                    </a:solidFill>
                  </a:tcPr>
                </a:tc>
                <a:extLst>
                  <a:ext uri="{0D108BD9-81ED-4DB2-BD59-A6C34878D82A}">
                    <a16:rowId xmlns:a16="http://schemas.microsoft.com/office/drawing/2014/main" val="10001"/>
                  </a:ext>
                </a:extLst>
              </a:tr>
              <a:tr h="868675">
                <a:tc>
                  <a:txBody>
                    <a:bodyPr/>
                    <a:lstStyle/>
                    <a:p>
                      <a:pPr marL="0" marR="0" lvl="0" indent="0" algn="l" rtl="0">
                        <a:spcBef>
                          <a:spcPts val="0"/>
                        </a:spcBef>
                        <a:spcAft>
                          <a:spcPts val="0"/>
                        </a:spcAft>
                        <a:buClr>
                          <a:srgbClr val="222222"/>
                        </a:buClr>
                        <a:buSzPts val="1600"/>
                        <a:buFont typeface="Calibri"/>
                        <a:buNone/>
                      </a:pPr>
                      <a:r>
                        <a:rPr lang="en-US" sz="1600" u="none" strike="noStrike" cap="none">
                          <a:solidFill>
                            <a:srgbClr val="222222"/>
                          </a:solidFill>
                          <a:latin typeface="Calibri"/>
                          <a:ea typeface="Calibri"/>
                          <a:cs typeface="Calibri"/>
                          <a:sym typeface="Calibri"/>
                        </a:rPr>
                        <a:t>Exploratory sequential</a:t>
                      </a:r>
                      <a:endParaRPr sz="1600" u="none" strike="noStrike" cap="none">
                        <a:latin typeface="Calibri"/>
                        <a:ea typeface="Calibri"/>
                        <a:cs typeface="Calibri"/>
                        <a:sym typeface="Calibri"/>
                      </a:endParaRPr>
                    </a:p>
                  </a:txBody>
                  <a:tcPr marL="127000" marR="127000" marT="76200" marB="76200" anchor="ctr">
                    <a:lnL w="12700" cap="flat" cmpd="sng">
                      <a:solidFill>
                        <a:srgbClr val="DAD3E6"/>
                      </a:solidFill>
                      <a:prstDash val="solid"/>
                      <a:round/>
                      <a:headEnd type="none" w="sm" len="sm"/>
                      <a:tailEnd type="none" w="sm" len="sm"/>
                    </a:lnL>
                    <a:lnR w="12700" cap="flat" cmpd="sng">
                      <a:solidFill>
                        <a:srgbClr val="DAD3E6"/>
                      </a:solidFill>
                      <a:prstDash val="solid"/>
                      <a:round/>
                      <a:headEnd type="none" w="sm" len="sm"/>
                      <a:tailEnd type="none" w="sm" len="sm"/>
                    </a:lnR>
                    <a:lnT w="12700" cap="flat" cmpd="sng">
                      <a:solidFill>
                        <a:srgbClr val="DAD3E6"/>
                      </a:solidFill>
                      <a:prstDash val="solid"/>
                      <a:round/>
                      <a:headEnd type="none" w="sm" len="sm"/>
                      <a:tailEnd type="none" w="sm" len="sm"/>
                    </a:lnT>
                    <a:lnB w="12700" cap="flat" cmpd="sng">
                      <a:solidFill>
                        <a:srgbClr val="DAD3E6"/>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Clr>
                          <a:srgbClr val="222222"/>
                        </a:buClr>
                        <a:buSzPts val="1600"/>
                        <a:buFont typeface="Calibri"/>
                        <a:buNone/>
                      </a:pPr>
                      <a:r>
                        <a:rPr lang="en-US" sz="1600" u="none" strike="noStrike" cap="none">
                          <a:solidFill>
                            <a:srgbClr val="222222"/>
                          </a:solidFill>
                          <a:latin typeface="Calibri"/>
                          <a:ea typeface="Calibri"/>
                          <a:cs typeface="Calibri"/>
                          <a:sym typeface="Calibri"/>
                        </a:rPr>
                        <a:t>Earlier, at the instrument. The qualitative work shapes the survey or model that is then tested.</a:t>
                      </a:r>
                      <a:endParaRPr sz="1600" u="none" strike="noStrike" cap="none">
                        <a:latin typeface="Calibri"/>
                        <a:ea typeface="Calibri"/>
                        <a:cs typeface="Calibri"/>
                        <a:sym typeface="Calibri"/>
                      </a:endParaRPr>
                    </a:p>
                  </a:txBody>
                  <a:tcPr marL="127000" marR="127000" marT="76200" marB="76200" anchor="ctr">
                    <a:lnL w="12700" cap="flat" cmpd="sng">
                      <a:solidFill>
                        <a:srgbClr val="DAD3E6"/>
                      </a:solidFill>
                      <a:prstDash val="solid"/>
                      <a:round/>
                      <a:headEnd type="none" w="sm" len="sm"/>
                      <a:tailEnd type="none" w="sm" len="sm"/>
                    </a:lnL>
                    <a:lnR w="12700" cap="flat" cmpd="sng">
                      <a:solidFill>
                        <a:srgbClr val="DAD3E6"/>
                      </a:solidFill>
                      <a:prstDash val="solid"/>
                      <a:round/>
                      <a:headEnd type="none" w="sm" len="sm"/>
                      <a:tailEnd type="none" w="sm" len="sm"/>
                    </a:lnR>
                    <a:lnT w="12700" cap="flat" cmpd="sng">
                      <a:solidFill>
                        <a:srgbClr val="DAD3E6"/>
                      </a:solidFill>
                      <a:prstDash val="solid"/>
                      <a:round/>
                      <a:headEnd type="none" w="sm" len="sm"/>
                      <a:tailEnd type="none" w="sm" len="sm"/>
                    </a:lnT>
                    <a:lnB w="12700" cap="flat" cmpd="sng">
                      <a:solidFill>
                        <a:srgbClr val="DAD3E6"/>
                      </a:solidFill>
                      <a:prstDash val="solid"/>
                      <a:round/>
                      <a:headEnd type="none" w="sm" len="sm"/>
                      <a:tailEnd type="none" w="sm" len="sm"/>
                    </a:lnB>
                    <a:solidFill>
                      <a:srgbClr val="FFFFFF"/>
                    </a:solidFill>
                  </a:tcPr>
                </a:tc>
                <a:extLst>
                  <a:ext uri="{0D108BD9-81ED-4DB2-BD59-A6C34878D82A}">
                    <a16:rowId xmlns:a16="http://schemas.microsoft.com/office/drawing/2014/main" val="10002"/>
                  </a:ext>
                </a:extLst>
              </a:tr>
              <a:tr h="777250">
                <a:tc>
                  <a:txBody>
                    <a:bodyPr/>
                    <a:lstStyle/>
                    <a:p>
                      <a:pPr marL="0" marR="0" lvl="0" indent="0" algn="l" rtl="0">
                        <a:spcBef>
                          <a:spcPts val="0"/>
                        </a:spcBef>
                        <a:spcAft>
                          <a:spcPts val="0"/>
                        </a:spcAft>
                        <a:buClr>
                          <a:srgbClr val="222222"/>
                        </a:buClr>
                        <a:buSzPts val="1600"/>
                        <a:buFont typeface="Calibri"/>
                        <a:buNone/>
                      </a:pPr>
                      <a:r>
                        <a:rPr lang="en-US" sz="1600" u="none" strike="noStrike" cap="none">
                          <a:solidFill>
                            <a:srgbClr val="222222"/>
                          </a:solidFill>
                          <a:latin typeface="Calibri"/>
                          <a:ea typeface="Calibri"/>
                          <a:cs typeface="Calibri"/>
                          <a:sym typeface="Calibri"/>
                        </a:rPr>
                        <a:t>Convergent</a:t>
                      </a:r>
                      <a:endParaRPr sz="1600" u="none" strike="noStrike" cap="none">
                        <a:latin typeface="Calibri"/>
                        <a:ea typeface="Calibri"/>
                        <a:cs typeface="Calibri"/>
                        <a:sym typeface="Calibri"/>
                      </a:endParaRPr>
                    </a:p>
                  </a:txBody>
                  <a:tcPr marL="127000" marR="127000" marT="76200" marB="76200" anchor="ctr">
                    <a:lnL w="12700" cap="flat" cmpd="sng">
                      <a:solidFill>
                        <a:srgbClr val="DAD3E6"/>
                      </a:solidFill>
                      <a:prstDash val="solid"/>
                      <a:round/>
                      <a:headEnd type="none" w="sm" len="sm"/>
                      <a:tailEnd type="none" w="sm" len="sm"/>
                    </a:lnL>
                    <a:lnR w="12700" cap="flat" cmpd="sng">
                      <a:solidFill>
                        <a:srgbClr val="DAD3E6"/>
                      </a:solidFill>
                      <a:prstDash val="solid"/>
                      <a:round/>
                      <a:headEnd type="none" w="sm" len="sm"/>
                      <a:tailEnd type="none" w="sm" len="sm"/>
                    </a:lnR>
                    <a:lnT w="12700" cap="flat" cmpd="sng">
                      <a:solidFill>
                        <a:srgbClr val="DAD3E6"/>
                      </a:solidFill>
                      <a:prstDash val="solid"/>
                      <a:round/>
                      <a:headEnd type="none" w="sm" len="sm"/>
                      <a:tailEnd type="none" w="sm" len="sm"/>
                    </a:lnT>
                    <a:lnB w="12700" cap="flat" cmpd="sng">
                      <a:solidFill>
                        <a:srgbClr val="DAD3E6"/>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Clr>
                          <a:srgbClr val="222222"/>
                        </a:buClr>
                        <a:buSzPts val="1600"/>
                        <a:buFont typeface="Calibri"/>
                        <a:buNone/>
                      </a:pPr>
                      <a:r>
                        <a:rPr lang="en-US" sz="1600" u="none" strike="noStrike" cap="none">
                          <a:solidFill>
                            <a:srgbClr val="222222"/>
                          </a:solidFill>
                          <a:latin typeface="Calibri"/>
                          <a:ea typeface="Calibri"/>
                          <a:cs typeface="Calibri"/>
                          <a:sym typeface="Calibri"/>
                        </a:rPr>
                        <a:t>At interpretation. The two datasets are merged once both are analysed.</a:t>
                      </a:r>
                      <a:endParaRPr sz="1600" u="none" strike="noStrike" cap="none">
                        <a:latin typeface="Calibri"/>
                        <a:ea typeface="Calibri"/>
                        <a:cs typeface="Calibri"/>
                        <a:sym typeface="Calibri"/>
                      </a:endParaRPr>
                    </a:p>
                  </a:txBody>
                  <a:tcPr marL="127000" marR="127000" marT="76200" marB="76200" anchor="ctr">
                    <a:lnL w="12700" cap="flat" cmpd="sng">
                      <a:solidFill>
                        <a:srgbClr val="DAD3E6"/>
                      </a:solidFill>
                      <a:prstDash val="solid"/>
                      <a:round/>
                      <a:headEnd type="none" w="sm" len="sm"/>
                      <a:tailEnd type="none" w="sm" len="sm"/>
                    </a:lnL>
                    <a:lnR w="12700" cap="flat" cmpd="sng">
                      <a:solidFill>
                        <a:srgbClr val="DAD3E6"/>
                      </a:solidFill>
                      <a:prstDash val="solid"/>
                      <a:round/>
                      <a:headEnd type="none" w="sm" len="sm"/>
                      <a:tailEnd type="none" w="sm" len="sm"/>
                    </a:lnR>
                    <a:lnT w="12700" cap="flat" cmpd="sng">
                      <a:solidFill>
                        <a:srgbClr val="DAD3E6"/>
                      </a:solidFill>
                      <a:prstDash val="solid"/>
                      <a:round/>
                      <a:headEnd type="none" w="sm" len="sm"/>
                      <a:tailEnd type="none" w="sm" len="sm"/>
                    </a:lnT>
                    <a:lnB w="12700" cap="flat" cmpd="sng">
                      <a:solidFill>
                        <a:srgbClr val="DAD3E6"/>
                      </a:solidFill>
                      <a:prstDash val="solid"/>
                      <a:round/>
                      <a:headEnd type="none" w="sm" len="sm"/>
                      <a:tailEnd type="none" w="sm" len="sm"/>
                    </a:lnB>
                    <a:solidFill>
                      <a:srgbClr val="FFFFFF"/>
                    </a:solidFill>
                  </a:tcPr>
                </a:tc>
                <a:extLst>
                  <a:ext uri="{0D108BD9-81ED-4DB2-BD59-A6C34878D82A}">
                    <a16:rowId xmlns:a16="http://schemas.microsoft.com/office/drawing/2014/main" val="10003"/>
                  </a:ext>
                </a:extLst>
              </a:tr>
            </a:tbl>
          </a:graphicData>
        </a:graphic>
      </p:graphicFrame>
      <p:sp>
        <p:nvSpPr>
          <p:cNvPr id="416" name="Google Shape;416;p30"/>
          <p:cNvSpPr/>
          <p:nvPr/>
        </p:nvSpPr>
        <p:spPr>
          <a:xfrm>
            <a:off x="548640" y="5257800"/>
            <a:ext cx="11091672" cy="777240"/>
          </a:xfrm>
          <a:prstGeom prst="rect">
            <a:avLst/>
          </a:prstGeom>
          <a:solidFill>
            <a:srgbClr val="F3F0F9"/>
          </a:solidFill>
          <a:ln w="12700" cap="flat" cmpd="sng">
            <a:solidFill>
              <a:srgbClr val="DAD3E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 name="Google Shape;417;p30"/>
          <p:cNvSpPr/>
          <p:nvPr/>
        </p:nvSpPr>
        <p:spPr>
          <a:xfrm>
            <a:off x="777240" y="5321808"/>
            <a:ext cx="10607040" cy="6400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4B2C7A"/>
              </a:buClr>
              <a:buSzPts val="1600"/>
              <a:buFont typeface="Calibri"/>
              <a:buNone/>
            </a:pPr>
            <a:r>
              <a:rPr lang="en-US" sz="1600" b="1" i="0" u="none" strike="noStrike" cap="none">
                <a:solidFill>
                  <a:srgbClr val="4B2C7A"/>
                </a:solidFill>
                <a:latin typeface="Calibri"/>
                <a:ea typeface="Calibri"/>
                <a:cs typeface="Calibri"/>
                <a:sym typeface="Calibri"/>
              </a:rPr>
              <a:t>Why it matters. </a:t>
            </a:r>
            <a:r>
              <a:rPr lang="en-US" sz="1600" b="0" i="0" u="none" strike="noStrike" cap="none">
                <a:solidFill>
                  <a:srgbClr val="222222"/>
                </a:solidFill>
                <a:latin typeface="Calibri"/>
                <a:ea typeface="Calibri"/>
                <a:cs typeface="Calibri"/>
                <a:sym typeface="Calibri"/>
              </a:rPr>
              <a:t>A weak or arbitrary connecting decision is the most common point of failure. It is what breaks a study into two halves.</a:t>
            </a:r>
            <a:endParaRPr sz="1600" b="0" i="0" u="none" strike="noStrike" cap="none">
              <a:solidFill>
                <a:schemeClr val="dk1"/>
              </a:solidFill>
              <a:latin typeface="Calibri"/>
              <a:ea typeface="Calibri"/>
              <a:cs typeface="Calibri"/>
              <a:sym typeface="Calibri"/>
            </a:endParaRPr>
          </a:p>
        </p:txBody>
      </p:sp>
      <p:sp>
        <p:nvSpPr>
          <p:cNvPr id="418" name="Google Shape;418;p30"/>
          <p:cNvSpPr/>
          <p:nvPr/>
        </p:nvSpPr>
        <p:spPr>
          <a:xfrm>
            <a:off x="502920" y="6446520"/>
            <a:ext cx="86868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5E6975"/>
              </a:buClr>
              <a:buSzPts val="900"/>
              <a:buFont typeface="Calibri"/>
              <a:buNone/>
            </a:pPr>
            <a:r>
              <a:rPr lang="en-US" sz="900" b="0" i="0" u="none" strike="noStrike" cap="none">
                <a:solidFill>
                  <a:srgbClr val="5E6975"/>
                </a:solidFill>
                <a:latin typeface="Calibri"/>
                <a:ea typeface="Calibri"/>
                <a:cs typeface="Calibri"/>
                <a:sym typeface="Calibri"/>
              </a:rPr>
              <a:t>Advanced Doctoral Research Skills  |  Mixed Methods Research</a:t>
            </a:r>
            <a:endParaRPr sz="900" b="0" i="0" u="none" strike="noStrike" cap="none">
              <a:solidFill>
                <a:schemeClr val="dk1"/>
              </a:solidFill>
              <a:latin typeface="Calibri"/>
              <a:ea typeface="Calibri"/>
              <a:cs typeface="Calibri"/>
              <a:sym typeface="Calibri"/>
            </a:endParaRPr>
          </a:p>
        </p:txBody>
      </p:sp>
      <p:sp>
        <p:nvSpPr>
          <p:cNvPr id="419" name="Google Shape;419;p30"/>
          <p:cNvSpPr/>
          <p:nvPr/>
        </p:nvSpPr>
        <p:spPr>
          <a:xfrm>
            <a:off x="11247120" y="6446520"/>
            <a:ext cx="548640" cy="274320"/>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5E6975"/>
              </a:buClr>
              <a:buSzPts val="900"/>
              <a:buFont typeface="Calibri"/>
              <a:buNone/>
            </a:pPr>
            <a:r>
              <a:rPr lang="en-US" sz="900" b="0" i="0" u="none" strike="noStrike" cap="none">
                <a:solidFill>
                  <a:srgbClr val="5E6975"/>
                </a:solidFill>
                <a:latin typeface="Calibri"/>
                <a:ea typeface="Calibri"/>
                <a:cs typeface="Calibri"/>
                <a:sym typeface="Calibri"/>
              </a:rPr>
              <a:t>26</a:t>
            </a:r>
            <a:endParaRPr sz="900" b="0" i="0" u="none" strike="noStrike" cap="none">
              <a:solidFill>
                <a:schemeClr val="dk1"/>
              </a:solidFill>
              <a:latin typeface="Calibri"/>
              <a:ea typeface="Calibri"/>
              <a:cs typeface="Calibri"/>
              <a:sym typeface="Calibri"/>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424"/>
        <p:cNvGrpSpPr/>
        <p:nvPr/>
      </p:nvGrpSpPr>
      <p:grpSpPr>
        <a:xfrm>
          <a:off x="0" y="0"/>
          <a:ext cx="0" cy="0"/>
          <a:chOff x="0" y="0"/>
          <a:chExt cx="0" cy="0"/>
        </a:xfrm>
      </p:grpSpPr>
      <p:sp>
        <p:nvSpPr>
          <p:cNvPr id="425" name="Google Shape;425;p31"/>
          <p:cNvSpPr/>
          <p:nvPr/>
        </p:nvSpPr>
        <p:spPr>
          <a:xfrm>
            <a:off x="0" y="0"/>
            <a:ext cx="12188952" cy="1078992"/>
          </a:xfrm>
          <a:prstGeom prst="rect">
            <a:avLst/>
          </a:prstGeom>
          <a:solidFill>
            <a:srgbClr val="4B2C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 name="Google Shape;426;p31"/>
          <p:cNvSpPr/>
          <p:nvPr/>
        </p:nvSpPr>
        <p:spPr>
          <a:xfrm>
            <a:off x="502920" y="109728"/>
            <a:ext cx="11155680" cy="841248"/>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2700"/>
              <a:buFont typeface="Cambria"/>
              <a:buNone/>
            </a:pPr>
            <a:r>
              <a:rPr lang="en-US" sz="2700" b="1" i="0" u="none" strike="noStrike" cap="none">
                <a:solidFill>
                  <a:srgbClr val="FFFFFF"/>
                </a:solidFill>
                <a:latin typeface="Cambria"/>
                <a:ea typeface="Cambria"/>
                <a:cs typeface="Cambria"/>
                <a:sym typeface="Cambria"/>
              </a:rPr>
              <a:t>Choosing your design: a cited rule</a:t>
            </a:r>
            <a:endParaRPr sz="2700" b="0" i="0" u="none" strike="noStrike" cap="none">
              <a:solidFill>
                <a:schemeClr val="dk1"/>
              </a:solidFill>
              <a:latin typeface="Calibri"/>
              <a:ea typeface="Calibri"/>
              <a:cs typeface="Calibri"/>
              <a:sym typeface="Calibri"/>
            </a:endParaRPr>
          </a:p>
        </p:txBody>
      </p:sp>
      <p:sp>
        <p:nvSpPr>
          <p:cNvPr id="427" name="Google Shape;427;p31"/>
          <p:cNvSpPr/>
          <p:nvPr/>
        </p:nvSpPr>
        <p:spPr>
          <a:xfrm>
            <a:off x="548640" y="1371600"/>
            <a:ext cx="11064240" cy="4114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5E6975"/>
              </a:buClr>
              <a:buSzPts val="1800"/>
              <a:buFont typeface="Calibri"/>
              <a:buNone/>
            </a:pPr>
            <a:r>
              <a:rPr lang="en-US" sz="1800" b="0" i="1" u="none" strike="noStrike" cap="none">
                <a:solidFill>
                  <a:srgbClr val="5E6975"/>
                </a:solidFill>
                <a:latin typeface="Calibri"/>
                <a:ea typeface="Calibri"/>
                <a:cs typeface="Calibri"/>
                <a:sym typeface="Calibri"/>
              </a:rPr>
              <a:t>Your purpose picks the design. The design fixes the notation.</a:t>
            </a:r>
            <a:endParaRPr sz="1800" b="0" i="0" u="none" strike="noStrike" cap="none">
              <a:solidFill>
                <a:schemeClr val="dk1"/>
              </a:solidFill>
              <a:latin typeface="Calibri"/>
              <a:ea typeface="Calibri"/>
              <a:cs typeface="Calibri"/>
              <a:sym typeface="Calibri"/>
            </a:endParaRPr>
          </a:p>
        </p:txBody>
      </p:sp>
      <p:sp>
        <p:nvSpPr>
          <p:cNvPr id="428" name="Google Shape;428;p31"/>
          <p:cNvSpPr/>
          <p:nvPr/>
        </p:nvSpPr>
        <p:spPr>
          <a:xfrm>
            <a:off x="548640" y="1874520"/>
            <a:ext cx="11091672" cy="969264"/>
          </a:xfrm>
          <a:prstGeom prst="rect">
            <a:avLst/>
          </a:prstGeom>
          <a:solidFill>
            <a:srgbClr val="F3F0F9"/>
          </a:solidFill>
          <a:ln w="12700" cap="flat" cmpd="sng">
            <a:solidFill>
              <a:srgbClr val="DAD3E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 name="Google Shape;429;p31"/>
          <p:cNvSpPr/>
          <p:nvPr/>
        </p:nvSpPr>
        <p:spPr>
          <a:xfrm>
            <a:off x="749808" y="1947672"/>
            <a:ext cx="4206240" cy="8229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222222"/>
              </a:buClr>
              <a:buSzPts val="1500"/>
              <a:buFont typeface="Calibri"/>
              <a:buNone/>
            </a:pPr>
            <a:r>
              <a:rPr lang="en-US" sz="1500" b="0" i="0" u="none" strike="noStrike" cap="none">
                <a:solidFill>
                  <a:srgbClr val="222222"/>
                </a:solidFill>
                <a:latin typeface="Calibri"/>
                <a:ea typeface="Calibri"/>
                <a:cs typeface="Calibri"/>
                <a:sym typeface="Calibri"/>
              </a:rPr>
              <a:t>EXPLAIN or follow up quantitative results</a:t>
            </a:r>
            <a:endParaRPr sz="1500" b="0" i="0" u="none" strike="noStrike" cap="none">
              <a:solidFill>
                <a:schemeClr val="dk1"/>
              </a:solidFill>
              <a:latin typeface="Calibri"/>
              <a:ea typeface="Calibri"/>
              <a:cs typeface="Calibri"/>
              <a:sym typeface="Calibri"/>
            </a:endParaRPr>
          </a:p>
        </p:txBody>
      </p:sp>
      <p:sp>
        <p:nvSpPr>
          <p:cNvPr id="430" name="Google Shape;430;p31"/>
          <p:cNvSpPr/>
          <p:nvPr/>
        </p:nvSpPr>
        <p:spPr>
          <a:xfrm>
            <a:off x="5120640" y="1947672"/>
            <a:ext cx="2697480" cy="8229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4B2C7A"/>
              </a:buClr>
              <a:buSzPts val="1550"/>
              <a:buFont typeface="Calibri"/>
              <a:buNone/>
            </a:pPr>
            <a:r>
              <a:rPr lang="en-US" sz="1550" b="1" i="0" u="none" strike="noStrike" cap="none">
                <a:solidFill>
                  <a:srgbClr val="4B2C7A"/>
                </a:solidFill>
                <a:latin typeface="Calibri"/>
                <a:ea typeface="Calibri"/>
                <a:cs typeface="Calibri"/>
                <a:sym typeface="Calibri"/>
              </a:rPr>
              <a:t>Explanatory sequential</a:t>
            </a:r>
            <a:endParaRPr sz="1550" b="0" i="0" u="none" strike="noStrike" cap="none">
              <a:solidFill>
                <a:schemeClr val="dk1"/>
              </a:solidFill>
              <a:latin typeface="Calibri"/>
              <a:ea typeface="Calibri"/>
              <a:cs typeface="Calibri"/>
              <a:sym typeface="Calibri"/>
            </a:endParaRPr>
          </a:p>
          <a:p>
            <a:pPr marL="0" marR="0" lvl="0" indent="0" algn="l" rtl="0">
              <a:spcBef>
                <a:spcPts val="0"/>
              </a:spcBef>
              <a:spcAft>
                <a:spcPts val="0"/>
              </a:spcAft>
              <a:buClr>
                <a:srgbClr val="1D6B6B"/>
              </a:buClr>
              <a:buSzPts val="1500"/>
              <a:buFont typeface="Calibri"/>
              <a:buNone/>
            </a:pPr>
            <a:r>
              <a:rPr lang="en-US" sz="1500" b="1" i="0" u="none" strike="noStrike" cap="none">
                <a:solidFill>
                  <a:srgbClr val="1D6B6B"/>
                </a:solidFill>
                <a:latin typeface="Calibri"/>
                <a:ea typeface="Calibri"/>
                <a:cs typeface="Calibri"/>
                <a:sym typeface="Calibri"/>
              </a:rPr>
              <a:t>QUAN → qual</a:t>
            </a:r>
            <a:endParaRPr sz="1550" b="0" i="0" u="none" strike="noStrike" cap="none">
              <a:solidFill>
                <a:schemeClr val="dk1"/>
              </a:solidFill>
              <a:latin typeface="Calibri"/>
              <a:ea typeface="Calibri"/>
              <a:cs typeface="Calibri"/>
              <a:sym typeface="Calibri"/>
            </a:endParaRPr>
          </a:p>
        </p:txBody>
      </p:sp>
      <p:sp>
        <p:nvSpPr>
          <p:cNvPr id="431" name="Google Shape;431;p31"/>
          <p:cNvSpPr/>
          <p:nvPr/>
        </p:nvSpPr>
        <p:spPr>
          <a:xfrm>
            <a:off x="7973568" y="1947672"/>
            <a:ext cx="3520440" cy="8229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5E6975"/>
              </a:buClr>
              <a:buSzPts val="1200"/>
              <a:buFont typeface="Calibri"/>
              <a:buNone/>
            </a:pPr>
            <a:r>
              <a:rPr lang="en-US" sz="1200" b="0" i="1" u="none" strike="noStrike" cap="none">
                <a:solidFill>
                  <a:srgbClr val="5E6975"/>
                </a:solidFill>
                <a:latin typeface="Calibri"/>
                <a:ea typeface="Calibri"/>
                <a:cs typeface="Calibri"/>
                <a:sym typeface="Calibri"/>
              </a:rPr>
              <a:t>Creswell and Plano Clark (2018). Development purpose: Greene et al. (1989).</a:t>
            </a:r>
            <a:endParaRPr sz="1200" b="0" i="0" u="none" strike="noStrike" cap="none">
              <a:solidFill>
                <a:schemeClr val="dk1"/>
              </a:solidFill>
              <a:latin typeface="Calibri"/>
              <a:ea typeface="Calibri"/>
              <a:cs typeface="Calibri"/>
              <a:sym typeface="Calibri"/>
            </a:endParaRPr>
          </a:p>
        </p:txBody>
      </p:sp>
      <p:sp>
        <p:nvSpPr>
          <p:cNvPr id="432" name="Google Shape;432;p31"/>
          <p:cNvSpPr/>
          <p:nvPr/>
        </p:nvSpPr>
        <p:spPr>
          <a:xfrm>
            <a:off x="548640" y="2971800"/>
            <a:ext cx="11091672" cy="969264"/>
          </a:xfrm>
          <a:prstGeom prst="rect">
            <a:avLst/>
          </a:prstGeom>
          <a:solidFill>
            <a:srgbClr val="F3F0F9"/>
          </a:solidFill>
          <a:ln w="12700" cap="flat" cmpd="sng">
            <a:solidFill>
              <a:srgbClr val="DAD3E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 name="Google Shape;433;p31"/>
          <p:cNvSpPr/>
          <p:nvPr/>
        </p:nvSpPr>
        <p:spPr>
          <a:xfrm>
            <a:off x="749808" y="3044952"/>
            <a:ext cx="4206240" cy="8229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222222"/>
              </a:buClr>
              <a:buSzPts val="1500"/>
              <a:buFont typeface="Calibri"/>
              <a:buNone/>
            </a:pPr>
            <a:r>
              <a:rPr lang="en-US" sz="1500" b="0" i="0" u="none" strike="noStrike" cap="none">
                <a:solidFill>
                  <a:srgbClr val="222222"/>
                </a:solidFill>
                <a:latin typeface="Calibri"/>
                <a:ea typeface="Calibri"/>
                <a:cs typeface="Calibri"/>
                <a:sym typeface="Calibri"/>
              </a:rPr>
              <a:t>DEVELOP and test an instrument or generalise qualitative findings</a:t>
            </a:r>
            <a:endParaRPr sz="1500" b="0" i="0" u="none" strike="noStrike" cap="none">
              <a:solidFill>
                <a:schemeClr val="dk1"/>
              </a:solidFill>
              <a:latin typeface="Calibri"/>
              <a:ea typeface="Calibri"/>
              <a:cs typeface="Calibri"/>
              <a:sym typeface="Calibri"/>
            </a:endParaRPr>
          </a:p>
        </p:txBody>
      </p:sp>
      <p:sp>
        <p:nvSpPr>
          <p:cNvPr id="434" name="Google Shape;434;p31"/>
          <p:cNvSpPr/>
          <p:nvPr/>
        </p:nvSpPr>
        <p:spPr>
          <a:xfrm>
            <a:off x="5120640" y="3044952"/>
            <a:ext cx="2697480" cy="8229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4B2C7A"/>
              </a:buClr>
              <a:buSzPts val="1550"/>
              <a:buFont typeface="Calibri"/>
              <a:buNone/>
            </a:pPr>
            <a:r>
              <a:rPr lang="en-US" sz="1550" b="1" i="0" u="none" strike="noStrike" cap="none">
                <a:solidFill>
                  <a:srgbClr val="4B2C7A"/>
                </a:solidFill>
                <a:latin typeface="Calibri"/>
                <a:ea typeface="Calibri"/>
                <a:cs typeface="Calibri"/>
                <a:sym typeface="Calibri"/>
              </a:rPr>
              <a:t>Exploratory sequential</a:t>
            </a:r>
            <a:endParaRPr sz="1550" b="0" i="0" u="none" strike="noStrike" cap="none">
              <a:solidFill>
                <a:schemeClr val="dk1"/>
              </a:solidFill>
              <a:latin typeface="Calibri"/>
              <a:ea typeface="Calibri"/>
              <a:cs typeface="Calibri"/>
              <a:sym typeface="Calibri"/>
            </a:endParaRPr>
          </a:p>
          <a:p>
            <a:pPr marL="0" marR="0" lvl="0" indent="0" algn="l" rtl="0">
              <a:spcBef>
                <a:spcPts val="0"/>
              </a:spcBef>
              <a:spcAft>
                <a:spcPts val="0"/>
              </a:spcAft>
              <a:buClr>
                <a:srgbClr val="1D6B6B"/>
              </a:buClr>
              <a:buSzPts val="1500"/>
              <a:buFont typeface="Calibri"/>
              <a:buNone/>
            </a:pPr>
            <a:r>
              <a:rPr lang="en-US" sz="1500" b="1" i="0" u="none" strike="noStrike" cap="none">
                <a:solidFill>
                  <a:srgbClr val="1D6B6B"/>
                </a:solidFill>
                <a:latin typeface="Calibri"/>
                <a:ea typeface="Calibri"/>
                <a:cs typeface="Calibri"/>
                <a:sym typeface="Calibri"/>
              </a:rPr>
              <a:t>QUAL → quan</a:t>
            </a:r>
            <a:endParaRPr sz="1550" b="0" i="0" u="none" strike="noStrike" cap="none">
              <a:solidFill>
                <a:schemeClr val="dk1"/>
              </a:solidFill>
              <a:latin typeface="Calibri"/>
              <a:ea typeface="Calibri"/>
              <a:cs typeface="Calibri"/>
              <a:sym typeface="Calibri"/>
            </a:endParaRPr>
          </a:p>
        </p:txBody>
      </p:sp>
      <p:sp>
        <p:nvSpPr>
          <p:cNvPr id="435" name="Google Shape;435;p31"/>
          <p:cNvSpPr/>
          <p:nvPr/>
        </p:nvSpPr>
        <p:spPr>
          <a:xfrm>
            <a:off x="7973568" y="3044952"/>
            <a:ext cx="3520440" cy="8229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5E6975"/>
              </a:buClr>
              <a:buSzPts val="1200"/>
              <a:buFont typeface="Calibri"/>
              <a:buNone/>
            </a:pPr>
            <a:r>
              <a:rPr lang="en-US" sz="1200" b="0" i="1" u="none" strike="noStrike" cap="none">
                <a:solidFill>
                  <a:srgbClr val="5E6975"/>
                </a:solidFill>
                <a:latin typeface="Calibri"/>
                <a:ea typeface="Calibri"/>
                <a:cs typeface="Calibri"/>
                <a:sym typeface="Calibri"/>
              </a:rPr>
              <a:t>Creswell and Plano Clark (2018). Development purpose: Greene et al. (1989).</a:t>
            </a:r>
            <a:endParaRPr sz="1200" b="0" i="0" u="none" strike="noStrike" cap="none">
              <a:solidFill>
                <a:schemeClr val="dk1"/>
              </a:solidFill>
              <a:latin typeface="Calibri"/>
              <a:ea typeface="Calibri"/>
              <a:cs typeface="Calibri"/>
              <a:sym typeface="Calibri"/>
            </a:endParaRPr>
          </a:p>
        </p:txBody>
      </p:sp>
      <p:sp>
        <p:nvSpPr>
          <p:cNvPr id="436" name="Google Shape;436;p31"/>
          <p:cNvSpPr/>
          <p:nvPr/>
        </p:nvSpPr>
        <p:spPr>
          <a:xfrm>
            <a:off x="548640" y="4069080"/>
            <a:ext cx="11091672" cy="969264"/>
          </a:xfrm>
          <a:prstGeom prst="rect">
            <a:avLst/>
          </a:prstGeom>
          <a:solidFill>
            <a:srgbClr val="F3F0F9"/>
          </a:solidFill>
          <a:ln w="12700" cap="flat" cmpd="sng">
            <a:solidFill>
              <a:srgbClr val="DAD3E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 name="Google Shape;437;p31"/>
          <p:cNvSpPr/>
          <p:nvPr/>
        </p:nvSpPr>
        <p:spPr>
          <a:xfrm>
            <a:off x="749808" y="4142232"/>
            <a:ext cx="4206240" cy="8229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222222"/>
              </a:buClr>
              <a:buSzPts val="1500"/>
              <a:buFont typeface="Calibri"/>
              <a:buNone/>
            </a:pPr>
            <a:r>
              <a:rPr lang="en-US" sz="1500" b="0" i="0" u="none" strike="noStrike" cap="none">
                <a:solidFill>
                  <a:srgbClr val="222222"/>
                </a:solidFill>
                <a:latin typeface="Calibri"/>
                <a:ea typeface="Calibri"/>
                <a:cs typeface="Calibri"/>
                <a:sym typeface="Calibri"/>
              </a:rPr>
              <a:t>CORROBORATE or build a fuller picture from both at once</a:t>
            </a:r>
            <a:endParaRPr sz="1500" b="0" i="0" u="none" strike="noStrike" cap="none">
              <a:solidFill>
                <a:schemeClr val="dk1"/>
              </a:solidFill>
              <a:latin typeface="Calibri"/>
              <a:ea typeface="Calibri"/>
              <a:cs typeface="Calibri"/>
              <a:sym typeface="Calibri"/>
            </a:endParaRPr>
          </a:p>
        </p:txBody>
      </p:sp>
      <p:sp>
        <p:nvSpPr>
          <p:cNvPr id="438" name="Google Shape;438;p31"/>
          <p:cNvSpPr/>
          <p:nvPr/>
        </p:nvSpPr>
        <p:spPr>
          <a:xfrm>
            <a:off x="5120640" y="4142232"/>
            <a:ext cx="2697480" cy="8229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4B2C7A"/>
              </a:buClr>
              <a:buSzPts val="1550"/>
              <a:buFont typeface="Calibri"/>
              <a:buNone/>
            </a:pPr>
            <a:r>
              <a:rPr lang="en-US" sz="1550" b="1" i="0" u="none" strike="noStrike" cap="none">
                <a:solidFill>
                  <a:srgbClr val="4B2C7A"/>
                </a:solidFill>
                <a:latin typeface="Calibri"/>
                <a:ea typeface="Calibri"/>
                <a:cs typeface="Calibri"/>
                <a:sym typeface="Calibri"/>
              </a:rPr>
              <a:t>Convergent</a:t>
            </a:r>
            <a:endParaRPr sz="1550" b="0" i="0" u="none" strike="noStrike" cap="none">
              <a:solidFill>
                <a:schemeClr val="dk1"/>
              </a:solidFill>
              <a:latin typeface="Calibri"/>
              <a:ea typeface="Calibri"/>
              <a:cs typeface="Calibri"/>
              <a:sym typeface="Calibri"/>
            </a:endParaRPr>
          </a:p>
          <a:p>
            <a:pPr marL="0" marR="0" lvl="0" indent="0" algn="l" rtl="0">
              <a:spcBef>
                <a:spcPts val="0"/>
              </a:spcBef>
              <a:spcAft>
                <a:spcPts val="0"/>
              </a:spcAft>
              <a:buClr>
                <a:srgbClr val="1D6B6B"/>
              </a:buClr>
              <a:buSzPts val="1500"/>
              <a:buFont typeface="Calibri"/>
              <a:buNone/>
            </a:pPr>
            <a:r>
              <a:rPr lang="en-US" sz="1500" b="1" i="0" u="none" strike="noStrike" cap="none">
                <a:solidFill>
                  <a:srgbClr val="1D6B6B"/>
                </a:solidFill>
                <a:latin typeface="Calibri"/>
                <a:ea typeface="Calibri"/>
                <a:cs typeface="Calibri"/>
                <a:sym typeface="Calibri"/>
              </a:rPr>
              <a:t>QUAN + QUAL</a:t>
            </a:r>
            <a:endParaRPr sz="1550" b="0" i="0" u="none" strike="noStrike" cap="none">
              <a:solidFill>
                <a:schemeClr val="dk1"/>
              </a:solidFill>
              <a:latin typeface="Calibri"/>
              <a:ea typeface="Calibri"/>
              <a:cs typeface="Calibri"/>
              <a:sym typeface="Calibri"/>
            </a:endParaRPr>
          </a:p>
        </p:txBody>
      </p:sp>
      <p:sp>
        <p:nvSpPr>
          <p:cNvPr id="439" name="Google Shape;439;p31"/>
          <p:cNvSpPr/>
          <p:nvPr/>
        </p:nvSpPr>
        <p:spPr>
          <a:xfrm>
            <a:off x="7973568" y="4142232"/>
            <a:ext cx="3520440" cy="8229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5E6975"/>
              </a:buClr>
              <a:buSzPts val="1200"/>
              <a:buFont typeface="Calibri"/>
              <a:buNone/>
            </a:pPr>
            <a:r>
              <a:rPr lang="en-US" sz="1200" b="0" i="1" u="none" strike="noStrike" cap="none">
                <a:solidFill>
                  <a:srgbClr val="5E6975"/>
                </a:solidFill>
                <a:latin typeface="Calibri"/>
                <a:ea typeface="Calibri"/>
                <a:cs typeface="Calibri"/>
                <a:sym typeface="Calibri"/>
              </a:rPr>
              <a:t>Creswell and Plano Clark (2018). Triangulation and complementarity: Greene et al. (1989).</a:t>
            </a:r>
            <a:endParaRPr sz="1200" b="0" i="0" u="none" strike="noStrike" cap="none">
              <a:solidFill>
                <a:schemeClr val="dk1"/>
              </a:solidFill>
              <a:latin typeface="Calibri"/>
              <a:ea typeface="Calibri"/>
              <a:cs typeface="Calibri"/>
              <a:sym typeface="Calibri"/>
            </a:endParaRPr>
          </a:p>
        </p:txBody>
      </p:sp>
      <p:sp>
        <p:nvSpPr>
          <p:cNvPr id="440" name="Google Shape;440;p31"/>
          <p:cNvSpPr/>
          <p:nvPr/>
        </p:nvSpPr>
        <p:spPr>
          <a:xfrm>
            <a:off x="548640" y="5285232"/>
            <a:ext cx="11091672" cy="841248"/>
          </a:xfrm>
          <a:prstGeom prst="rect">
            <a:avLst/>
          </a:prstGeom>
          <a:solidFill>
            <a:srgbClr val="FBF4DA"/>
          </a:solidFill>
          <a:ln w="12700" cap="flat" cmpd="sng">
            <a:solidFill>
              <a:srgbClr val="DAD3E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 name="Google Shape;441;p31"/>
          <p:cNvSpPr/>
          <p:nvPr/>
        </p:nvSpPr>
        <p:spPr>
          <a:xfrm>
            <a:off x="777240" y="5285232"/>
            <a:ext cx="10561320" cy="841248"/>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4B2C7A"/>
              </a:buClr>
              <a:buSzPts val="1450"/>
              <a:buFont typeface="Calibri"/>
              <a:buNone/>
            </a:pPr>
            <a:r>
              <a:rPr lang="en-US" sz="1450" b="1" i="0" u="none" strike="noStrike" cap="none">
                <a:solidFill>
                  <a:srgbClr val="4B2C7A"/>
                </a:solidFill>
                <a:latin typeface="Calibri"/>
                <a:ea typeface="Calibri"/>
                <a:cs typeface="Calibri"/>
                <a:sym typeface="Calibri"/>
              </a:rPr>
              <a:t>The lineage. </a:t>
            </a:r>
            <a:r>
              <a:rPr lang="en-US" sz="1450" b="0" i="0" u="none" strike="noStrike" cap="none">
                <a:solidFill>
                  <a:srgbClr val="222222"/>
                </a:solidFill>
                <a:latin typeface="Calibri"/>
                <a:ea typeface="Calibri"/>
                <a:cs typeface="Calibri"/>
                <a:sym typeface="Calibri"/>
              </a:rPr>
              <a:t>The five purposes of mixing come from Greene, Caracelli and Graham (1989). The design typology comes from Creswell and Plano Clark (2018). Priority and sequence trace to Morgan (1998) building on Morse (1991).</a:t>
            </a:r>
            <a:endParaRPr sz="1450" b="0" i="0" u="none" strike="noStrike" cap="none">
              <a:solidFill>
                <a:schemeClr val="dk1"/>
              </a:solidFill>
              <a:latin typeface="Calibri"/>
              <a:ea typeface="Calibri"/>
              <a:cs typeface="Calibri"/>
              <a:sym typeface="Calibri"/>
            </a:endParaRPr>
          </a:p>
        </p:txBody>
      </p:sp>
      <p:sp>
        <p:nvSpPr>
          <p:cNvPr id="442" name="Google Shape;442;p31"/>
          <p:cNvSpPr/>
          <p:nvPr/>
        </p:nvSpPr>
        <p:spPr>
          <a:xfrm>
            <a:off x="502920" y="6446520"/>
            <a:ext cx="86868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5E6975"/>
              </a:buClr>
              <a:buSzPts val="900"/>
              <a:buFont typeface="Calibri"/>
              <a:buNone/>
            </a:pPr>
            <a:r>
              <a:rPr lang="en-US" sz="900" b="0" i="0" u="none" strike="noStrike" cap="none">
                <a:solidFill>
                  <a:srgbClr val="5E6975"/>
                </a:solidFill>
                <a:latin typeface="Calibri"/>
                <a:ea typeface="Calibri"/>
                <a:cs typeface="Calibri"/>
                <a:sym typeface="Calibri"/>
              </a:rPr>
              <a:t>Advanced Doctoral Research Skills  |  Mixed Methods Research</a:t>
            </a:r>
            <a:endParaRPr sz="900" b="0" i="0" u="none" strike="noStrike" cap="none">
              <a:solidFill>
                <a:schemeClr val="dk1"/>
              </a:solidFill>
              <a:latin typeface="Calibri"/>
              <a:ea typeface="Calibri"/>
              <a:cs typeface="Calibri"/>
              <a:sym typeface="Calibri"/>
            </a:endParaRPr>
          </a:p>
        </p:txBody>
      </p:sp>
      <p:sp>
        <p:nvSpPr>
          <p:cNvPr id="443" name="Google Shape;443;p31"/>
          <p:cNvSpPr/>
          <p:nvPr/>
        </p:nvSpPr>
        <p:spPr>
          <a:xfrm>
            <a:off x="11247120" y="6446520"/>
            <a:ext cx="548640" cy="274320"/>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5E6975"/>
              </a:buClr>
              <a:buSzPts val="900"/>
              <a:buFont typeface="Calibri"/>
              <a:buNone/>
            </a:pPr>
            <a:r>
              <a:rPr lang="en-US" sz="900" b="0" i="0" u="none" strike="noStrike" cap="none">
                <a:solidFill>
                  <a:srgbClr val="5E6975"/>
                </a:solidFill>
                <a:latin typeface="Calibri"/>
                <a:ea typeface="Calibri"/>
                <a:cs typeface="Calibri"/>
                <a:sym typeface="Calibri"/>
              </a:rPr>
              <a:t>27</a:t>
            </a:r>
            <a:endParaRPr sz="900" b="0" i="0" u="none" strike="noStrike" cap="none">
              <a:solidFill>
                <a:schemeClr val="dk1"/>
              </a:solidFill>
              <a:latin typeface="Calibri"/>
              <a:ea typeface="Calibri"/>
              <a:cs typeface="Calibri"/>
              <a:sym typeface="Calibri"/>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448"/>
        <p:cNvGrpSpPr/>
        <p:nvPr/>
      </p:nvGrpSpPr>
      <p:grpSpPr>
        <a:xfrm>
          <a:off x="0" y="0"/>
          <a:ext cx="0" cy="0"/>
          <a:chOff x="0" y="0"/>
          <a:chExt cx="0" cy="0"/>
        </a:xfrm>
      </p:grpSpPr>
      <p:sp>
        <p:nvSpPr>
          <p:cNvPr id="449" name="Google Shape;449;p32"/>
          <p:cNvSpPr/>
          <p:nvPr/>
        </p:nvSpPr>
        <p:spPr>
          <a:xfrm>
            <a:off x="0" y="0"/>
            <a:ext cx="12188952" cy="1078992"/>
          </a:xfrm>
          <a:prstGeom prst="rect">
            <a:avLst/>
          </a:prstGeom>
          <a:solidFill>
            <a:srgbClr val="1D6B6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 name="Google Shape;450;p32"/>
          <p:cNvSpPr/>
          <p:nvPr/>
        </p:nvSpPr>
        <p:spPr>
          <a:xfrm>
            <a:off x="502920" y="109728"/>
            <a:ext cx="9144000" cy="841248"/>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2600"/>
              <a:buFont typeface="Cambria"/>
              <a:buNone/>
            </a:pPr>
            <a:r>
              <a:rPr lang="en-US" sz="2600" b="1" i="0" u="none" strike="noStrike" cap="none">
                <a:solidFill>
                  <a:srgbClr val="FFFFFF"/>
                </a:solidFill>
                <a:latin typeface="Cambria"/>
                <a:ea typeface="Cambria"/>
                <a:cs typeface="Cambria"/>
                <a:sym typeface="Cambria"/>
              </a:rPr>
              <a:t>Activity: identify your design</a:t>
            </a:r>
            <a:endParaRPr sz="2600" b="0" i="0" u="none" strike="noStrike" cap="none">
              <a:solidFill>
                <a:schemeClr val="dk1"/>
              </a:solidFill>
              <a:latin typeface="Calibri"/>
              <a:ea typeface="Calibri"/>
              <a:cs typeface="Calibri"/>
              <a:sym typeface="Calibri"/>
            </a:endParaRPr>
          </a:p>
        </p:txBody>
      </p:sp>
      <p:sp>
        <p:nvSpPr>
          <p:cNvPr id="451" name="Google Shape;451;p32"/>
          <p:cNvSpPr/>
          <p:nvPr/>
        </p:nvSpPr>
        <p:spPr>
          <a:xfrm>
            <a:off x="10195560" y="310896"/>
            <a:ext cx="1508760" cy="457200"/>
          </a:xfrm>
          <a:prstGeom prst="roundRect">
            <a:avLst>
              <a:gd name="adj" fmla="val 16000"/>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 name="Google Shape;452;p32"/>
          <p:cNvSpPr/>
          <p:nvPr/>
        </p:nvSpPr>
        <p:spPr>
          <a:xfrm>
            <a:off x="10195560" y="310896"/>
            <a:ext cx="1508760" cy="45720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1D6B6B"/>
              </a:buClr>
              <a:buSzPts val="1400"/>
              <a:buFont typeface="Calibri"/>
              <a:buNone/>
            </a:pPr>
            <a:r>
              <a:rPr lang="en-US" sz="1400" b="1" i="0" u="none" strike="noStrike" cap="none">
                <a:solidFill>
                  <a:srgbClr val="1D6B6B"/>
                </a:solidFill>
                <a:latin typeface="Calibri"/>
                <a:ea typeface="Calibri"/>
                <a:cs typeface="Calibri"/>
                <a:sym typeface="Calibri"/>
              </a:rPr>
              <a:t>15 mins</a:t>
            </a:r>
            <a:endParaRPr sz="1400" b="0" i="0" u="none" strike="noStrike" cap="none">
              <a:solidFill>
                <a:schemeClr val="dk1"/>
              </a:solidFill>
              <a:latin typeface="Calibri"/>
              <a:ea typeface="Calibri"/>
              <a:cs typeface="Calibri"/>
              <a:sym typeface="Calibri"/>
            </a:endParaRPr>
          </a:p>
        </p:txBody>
      </p:sp>
      <p:sp>
        <p:nvSpPr>
          <p:cNvPr id="453" name="Google Shape;453;p32"/>
          <p:cNvSpPr/>
          <p:nvPr/>
        </p:nvSpPr>
        <p:spPr>
          <a:xfrm>
            <a:off x="548640" y="1371600"/>
            <a:ext cx="11064240" cy="4114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5E6975"/>
              </a:buClr>
              <a:buSzPts val="1800"/>
              <a:buFont typeface="Calibri"/>
              <a:buNone/>
            </a:pPr>
            <a:r>
              <a:rPr lang="en-US" sz="1800" b="0" i="1" u="none" strike="noStrike" cap="none">
                <a:solidFill>
                  <a:srgbClr val="5E6975"/>
                </a:solidFill>
                <a:latin typeface="Calibri"/>
                <a:ea typeface="Calibri"/>
                <a:cs typeface="Calibri"/>
                <a:sym typeface="Calibri"/>
              </a:rPr>
              <a:t>Working on your own, consider your research topic.</a:t>
            </a:r>
            <a:endParaRPr sz="1800" b="0" i="0" u="none" strike="noStrike" cap="none">
              <a:solidFill>
                <a:schemeClr val="dk1"/>
              </a:solidFill>
              <a:latin typeface="Calibri"/>
              <a:ea typeface="Calibri"/>
              <a:cs typeface="Calibri"/>
              <a:sym typeface="Calibri"/>
            </a:endParaRPr>
          </a:p>
        </p:txBody>
      </p:sp>
      <p:sp>
        <p:nvSpPr>
          <p:cNvPr id="454" name="Google Shape;454;p32"/>
          <p:cNvSpPr/>
          <p:nvPr/>
        </p:nvSpPr>
        <p:spPr>
          <a:xfrm>
            <a:off x="731520" y="2011680"/>
            <a:ext cx="10698480" cy="3108960"/>
          </a:xfrm>
          <a:prstGeom prst="rect">
            <a:avLst/>
          </a:prstGeom>
          <a:noFill/>
          <a:ln>
            <a:noFill/>
          </a:ln>
        </p:spPr>
        <p:txBody>
          <a:bodyPr spcFirstLastPara="1" wrap="square" lIns="91425" tIns="45700" rIns="91425" bIns="45700" anchor="t" anchorCtr="0">
            <a:noAutofit/>
          </a:bodyPr>
          <a:lstStyle/>
          <a:p>
            <a:pPr marL="342900" marR="0" lvl="0" indent="-342900" algn="l" rtl="0">
              <a:spcBef>
                <a:spcPts val="0"/>
              </a:spcBef>
              <a:spcAft>
                <a:spcPts val="0"/>
              </a:spcAft>
              <a:buClr>
                <a:srgbClr val="222222"/>
              </a:buClr>
              <a:buSzPts val="2000"/>
              <a:buFont typeface="Calibri"/>
              <a:buAutoNum type="arabicPeriod"/>
            </a:pPr>
            <a:r>
              <a:rPr lang="en-US" sz="2000" b="0" i="0" u="none" strike="noStrike" cap="none">
                <a:solidFill>
                  <a:srgbClr val="222222"/>
                </a:solidFill>
                <a:latin typeface="Calibri"/>
                <a:ea typeface="Calibri"/>
                <a:cs typeface="Calibri"/>
                <a:sym typeface="Calibri"/>
              </a:rPr>
              <a:t>What is your research question?</a:t>
            </a:r>
            <a:endParaRPr sz="2000" b="0" i="0" u="none" strike="noStrike" cap="none">
              <a:solidFill>
                <a:schemeClr val="dk1"/>
              </a:solidFill>
              <a:latin typeface="Calibri"/>
              <a:ea typeface="Calibri"/>
              <a:cs typeface="Calibri"/>
              <a:sym typeface="Calibri"/>
            </a:endParaRPr>
          </a:p>
          <a:p>
            <a:pPr marL="342900" marR="0" lvl="0" indent="-342900" algn="l" rtl="0">
              <a:spcBef>
                <a:spcPts val="1400"/>
              </a:spcBef>
              <a:spcAft>
                <a:spcPts val="0"/>
              </a:spcAft>
              <a:buClr>
                <a:srgbClr val="222222"/>
              </a:buClr>
              <a:buSzPts val="2000"/>
              <a:buFont typeface="Calibri"/>
              <a:buAutoNum type="arabicPeriod"/>
            </a:pPr>
            <a:r>
              <a:rPr lang="en-US" sz="2000" b="0" i="0" u="none" strike="noStrike" cap="none">
                <a:solidFill>
                  <a:srgbClr val="222222"/>
                </a:solidFill>
                <a:latin typeface="Calibri"/>
                <a:ea typeface="Calibri"/>
                <a:cs typeface="Calibri"/>
                <a:sym typeface="Calibri"/>
              </a:rPr>
              <a:t>What do you want to achieve: to explain, to explore or to triangulate?</a:t>
            </a:r>
            <a:endParaRPr sz="2000" b="0" i="0" u="none" strike="noStrike" cap="none">
              <a:solidFill>
                <a:schemeClr val="dk1"/>
              </a:solidFill>
              <a:latin typeface="Calibri"/>
              <a:ea typeface="Calibri"/>
              <a:cs typeface="Calibri"/>
              <a:sym typeface="Calibri"/>
            </a:endParaRPr>
          </a:p>
          <a:p>
            <a:pPr marL="342900" marR="0" lvl="0" indent="-342900" algn="l" rtl="0">
              <a:spcBef>
                <a:spcPts val="1400"/>
              </a:spcBef>
              <a:spcAft>
                <a:spcPts val="0"/>
              </a:spcAft>
              <a:buClr>
                <a:srgbClr val="222222"/>
              </a:buClr>
              <a:buSzPts val="2000"/>
              <a:buFont typeface="Calibri"/>
              <a:buAutoNum type="arabicPeriod"/>
            </a:pPr>
            <a:r>
              <a:rPr lang="en-US" sz="2000" b="0" i="0" u="none" strike="noStrike" cap="none">
                <a:solidFill>
                  <a:srgbClr val="222222"/>
                </a:solidFill>
                <a:latin typeface="Calibri"/>
                <a:ea typeface="Calibri"/>
                <a:cs typeface="Calibri"/>
                <a:sym typeface="Calibri"/>
              </a:rPr>
              <a:t>Which of the three core designs fits best and why?</a:t>
            </a:r>
            <a:endParaRPr sz="2000" b="0" i="0" u="none" strike="noStrike" cap="none">
              <a:solidFill>
                <a:schemeClr val="dk1"/>
              </a:solidFill>
              <a:latin typeface="Calibri"/>
              <a:ea typeface="Calibri"/>
              <a:cs typeface="Calibri"/>
              <a:sym typeface="Calibri"/>
            </a:endParaRPr>
          </a:p>
          <a:p>
            <a:pPr marL="342900" marR="0" lvl="0" indent="-342900" algn="l" rtl="0">
              <a:spcBef>
                <a:spcPts val="1400"/>
              </a:spcBef>
              <a:spcAft>
                <a:spcPts val="0"/>
              </a:spcAft>
              <a:buClr>
                <a:srgbClr val="222222"/>
              </a:buClr>
              <a:buSzPts val="2000"/>
              <a:buFont typeface="Calibri"/>
              <a:buAutoNum type="arabicPeriod"/>
            </a:pPr>
            <a:r>
              <a:rPr lang="en-US" sz="2000" b="0" i="0" u="none" strike="noStrike" cap="none">
                <a:solidFill>
                  <a:srgbClr val="222222"/>
                </a:solidFill>
                <a:latin typeface="Calibri"/>
                <a:ea typeface="Calibri"/>
                <a:cs typeface="Calibri"/>
                <a:sym typeface="Calibri"/>
              </a:rPr>
              <a:t>How would you sequence your data collection and where is the connecting point?</a:t>
            </a:r>
            <a:endParaRPr sz="2000" b="0" i="0" u="none" strike="noStrike" cap="none">
              <a:solidFill>
                <a:schemeClr val="dk1"/>
              </a:solidFill>
              <a:latin typeface="Calibri"/>
              <a:ea typeface="Calibri"/>
              <a:cs typeface="Calibri"/>
              <a:sym typeface="Calibri"/>
            </a:endParaRPr>
          </a:p>
        </p:txBody>
      </p:sp>
      <p:sp>
        <p:nvSpPr>
          <p:cNvPr id="455" name="Google Shape;455;p32"/>
          <p:cNvSpPr/>
          <p:nvPr/>
        </p:nvSpPr>
        <p:spPr>
          <a:xfrm>
            <a:off x="548640" y="5486400"/>
            <a:ext cx="1106424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D6B6B"/>
              </a:buClr>
              <a:buSzPts val="1600"/>
              <a:buFont typeface="Calibri"/>
              <a:buNone/>
            </a:pPr>
            <a:r>
              <a:rPr lang="en-US" sz="1600" b="0" i="1" u="none" strike="noStrike" cap="none">
                <a:solidFill>
                  <a:srgbClr val="1D6B6B"/>
                </a:solidFill>
                <a:latin typeface="Calibri"/>
                <a:ea typeface="Calibri"/>
                <a:cs typeface="Calibri"/>
                <a:sym typeface="Calibri"/>
              </a:rPr>
              <a:t>Be ready to share your thinking with a partner.</a:t>
            </a:r>
            <a:endParaRPr sz="1600" b="0" i="0" u="none" strike="noStrike" cap="none">
              <a:solidFill>
                <a:schemeClr val="dk1"/>
              </a:solidFill>
              <a:latin typeface="Calibri"/>
              <a:ea typeface="Calibri"/>
              <a:cs typeface="Calibri"/>
              <a:sym typeface="Calibri"/>
            </a:endParaRPr>
          </a:p>
        </p:txBody>
      </p:sp>
      <p:sp>
        <p:nvSpPr>
          <p:cNvPr id="456" name="Google Shape;456;p32"/>
          <p:cNvSpPr/>
          <p:nvPr/>
        </p:nvSpPr>
        <p:spPr>
          <a:xfrm>
            <a:off x="502920" y="6446520"/>
            <a:ext cx="86868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5E6975"/>
              </a:buClr>
              <a:buSzPts val="900"/>
              <a:buFont typeface="Calibri"/>
              <a:buNone/>
            </a:pPr>
            <a:r>
              <a:rPr lang="en-US" sz="900" b="0" i="0" u="none" strike="noStrike" cap="none">
                <a:solidFill>
                  <a:srgbClr val="5E6975"/>
                </a:solidFill>
                <a:latin typeface="Calibri"/>
                <a:ea typeface="Calibri"/>
                <a:cs typeface="Calibri"/>
                <a:sym typeface="Calibri"/>
              </a:rPr>
              <a:t>Advanced Doctoral Research Skills  |  Mixed Methods Research</a:t>
            </a:r>
            <a:endParaRPr sz="900" b="0" i="0" u="none" strike="noStrike" cap="none">
              <a:solidFill>
                <a:schemeClr val="dk1"/>
              </a:solidFill>
              <a:latin typeface="Calibri"/>
              <a:ea typeface="Calibri"/>
              <a:cs typeface="Calibri"/>
              <a:sym typeface="Calibri"/>
            </a:endParaRPr>
          </a:p>
        </p:txBody>
      </p:sp>
      <p:sp>
        <p:nvSpPr>
          <p:cNvPr id="457" name="Google Shape;457;p32"/>
          <p:cNvSpPr/>
          <p:nvPr/>
        </p:nvSpPr>
        <p:spPr>
          <a:xfrm>
            <a:off x="11247120" y="6446520"/>
            <a:ext cx="548640" cy="274320"/>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5E6975"/>
              </a:buClr>
              <a:buSzPts val="900"/>
              <a:buFont typeface="Calibri"/>
              <a:buNone/>
            </a:pPr>
            <a:r>
              <a:rPr lang="en-US" sz="900" b="0" i="0" u="none" strike="noStrike" cap="none">
                <a:solidFill>
                  <a:srgbClr val="5E6975"/>
                </a:solidFill>
                <a:latin typeface="Calibri"/>
                <a:ea typeface="Calibri"/>
                <a:cs typeface="Calibri"/>
                <a:sym typeface="Calibri"/>
              </a:rPr>
              <a:t>28</a:t>
            </a:r>
            <a:endParaRPr sz="900" b="0" i="0" u="none" strike="noStrike" cap="none">
              <a:solidFill>
                <a:schemeClr val="dk1"/>
              </a:solidFill>
              <a:latin typeface="Calibri"/>
              <a:ea typeface="Calibri"/>
              <a:cs typeface="Calibri"/>
              <a:sym typeface="Calibri"/>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3A2160"/>
        </a:solidFill>
        <a:effectLst/>
      </p:bgPr>
    </p:bg>
    <p:spTree>
      <p:nvGrpSpPr>
        <p:cNvPr id="1" name="Shape 462"/>
        <p:cNvGrpSpPr/>
        <p:nvPr/>
      </p:nvGrpSpPr>
      <p:grpSpPr>
        <a:xfrm>
          <a:off x="0" y="0"/>
          <a:ext cx="0" cy="0"/>
          <a:chOff x="0" y="0"/>
          <a:chExt cx="0" cy="0"/>
        </a:xfrm>
      </p:grpSpPr>
      <p:sp>
        <p:nvSpPr>
          <p:cNvPr id="463" name="Google Shape;463;p33"/>
          <p:cNvSpPr/>
          <p:nvPr/>
        </p:nvSpPr>
        <p:spPr>
          <a:xfrm>
            <a:off x="640080" y="640080"/>
            <a:ext cx="2743200" cy="164592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C9A227"/>
              </a:buClr>
              <a:buSzPts val="9600"/>
              <a:buFont typeface="Cambria"/>
              <a:buNone/>
            </a:pPr>
            <a:r>
              <a:rPr lang="en-US" sz="9600" b="1" i="0" u="none" strike="noStrike" cap="none">
                <a:solidFill>
                  <a:srgbClr val="C9A227"/>
                </a:solidFill>
                <a:latin typeface="Cambria"/>
                <a:ea typeface="Cambria"/>
                <a:cs typeface="Cambria"/>
                <a:sym typeface="Cambria"/>
              </a:rPr>
              <a:t>6</a:t>
            </a:r>
            <a:endParaRPr sz="9600" b="0" i="0" u="none" strike="noStrike" cap="none">
              <a:solidFill>
                <a:schemeClr val="dk1"/>
              </a:solidFill>
              <a:latin typeface="Calibri"/>
              <a:ea typeface="Calibri"/>
              <a:cs typeface="Calibri"/>
              <a:sym typeface="Calibri"/>
            </a:endParaRPr>
          </a:p>
        </p:txBody>
      </p:sp>
      <p:sp>
        <p:nvSpPr>
          <p:cNvPr id="464" name="Google Shape;464;p33"/>
          <p:cNvSpPr/>
          <p:nvPr/>
        </p:nvSpPr>
        <p:spPr>
          <a:xfrm>
            <a:off x="685800" y="2743200"/>
            <a:ext cx="10789920" cy="16459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4000"/>
              <a:buFont typeface="Cambria"/>
              <a:buNone/>
            </a:pPr>
            <a:r>
              <a:rPr lang="en-US" sz="4000" b="1" i="0" u="none" strike="noStrike" cap="none">
                <a:solidFill>
                  <a:srgbClr val="FFFFFF"/>
                </a:solidFill>
                <a:latin typeface="Cambria"/>
                <a:ea typeface="Cambria"/>
                <a:cs typeface="Cambria"/>
                <a:sym typeface="Cambria"/>
              </a:rPr>
              <a:t>Integration: the heart of it</a:t>
            </a:r>
            <a:endParaRPr sz="4000" b="0" i="0" u="none" strike="noStrike" cap="none">
              <a:solidFill>
                <a:schemeClr val="dk1"/>
              </a:solidFill>
              <a:latin typeface="Calibri"/>
              <a:ea typeface="Calibri"/>
              <a:cs typeface="Calibri"/>
              <a:sym typeface="Calibri"/>
            </a:endParaRPr>
          </a:p>
        </p:txBody>
      </p:sp>
      <p:sp>
        <p:nvSpPr>
          <p:cNvPr id="465" name="Google Shape;465;p33"/>
          <p:cNvSpPr/>
          <p:nvPr/>
        </p:nvSpPr>
        <p:spPr>
          <a:xfrm>
            <a:off x="731520" y="4343400"/>
            <a:ext cx="10607040" cy="64008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C8BBE0"/>
              </a:buClr>
              <a:buSzPts val="1800"/>
              <a:buFont typeface="Calibri"/>
              <a:buNone/>
            </a:pPr>
            <a:r>
              <a:rPr lang="en-US" sz="1800" b="0" i="1" u="none" strike="noStrike" cap="none">
                <a:solidFill>
                  <a:srgbClr val="C8BBE0"/>
                </a:solidFill>
                <a:latin typeface="Calibri"/>
                <a:ea typeface="Calibri"/>
                <a:cs typeface="Calibri"/>
                <a:sym typeface="Calibri"/>
              </a:rPr>
              <a:t>What turns two strands into one study</a:t>
            </a: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470"/>
        <p:cNvGrpSpPr/>
        <p:nvPr/>
      </p:nvGrpSpPr>
      <p:grpSpPr>
        <a:xfrm>
          <a:off x="0" y="0"/>
          <a:ext cx="0" cy="0"/>
          <a:chOff x="0" y="0"/>
          <a:chExt cx="0" cy="0"/>
        </a:xfrm>
      </p:grpSpPr>
      <p:sp>
        <p:nvSpPr>
          <p:cNvPr id="471" name="Google Shape;471;p34"/>
          <p:cNvSpPr/>
          <p:nvPr/>
        </p:nvSpPr>
        <p:spPr>
          <a:xfrm>
            <a:off x="0" y="0"/>
            <a:ext cx="12188952" cy="1078992"/>
          </a:xfrm>
          <a:prstGeom prst="rect">
            <a:avLst/>
          </a:prstGeom>
          <a:solidFill>
            <a:srgbClr val="4B2C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 name="Google Shape;472;p34"/>
          <p:cNvSpPr/>
          <p:nvPr/>
        </p:nvSpPr>
        <p:spPr>
          <a:xfrm>
            <a:off x="502920" y="109728"/>
            <a:ext cx="11155680" cy="841248"/>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2700"/>
              <a:buFont typeface="Cambria"/>
              <a:buNone/>
            </a:pPr>
            <a:r>
              <a:rPr lang="en-US" sz="2700" b="1" i="0" u="none" strike="noStrike" cap="none">
                <a:solidFill>
                  <a:srgbClr val="FFFFFF"/>
                </a:solidFill>
                <a:latin typeface="Cambria"/>
                <a:ea typeface="Cambria"/>
                <a:cs typeface="Cambria"/>
                <a:sym typeface="Cambria"/>
              </a:rPr>
              <a:t>Integration happens at three levels</a:t>
            </a:r>
            <a:endParaRPr sz="2700" b="0" i="0" u="none" strike="noStrike" cap="none">
              <a:solidFill>
                <a:schemeClr val="dk1"/>
              </a:solidFill>
              <a:latin typeface="Calibri"/>
              <a:ea typeface="Calibri"/>
              <a:cs typeface="Calibri"/>
              <a:sym typeface="Calibri"/>
            </a:endParaRPr>
          </a:p>
        </p:txBody>
      </p:sp>
      <p:sp>
        <p:nvSpPr>
          <p:cNvPr id="473" name="Google Shape;473;p34"/>
          <p:cNvSpPr/>
          <p:nvPr/>
        </p:nvSpPr>
        <p:spPr>
          <a:xfrm>
            <a:off x="548640" y="1371600"/>
            <a:ext cx="11064240" cy="4114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5E6975"/>
              </a:buClr>
              <a:buSzPts val="1800"/>
              <a:buFont typeface="Calibri"/>
              <a:buNone/>
            </a:pPr>
            <a:r>
              <a:rPr lang="en-US" sz="1800" b="0" i="1" u="none" strike="noStrike" cap="none">
                <a:solidFill>
                  <a:srgbClr val="5E6975"/>
                </a:solidFill>
                <a:latin typeface="Calibri"/>
                <a:ea typeface="Calibri"/>
                <a:cs typeface="Calibri"/>
                <a:sym typeface="Calibri"/>
              </a:rPr>
              <a:t>Fetters, Curry and Creswell (2013) describe integration at three levels.</a:t>
            </a:r>
            <a:endParaRPr sz="1800" b="0" i="0" u="none" strike="noStrike" cap="none">
              <a:solidFill>
                <a:schemeClr val="dk1"/>
              </a:solidFill>
              <a:latin typeface="Calibri"/>
              <a:ea typeface="Calibri"/>
              <a:cs typeface="Calibri"/>
              <a:sym typeface="Calibri"/>
            </a:endParaRPr>
          </a:p>
        </p:txBody>
      </p:sp>
      <p:sp>
        <p:nvSpPr>
          <p:cNvPr id="474" name="Google Shape;474;p34"/>
          <p:cNvSpPr/>
          <p:nvPr/>
        </p:nvSpPr>
        <p:spPr>
          <a:xfrm>
            <a:off x="548640" y="2011680"/>
            <a:ext cx="3584448" cy="2194560"/>
          </a:xfrm>
          <a:prstGeom prst="rect">
            <a:avLst/>
          </a:prstGeom>
          <a:solidFill>
            <a:srgbClr val="F3F0F9"/>
          </a:solidFill>
          <a:ln w="12700" cap="flat" cmpd="sng">
            <a:solidFill>
              <a:srgbClr val="DAD3E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 name="Google Shape;475;p34"/>
          <p:cNvSpPr/>
          <p:nvPr/>
        </p:nvSpPr>
        <p:spPr>
          <a:xfrm>
            <a:off x="731520" y="2194560"/>
            <a:ext cx="3246120" cy="4572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4B2C7A"/>
              </a:buClr>
              <a:buSzPts val="1900"/>
              <a:buFont typeface="Calibri"/>
              <a:buNone/>
            </a:pPr>
            <a:r>
              <a:rPr lang="en-US" sz="1900" b="1" i="0" u="none" strike="noStrike" cap="none">
                <a:solidFill>
                  <a:srgbClr val="4B2C7A"/>
                </a:solidFill>
                <a:latin typeface="Calibri"/>
                <a:ea typeface="Calibri"/>
                <a:cs typeface="Calibri"/>
                <a:sym typeface="Calibri"/>
              </a:rPr>
              <a:t>Design</a:t>
            </a:r>
            <a:endParaRPr sz="1900" b="0" i="0" u="none" strike="noStrike" cap="none">
              <a:solidFill>
                <a:schemeClr val="dk1"/>
              </a:solidFill>
              <a:latin typeface="Calibri"/>
              <a:ea typeface="Calibri"/>
              <a:cs typeface="Calibri"/>
              <a:sym typeface="Calibri"/>
            </a:endParaRPr>
          </a:p>
        </p:txBody>
      </p:sp>
      <p:sp>
        <p:nvSpPr>
          <p:cNvPr id="476" name="Google Shape;476;p34"/>
          <p:cNvSpPr/>
          <p:nvPr/>
        </p:nvSpPr>
        <p:spPr>
          <a:xfrm>
            <a:off x="731520" y="2697480"/>
            <a:ext cx="3246120" cy="13716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222222"/>
              </a:buClr>
              <a:buSzPts val="1600"/>
              <a:buFont typeface="Calibri"/>
              <a:buNone/>
            </a:pPr>
            <a:r>
              <a:rPr lang="en-US" sz="1600" b="0" i="0" u="none" strike="noStrike" cap="none">
                <a:solidFill>
                  <a:srgbClr val="222222"/>
                </a:solidFill>
                <a:latin typeface="Calibri"/>
                <a:ea typeface="Calibri"/>
                <a:cs typeface="Calibri"/>
                <a:sym typeface="Calibri"/>
              </a:rPr>
              <a:t>The sequence itself, how the strands are structured and ordered.</a:t>
            </a:r>
            <a:endParaRPr sz="1600" b="0" i="0" u="none" strike="noStrike" cap="none">
              <a:solidFill>
                <a:schemeClr val="dk1"/>
              </a:solidFill>
              <a:latin typeface="Calibri"/>
              <a:ea typeface="Calibri"/>
              <a:cs typeface="Calibri"/>
              <a:sym typeface="Calibri"/>
            </a:endParaRPr>
          </a:p>
        </p:txBody>
      </p:sp>
      <p:sp>
        <p:nvSpPr>
          <p:cNvPr id="477" name="Google Shape;477;p34"/>
          <p:cNvSpPr/>
          <p:nvPr/>
        </p:nvSpPr>
        <p:spPr>
          <a:xfrm>
            <a:off x="4315968" y="2011680"/>
            <a:ext cx="3584448" cy="2194560"/>
          </a:xfrm>
          <a:prstGeom prst="rect">
            <a:avLst/>
          </a:prstGeom>
          <a:solidFill>
            <a:srgbClr val="F3F0F9"/>
          </a:solidFill>
          <a:ln w="12700" cap="flat" cmpd="sng">
            <a:solidFill>
              <a:srgbClr val="DAD3E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 name="Google Shape;478;p34"/>
          <p:cNvSpPr/>
          <p:nvPr/>
        </p:nvSpPr>
        <p:spPr>
          <a:xfrm>
            <a:off x="4498848" y="2194560"/>
            <a:ext cx="3246120" cy="4572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4B2C7A"/>
              </a:buClr>
              <a:buSzPts val="1900"/>
              <a:buFont typeface="Calibri"/>
              <a:buNone/>
            </a:pPr>
            <a:r>
              <a:rPr lang="en-US" sz="1900" b="1" i="0" u="none" strike="noStrike" cap="none">
                <a:solidFill>
                  <a:srgbClr val="4B2C7A"/>
                </a:solidFill>
                <a:latin typeface="Calibri"/>
                <a:ea typeface="Calibri"/>
                <a:cs typeface="Calibri"/>
                <a:sym typeface="Calibri"/>
              </a:rPr>
              <a:t>Methods</a:t>
            </a:r>
            <a:endParaRPr sz="1900" b="0" i="0" u="none" strike="noStrike" cap="none">
              <a:solidFill>
                <a:schemeClr val="dk1"/>
              </a:solidFill>
              <a:latin typeface="Calibri"/>
              <a:ea typeface="Calibri"/>
              <a:cs typeface="Calibri"/>
              <a:sym typeface="Calibri"/>
            </a:endParaRPr>
          </a:p>
        </p:txBody>
      </p:sp>
      <p:sp>
        <p:nvSpPr>
          <p:cNvPr id="479" name="Google Shape;479;p34"/>
          <p:cNvSpPr/>
          <p:nvPr/>
        </p:nvSpPr>
        <p:spPr>
          <a:xfrm>
            <a:off x="4498848" y="2697480"/>
            <a:ext cx="3246120" cy="13716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222222"/>
              </a:buClr>
              <a:buSzPts val="1600"/>
              <a:buFont typeface="Calibri"/>
              <a:buNone/>
            </a:pPr>
            <a:r>
              <a:rPr lang="en-US" sz="1600" b="0" i="0" u="none" strike="noStrike" cap="none">
                <a:solidFill>
                  <a:srgbClr val="222222"/>
                </a:solidFill>
                <a:latin typeface="Calibri"/>
                <a:ea typeface="Calibri"/>
                <a:cs typeface="Calibri"/>
                <a:sym typeface="Calibri"/>
              </a:rPr>
              <a:t>Connecting the sample and the questions across the strands.</a:t>
            </a:r>
            <a:endParaRPr sz="1600" b="0" i="0" u="none" strike="noStrike" cap="none">
              <a:solidFill>
                <a:schemeClr val="dk1"/>
              </a:solidFill>
              <a:latin typeface="Calibri"/>
              <a:ea typeface="Calibri"/>
              <a:cs typeface="Calibri"/>
              <a:sym typeface="Calibri"/>
            </a:endParaRPr>
          </a:p>
        </p:txBody>
      </p:sp>
      <p:sp>
        <p:nvSpPr>
          <p:cNvPr id="480" name="Google Shape;480;p34"/>
          <p:cNvSpPr/>
          <p:nvPr/>
        </p:nvSpPr>
        <p:spPr>
          <a:xfrm>
            <a:off x="8083296" y="2011680"/>
            <a:ext cx="3584448" cy="2194560"/>
          </a:xfrm>
          <a:prstGeom prst="rect">
            <a:avLst/>
          </a:prstGeom>
          <a:solidFill>
            <a:srgbClr val="F3F0F9"/>
          </a:solidFill>
          <a:ln w="12700" cap="flat" cmpd="sng">
            <a:solidFill>
              <a:srgbClr val="DAD3E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 name="Google Shape;481;p34"/>
          <p:cNvSpPr/>
          <p:nvPr/>
        </p:nvSpPr>
        <p:spPr>
          <a:xfrm>
            <a:off x="8266176" y="2194560"/>
            <a:ext cx="3246120" cy="4572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4B2C7A"/>
              </a:buClr>
              <a:buSzPts val="1900"/>
              <a:buFont typeface="Calibri"/>
              <a:buNone/>
            </a:pPr>
            <a:r>
              <a:rPr lang="en-US" sz="1900" b="1" i="0" u="none" strike="noStrike" cap="none">
                <a:solidFill>
                  <a:srgbClr val="4B2C7A"/>
                </a:solidFill>
                <a:latin typeface="Calibri"/>
                <a:ea typeface="Calibri"/>
                <a:cs typeface="Calibri"/>
                <a:sym typeface="Calibri"/>
              </a:rPr>
              <a:t>Interpretation</a:t>
            </a:r>
            <a:endParaRPr sz="1900" b="0" i="0" u="none" strike="noStrike" cap="none">
              <a:solidFill>
                <a:schemeClr val="dk1"/>
              </a:solidFill>
              <a:latin typeface="Calibri"/>
              <a:ea typeface="Calibri"/>
              <a:cs typeface="Calibri"/>
              <a:sym typeface="Calibri"/>
            </a:endParaRPr>
          </a:p>
        </p:txBody>
      </p:sp>
      <p:sp>
        <p:nvSpPr>
          <p:cNvPr id="482" name="Google Shape;482;p34"/>
          <p:cNvSpPr/>
          <p:nvPr/>
        </p:nvSpPr>
        <p:spPr>
          <a:xfrm>
            <a:off x="8266176" y="2697480"/>
            <a:ext cx="3246120" cy="13716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222222"/>
              </a:buClr>
              <a:buSzPts val="1600"/>
              <a:buFont typeface="Calibri"/>
              <a:buNone/>
            </a:pPr>
            <a:r>
              <a:rPr lang="en-US" sz="1600" b="0" i="0" u="none" strike="noStrike" cap="none">
                <a:solidFill>
                  <a:srgbClr val="222222"/>
                </a:solidFill>
                <a:latin typeface="Calibri"/>
                <a:ea typeface="Calibri"/>
                <a:cs typeface="Calibri"/>
                <a:sym typeface="Calibri"/>
              </a:rPr>
              <a:t>Weaving the two sets of findings into joint conclusions.</a:t>
            </a:r>
            <a:endParaRPr sz="1600" b="0" i="0" u="none" strike="noStrike" cap="none">
              <a:solidFill>
                <a:schemeClr val="dk1"/>
              </a:solidFill>
              <a:latin typeface="Calibri"/>
              <a:ea typeface="Calibri"/>
              <a:cs typeface="Calibri"/>
              <a:sym typeface="Calibri"/>
            </a:endParaRPr>
          </a:p>
        </p:txBody>
      </p:sp>
      <p:sp>
        <p:nvSpPr>
          <p:cNvPr id="483" name="Google Shape;483;p34"/>
          <p:cNvSpPr/>
          <p:nvPr/>
        </p:nvSpPr>
        <p:spPr>
          <a:xfrm>
            <a:off x="548640" y="4480560"/>
            <a:ext cx="11091672" cy="1097280"/>
          </a:xfrm>
          <a:prstGeom prst="rect">
            <a:avLst/>
          </a:prstGeom>
          <a:solidFill>
            <a:srgbClr val="4B2C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 name="Google Shape;484;p34"/>
          <p:cNvSpPr/>
          <p:nvPr/>
        </p:nvSpPr>
        <p:spPr>
          <a:xfrm>
            <a:off x="777240" y="4572000"/>
            <a:ext cx="10607040" cy="9144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1700"/>
              <a:buFont typeface="Calibri"/>
              <a:buNone/>
            </a:pPr>
            <a:r>
              <a:rPr lang="en-US" sz="1700" b="0" i="1" u="none" strike="noStrike" cap="none">
                <a:solidFill>
                  <a:srgbClr val="FFFFFF"/>
                </a:solidFill>
                <a:latin typeface="Calibri"/>
                <a:ea typeface="Calibri"/>
                <a:cs typeface="Calibri"/>
                <a:sym typeface="Calibri"/>
              </a:rPr>
              <a:t>Integration is what distinguishes true mixed methods from simply collecting both kinds of data. Without it you have two parallel studies inside one project.</a:t>
            </a:r>
            <a:endParaRPr sz="1700" b="0" i="0" u="none" strike="noStrike" cap="none">
              <a:solidFill>
                <a:schemeClr val="dk1"/>
              </a:solidFill>
              <a:latin typeface="Calibri"/>
              <a:ea typeface="Calibri"/>
              <a:cs typeface="Calibri"/>
              <a:sym typeface="Calibri"/>
            </a:endParaRPr>
          </a:p>
        </p:txBody>
      </p:sp>
      <p:sp>
        <p:nvSpPr>
          <p:cNvPr id="485" name="Google Shape;485;p34"/>
          <p:cNvSpPr/>
          <p:nvPr/>
        </p:nvSpPr>
        <p:spPr>
          <a:xfrm>
            <a:off x="502920" y="6446520"/>
            <a:ext cx="86868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5E6975"/>
              </a:buClr>
              <a:buSzPts val="900"/>
              <a:buFont typeface="Calibri"/>
              <a:buNone/>
            </a:pPr>
            <a:r>
              <a:rPr lang="en-US" sz="900" b="0" i="0" u="none" strike="noStrike" cap="none">
                <a:solidFill>
                  <a:srgbClr val="5E6975"/>
                </a:solidFill>
                <a:latin typeface="Calibri"/>
                <a:ea typeface="Calibri"/>
                <a:cs typeface="Calibri"/>
                <a:sym typeface="Calibri"/>
              </a:rPr>
              <a:t>Advanced Doctoral Research Skills  |  Mixed Methods Research</a:t>
            </a:r>
            <a:endParaRPr sz="900" b="0" i="0" u="none" strike="noStrike" cap="none">
              <a:solidFill>
                <a:schemeClr val="dk1"/>
              </a:solidFill>
              <a:latin typeface="Calibri"/>
              <a:ea typeface="Calibri"/>
              <a:cs typeface="Calibri"/>
              <a:sym typeface="Calibri"/>
            </a:endParaRPr>
          </a:p>
        </p:txBody>
      </p:sp>
      <p:sp>
        <p:nvSpPr>
          <p:cNvPr id="486" name="Google Shape;486;p34"/>
          <p:cNvSpPr/>
          <p:nvPr/>
        </p:nvSpPr>
        <p:spPr>
          <a:xfrm>
            <a:off x="11247120" y="6446520"/>
            <a:ext cx="548640" cy="274320"/>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5E6975"/>
              </a:buClr>
              <a:buSzPts val="900"/>
              <a:buFont typeface="Calibri"/>
              <a:buNone/>
            </a:pPr>
            <a:r>
              <a:rPr lang="en-US" sz="900" b="0" i="0" u="none" strike="noStrike" cap="none">
                <a:solidFill>
                  <a:srgbClr val="5E6975"/>
                </a:solidFill>
                <a:latin typeface="Calibri"/>
                <a:ea typeface="Calibri"/>
                <a:cs typeface="Calibri"/>
                <a:sym typeface="Calibri"/>
              </a:rPr>
              <a:t>30</a:t>
            </a:r>
            <a:endParaRPr sz="900" b="0" i="0" u="none" strike="noStrike" cap="none">
              <a:solidFill>
                <a:schemeClr val="dk1"/>
              </a:solidFill>
              <a:latin typeface="Calibri"/>
              <a:ea typeface="Calibri"/>
              <a:cs typeface="Calibri"/>
              <a:sym typeface="Calibri"/>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491"/>
        <p:cNvGrpSpPr/>
        <p:nvPr/>
      </p:nvGrpSpPr>
      <p:grpSpPr>
        <a:xfrm>
          <a:off x="0" y="0"/>
          <a:ext cx="0" cy="0"/>
          <a:chOff x="0" y="0"/>
          <a:chExt cx="0" cy="0"/>
        </a:xfrm>
      </p:grpSpPr>
      <p:sp>
        <p:nvSpPr>
          <p:cNvPr id="492" name="Google Shape;492;p35"/>
          <p:cNvSpPr/>
          <p:nvPr/>
        </p:nvSpPr>
        <p:spPr>
          <a:xfrm>
            <a:off x="0" y="0"/>
            <a:ext cx="12188952" cy="1078992"/>
          </a:xfrm>
          <a:prstGeom prst="rect">
            <a:avLst/>
          </a:prstGeom>
          <a:solidFill>
            <a:srgbClr val="4B2C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 name="Google Shape;493;p35"/>
          <p:cNvSpPr/>
          <p:nvPr/>
        </p:nvSpPr>
        <p:spPr>
          <a:xfrm>
            <a:off x="502920" y="109728"/>
            <a:ext cx="11155680" cy="841248"/>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2700"/>
              <a:buFont typeface="Cambria"/>
              <a:buNone/>
            </a:pPr>
            <a:r>
              <a:rPr lang="en-US" sz="2700" b="1" i="0" u="none" strike="noStrike" cap="none">
                <a:solidFill>
                  <a:srgbClr val="FFFFFF"/>
                </a:solidFill>
                <a:latin typeface="Cambria"/>
                <a:ea typeface="Cambria"/>
                <a:cs typeface="Cambria"/>
                <a:sym typeface="Cambria"/>
              </a:rPr>
              <a:t>The joint display: the practical tool</a:t>
            </a:r>
            <a:endParaRPr sz="2700" b="0" i="0" u="none" strike="noStrike" cap="none">
              <a:solidFill>
                <a:schemeClr val="dk1"/>
              </a:solidFill>
              <a:latin typeface="Calibri"/>
              <a:ea typeface="Calibri"/>
              <a:cs typeface="Calibri"/>
              <a:sym typeface="Calibri"/>
            </a:endParaRPr>
          </a:p>
        </p:txBody>
      </p:sp>
      <p:sp>
        <p:nvSpPr>
          <p:cNvPr id="494" name="Google Shape;494;p35"/>
          <p:cNvSpPr/>
          <p:nvPr/>
        </p:nvSpPr>
        <p:spPr>
          <a:xfrm>
            <a:off x="548640" y="1325880"/>
            <a:ext cx="11064240" cy="64008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222222"/>
              </a:buClr>
              <a:buSzPts val="1700"/>
              <a:buFont typeface="Calibri"/>
              <a:buNone/>
            </a:pPr>
            <a:r>
              <a:rPr lang="en-US" sz="1700" b="0" i="0" u="none" strike="noStrike" cap="none">
                <a:solidFill>
                  <a:srgbClr val="222222"/>
                </a:solidFill>
                <a:latin typeface="Calibri"/>
                <a:ea typeface="Calibri"/>
                <a:cs typeface="Calibri"/>
                <a:sym typeface="Calibri"/>
              </a:rPr>
              <a:t>A joint display places the quantitative result, the qualitative explanation and the combined meaning side by side, so the reader sees the explanation happen.</a:t>
            </a:r>
            <a:endParaRPr sz="1700" b="0" i="0" u="none" strike="noStrike" cap="none">
              <a:solidFill>
                <a:schemeClr val="dk1"/>
              </a:solidFill>
              <a:latin typeface="Calibri"/>
              <a:ea typeface="Calibri"/>
              <a:cs typeface="Calibri"/>
              <a:sym typeface="Calibri"/>
            </a:endParaRPr>
          </a:p>
        </p:txBody>
      </p:sp>
      <p:graphicFrame>
        <p:nvGraphicFramePr>
          <p:cNvPr id="495" name="Google Shape;495;p35"/>
          <p:cNvGraphicFramePr/>
          <p:nvPr/>
        </p:nvGraphicFramePr>
        <p:xfrm>
          <a:off x="548640" y="2148840"/>
          <a:ext cx="3000000" cy="3000000"/>
        </p:xfrm>
        <a:graphic>
          <a:graphicData uri="http://schemas.openxmlformats.org/drawingml/2006/table">
            <a:tbl>
              <a:tblPr>
                <a:noFill/>
                <a:tableStyleId>{345A079F-C6DC-4A43-A44A-4ED4565CDA9E}</a:tableStyleId>
              </a:tblPr>
              <a:tblGrid>
                <a:gridCol w="3694175">
                  <a:extLst>
                    <a:ext uri="{9D8B030D-6E8A-4147-A177-3AD203B41FA5}">
                      <a16:colId xmlns:a16="http://schemas.microsoft.com/office/drawing/2014/main" val="20000"/>
                    </a:ext>
                  </a:extLst>
                </a:gridCol>
                <a:gridCol w="3694175">
                  <a:extLst>
                    <a:ext uri="{9D8B030D-6E8A-4147-A177-3AD203B41FA5}">
                      <a16:colId xmlns:a16="http://schemas.microsoft.com/office/drawing/2014/main" val="20001"/>
                    </a:ext>
                  </a:extLst>
                </a:gridCol>
                <a:gridCol w="3703325">
                  <a:extLst>
                    <a:ext uri="{9D8B030D-6E8A-4147-A177-3AD203B41FA5}">
                      <a16:colId xmlns:a16="http://schemas.microsoft.com/office/drawing/2014/main" val="20002"/>
                    </a:ext>
                  </a:extLst>
                </a:gridCol>
              </a:tblGrid>
              <a:tr h="457200">
                <a:tc>
                  <a:txBody>
                    <a:bodyPr/>
                    <a:lstStyle/>
                    <a:p>
                      <a:pPr marL="0" marR="0" lvl="0" indent="0" algn="l" rtl="0">
                        <a:spcBef>
                          <a:spcPts val="0"/>
                        </a:spcBef>
                        <a:spcAft>
                          <a:spcPts val="0"/>
                        </a:spcAft>
                        <a:buClr>
                          <a:srgbClr val="FFFFFF"/>
                        </a:buClr>
                        <a:buSzPts val="1450"/>
                        <a:buFont typeface="Calibri"/>
                        <a:buNone/>
                      </a:pPr>
                      <a:r>
                        <a:rPr lang="en-US" sz="1450" b="1" u="none" strike="noStrike" cap="none">
                          <a:solidFill>
                            <a:srgbClr val="FFFFFF"/>
                          </a:solidFill>
                          <a:latin typeface="Calibri"/>
                          <a:ea typeface="Calibri"/>
                          <a:cs typeface="Calibri"/>
                          <a:sym typeface="Calibri"/>
                        </a:rPr>
                        <a:t>Quantitative result</a:t>
                      </a:r>
                      <a:endParaRPr sz="1450" u="none" strike="noStrike" cap="none">
                        <a:latin typeface="Calibri"/>
                        <a:ea typeface="Calibri"/>
                        <a:cs typeface="Calibri"/>
                        <a:sym typeface="Calibri"/>
                      </a:endParaRPr>
                    </a:p>
                  </a:txBody>
                  <a:tcPr marL="127000" marR="127000" marT="101600" marB="101600">
                    <a:lnL w="12700" cap="flat" cmpd="sng">
                      <a:solidFill>
                        <a:srgbClr val="DAD3E6"/>
                      </a:solidFill>
                      <a:prstDash val="solid"/>
                      <a:round/>
                      <a:headEnd type="none" w="sm" len="sm"/>
                      <a:tailEnd type="none" w="sm" len="sm"/>
                    </a:lnL>
                    <a:lnR w="12700" cap="flat" cmpd="sng">
                      <a:solidFill>
                        <a:srgbClr val="DAD3E6"/>
                      </a:solidFill>
                      <a:prstDash val="solid"/>
                      <a:round/>
                      <a:headEnd type="none" w="sm" len="sm"/>
                      <a:tailEnd type="none" w="sm" len="sm"/>
                    </a:lnR>
                    <a:lnT w="12700" cap="flat" cmpd="sng">
                      <a:solidFill>
                        <a:srgbClr val="DAD3E6"/>
                      </a:solidFill>
                      <a:prstDash val="solid"/>
                      <a:round/>
                      <a:headEnd type="none" w="sm" len="sm"/>
                      <a:tailEnd type="none" w="sm" len="sm"/>
                    </a:lnT>
                    <a:lnB w="12700" cap="flat" cmpd="sng">
                      <a:solidFill>
                        <a:srgbClr val="DAD3E6"/>
                      </a:solidFill>
                      <a:prstDash val="solid"/>
                      <a:round/>
                      <a:headEnd type="none" w="sm" len="sm"/>
                      <a:tailEnd type="none" w="sm" len="sm"/>
                    </a:lnB>
                    <a:solidFill>
                      <a:srgbClr val="4B2C7A"/>
                    </a:solidFill>
                  </a:tcPr>
                </a:tc>
                <a:tc>
                  <a:txBody>
                    <a:bodyPr/>
                    <a:lstStyle/>
                    <a:p>
                      <a:pPr marL="0" marR="0" lvl="0" indent="0" algn="l" rtl="0">
                        <a:spcBef>
                          <a:spcPts val="0"/>
                        </a:spcBef>
                        <a:spcAft>
                          <a:spcPts val="0"/>
                        </a:spcAft>
                        <a:buClr>
                          <a:srgbClr val="FFFFFF"/>
                        </a:buClr>
                        <a:buSzPts val="1450"/>
                        <a:buFont typeface="Calibri"/>
                        <a:buNone/>
                      </a:pPr>
                      <a:r>
                        <a:rPr lang="en-US" sz="1450" b="1" u="none" strike="noStrike" cap="none">
                          <a:solidFill>
                            <a:srgbClr val="FFFFFF"/>
                          </a:solidFill>
                          <a:latin typeface="Calibri"/>
                          <a:ea typeface="Calibri"/>
                          <a:cs typeface="Calibri"/>
                          <a:sym typeface="Calibri"/>
                        </a:rPr>
                        <a:t>Qualitative explanation</a:t>
                      </a:r>
                      <a:endParaRPr sz="1450" u="none" strike="noStrike" cap="none">
                        <a:latin typeface="Calibri"/>
                        <a:ea typeface="Calibri"/>
                        <a:cs typeface="Calibri"/>
                        <a:sym typeface="Calibri"/>
                      </a:endParaRPr>
                    </a:p>
                  </a:txBody>
                  <a:tcPr marL="127000" marR="127000" marT="101600" marB="101600">
                    <a:lnL w="12700" cap="flat" cmpd="sng">
                      <a:solidFill>
                        <a:srgbClr val="DAD3E6"/>
                      </a:solidFill>
                      <a:prstDash val="solid"/>
                      <a:round/>
                      <a:headEnd type="none" w="sm" len="sm"/>
                      <a:tailEnd type="none" w="sm" len="sm"/>
                    </a:lnL>
                    <a:lnR w="12700" cap="flat" cmpd="sng">
                      <a:solidFill>
                        <a:srgbClr val="DAD3E6"/>
                      </a:solidFill>
                      <a:prstDash val="solid"/>
                      <a:round/>
                      <a:headEnd type="none" w="sm" len="sm"/>
                      <a:tailEnd type="none" w="sm" len="sm"/>
                    </a:lnR>
                    <a:lnT w="12700" cap="flat" cmpd="sng">
                      <a:solidFill>
                        <a:srgbClr val="DAD3E6"/>
                      </a:solidFill>
                      <a:prstDash val="solid"/>
                      <a:round/>
                      <a:headEnd type="none" w="sm" len="sm"/>
                      <a:tailEnd type="none" w="sm" len="sm"/>
                    </a:lnT>
                    <a:lnB w="12700" cap="flat" cmpd="sng">
                      <a:solidFill>
                        <a:srgbClr val="DAD3E6"/>
                      </a:solidFill>
                      <a:prstDash val="solid"/>
                      <a:round/>
                      <a:headEnd type="none" w="sm" len="sm"/>
                      <a:tailEnd type="none" w="sm" len="sm"/>
                    </a:lnB>
                    <a:solidFill>
                      <a:srgbClr val="1D6B6B"/>
                    </a:solidFill>
                  </a:tcPr>
                </a:tc>
                <a:tc>
                  <a:txBody>
                    <a:bodyPr/>
                    <a:lstStyle/>
                    <a:p>
                      <a:pPr marL="0" marR="0" lvl="0" indent="0" algn="l" rtl="0">
                        <a:spcBef>
                          <a:spcPts val="0"/>
                        </a:spcBef>
                        <a:spcAft>
                          <a:spcPts val="0"/>
                        </a:spcAft>
                        <a:buClr>
                          <a:srgbClr val="222222"/>
                        </a:buClr>
                        <a:buSzPts val="1450"/>
                        <a:buFont typeface="Calibri"/>
                        <a:buNone/>
                      </a:pPr>
                      <a:r>
                        <a:rPr lang="en-US" sz="1450" b="1" u="none" strike="noStrike" cap="none">
                          <a:solidFill>
                            <a:srgbClr val="222222"/>
                          </a:solidFill>
                          <a:latin typeface="Calibri"/>
                          <a:ea typeface="Calibri"/>
                          <a:cs typeface="Calibri"/>
                          <a:sym typeface="Calibri"/>
                        </a:rPr>
                        <a:t>Meta inference</a:t>
                      </a:r>
                      <a:endParaRPr sz="1450" u="none" strike="noStrike" cap="none">
                        <a:latin typeface="Calibri"/>
                        <a:ea typeface="Calibri"/>
                        <a:cs typeface="Calibri"/>
                        <a:sym typeface="Calibri"/>
                      </a:endParaRPr>
                    </a:p>
                  </a:txBody>
                  <a:tcPr marL="127000" marR="127000" marT="101600" marB="101600">
                    <a:lnL w="12700" cap="flat" cmpd="sng">
                      <a:solidFill>
                        <a:srgbClr val="DAD3E6"/>
                      </a:solidFill>
                      <a:prstDash val="solid"/>
                      <a:round/>
                      <a:headEnd type="none" w="sm" len="sm"/>
                      <a:tailEnd type="none" w="sm" len="sm"/>
                    </a:lnL>
                    <a:lnR w="12700" cap="flat" cmpd="sng">
                      <a:solidFill>
                        <a:srgbClr val="DAD3E6"/>
                      </a:solidFill>
                      <a:prstDash val="solid"/>
                      <a:round/>
                      <a:headEnd type="none" w="sm" len="sm"/>
                      <a:tailEnd type="none" w="sm" len="sm"/>
                    </a:lnR>
                    <a:lnT w="12700" cap="flat" cmpd="sng">
                      <a:solidFill>
                        <a:srgbClr val="DAD3E6"/>
                      </a:solidFill>
                      <a:prstDash val="solid"/>
                      <a:round/>
                      <a:headEnd type="none" w="sm" len="sm"/>
                      <a:tailEnd type="none" w="sm" len="sm"/>
                    </a:lnT>
                    <a:lnB w="12700" cap="flat" cmpd="sng">
                      <a:solidFill>
                        <a:srgbClr val="DAD3E6"/>
                      </a:solidFill>
                      <a:prstDash val="solid"/>
                      <a:round/>
                      <a:headEnd type="none" w="sm" len="sm"/>
                      <a:tailEnd type="none" w="sm" len="sm"/>
                    </a:lnB>
                    <a:solidFill>
                      <a:srgbClr val="C9A227"/>
                    </a:solidFill>
                  </a:tcPr>
                </a:tc>
                <a:extLst>
                  <a:ext uri="{0D108BD9-81ED-4DB2-BD59-A6C34878D82A}">
                    <a16:rowId xmlns:a16="http://schemas.microsoft.com/office/drawing/2014/main" val="10000"/>
                  </a:ext>
                </a:extLst>
              </a:tr>
              <a:tr h="1463050">
                <a:tc>
                  <a:txBody>
                    <a:bodyPr/>
                    <a:lstStyle/>
                    <a:p>
                      <a:pPr marL="0" marR="0" lvl="0" indent="0" algn="l" rtl="0">
                        <a:spcBef>
                          <a:spcPts val="0"/>
                        </a:spcBef>
                        <a:spcAft>
                          <a:spcPts val="0"/>
                        </a:spcAft>
                        <a:buClr>
                          <a:srgbClr val="222222"/>
                        </a:buClr>
                        <a:buSzPts val="1450"/>
                        <a:buFont typeface="Calibri"/>
                        <a:buNone/>
                      </a:pPr>
                      <a:r>
                        <a:rPr lang="en-US" sz="1450" u="none" strike="noStrike" cap="none">
                          <a:solidFill>
                            <a:srgbClr val="222222"/>
                          </a:solidFill>
                          <a:latin typeface="Calibri"/>
                          <a:ea typeface="Calibri"/>
                          <a:cs typeface="Calibri"/>
                          <a:sym typeface="Calibri"/>
                        </a:rPr>
                        <a:t>Companies with the highest digital adoption showed no productivity gain.</a:t>
                      </a:r>
                      <a:endParaRPr sz="1450" u="none" strike="noStrike" cap="none">
                        <a:latin typeface="Calibri"/>
                        <a:ea typeface="Calibri"/>
                        <a:cs typeface="Calibri"/>
                        <a:sym typeface="Calibri"/>
                      </a:endParaRPr>
                    </a:p>
                  </a:txBody>
                  <a:tcPr marL="127000" marR="127000" marT="101600" marB="101600">
                    <a:lnL w="12700" cap="flat" cmpd="sng">
                      <a:solidFill>
                        <a:srgbClr val="DAD3E6"/>
                      </a:solidFill>
                      <a:prstDash val="solid"/>
                      <a:round/>
                      <a:headEnd type="none" w="sm" len="sm"/>
                      <a:tailEnd type="none" w="sm" len="sm"/>
                    </a:lnL>
                    <a:lnR w="12700" cap="flat" cmpd="sng">
                      <a:solidFill>
                        <a:srgbClr val="DAD3E6"/>
                      </a:solidFill>
                      <a:prstDash val="solid"/>
                      <a:round/>
                      <a:headEnd type="none" w="sm" len="sm"/>
                      <a:tailEnd type="none" w="sm" len="sm"/>
                    </a:lnR>
                    <a:lnT w="12700" cap="flat" cmpd="sng">
                      <a:solidFill>
                        <a:srgbClr val="DAD3E6"/>
                      </a:solidFill>
                      <a:prstDash val="solid"/>
                      <a:round/>
                      <a:headEnd type="none" w="sm" len="sm"/>
                      <a:tailEnd type="none" w="sm" len="sm"/>
                    </a:lnT>
                    <a:lnB w="12700" cap="flat" cmpd="sng">
                      <a:solidFill>
                        <a:srgbClr val="DAD3E6"/>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Clr>
                          <a:srgbClr val="222222"/>
                        </a:buClr>
                        <a:buSzPts val="1450"/>
                        <a:buFont typeface="Calibri"/>
                        <a:buNone/>
                      </a:pPr>
                      <a:r>
                        <a:rPr lang="en-US" sz="1450" u="none" strike="noStrike" cap="none">
                          <a:solidFill>
                            <a:srgbClr val="222222"/>
                          </a:solidFill>
                          <a:latin typeface="Calibri"/>
                          <a:ea typeface="Calibri"/>
                          <a:cs typeface="Calibri"/>
                          <a:sym typeface="Calibri"/>
                        </a:rPr>
                        <a:t>Managers said the technology outran the workforce's training and the old shift culture.</a:t>
                      </a:r>
                      <a:endParaRPr sz="1450" u="none" strike="noStrike" cap="none">
                        <a:latin typeface="Calibri"/>
                        <a:ea typeface="Calibri"/>
                        <a:cs typeface="Calibri"/>
                        <a:sym typeface="Calibri"/>
                      </a:endParaRPr>
                    </a:p>
                  </a:txBody>
                  <a:tcPr marL="127000" marR="127000" marT="101600" marB="101600">
                    <a:lnL w="12700" cap="flat" cmpd="sng">
                      <a:solidFill>
                        <a:srgbClr val="DAD3E6"/>
                      </a:solidFill>
                      <a:prstDash val="solid"/>
                      <a:round/>
                      <a:headEnd type="none" w="sm" len="sm"/>
                      <a:tailEnd type="none" w="sm" len="sm"/>
                    </a:lnL>
                    <a:lnR w="12700" cap="flat" cmpd="sng">
                      <a:solidFill>
                        <a:srgbClr val="DAD3E6"/>
                      </a:solidFill>
                      <a:prstDash val="solid"/>
                      <a:round/>
                      <a:headEnd type="none" w="sm" len="sm"/>
                      <a:tailEnd type="none" w="sm" len="sm"/>
                    </a:lnR>
                    <a:lnT w="12700" cap="flat" cmpd="sng">
                      <a:solidFill>
                        <a:srgbClr val="DAD3E6"/>
                      </a:solidFill>
                      <a:prstDash val="solid"/>
                      <a:round/>
                      <a:headEnd type="none" w="sm" len="sm"/>
                      <a:tailEnd type="none" w="sm" len="sm"/>
                    </a:lnT>
                    <a:lnB w="12700" cap="flat" cmpd="sng">
                      <a:solidFill>
                        <a:srgbClr val="DAD3E6"/>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Clr>
                          <a:srgbClr val="222222"/>
                        </a:buClr>
                        <a:buSzPts val="1450"/>
                        <a:buFont typeface="Calibri"/>
                        <a:buNone/>
                      </a:pPr>
                      <a:r>
                        <a:rPr lang="en-US" sz="1450" u="none" strike="noStrike" cap="none">
                          <a:solidFill>
                            <a:srgbClr val="222222"/>
                          </a:solidFill>
                          <a:latin typeface="Calibri"/>
                          <a:ea typeface="Calibri"/>
                          <a:cs typeface="Calibri"/>
                          <a:sym typeface="Calibri"/>
                        </a:rPr>
                        <a:t>The barrier is capability and culture, not technology. Invest in people, not more systems.</a:t>
                      </a:r>
                      <a:endParaRPr sz="1450" u="none" strike="noStrike" cap="none">
                        <a:latin typeface="Calibri"/>
                        <a:ea typeface="Calibri"/>
                        <a:cs typeface="Calibri"/>
                        <a:sym typeface="Calibri"/>
                      </a:endParaRPr>
                    </a:p>
                  </a:txBody>
                  <a:tcPr marL="127000" marR="127000" marT="101600" marB="101600">
                    <a:lnL w="12700" cap="flat" cmpd="sng">
                      <a:solidFill>
                        <a:srgbClr val="DAD3E6"/>
                      </a:solidFill>
                      <a:prstDash val="solid"/>
                      <a:round/>
                      <a:headEnd type="none" w="sm" len="sm"/>
                      <a:tailEnd type="none" w="sm" len="sm"/>
                    </a:lnL>
                    <a:lnR w="12700" cap="flat" cmpd="sng">
                      <a:solidFill>
                        <a:srgbClr val="DAD3E6"/>
                      </a:solidFill>
                      <a:prstDash val="solid"/>
                      <a:round/>
                      <a:headEnd type="none" w="sm" len="sm"/>
                      <a:tailEnd type="none" w="sm" len="sm"/>
                    </a:lnR>
                    <a:lnT w="12700" cap="flat" cmpd="sng">
                      <a:solidFill>
                        <a:srgbClr val="DAD3E6"/>
                      </a:solidFill>
                      <a:prstDash val="solid"/>
                      <a:round/>
                      <a:headEnd type="none" w="sm" len="sm"/>
                      <a:tailEnd type="none" w="sm" len="sm"/>
                    </a:lnT>
                    <a:lnB w="12700" cap="flat" cmpd="sng">
                      <a:solidFill>
                        <a:srgbClr val="DAD3E6"/>
                      </a:solidFill>
                      <a:prstDash val="solid"/>
                      <a:round/>
                      <a:headEnd type="none" w="sm" len="sm"/>
                      <a:tailEnd type="none" w="sm" len="sm"/>
                    </a:lnB>
                    <a:solidFill>
                      <a:srgbClr val="FFFFFF"/>
                    </a:solidFill>
                  </a:tcPr>
                </a:tc>
                <a:extLst>
                  <a:ext uri="{0D108BD9-81ED-4DB2-BD59-A6C34878D82A}">
                    <a16:rowId xmlns:a16="http://schemas.microsoft.com/office/drawing/2014/main" val="10001"/>
                  </a:ext>
                </a:extLst>
              </a:tr>
              <a:tr h="1463050">
                <a:tc>
                  <a:txBody>
                    <a:bodyPr/>
                    <a:lstStyle/>
                    <a:p>
                      <a:pPr marL="0" marR="0" lvl="0" indent="0" algn="l" rtl="0">
                        <a:spcBef>
                          <a:spcPts val="0"/>
                        </a:spcBef>
                        <a:spcAft>
                          <a:spcPts val="0"/>
                        </a:spcAft>
                        <a:buClr>
                          <a:srgbClr val="222222"/>
                        </a:buClr>
                        <a:buSzPts val="1450"/>
                        <a:buFont typeface="Calibri"/>
                        <a:buNone/>
                      </a:pPr>
                      <a:r>
                        <a:rPr lang="en-US" sz="1450" u="none" strike="noStrike" cap="none">
                          <a:solidFill>
                            <a:srgbClr val="222222"/>
                          </a:solidFill>
                          <a:latin typeface="Calibri"/>
                          <a:ea typeface="Calibri"/>
                          <a:cs typeface="Calibri"/>
                          <a:sym typeface="Calibri"/>
                        </a:rPr>
                        <a:t>Safety scores improved only where adoption was moderate.</a:t>
                      </a:r>
                      <a:endParaRPr sz="1450" u="none" strike="noStrike" cap="none">
                        <a:latin typeface="Calibri"/>
                        <a:ea typeface="Calibri"/>
                        <a:cs typeface="Calibri"/>
                        <a:sym typeface="Calibri"/>
                      </a:endParaRPr>
                    </a:p>
                  </a:txBody>
                  <a:tcPr marL="127000" marR="127000" marT="101600" marB="101600">
                    <a:lnL w="12700" cap="flat" cmpd="sng">
                      <a:solidFill>
                        <a:srgbClr val="DAD3E6"/>
                      </a:solidFill>
                      <a:prstDash val="solid"/>
                      <a:round/>
                      <a:headEnd type="none" w="sm" len="sm"/>
                      <a:tailEnd type="none" w="sm" len="sm"/>
                    </a:lnL>
                    <a:lnR w="12700" cap="flat" cmpd="sng">
                      <a:solidFill>
                        <a:srgbClr val="DAD3E6"/>
                      </a:solidFill>
                      <a:prstDash val="solid"/>
                      <a:round/>
                      <a:headEnd type="none" w="sm" len="sm"/>
                      <a:tailEnd type="none" w="sm" len="sm"/>
                    </a:lnR>
                    <a:lnT w="12700" cap="flat" cmpd="sng">
                      <a:solidFill>
                        <a:srgbClr val="DAD3E6"/>
                      </a:solidFill>
                      <a:prstDash val="solid"/>
                      <a:round/>
                      <a:headEnd type="none" w="sm" len="sm"/>
                      <a:tailEnd type="none" w="sm" len="sm"/>
                    </a:lnT>
                    <a:lnB w="12700" cap="flat" cmpd="sng">
                      <a:solidFill>
                        <a:srgbClr val="DAD3E6"/>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Clr>
                          <a:srgbClr val="222222"/>
                        </a:buClr>
                        <a:buSzPts val="1450"/>
                        <a:buFont typeface="Calibri"/>
                        <a:buNone/>
                      </a:pPr>
                      <a:r>
                        <a:rPr lang="en-US" sz="1450" u="none" strike="noStrike" cap="none">
                          <a:solidFill>
                            <a:srgbClr val="222222"/>
                          </a:solidFill>
                          <a:latin typeface="Calibri"/>
                          <a:ea typeface="Calibri"/>
                          <a:cs typeface="Calibri"/>
                          <a:sym typeface="Calibri"/>
                        </a:rPr>
                        <a:t>At fully automated sites managers described new unfamiliar hazards and lost situational awareness.</a:t>
                      </a:r>
                      <a:endParaRPr sz="1450" u="none" strike="noStrike" cap="none">
                        <a:latin typeface="Calibri"/>
                        <a:ea typeface="Calibri"/>
                        <a:cs typeface="Calibri"/>
                        <a:sym typeface="Calibri"/>
                      </a:endParaRPr>
                    </a:p>
                  </a:txBody>
                  <a:tcPr marL="127000" marR="127000" marT="101600" marB="101600">
                    <a:lnL w="12700" cap="flat" cmpd="sng">
                      <a:solidFill>
                        <a:srgbClr val="DAD3E6"/>
                      </a:solidFill>
                      <a:prstDash val="solid"/>
                      <a:round/>
                      <a:headEnd type="none" w="sm" len="sm"/>
                      <a:tailEnd type="none" w="sm" len="sm"/>
                    </a:lnL>
                    <a:lnR w="12700" cap="flat" cmpd="sng">
                      <a:solidFill>
                        <a:srgbClr val="DAD3E6"/>
                      </a:solidFill>
                      <a:prstDash val="solid"/>
                      <a:round/>
                      <a:headEnd type="none" w="sm" len="sm"/>
                      <a:tailEnd type="none" w="sm" len="sm"/>
                    </a:lnR>
                    <a:lnT w="12700" cap="flat" cmpd="sng">
                      <a:solidFill>
                        <a:srgbClr val="DAD3E6"/>
                      </a:solidFill>
                      <a:prstDash val="solid"/>
                      <a:round/>
                      <a:headEnd type="none" w="sm" len="sm"/>
                      <a:tailEnd type="none" w="sm" len="sm"/>
                    </a:lnT>
                    <a:lnB w="12700" cap="flat" cmpd="sng">
                      <a:solidFill>
                        <a:srgbClr val="DAD3E6"/>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Clr>
                          <a:srgbClr val="222222"/>
                        </a:buClr>
                        <a:buSzPts val="1450"/>
                        <a:buFont typeface="Calibri"/>
                        <a:buNone/>
                      </a:pPr>
                      <a:r>
                        <a:rPr lang="en-US" sz="1450" u="none" strike="noStrike" cap="none">
                          <a:solidFill>
                            <a:srgbClr val="222222"/>
                          </a:solidFill>
                          <a:latin typeface="Calibri"/>
                          <a:ea typeface="Calibri"/>
                          <a:cs typeface="Calibri"/>
                          <a:sym typeface="Calibri"/>
                        </a:rPr>
                        <a:t>Digital safety benefits are not linear. Beyond a point automation adds its own risks.</a:t>
                      </a:r>
                      <a:endParaRPr sz="1450" u="none" strike="noStrike" cap="none">
                        <a:latin typeface="Calibri"/>
                        <a:ea typeface="Calibri"/>
                        <a:cs typeface="Calibri"/>
                        <a:sym typeface="Calibri"/>
                      </a:endParaRPr>
                    </a:p>
                  </a:txBody>
                  <a:tcPr marL="127000" marR="127000" marT="101600" marB="101600">
                    <a:lnL w="12700" cap="flat" cmpd="sng">
                      <a:solidFill>
                        <a:srgbClr val="DAD3E6"/>
                      </a:solidFill>
                      <a:prstDash val="solid"/>
                      <a:round/>
                      <a:headEnd type="none" w="sm" len="sm"/>
                      <a:tailEnd type="none" w="sm" len="sm"/>
                    </a:lnL>
                    <a:lnR w="12700" cap="flat" cmpd="sng">
                      <a:solidFill>
                        <a:srgbClr val="DAD3E6"/>
                      </a:solidFill>
                      <a:prstDash val="solid"/>
                      <a:round/>
                      <a:headEnd type="none" w="sm" len="sm"/>
                      <a:tailEnd type="none" w="sm" len="sm"/>
                    </a:lnR>
                    <a:lnT w="12700" cap="flat" cmpd="sng">
                      <a:solidFill>
                        <a:srgbClr val="DAD3E6"/>
                      </a:solidFill>
                      <a:prstDash val="solid"/>
                      <a:round/>
                      <a:headEnd type="none" w="sm" len="sm"/>
                      <a:tailEnd type="none" w="sm" len="sm"/>
                    </a:lnT>
                    <a:lnB w="12700" cap="flat" cmpd="sng">
                      <a:solidFill>
                        <a:srgbClr val="DAD3E6"/>
                      </a:solidFill>
                      <a:prstDash val="solid"/>
                      <a:round/>
                      <a:headEnd type="none" w="sm" len="sm"/>
                      <a:tailEnd type="none" w="sm" len="sm"/>
                    </a:lnB>
                    <a:solidFill>
                      <a:srgbClr val="FFFFFF"/>
                    </a:solidFill>
                  </a:tcPr>
                </a:tc>
                <a:extLst>
                  <a:ext uri="{0D108BD9-81ED-4DB2-BD59-A6C34878D82A}">
                    <a16:rowId xmlns:a16="http://schemas.microsoft.com/office/drawing/2014/main" val="10002"/>
                  </a:ext>
                </a:extLst>
              </a:tr>
            </a:tbl>
          </a:graphicData>
        </a:graphic>
      </p:graphicFrame>
      <p:sp>
        <p:nvSpPr>
          <p:cNvPr id="496" name="Google Shape;496;p35"/>
          <p:cNvSpPr/>
          <p:nvPr/>
        </p:nvSpPr>
        <p:spPr>
          <a:xfrm>
            <a:off x="502920" y="6446520"/>
            <a:ext cx="86868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5E6975"/>
              </a:buClr>
              <a:buSzPts val="900"/>
              <a:buFont typeface="Calibri"/>
              <a:buNone/>
            </a:pPr>
            <a:r>
              <a:rPr lang="en-US" sz="900" b="0" i="0" u="none" strike="noStrike" cap="none">
                <a:solidFill>
                  <a:srgbClr val="5E6975"/>
                </a:solidFill>
                <a:latin typeface="Calibri"/>
                <a:ea typeface="Calibri"/>
                <a:cs typeface="Calibri"/>
                <a:sym typeface="Calibri"/>
              </a:rPr>
              <a:t>Advanced Doctoral Research Skills  |  Mixed Methods Research</a:t>
            </a:r>
            <a:endParaRPr sz="900" b="0" i="0" u="none" strike="noStrike" cap="none">
              <a:solidFill>
                <a:schemeClr val="dk1"/>
              </a:solidFill>
              <a:latin typeface="Calibri"/>
              <a:ea typeface="Calibri"/>
              <a:cs typeface="Calibri"/>
              <a:sym typeface="Calibri"/>
            </a:endParaRPr>
          </a:p>
        </p:txBody>
      </p:sp>
      <p:sp>
        <p:nvSpPr>
          <p:cNvPr id="497" name="Google Shape;497;p35"/>
          <p:cNvSpPr/>
          <p:nvPr/>
        </p:nvSpPr>
        <p:spPr>
          <a:xfrm>
            <a:off x="11247120" y="6446520"/>
            <a:ext cx="548640" cy="274320"/>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5E6975"/>
              </a:buClr>
              <a:buSzPts val="900"/>
              <a:buFont typeface="Calibri"/>
              <a:buNone/>
            </a:pPr>
            <a:r>
              <a:rPr lang="en-US" sz="900" b="0" i="0" u="none" strike="noStrike" cap="none">
                <a:solidFill>
                  <a:srgbClr val="5E6975"/>
                </a:solidFill>
                <a:latin typeface="Calibri"/>
                <a:ea typeface="Calibri"/>
                <a:cs typeface="Calibri"/>
                <a:sym typeface="Calibri"/>
              </a:rPr>
              <a:t>31</a:t>
            </a:r>
            <a:endParaRPr sz="900" b="0" i="0" u="none" strike="noStrike" cap="none">
              <a:solidFill>
                <a:schemeClr val="dk1"/>
              </a:solidFill>
              <a:latin typeface="Calibri"/>
              <a:ea typeface="Calibri"/>
              <a:cs typeface="Calibri"/>
              <a:sym typeface="Calibri"/>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502"/>
        <p:cNvGrpSpPr/>
        <p:nvPr/>
      </p:nvGrpSpPr>
      <p:grpSpPr>
        <a:xfrm>
          <a:off x="0" y="0"/>
          <a:ext cx="0" cy="0"/>
          <a:chOff x="0" y="0"/>
          <a:chExt cx="0" cy="0"/>
        </a:xfrm>
      </p:grpSpPr>
      <p:sp>
        <p:nvSpPr>
          <p:cNvPr id="503" name="Google Shape;503;p36"/>
          <p:cNvSpPr/>
          <p:nvPr/>
        </p:nvSpPr>
        <p:spPr>
          <a:xfrm>
            <a:off x="0" y="0"/>
            <a:ext cx="12188952" cy="1078992"/>
          </a:xfrm>
          <a:prstGeom prst="rect">
            <a:avLst/>
          </a:prstGeom>
          <a:solidFill>
            <a:srgbClr val="4B2C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 name="Google Shape;504;p36"/>
          <p:cNvSpPr/>
          <p:nvPr/>
        </p:nvSpPr>
        <p:spPr>
          <a:xfrm>
            <a:off x="502920" y="109728"/>
            <a:ext cx="11155680" cy="841248"/>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2700"/>
              <a:buFont typeface="Cambria"/>
              <a:buNone/>
            </a:pPr>
            <a:r>
              <a:rPr lang="en-US" sz="2700" b="1" i="0" u="none" strike="noStrike" cap="none">
                <a:solidFill>
                  <a:srgbClr val="FFFFFF"/>
                </a:solidFill>
                <a:latin typeface="Cambria"/>
                <a:ea typeface="Cambria"/>
                <a:cs typeface="Cambria"/>
                <a:sym typeface="Cambria"/>
              </a:rPr>
              <a:t>Meta inferences</a:t>
            </a:r>
            <a:endParaRPr sz="2700" b="0" i="0" u="none" strike="noStrike" cap="none">
              <a:solidFill>
                <a:schemeClr val="dk1"/>
              </a:solidFill>
              <a:latin typeface="Calibri"/>
              <a:ea typeface="Calibri"/>
              <a:cs typeface="Calibri"/>
              <a:sym typeface="Calibri"/>
            </a:endParaRPr>
          </a:p>
        </p:txBody>
      </p:sp>
      <p:sp>
        <p:nvSpPr>
          <p:cNvPr id="505" name="Google Shape;505;p36"/>
          <p:cNvSpPr/>
          <p:nvPr/>
        </p:nvSpPr>
        <p:spPr>
          <a:xfrm>
            <a:off x="548640" y="1371600"/>
            <a:ext cx="11064240" cy="64008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222222"/>
              </a:buClr>
              <a:buSzPts val="1800"/>
              <a:buFont typeface="Calibri"/>
              <a:buNone/>
            </a:pPr>
            <a:r>
              <a:rPr lang="en-US" sz="1800" b="1" i="0" u="none" strike="noStrike" cap="none">
                <a:solidFill>
                  <a:srgbClr val="222222"/>
                </a:solidFill>
                <a:latin typeface="Calibri"/>
                <a:ea typeface="Calibri"/>
                <a:cs typeface="Calibri"/>
                <a:sym typeface="Calibri"/>
              </a:rPr>
              <a:t>A meta inference is a conclusion you can reach only by combining the strands. </a:t>
            </a:r>
            <a:r>
              <a:rPr lang="en-US" sz="1800" b="0" i="0" u="none" strike="noStrike" cap="none">
                <a:solidFill>
                  <a:srgbClr val="222222"/>
                </a:solidFill>
                <a:latin typeface="Calibri"/>
                <a:ea typeface="Calibri"/>
                <a:cs typeface="Calibri"/>
                <a:sym typeface="Calibri"/>
              </a:rPr>
              <a:t>Neither strand reaches it alone.</a:t>
            </a:r>
            <a:endParaRPr sz="1800" b="0" i="0" u="none" strike="noStrike" cap="none">
              <a:solidFill>
                <a:schemeClr val="dk1"/>
              </a:solidFill>
              <a:latin typeface="Calibri"/>
              <a:ea typeface="Calibri"/>
              <a:cs typeface="Calibri"/>
              <a:sym typeface="Calibri"/>
            </a:endParaRPr>
          </a:p>
        </p:txBody>
      </p:sp>
      <p:sp>
        <p:nvSpPr>
          <p:cNvPr id="506" name="Google Shape;506;p36"/>
          <p:cNvSpPr/>
          <p:nvPr/>
        </p:nvSpPr>
        <p:spPr>
          <a:xfrm>
            <a:off x="548640" y="2194560"/>
            <a:ext cx="3383280" cy="914400"/>
          </a:xfrm>
          <a:prstGeom prst="rect">
            <a:avLst/>
          </a:prstGeom>
          <a:solidFill>
            <a:srgbClr val="F3F0F9"/>
          </a:solidFill>
          <a:ln w="12700" cap="flat" cmpd="sng">
            <a:solidFill>
              <a:srgbClr val="DAD3E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 name="Google Shape;507;p36"/>
          <p:cNvSpPr/>
          <p:nvPr/>
        </p:nvSpPr>
        <p:spPr>
          <a:xfrm>
            <a:off x="713232" y="2194560"/>
            <a:ext cx="3108960" cy="9144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4B2C7A"/>
              </a:buClr>
              <a:buSzPts val="1500"/>
              <a:buFont typeface="Calibri"/>
              <a:buNone/>
            </a:pPr>
            <a:r>
              <a:rPr lang="en-US" sz="1500" b="1" i="0" u="none" strike="noStrike" cap="none">
                <a:solidFill>
                  <a:srgbClr val="4B2C7A"/>
                </a:solidFill>
                <a:latin typeface="Calibri"/>
                <a:ea typeface="Calibri"/>
                <a:cs typeface="Calibri"/>
                <a:sym typeface="Calibri"/>
              </a:rPr>
              <a:t>The survey alone</a:t>
            </a:r>
            <a:endParaRPr sz="1500" b="0" i="0" u="none" strike="noStrike" cap="none">
              <a:solidFill>
                <a:schemeClr val="dk1"/>
              </a:solidFill>
              <a:latin typeface="Calibri"/>
              <a:ea typeface="Calibri"/>
              <a:cs typeface="Calibri"/>
              <a:sym typeface="Calibri"/>
            </a:endParaRPr>
          </a:p>
        </p:txBody>
      </p:sp>
      <p:sp>
        <p:nvSpPr>
          <p:cNvPr id="508" name="Google Shape;508;p36"/>
          <p:cNvSpPr/>
          <p:nvPr/>
        </p:nvSpPr>
        <p:spPr>
          <a:xfrm>
            <a:off x="3931920" y="2194560"/>
            <a:ext cx="7708392" cy="914400"/>
          </a:xfrm>
          <a:prstGeom prst="rect">
            <a:avLst/>
          </a:prstGeom>
          <a:solidFill>
            <a:srgbClr val="FFFFFF"/>
          </a:solidFill>
          <a:ln w="12700" cap="flat" cmpd="sng">
            <a:solidFill>
              <a:srgbClr val="DAD3E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 name="Google Shape;509;p36"/>
          <p:cNvSpPr/>
          <p:nvPr/>
        </p:nvSpPr>
        <p:spPr>
          <a:xfrm>
            <a:off x="4133088" y="2194560"/>
            <a:ext cx="7360920" cy="9144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222222"/>
              </a:buClr>
              <a:buSzPts val="1550"/>
              <a:buFont typeface="Calibri"/>
              <a:buNone/>
            </a:pPr>
            <a:r>
              <a:rPr lang="en-US" sz="1550" b="0" i="0" u="none" strike="noStrike" cap="none">
                <a:solidFill>
                  <a:srgbClr val="222222"/>
                </a:solidFill>
                <a:latin typeface="Calibri"/>
                <a:ea typeface="Calibri"/>
                <a:cs typeface="Calibri"/>
                <a:sym typeface="Calibri"/>
              </a:rPr>
              <a:t>Digital adoption does not predict productivity in these companies.</a:t>
            </a:r>
            <a:endParaRPr sz="1550" b="0" i="0" u="none" strike="noStrike" cap="none">
              <a:solidFill>
                <a:schemeClr val="dk1"/>
              </a:solidFill>
              <a:latin typeface="Calibri"/>
              <a:ea typeface="Calibri"/>
              <a:cs typeface="Calibri"/>
              <a:sym typeface="Calibri"/>
            </a:endParaRPr>
          </a:p>
        </p:txBody>
      </p:sp>
      <p:sp>
        <p:nvSpPr>
          <p:cNvPr id="510" name="Google Shape;510;p36"/>
          <p:cNvSpPr/>
          <p:nvPr/>
        </p:nvSpPr>
        <p:spPr>
          <a:xfrm>
            <a:off x="548640" y="3218688"/>
            <a:ext cx="3383280" cy="914400"/>
          </a:xfrm>
          <a:prstGeom prst="rect">
            <a:avLst/>
          </a:prstGeom>
          <a:solidFill>
            <a:srgbClr val="F3F0F9"/>
          </a:solidFill>
          <a:ln w="12700" cap="flat" cmpd="sng">
            <a:solidFill>
              <a:srgbClr val="DAD3E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 name="Google Shape;511;p36"/>
          <p:cNvSpPr/>
          <p:nvPr/>
        </p:nvSpPr>
        <p:spPr>
          <a:xfrm>
            <a:off x="713232" y="3218688"/>
            <a:ext cx="3108960" cy="9144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4B2C7A"/>
              </a:buClr>
              <a:buSzPts val="1500"/>
              <a:buFont typeface="Calibri"/>
              <a:buNone/>
            </a:pPr>
            <a:r>
              <a:rPr lang="en-US" sz="1500" b="1" i="0" u="none" strike="noStrike" cap="none">
                <a:solidFill>
                  <a:srgbClr val="4B2C7A"/>
                </a:solidFill>
                <a:latin typeface="Calibri"/>
                <a:ea typeface="Calibri"/>
                <a:cs typeface="Calibri"/>
                <a:sym typeface="Calibri"/>
              </a:rPr>
              <a:t>The interviews alone</a:t>
            </a:r>
            <a:endParaRPr sz="1500" b="0" i="0" u="none" strike="noStrike" cap="none">
              <a:solidFill>
                <a:schemeClr val="dk1"/>
              </a:solidFill>
              <a:latin typeface="Calibri"/>
              <a:ea typeface="Calibri"/>
              <a:cs typeface="Calibri"/>
              <a:sym typeface="Calibri"/>
            </a:endParaRPr>
          </a:p>
        </p:txBody>
      </p:sp>
      <p:sp>
        <p:nvSpPr>
          <p:cNvPr id="512" name="Google Shape;512;p36"/>
          <p:cNvSpPr/>
          <p:nvPr/>
        </p:nvSpPr>
        <p:spPr>
          <a:xfrm>
            <a:off x="3931920" y="3218688"/>
            <a:ext cx="7708392" cy="914400"/>
          </a:xfrm>
          <a:prstGeom prst="rect">
            <a:avLst/>
          </a:prstGeom>
          <a:solidFill>
            <a:srgbClr val="FFFFFF"/>
          </a:solidFill>
          <a:ln w="12700" cap="flat" cmpd="sng">
            <a:solidFill>
              <a:srgbClr val="DAD3E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 name="Google Shape;513;p36"/>
          <p:cNvSpPr/>
          <p:nvPr/>
        </p:nvSpPr>
        <p:spPr>
          <a:xfrm>
            <a:off x="4133088" y="3218688"/>
            <a:ext cx="7360920" cy="9144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222222"/>
              </a:buClr>
              <a:buSzPts val="1550"/>
              <a:buFont typeface="Calibri"/>
              <a:buNone/>
            </a:pPr>
            <a:r>
              <a:rPr lang="en-US" sz="1550" b="0" i="0" u="none" strike="noStrike" cap="none">
                <a:solidFill>
                  <a:srgbClr val="222222"/>
                </a:solidFill>
                <a:latin typeface="Calibri"/>
                <a:ea typeface="Calibri"/>
                <a:cs typeface="Calibri"/>
                <a:sym typeface="Calibri"/>
              </a:rPr>
              <a:t>Managers worry that training lags behind the technology.</a:t>
            </a:r>
            <a:endParaRPr sz="1550" b="0" i="0" u="none" strike="noStrike" cap="none">
              <a:solidFill>
                <a:schemeClr val="dk1"/>
              </a:solidFill>
              <a:latin typeface="Calibri"/>
              <a:ea typeface="Calibri"/>
              <a:cs typeface="Calibri"/>
              <a:sym typeface="Calibri"/>
            </a:endParaRPr>
          </a:p>
        </p:txBody>
      </p:sp>
      <p:sp>
        <p:nvSpPr>
          <p:cNvPr id="514" name="Google Shape;514;p36"/>
          <p:cNvSpPr/>
          <p:nvPr/>
        </p:nvSpPr>
        <p:spPr>
          <a:xfrm>
            <a:off x="548640" y="4242816"/>
            <a:ext cx="3383280" cy="914400"/>
          </a:xfrm>
          <a:prstGeom prst="rect">
            <a:avLst/>
          </a:prstGeom>
          <a:solidFill>
            <a:srgbClr val="C9A227"/>
          </a:solidFill>
          <a:ln w="12700" cap="flat" cmpd="sng">
            <a:solidFill>
              <a:srgbClr val="DAD3E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 name="Google Shape;515;p36"/>
          <p:cNvSpPr/>
          <p:nvPr/>
        </p:nvSpPr>
        <p:spPr>
          <a:xfrm>
            <a:off x="713232" y="4242816"/>
            <a:ext cx="3108960" cy="9144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222222"/>
              </a:buClr>
              <a:buSzPts val="1500"/>
              <a:buFont typeface="Calibri"/>
              <a:buNone/>
            </a:pPr>
            <a:r>
              <a:rPr lang="en-US" sz="1500" b="1" i="0" u="none" strike="noStrike" cap="none">
                <a:solidFill>
                  <a:srgbClr val="222222"/>
                </a:solidFill>
                <a:latin typeface="Calibri"/>
                <a:ea typeface="Calibri"/>
                <a:cs typeface="Calibri"/>
                <a:sym typeface="Calibri"/>
              </a:rPr>
              <a:t>Together, the meta inference</a:t>
            </a:r>
            <a:endParaRPr sz="1500" b="0" i="0" u="none" strike="noStrike" cap="none">
              <a:solidFill>
                <a:schemeClr val="dk1"/>
              </a:solidFill>
              <a:latin typeface="Calibri"/>
              <a:ea typeface="Calibri"/>
              <a:cs typeface="Calibri"/>
              <a:sym typeface="Calibri"/>
            </a:endParaRPr>
          </a:p>
        </p:txBody>
      </p:sp>
      <p:sp>
        <p:nvSpPr>
          <p:cNvPr id="516" name="Google Shape;516;p36"/>
          <p:cNvSpPr/>
          <p:nvPr/>
        </p:nvSpPr>
        <p:spPr>
          <a:xfrm>
            <a:off x="3931920" y="4242816"/>
            <a:ext cx="7708392" cy="914400"/>
          </a:xfrm>
          <a:prstGeom prst="rect">
            <a:avLst/>
          </a:prstGeom>
          <a:solidFill>
            <a:srgbClr val="FBF4DA"/>
          </a:solidFill>
          <a:ln w="12700" cap="flat" cmpd="sng">
            <a:solidFill>
              <a:srgbClr val="DAD3E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 name="Google Shape;517;p36"/>
          <p:cNvSpPr/>
          <p:nvPr/>
        </p:nvSpPr>
        <p:spPr>
          <a:xfrm>
            <a:off x="4133088" y="4242816"/>
            <a:ext cx="7360920" cy="9144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222222"/>
              </a:buClr>
              <a:buSzPts val="1550"/>
              <a:buFont typeface="Calibri"/>
              <a:buNone/>
            </a:pPr>
            <a:r>
              <a:rPr lang="en-US" sz="1550" b="0" i="0" u="none" strike="noStrike" cap="none">
                <a:solidFill>
                  <a:srgbClr val="222222"/>
                </a:solidFill>
                <a:latin typeface="Calibri"/>
                <a:ea typeface="Calibri"/>
                <a:cs typeface="Calibri"/>
                <a:sym typeface="Calibri"/>
              </a:rPr>
              <a:t>Digital transformation here fails for human reasons, not technical ones. Capability lags the technology.</a:t>
            </a:r>
            <a:endParaRPr sz="1550" b="0" i="0" u="none" strike="noStrike" cap="none">
              <a:solidFill>
                <a:schemeClr val="dk1"/>
              </a:solidFill>
              <a:latin typeface="Calibri"/>
              <a:ea typeface="Calibri"/>
              <a:cs typeface="Calibri"/>
              <a:sym typeface="Calibri"/>
            </a:endParaRPr>
          </a:p>
        </p:txBody>
      </p:sp>
      <p:sp>
        <p:nvSpPr>
          <p:cNvPr id="518" name="Google Shape;518;p36"/>
          <p:cNvSpPr/>
          <p:nvPr/>
        </p:nvSpPr>
        <p:spPr>
          <a:xfrm>
            <a:off x="502920" y="6446520"/>
            <a:ext cx="86868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5E6975"/>
              </a:buClr>
              <a:buSzPts val="900"/>
              <a:buFont typeface="Calibri"/>
              <a:buNone/>
            </a:pPr>
            <a:r>
              <a:rPr lang="en-US" sz="900" b="0" i="0" u="none" strike="noStrike" cap="none">
                <a:solidFill>
                  <a:srgbClr val="5E6975"/>
                </a:solidFill>
                <a:latin typeface="Calibri"/>
                <a:ea typeface="Calibri"/>
                <a:cs typeface="Calibri"/>
                <a:sym typeface="Calibri"/>
              </a:rPr>
              <a:t>Advanced Doctoral Research Skills  |  Mixed Methods Research</a:t>
            </a:r>
            <a:endParaRPr sz="900" b="0" i="0" u="none" strike="noStrike" cap="none">
              <a:solidFill>
                <a:schemeClr val="dk1"/>
              </a:solidFill>
              <a:latin typeface="Calibri"/>
              <a:ea typeface="Calibri"/>
              <a:cs typeface="Calibri"/>
              <a:sym typeface="Calibri"/>
            </a:endParaRPr>
          </a:p>
        </p:txBody>
      </p:sp>
      <p:sp>
        <p:nvSpPr>
          <p:cNvPr id="519" name="Google Shape;519;p36"/>
          <p:cNvSpPr/>
          <p:nvPr/>
        </p:nvSpPr>
        <p:spPr>
          <a:xfrm>
            <a:off x="11247120" y="6446520"/>
            <a:ext cx="548640" cy="274320"/>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5E6975"/>
              </a:buClr>
              <a:buSzPts val="900"/>
              <a:buFont typeface="Calibri"/>
              <a:buNone/>
            </a:pPr>
            <a:r>
              <a:rPr lang="en-US" sz="900" b="0" i="0" u="none" strike="noStrike" cap="none">
                <a:solidFill>
                  <a:srgbClr val="5E6975"/>
                </a:solidFill>
                <a:latin typeface="Calibri"/>
                <a:ea typeface="Calibri"/>
                <a:cs typeface="Calibri"/>
                <a:sym typeface="Calibri"/>
              </a:rPr>
              <a:t>32</a:t>
            </a:r>
            <a:endParaRPr sz="900" b="0" i="0" u="none" strike="noStrike" cap="none">
              <a:solidFill>
                <a:schemeClr val="dk1"/>
              </a:solidFill>
              <a:latin typeface="Calibri"/>
              <a:ea typeface="Calibri"/>
              <a:cs typeface="Calibri"/>
              <a:sym typeface="Calibri"/>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524"/>
        <p:cNvGrpSpPr/>
        <p:nvPr/>
      </p:nvGrpSpPr>
      <p:grpSpPr>
        <a:xfrm>
          <a:off x="0" y="0"/>
          <a:ext cx="0" cy="0"/>
          <a:chOff x="0" y="0"/>
          <a:chExt cx="0" cy="0"/>
        </a:xfrm>
      </p:grpSpPr>
      <p:sp>
        <p:nvSpPr>
          <p:cNvPr id="525" name="Google Shape;525;p37"/>
          <p:cNvSpPr/>
          <p:nvPr/>
        </p:nvSpPr>
        <p:spPr>
          <a:xfrm>
            <a:off x="0" y="0"/>
            <a:ext cx="12188952" cy="1078992"/>
          </a:xfrm>
          <a:prstGeom prst="rect">
            <a:avLst/>
          </a:prstGeom>
          <a:solidFill>
            <a:srgbClr val="4B2C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 name="Google Shape;526;p37"/>
          <p:cNvSpPr/>
          <p:nvPr/>
        </p:nvSpPr>
        <p:spPr>
          <a:xfrm>
            <a:off x="502920" y="109728"/>
            <a:ext cx="11155680" cy="841248"/>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2700"/>
              <a:buFont typeface="Cambria"/>
              <a:buNone/>
            </a:pPr>
            <a:r>
              <a:rPr lang="en-US" sz="2700" b="1" i="0" u="none" strike="noStrike" cap="none">
                <a:solidFill>
                  <a:srgbClr val="FFFFFF"/>
                </a:solidFill>
                <a:latin typeface="Cambria"/>
                <a:ea typeface="Cambria"/>
                <a:cs typeface="Cambria"/>
                <a:sym typeface="Cambria"/>
              </a:rPr>
              <a:t>The test that reveals the failure</a:t>
            </a:r>
            <a:endParaRPr sz="2700" b="0" i="0" u="none" strike="noStrike" cap="none">
              <a:solidFill>
                <a:schemeClr val="dk1"/>
              </a:solidFill>
              <a:latin typeface="Calibri"/>
              <a:ea typeface="Calibri"/>
              <a:cs typeface="Calibri"/>
              <a:sym typeface="Calibri"/>
            </a:endParaRPr>
          </a:p>
        </p:txBody>
      </p:sp>
      <p:sp>
        <p:nvSpPr>
          <p:cNvPr id="527" name="Google Shape;527;p37"/>
          <p:cNvSpPr/>
          <p:nvPr/>
        </p:nvSpPr>
        <p:spPr>
          <a:xfrm>
            <a:off x="548640" y="1463040"/>
            <a:ext cx="11091672" cy="1737360"/>
          </a:xfrm>
          <a:prstGeom prst="rect">
            <a:avLst/>
          </a:prstGeom>
          <a:solidFill>
            <a:srgbClr val="F3F0F9"/>
          </a:solidFill>
          <a:ln w="12700" cap="flat" cmpd="sng">
            <a:solidFill>
              <a:srgbClr val="DAD3E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 name="Google Shape;528;p37"/>
          <p:cNvSpPr/>
          <p:nvPr/>
        </p:nvSpPr>
        <p:spPr>
          <a:xfrm>
            <a:off x="777240" y="1600200"/>
            <a:ext cx="10607040" cy="146304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4B2C7A"/>
              </a:buClr>
              <a:buSzPts val="1800"/>
              <a:buFont typeface="Calibri"/>
              <a:buNone/>
            </a:pPr>
            <a:r>
              <a:rPr lang="en-US" sz="1800" b="1" i="0" u="none" strike="noStrike" cap="none">
                <a:solidFill>
                  <a:srgbClr val="4B2C7A"/>
                </a:solidFill>
                <a:latin typeface="Calibri"/>
                <a:ea typeface="Calibri"/>
                <a:cs typeface="Calibri"/>
                <a:sym typeface="Calibri"/>
              </a:rPr>
              <a:t>The single most common failure. </a:t>
            </a:r>
            <a:r>
              <a:rPr lang="en-US" sz="1800" b="0" i="0" u="none" strike="noStrike" cap="none">
                <a:solidFill>
                  <a:srgbClr val="222222"/>
                </a:solidFill>
                <a:latin typeface="Calibri"/>
                <a:ea typeface="Calibri"/>
                <a:cs typeface="Calibri"/>
                <a:sym typeface="Calibri"/>
              </a:rPr>
              <a:t>Two studies stapled together. The quantitative phase is reported, then an apparently unrelated qualitative phase is reported and no joint interpretation connects them.</a:t>
            </a:r>
            <a:endParaRPr sz="1800" b="0" i="0" u="none" strike="noStrike" cap="none">
              <a:solidFill>
                <a:schemeClr val="dk1"/>
              </a:solidFill>
              <a:latin typeface="Calibri"/>
              <a:ea typeface="Calibri"/>
              <a:cs typeface="Calibri"/>
              <a:sym typeface="Calibri"/>
            </a:endParaRPr>
          </a:p>
        </p:txBody>
      </p:sp>
      <p:sp>
        <p:nvSpPr>
          <p:cNvPr id="529" name="Google Shape;529;p37"/>
          <p:cNvSpPr/>
          <p:nvPr/>
        </p:nvSpPr>
        <p:spPr>
          <a:xfrm>
            <a:off x="548640" y="3429000"/>
            <a:ext cx="11091672" cy="1737360"/>
          </a:xfrm>
          <a:prstGeom prst="rect">
            <a:avLst/>
          </a:prstGeom>
          <a:solidFill>
            <a:srgbClr val="4B2C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 name="Google Shape;530;p37"/>
          <p:cNvSpPr/>
          <p:nvPr/>
        </p:nvSpPr>
        <p:spPr>
          <a:xfrm>
            <a:off x="777240" y="3566160"/>
            <a:ext cx="10607040" cy="146304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9A227"/>
              </a:buClr>
              <a:buSzPts val="1800"/>
              <a:buFont typeface="Calibri"/>
              <a:buNone/>
            </a:pPr>
            <a:r>
              <a:rPr lang="en-US" sz="1800" b="1" i="0" u="none" strike="noStrike" cap="none">
                <a:solidFill>
                  <a:srgbClr val="C9A227"/>
                </a:solidFill>
                <a:latin typeface="Calibri"/>
                <a:ea typeface="Calibri"/>
                <a:cs typeface="Calibri"/>
                <a:sym typeface="Calibri"/>
              </a:rPr>
              <a:t>The simple test. </a:t>
            </a:r>
            <a:r>
              <a:rPr lang="en-US" sz="1800" b="0" i="0" u="none" strike="noStrike" cap="none">
                <a:solidFill>
                  <a:srgbClr val="FFFFFF"/>
                </a:solidFill>
                <a:latin typeface="Calibri"/>
                <a:ea typeface="Calibri"/>
                <a:cs typeface="Calibri"/>
                <a:sym typeface="Calibri"/>
              </a:rPr>
              <a:t>If your findings chapter could be split cleanly back into a quantitative half and a qualitative half with nothing lost, it is not yet a mixed methods study. The connecting point and the integration are what make it one.</a:t>
            </a:r>
            <a:endParaRPr sz="1800" b="0" i="0" u="none" strike="noStrike" cap="none">
              <a:solidFill>
                <a:schemeClr val="dk1"/>
              </a:solidFill>
              <a:latin typeface="Calibri"/>
              <a:ea typeface="Calibri"/>
              <a:cs typeface="Calibri"/>
              <a:sym typeface="Calibri"/>
            </a:endParaRPr>
          </a:p>
        </p:txBody>
      </p:sp>
      <p:sp>
        <p:nvSpPr>
          <p:cNvPr id="531" name="Google Shape;531;p37"/>
          <p:cNvSpPr/>
          <p:nvPr/>
        </p:nvSpPr>
        <p:spPr>
          <a:xfrm>
            <a:off x="502920" y="6446520"/>
            <a:ext cx="86868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5E6975"/>
              </a:buClr>
              <a:buSzPts val="900"/>
              <a:buFont typeface="Calibri"/>
              <a:buNone/>
            </a:pPr>
            <a:r>
              <a:rPr lang="en-US" sz="900" b="0" i="0" u="none" strike="noStrike" cap="none">
                <a:solidFill>
                  <a:srgbClr val="5E6975"/>
                </a:solidFill>
                <a:latin typeface="Calibri"/>
                <a:ea typeface="Calibri"/>
                <a:cs typeface="Calibri"/>
                <a:sym typeface="Calibri"/>
              </a:rPr>
              <a:t>Advanced Doctoral Research Skills  |  Mixed Methods Research</a:t>
            </a:r>
            <a:endParaRPr sz="900" b="0" i="0" u="none" strike="noStrike" cap="none">
              <a:solidFill>
                <a:schemeClr val="dk1"/>
              </a:solidFill>
              <a:latin typeface="Calibri"/>
              <a:ea typeface="Calibri"/>
              <a:cs typeface="Calibri"/>
              <a:sym typeface="Calibri"/>
            </a:endParaRPr>
          </a:p>
        </p:txBody>
      </p:sp>
      <p:sp>
        <p:nvSpPr>
          <p:cNvPr id="532" name="Google Shape;532;p37"/>
          <p:cNvSpPr/>
          <p:nvPr/>
        </p:nvSpPr>
        <p:spPr>
          <a:xfrm>
            <a:off x="11247120" y="6446520"/>
            <a:ext cx="548640" cy="274320"/>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5E6975"/>
              </a:buClr>
              <a:buSzPts val="900"/>
              <a:buFont typeface="Calibri"/>
              <a:buNone/>
            </a:pPr>
            <a:r>
              <a:rPr lang="en-US" sz="900" b="0" i="0" u="none" strike="noStrike" cap="none">
                <a:solidFill>
                  <a:srgbClr val="5E6975"/>
                </a:solidFill>
                <a:latin typeface="Calibri"/>
                <a:ea typeface="Calibri"/>
                <a:cs typeface="Calibri"/>
                <a:sym typeface="Calibri"/>
              </a:rPr>
              <a:t>33</a:t>
            </a:r>
            <a:endParaRPr sz="900" b="0" i="0" u="none" strike="noStrike" cap="none">
              <a:solidFill>
                <a:schemeClr val="dk1"/>
              </a:solidFill>
              <a:latin typeface="Calibri"/>
              <a:ea typeface="Calibri"/>
              <a:cs typeface="Calibri"/>
              <a:sym typeface="Calibri"/>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537"/>
        <p:cNvGrpSpPr/>
        <p:nvPr/>
      </p:nvGrpSpPr>
      <p:grpSpPr>
        <a:xfrm>
          <a:off x="0" y="0"/>
          <a:ext cx="0" cy="0"/>
          <a:chOff x="0" y="0"/>
          <a:chExt cx="0" cy="0"/>
        </a:xfrm>
      </p:grpSpPr>
      <p:sp>
        <p:nvSpPr>
          <p:cNvPr id="538" name="Google Shape;538;p38"/>
          <p:cNvSpPr/>
          <p:nvPr/>
        </p:nvSpPr>
        <p:spPr>
          <a:xfrm>
            <a:off x="0" y="0"/>
            <a:ext cx="12188952" cy="1078992"/>
          </a:xfrm>
          <a:prstGeom prst="rect">
            <a:avLst/>
          </a:prstGeom>
          <a:solidFill>
            <a:srgbClr val="4B2C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 name="Google Shape;539;p38"/>
          <p:cNvSpPr/>
          <p:nvPr/>
        </p:nvSpPr>
        <p:spPr>
          <a:xfrm>
            <a:off x="502920" y="109728"/>
            <a:ext cx="11155680" cy="841248"/>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2700"/>
              <a:buFont typeface="Cambria"/>
              <a:buNone/>
            </a:pPr>
            <a:r>
              <a:rPr lang="en-US" sz="2700" b="1" i="0" u="none" strike="noStrike" cap="none">
                <a:solidFill>
                  <a:srgbClr val="FFFFFF"/>
                </a:solidFill>
                <a:latin typeface="Cambria"/>
                <a:ea typeface="Cambria"/>
                <a:cs typeface="Cambria"/>
                <a:sym typeface="Cambria"/>
              </a:rPr>
              <a:t>To integrate or not to integrate</a:t>
            </a:r>
            <a:endParaRPr sz="2700" b="0" i="0" u="none" strike="noStrike" cap="none">
              <a:solidFill>
                <a:schemeClr val="dk1"/>
              </a:solidFill>
              <a:latin typeface="Calibri"/>
              <a:ea typeface="Calibri"/>
              <a:cs typeface="Calibri"/>
              <a:sym typeface="Calibri"/>
            </a:endParaRPr>
          </a:p>
        </p:txBody>
      </p:sp>
      <p:sp>
        <p:nvSpPr>
          <p:cNvPr id="540" name="Google Shape;540;p38"/>
          <p:cNvSpPr/>
          <p:nvPr/>
        </p:nvSpPr>
        <p:spPr>
          <a:xfrm>
            <a:off x="548640" y="1417320"/>
            <a:ext cx="5440680" cy="4114800"/>
          </a:xfrm>
          <a:prstGeom prst="rect">
            <a:avLst/>
          </a:prstGeom>
          <a:solidFill>
            <a:srgbClr val="F3F0F9"/>
          </a:solidFill>
          <a:ln w="12700" cap="flat" cmpd="sng">
            <a:solidFill>
              <a:srgbClr val="DAD3E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 name="Google Shape;541;p38"/>
          <p:cNvSpPr/>
          <p:nvPr/>
        </p:nvSpPr>
        <p:spPr>
          <a:xfrm>
            <a:off x="749808" y="1572768"/>
            <a:ext cx="502920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4B2C7A"/>
              </a:buClr>
              <a:buSzPts val="1600"/>
              <a:buFont typeface="Calibri"/>
              <a:buNone/>
            </a:pPr>
            <a:r>
              <a:rPr lang="en-US" sz="1600" b="1" i="0" u="none" strike="noStrike" cap="none">
                <a:solidFill>
                  <a:srgbClr val="4B2C7A"/>
                </a:solidFill>
                <a:latin typeface="Calibri"/>
                <a:ea typeface="Calibri"/>
                <a:cs typeface="Calibri"/>
                <a:sym typeface="Calibri"/>
              </a:rPr>
              <a:t>Integration is fundamental</a:t>
            </a:r>
            <a:endParaRPr sz="1600" b="0" i="0" u="none" strike="noStrike" cap="none">
              <a:solidFill>
                <a:schemeClr val="dk1"/>
              </a:solidFill>
              <a:latin typeface="Calibri"/>
              <a:ea typeface="Calibri"/>
              <a:cs typeface="Calibri"/>
              <a:sym typeface="Calibri"/>
            </a:endParaRPr>
          </a:p>
        </p:txBody>
      </p:sp>
      <p:sp>
        <p:nvSpPr>
          <p:cNvPr id="542" name="Google Shape;542;p38"/>
          <p:cNvSpPr/>
          <p:nvPr/>
        </p:nvSpPr>
        <p:spPr>
          <a:xfrm>
            <a:off x="749808" y="2011680"/>
            <a:ext cx="5029200" cy="329184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222222"/>
              </a:buClr>
              <a:buSzPts val="1600"/>
              <a:buFont typeface="Calibri"/>
              <a:buNone/>
            </a:pPr>
            <a:r>
              <a:rPr lang="en-US" sz="1600" b="0" i="0" u="none" strike="noStrike" cap="none">
                <a:solidFill>
                  <a:srgbClr val="222222"/>
                </a:solidFill>
                <a:latin typeface="Calibri"/>
                <a:ea typeface="Calibri"/>
                <a:cs typeface="Calibri"/>
                <a:sym typeface="Calibri"/>
              </a:rPr>
              <a:t>Mixed methods needs methodological integration to generate insight beyond either approach alone. Creswell and Plano Clark (2018) argue that integration is what separates mixed methods from parallel qualitative and quantitative studies run inside one project.</a:t>
            </a:r>
            <a:endParaRPr sz="1600" b="0" i="0" u="none" strike="noStrike" cap="none">
              <a:solidFill>
                <a:schemeClr val="dk1"/>
              </a:solidFill>
              <a:latin typeface="Calibri"/>
              <a:ea typeface="Calibri"/>
              <a:cs typeface="Calibri"/>
              <a:sym typeface="Calibri"/>
            </a:endParaRPr>
          </a:p>
        </p:txBody>
      </p:sp>
      <p:sp>
        <p:nvSpPr>
          <p:cNvPr id="543" name="Google Shape;543;p38"/>
          <p:cNvSpPr/>
          <p:nvPr/>
        </p:nvSpPr>
        <p:spPr>
          <a:xfrm>
            <a:off x="6199632" y="1417320"/>
            <a:ext cx="5440680" cy="4114800"/>
          </a:xfrm>
          <a:prstGeom prst="rect">
            <a:avLst/>
          </a:prstGeom>
          <a:solidFill>
            <a:srgbClr val="E9F2F2"/>
          </a:solidFill>
          <a:ln w="12700" cap="flat" cmpd="sng">
            <a:solidFill>
              <a:srgbClr val="DAD3E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 name="Google Shape;544;p38"/>
          <p:cNvSpPr/>
          <p:nvPr/>
        </p:nvSpPr>
        <p:spPr>
          <a:xfrm>
            <a:off x="6400800" y="1572768"/>
            <a:ext cx="502920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D6B6B"/>
              </a:buClr>
              <a:buSzPts val="1600"/>
              <a:buFont typeface="Calibri"/>
              <a:buNone/>
            </a:pPr>
            <a:r>
              <a:rPr lang="en-US" sz="1600" b="1" i="0" u="none" strike="noStrike" cap="none">
                <a:solidFill>
                  <a:srgbClr val="1D6B6B"/>
                </a:solidFill>
                <a:latin typeface="Calibri"/>
                <a:ea typeface="Calibri"/>
                <a:cs typeface="Calibri"/>
                <a:sym typeface="Calibri"/>
              </a:rPr>
              <a:t>When integration is not appropriate</a:t>
            </a:r>
            <a:endParaRPr sz="1600" b="0" i="0" u="none" strike="noStrike" cap="none">
              <a:solidFill>
                <a:schemeClr val="dk1"/>
              </a:solidFill>
              <a:latin typeface="Calibri"/>
              <a:ea typeface="Calibri"/>
              <a:cs typeface="Calibri"/>
              <a:sym typeface="Calibri"/>
            </a:endParaRPr>
          </a:p>
        </p:txBody>
      </p:sp>
      <p:sp>
        <p:nvSpPr>
          <p:cNvPr id="545" name="Google Shape;545;p38"/>
          <p:cNvSpPr/>
          <p:nvPr/>
        </p:nvSpPr>
        <p:spPr>
          <a:xfrm>
            <a:off x="6400800" y="2011680"/>
            <a:ext cx="5029200" cy="329184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222222"/>
              </a:buClr>
              <a:buSzPts val="1600"/>
              <a:buFont typeface="Calibri"/>
              <a:buNone/>
            </a:pPr>
            <a:r>
              <a:rPr lang="en-US" sz="1600" b="0" i="0" u="none" strike="noStrike" cap="none">
                <a:solidFill>
                  <a:srgbClr val="222222"/>
                </a:solidFill>
                <a:latin typeface="Calibri"/>
                <a:ea typeface="Calibri"/>
                <a:cs typeface="Calibri"/>
                <a:sym typeface="Calibri"/>
              </a:rPr>
              <a:t>Where interviews and questionnaires target different populations, the datasets answer different questions in separate subgroups. Johnson and Onwuegbuzie (2004) note that pragmatic mixed methods can use multiple methods for breadth rather than convergence, with parallel analyses serving complementary purposes.</a:t>
            </a:r>
            <a:endParaRPr sz="1600" b="0" i="0" u="none" strike="noStrike" cap="none">
              <a:solidFill>
                <a:schemeClr val="dk1"/>
              </a:solidFill>
              <a:latin typeface="Calibri"/>
              <a:ea typeface="Calibri"/>
              <a:cs typeface="Calibri"/>
              <a:sym typeface="Calibri"/>
            </a:endParaRPr>
          </a:p>
        </p:txBody>
      </p:sp>
      <p:sp>
        <p:nvSpPr>
          <p:cNvPr id="546" name="Google Shape;546;p38"/>
          <p:cNvSpPr/>
          <p:nvPr/>
        </p:nvSpPr>
        <p:spPr>
          <a:xfrm>
            <a:off x="502920" y="6446520"/>
            <a:ext cx="86868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5E6975"/>
              </a:buClr>
              <a:buSzPts val="900"/>
              <a:buFont typeface="Calibri"/>
              <a:buNone/>
            </a:pPr>
            <a:r>
              <a:rPr lang="en-US" sz="900" b="0" i="0" u="none" strike="noStrike" cap="none">
                <a:solidFill>
                  <a:srgbClr val="5E6975"/>
                </a:solidFill>
                <a:latin typeface="Calibri"/>
                <a:ea typeface="Calibri"/>
                <a:cs typeface="Calibri"/>
                <a:sym typeface="Calibri"/>
              </a:rPr>
              <a:t>Advanced Doctoral Research Skills  |  Mixed Methods Research</a:t>
            </a:r>
            <a:endParaRPr sz="900" b="0" i="0" u="none" strike="noStrike" cap="none">
              <a:solidFill>
                <a:schemeClr val="dk1"/>
              </a:solidFill>
              <a:latin typeface="Calibri"/>
              <a:ea typeface="Calibri"/>
              <a:cs typeface="Calibri"/>
              <a:sym typeface="Calibri"/>
            </a:endParaRPr>
          </a:p>
        </p:txBody>
      </p:sp>
      <p:sp>
        <p:nvSpPr>
          <p:cNvPr id="547" name="Google Shape;547;p38"/>
          <p:cNvSpPr/>
          <p:nvPr/>
        </p:nvSpPr>
        <p:spPr>
          <a:xfrm>
            <a:off x="11247120" y="6446520"/>
            <a:ext cx="548640" cy="274320"/>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5E6975"/>
              </a:buClr>
              <a:buSzPts val="900"/>
              <a:buFont typeface="Calibri"/>
              <a:buNone/>
            </a:pPr>
            <a:r>
              <a:rPr lang="en-US" sz="900" b="0" i="0" u="none" strike="noStrike" cap="none">
                <a:solidFill>
                  <a:srgbClr val="5E6975"/>
                </a:solidFill>
                <a:latin typeface="Calibri"/>
                <a:ea typeface="Calibri"/>
                <a:cs typeface="Calibri"/>
                <a:sym typeface="Calibri"/>
              </a:rPr>
              <a:t>34</a:t>
            </a:r>
            <a:endParaRPr sz="900" b="0" i="0" u="none" strike="noStrike" cap="none">
              <a:solidFill>
                <a:schemeClr val="dk1"/>
              </a:solidFill>
              <a:latin typeface="Calibri"/>
              <a:ea typeface="Calibri"/>
              <a:cs typeface="Calibri"/>
              <a:sym typeface="Calibri"/>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rgbClr val="3A2160"/>
        </a:solidFill>
        <a:effectLst/>
      </p:bgPr>
    </p:bg>
    <p:spTree>
      <p:nvGrpSpPr>
        <p:cNvPr id="1" name="Shape 552"/>
        <p:cNvGrpSpPr/>
        <p:nvPr/>
      </p:nvGrpSpPr>
      <p:grpSpPr>
        <a:xfrm>
          <a:off x="0" y="0"/>
          <a:ext cx="0" cy="0"/>
          <a:chOff x="0" y="0"/>
          <a:chExt cx="0" cy="0"/>
        </a:xfrm>
      </p:grpSpPr>
      <p:sp>
        <p:nvSpPr>
          <p:cNvPr id="553" name="Google Shape;553;p39"/>
          <p:cNvSpPr/>
          <p:nvPr/>
        </p:nvSpPr>
        <p:spPr>
          <a:xfrm>
            <a:off x="640080" y="640080"/>
            <a:ext cx="2743200" cy="164592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C9A227"/>
              </a:buClr>
              <a:buSzPts val="9600"/>
              <a:buFont typeface="Cambria"/>
              <a:buNone/>
            </a:pPr>
            <a:r>
              <a:rPr lang="en-US" sz="9600" b="1" i="0" u="none" strike="noStrike" cap="none">
                <a:solidFill>
                  <a:srgbClr val="C9A227"/>
                </a:solidFill>
                <a:latin typeface="Cambria"/>
                <a:ea typeface="Cambria"/>
                <a:cs typeface="Cambria"/>
                <a:sym typeface="Cambria"/>
              </a:rPr>
              <a:t>7</a:t>
            </a:r>
            <a:endParaRPr sz="9600" b="0" i="0" u="none" strike="noStrike" cap="none">
              <a:solidFill>
                <a:schemeClr val="dk1"/>
              </a:solidFill>
              <a:latin typeface="Calibri"/>
              <a:ea typeface="Calibri"/>
              <a:cs typeface="Calibri"/>
              <a:sym typeface="Calibri"/>
            </a:endParaRPr>
          </a:p>
        </p:txBody>
      </p:sp>
      <p:sp>
        <p:nvSpPr>
          <p:cNvPr id="554" name="Google Shape;554;p39"/>
          <p:cNvSpPr/>
          <p:nvPr/>
        </p:nvSpPr>
        <p:spPr>
          <a:xfrm>
            <a:off x="685800" y="2743200"/>
            <a:ext cx="10789920" cy="16459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4000"/>
              <a:buFont typeface="Cambria"/>
              <a:buNone/>
            </a:pPr>
            <a:r>
              <a:rPr lang="en-US" sz="4000" b="1" i="0" u="none" strike="noStrike" cap="none">
                <a:solidFill>
                  <a:srgbClr val="FFFFFF"/>
                </a:solidFill>
                <a:latin typeface="Cambria"/>
                <a:ea typeface="Cambria"/>
                <a:cs typeface="Cambria"/>
                <a:sym typeface="Cambria"/>
              </a:rPr>
              <a:t>Quality and legitimation</a:t>
            </a:r>
            <a:endParaRPr sz="4000" b="0" i="0" u="none" strike="noStrike" cap="none">
              <a:solidFill>
                <a:schemeClr val="dk1"/>
              </a:solidFill>
              <a:latin typeface="Calibri"/>
              <a:ea typeface="Calibri"/>
              <a:cs typeface="Calibri"/>
              <a:sym typeface="Calibri"/>
            </a:endParaRPr>
          </a:p>
        </p:txBody>
      </p:sp>
      <p:sp>
        <p:nvSpPr>
          <p:cNvPr id="555" name="Google Shape;555;p39"/>
          <p:cNvSpPr/>
          <p:nvPr/>
        </p:nvSpPr>
        <p:spPr>
          <a:xfrm>
            <a:off x="731520" y="4343400"/>
            <a:ext cx="10607040" cy="64008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C8BBE0"/>
              </a:buClr>
              <a:buSzPts val="1800"/>
              <a:buFont typeface="Calibri"/>
              <a:buNone/>
            </a:pPr>
            <a:r>
              <a:rPr lang="en-US" sz="1800" b="0" i="1" u="none" strike="noStrike" cap="none">
                <a:solidFill>
                  <a:srgbClr val="C8BBE0"/>
                </a:solidFill>
                <a:latin typeface="Calibri"/>
                <a:ea typeface="Calibri"/>
                <a:cs typeface="Calibri"/>
                <a:sym typeface="Calibri"/>
              </a:rPr>
              <a:t>Judging each strand and the join</a:t>
            </a: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560"/>
        <p:cNvGrpSpPr/>
        <p:nvPr/>
      </p:nvGrpSpPr>
      <p:grpSpPr>
        <a:xfrm>
          <a:off x="0" y="0"/>
          <a:ext cx="0" cy="0"/>
          <a:chOff x="0" y="0"/>
          <a:chExt cx="0" cy="0"/>
        </a:xfrm>
      </p:grpSpPr>
      <p:sp>
        <p:nvSpPr>
          <p:cNvPr id="561" name="Google Shape;561;p40"/>
          <p:cNvSpPr/>
          <p:nvPr/>
        </p:nvSpPr>
        <p:spPr>
          <a:xfrm>
            <a:off x="0" y="0"/>
            <a:ext cx="12188952" cy="1078992"/>
          </a:xfrm>
          <a:prstGeom prst="rect">
            <a:avLst/>
          </a:prstGeom>
          <a:solidFill>
            <a:srgbClr val="4B2C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 name="Google Shape;562;p40"/>
          <p:cNvSpPr/>
          <p:nvPr/>
        </p:nvSpPr>
        <p:spPr>
          <a:xfrm>
            <a:off x="502920" y="109728"/>
            <a:ext cx="11155680" cy="841248"/>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2700"/>
              <a:buFont typeface="Cambria"/>
              <a:buNone/>
            </a:pPr>
            <a:r>
              <a:rPr lang="en-US" sz="2700" b="1" i="0" u="none" strike="noStrike" cap="none">
                <a:solidFill>
                  <a:srgbClr val="FFFFFF"/>
                </a:solidFill>
                <a:latin typeface="Cambria"/>
                <a:ea typeface="Cambria"/>
                <a:cs typeface="Cambria"/>
                <a:sym typeface="Cambria"/>
              </a:rPr>
              <a:t>Quality: each strand and the join</a:t>
            </a:r>
            <a:endParaRPr sz="2700" b="0" i="0" u="none" strike="noStrike" cap="none">
              <a:solidFill>
                <a:schemeClr val="dk1"/>
              </a:solidFill>
              <a:latin typeface="Calibri"/>
              <a:ea typeface="Calibri"/>
              <a:cs typeface="Calibri"/>
              <a:sym typeface="Calibri"/>
            </a:endParaRPr>
          </a:p>
        </p:txBody>
      </p:sp>
      <p:sp>
        <p:nvSpPr>
          <p:cNvPr id="563" name="Google Shape;563;p40"/>
          <p:cNvSpPr/>
          <p:nvPr/>
        </p:nvSpPr>
        <p:spPr>
          <a:xfrm>
            <a:off x="548640" y="1554480"/>
            <a:ext cx="3584448" cy="566928"/>
          </a:xfrm>
          <a:prstGeom prst="rect">
            <a:avLst/>
          </a:prstGeom>
          <a:solidFill>
            <a:srgbClr val="4B2C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 name="Google Shape;564;p40"/>
          <p:cNvSpPr/>
          <p:nvPr/>
        </p:nvSpPr>
        <p:spPr>
          <a:xfrm>
            <a:off x="548640" y="1554480"/>
            <a:ext cx="3584448" cy="566928"/>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FFFFFF"/>
              </a:buClr>
              <a:buSzPts val="1600"/>
              <a:buFont typeface="Calibri"/>
              <a:buNone/>
            </a:pPr>
            <a:r>
              <a:rPr lang="en-US" sz="1600" b="1" i="0" u="none" strike="noStrike" cap="none">
                <a:solidFill>
                  <a:srgbClr val="FFFFFF"/>
                </a:solidFill>
                <a:latin typeface="Calibri"/>
                <a:ea typeface="Calibri"/>
                <a:cs typeface="Calibri"/>
                <a:sym typeface="Calibri"/>
              </a:rPr>
              <a:t>Quantitative strand</a:t>
            </a:r>
            <a:endParaRPr sz="1600" b="0" i="0" u="none" strike="noStrike" cap="none">
              <a:solidFill>
                <a:schemeClr val="dk1"/>
              </a:solidFill>
              <a:latin typeface="Calibri"/>
              <a:ea typeface="Calibri"/>
              <a:cs typeface="Calibri"/>
              <a:sym typeface="Calibri"/>
            </a:endParaRPr>
          </a:p>
        </p:txBody>
      </p:sp>
      <p:sp>
        <p:nvSpPr>
          <p:cNvPr id="565" name="Google Shape;565;p40"/>
          <p:cNvSpPr/>
          <p:nvPr/>
        </p:nvSpPr>
        <p:spPr>
          <a:xfrm>
            <a:off x="548640" y="2121408"/>
            <a:ext cx="3584448" cy="3108960"/>
          </a:xfrm>
          <a:prstGeom prst="rect">
            <a:avLst/>
          </a:prstGeom>
          <a:solidFill>
            <a:srgbClr val="F3F0F9"/>
          </a:solidFill>
          <a:ln w="12700" cap="flat" cmpd="sng">
            <a:solidFill>
              <a:srgbClr val="DAD3E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 name="Google Shape;566;p40"/>
          <p:cNvSpPr/>
          <p:nvPr/>
        </p:nvSpPr>
        <p:spPr>
          <a:xfrm>
            <a:off x="731520" y="2286000"/>
            <a:ext cx="3246120" cy="4114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4B2C7A"/>
              </a:buClr>
              <a:buSzPts val="1700"/>
              <a:buFont typeface="Calibri"/>
              <a:buNone/>
            </a:pPr>
            <a:r>
              <a:rPr lang="en-US" sz="1700" b="1" i="1" u="none" strike="noStrike" cap="none">
                <a:solidFill>
                  <a:srgbClr val="4B2C7A"/>
                </a:solidFill>
                <a:latin typeface="Calibri"/>
                <a:ea typeface="Calibri"/>
                <a:cs typeface="Calibri"/>
                <a:sym typeface="Calibri"/>
              </a:rPr>
              <a:t>Validity</a:t>
            </a:r>
            <a:endParaRPr sz="1700" b="0" i="0" u="none" strike="noStrike" cap="none">
              <a:solidFill>
                <a:schemeClr val="dk1"/>
              </a:solidFill>
              <a:latin typeface="Calibri"/>
              <a:ea typeface="Calibri"/>
              <a:cs typeface="Calibri"/>
              <a:sym typeface="Calibri"/>
            </a:endParaRPr>
          </a:p>
        </p:txBody>
      </p:sp>
      <p:sp>
        <p:nvSpPr>
          <p:cNvPr id="567" name="Google Shape;567;p40"/>
          <p:cNvSpPr/>
          <p:nvPr/>
        </p:nvSpPr>
        <p:spPr>
          <a:xfrm>
            <a:off x="731520" y="2788920"/>
            <a:ext cx="3246120" cy="22860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222222"/>
              </a:buClr>
              <a:buSzPts val="1600"/>
              <a:buFont typeface="Calibri"/>
              <a:buNone/>
            </a:pPr>
            <a:r>
              <a:rPr lang="en-US" sz="1600" b="0" i="0" u="none" strike="noStrike" cap="none">
                <a:solidFill>
                  <a:srgbClr val="222222"/>
                </a:solidFill>
                <a:latin typeface="Calibri"/>
                <a:ea typeface="Calibri"/>
                <a:cs typeface="Calibri"/>
                <a:sym typeface="Calibri"/>
              </a:rPr>
              <a:t>Internal validity, external validity, reliability, construct validity.</a:t>
            </a:r>
            <a:endParaRPr sz="1600" b="0" i="0" u="none" strike="noStrike" cap="none">
              <a:solidFill>
                <a:schemeClr val="dk1"/>
              </a:solidFill>
              <a:latin typeface="Calibri"/>
              <a:ea typeface="Calibri"/>
              <a:cs typeface="Calibri"/>
              <a:sym typeface="Calibri"/>
            </a:endParaRPr>
          </a:p>
        </p:txBody>
      </p:sp>
      <p:sp>
        <p:nvSpPr>
          <p:cNvPr id="568" name="Google Shape;568;p40"/>
          <p:cNvSpPr/>
          <p:nvPr/>
        </p:nvSpPr>
        <p:spPr>
          <a:xfrm>
            <a:off x="4315968" y="1554480"/>
            <a:ext cx="3584448" cy="566928"/>
          </a:xfrm>
          <a:prstGeom prst="rect">
            <a:avLst/>
          </a:prstGeom>
          <a:solidFill>
            <a:srgbClr val="1D6B6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 name="Google Shape;569;p40"/>
          <p:cNvSpPr/>
          <p:nvPr/>
        </p:nvSpPr>
        <p:spPr>
          <a:xfrm>
            <a:off x="4315968" y="1554480"/>
            <a:ext cx="3584448" cy="566928"/>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FFFFFF"/>
              </a:buClr>
              <a:buSzPts val="1600"/>
              <a:buFont typeface="Calibri"/>
              <a:buNone/>
            </a:pPr>
            <a:r>
              <a:rPr lang="en-US" sz="1600" b="1" i="0" u="none" strike="noStrike" cap="none">
                <a:solidFill>
                  <a:srgbClr val="FFFFFF"/>
                </a:solidFill>
                <a:latin typeface="Calibri"/>
                <a:ea typeface="Calibri"/>
                <a:cs typeface="Calibri"/>
                <a:sym typeface="Calibri"/>
              </a:rPr>
              <a:t>Qualitative strand</a:t>
            </a:r>
            <a:endParaRPr sz="1600" b="0" i="0" u="none" strike="noStrike" cap="none">
              <a:solidFill>
                <a:schemeClr val="dk1"/>
              </a:solidFill>
              <a:latin typeface="Calibri"/>
              <a:ea typeface="Calibri"/>
              <a:cs typeface="Calibri"/>
              <a:sym typeface="Calibri"/>
            </a:endParaRPr>
          </a:p>
        </p:txBody>
      </p:sp>
      <p:sp>
        <p:nvSpPr>
          <p:cNvPr id="570" name="Google Shape;570;p40"/>
          <p:cNvSpPr/>
          <p:nvPr/>
        </p:nvSpPr>
        <p:spPr>
          <a:xfrm>
            <a:off x="4315968" y="2121408"/>
            <a:ext cx="3584448" cy="3108960"/>
          </a:xfrm>
          <a:prstGeom prst="rect">
            <a:avLst/>
          </a:prstGeom>
          <a:solidFill>
            <a:srgbClr val="F3F0F9"/>
          </a:solidFill>
          <a:ln w="12700" cap="flat" cmpd="sng">
            <a:solidFill>
              <a:srgbClr val="DAD3E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 name="Google Shape;571;p40"/>
          <p:cNvSpPr/>
          <p:nvPr/>
        </p:nvSpPr>
        <p:spPr>
          <a:xfrm>
            <a:off x="4498848" y="2286000"/>
            <a:ext cx="3246120" cy="4114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D6B6B"/>
              </a:buClr>
              <a:buSzPts val="1700"/>
              <a:buFont typeface="Calibri"/>
              <a:buNone/>
            </a:pPr>
            <a:r>
              <a:rPr lang="en-US" sz="1700" b="1" i="1" u="none" strike="noStrike" cap="none">
                <a:solidFill>
                  <a:srgbClr val="1D6B6B"/>
                </a:solidFill>
                <a:latin typeface="Calibri"/>
                <a:ea typeface="Calibri"/>
                <a:cs typeface="Calibri"/>
                <a:sym typeface="Calibri"/>
              </a:rPr>
              <a:t>Trustworthiness</a:t>
            </a:r>
            <a:endParaRPr sz="1700" b="0" i="0" u="none" strike="noStrike" cap="none">
              <a:solidFill>
                <a:schemeClr val="dk1"/>
              </a:solidFill>
              <a:latin typeface="Calibri"/>
              <a:ea typeface="Calibri"/>
              <a:cs typeface="Calibri"/>
              <a:sym typeface="Calibri"/>
            </a:endParaRPr>
          </a:p>
        </p:txBody>
      </p:sp>
      <p:sp>
        <p:nvSpPr>
          <p:cNvPr id="572" name="Google Shape;572;p40"/>
          <p:cNvSpPr/>
          <p:nvPr/>
        </p:nvSpPr>
        <p:spPr>
          <a:xfrm>
            <a:off x="4498848" y="2788920"/>
            <a:ext cx="3246120" cy="22860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222222"/>
              </a:buClr>
              <a:buSzPts val="1600"/>
              <a:buFont typeface="Calibri"/>
              <a:buNone/>
            </a:pPr>
            <a:r>
              <a:rPr lang="en-US" sz="1600" b="0" i="0" u="none" strike="noStrike" cap="none">
                <a:solidFill>
                  <a:srgbClr val="222222"/>
                </a:solidFill>
                <a:latin typeface="Calibri"/>
                <a:ea typeface="Calibri"/>
                <a:cs typeface="Calibri"/>
                <a:sym typeface="Calibri"/>
              </a:rPr>
              <a:t>Credibility, transferability, dependability, confirmability.</a:t>
            </a:r>
            <a:endParaRPr sz="1600" b="0" i="0" u="none" strike="noStrike" cap="none">
              <a:solidFill>
                <a:schemeClr val="dk1"/>
              </a:solidFill>
              <a:latin typeface="Calibri"/>
              <a:ea typeface="Calibri"/>
              <a:cs typeface="Calibri"/>
              <a:sym typeface="Calibri"/>
            </a:endParaRPr>
          </a:p>
        </p:txBody>
      </p:sp>
      <p:sp>
        <p:nvSpPr>
          <p:cNvPr id="573" name="Google Shape;573;p40"/>
          <p:cNvSpPr/>
          <p:nvPr/>
        </p:nvSpPr>
        <p:spPr>
          <a:xfrm>
            <a:off x="8083296" y="1554480"/>
            <a:ext cx="3584448" cy="566928"/>
          </a:xfrm>
          <a:prstGeom prst="rect">
            <a:avLst/>
          </a:prstGeom>
          <a:solidFill>
            <a:srgbClr val="C9A22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 name="Google Shape;574;p40"/>
          <p:cNvSpPr/>
          <p:nvPr/>
        </p:nvSpPr>
        <p:spPr>
          <a:xfrm>
            <a:off x="8083296" y="1554480"/>
            <a:ext cx="3584448" cy="566928"/>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222222"/>
              </a:buClr>
              <a:buSzPts val="1600"/>
              <a:buFont typeface="Calibri"/>
              <a:buNone/>
            </a:pPr>
            <a:r>
              <a:rPr lang="en-US" sz="1600" b="1" i="0" u="none" strike="noStrike" cap="none">
                <a:solidFill>
                  <a:srgbClr val="222222"/>
                </a:solidFill>
                <a:latin typeface="Calibri"/>
                <a:ea typeface="Calibri"/>
                <a:cs typeface="Calibri"/>
                <a:sym typeface="Calibri"/>
              </a:rPr>
              <a:t>The mix</a:t>
            </a:r>
            <a:endParaRPr sz="1600" b="0" i="0" u="none" strike="noStrike" cap="none">
              <a:solidFill>
                <a:schemeClr val="dk1"/>
              </a:solidFill>
              <a:latin typeface="Calibri"/>
              <a:ea typeface="Calibri"/>
              <a:cs typeface="Calibri"/>
              <a:sym typeface="Calibri"/>
            </a:endParaRPr>
          </a:p>
        </p:txBody>
      </p:sp>
      <p:sp>
        <p:nvSpPr>
          <p:cNvPr id="575" name="Google Shape;575;p40"/>
          <p:cNvSpPr/>
          <p:nvPr/>
        </p:nvSpPr>
        <p:spPr>
          <a:xfrm>
            <a:off x="8083296" y="2121408"/>
            <a:ext cx="3584448" cy="3108960"/>
          </a:xfrm>
          <a:prstGeom prst="rect">
            <a:avLst/>
          </a:prstGeom>
          <a:solidFill>
            <a:srgbClr val="F3F0F9"/>
          </a:solidFill>
          <a:ln w="12700" cap="flat" cmpd="sng">
            <a:solidFill>
              <a:srgbClr val="DAD3E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 name="Google Shape;576;p40"/>
          <p:cNvSpPr/>
          <p:nvPr/>
        </p:nvSpPr>
        <p:spPr>
          <a:xfrm>
            <a:off x="8266176" y="2286000"/>
            <a:ext cx="3246120" cy="4114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9A7B16"/>
              </a:buClr>
              <a:buSzPts val="1700"/>
              <a:buFont typeface="Calibri"/>
              <a:buNone/>
            </a:pPr>
            <a:r>
              <a:rPr lang="en-US" sz="1700" b="1" i="1" u="none" strike="noStrike" cap="none">
                <a:solidFill>
                  <a:srgbClr val="9A7B16"/>
                </a:solidFill>
                <a:latin typeface="Calibri"/>
                <a:ea typeface="Calibri"/>
                <a:cs typeface="Calibri"/>
                <a:sym typeface="Calibri"/>
              </a:rPr>
              <a:t>Legitimation</a:t>
            </a:r>
            <a:endParaRPr sz="1700" b="0" i="0" u="none" strike="noStrike" cap="none">
              <a:solidFill>
                <a:schemeClr val="dk1"/>
              </a:solidFill>
              <a:latin typeface="Calibri"/>
              <a:ea typeface="Calibri"/>
              <a:cs typeface="Calibri"/>
              <a:sym typeface="Calibri"/>
            </a:endParaRPr>
          </a:p>
        </p:txBody>
      </p:sp>
      <p:sp>
        <p:nvSpPr>
          <p:cNvPr id="577" name="Google Shape;577;p40"/>
          <p:cNvSpPr/>
          <p:nvPr/>
        </p:nvSpPr>
        <p:spPr>
          <a:xfrm>
            <a:off x="8266176" y="2788920"/>
            <a:ext cx="3246120" cy="22860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222222"/>
              </a:buClr>
              <a:buSzPts val="1600"/>
              <a:buFont typeface="Calibri"/>
              <a:buNone/>
            </a:pPr>
            <a:r>
              <a:rPr lang="en-US" sz="1600" b="0" i="0" u="none" strike="noStrike" cap="none">
                <a:solidFill>
                  <a:srgbClr val="222222"/>
                </a:solidFill>
                <a:latin typeface="Calibri"/>
                <a:ea typeface="Calibri"/>
                <a:cs typeface="Calibri"/>
                <a:sym typeface="Calibri"/>
              </a:rPr>
              <a:t>Are the strands meaningfully integrated? Does integration produce insight neither strand could reach alone?</a:t>
            </a:r>
            <a:endParaRPr sz="1600" b="0" i="0" u="none" strike="noStrike" cap="none">
              <a:solidFill>
                <a:schemeClr val="dk1"/>
              </a:solidFill>
              <a:latin typeface="Calibri"/>
              <a:ea typeface="Calibri"/>
              <a:cs typeface="Calibri"/>
              <a:sym typeface="Calibri"/>
            </a:endParaRPr>
          </a:p>
        </p:txBody>
      </p:sp>
      <p:sp>
        <p:nvSpPr>
          <p:cNvPr id="578" name="Google Shape;578;p40"/>
          <p:cNvSpPr/>
          <p:nvPr/>
        </p:nvSpPr>
        <p:spPr>
          <a:xfrm>
            <a:off x="502920" y="6446520"/>
            <a:ext cx="86868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5E6975"/>
              </a:buClr>
              <a:buSzPts val="900"/>
              <a:buFont typeface="Calibri"/>
              <a:buNone/>
            </a:pPr>
            <a:r>
              <a:rPr lang="en-US" sz="900" b="0" i="0" u="none" strike="noStrike" cap="none">
                <a:solidFill>
                  <a:srgbClr val="5E6975"/>
                </a:solidFill>
                <a:latin typeface="Calibri"/>
                <a:ea typeface="Calibri"/>
                <a:cs typeface="Calibri"/>
                <a:sym typeface="Calibri"/>
              </a:rPr>
              <a:t>Advanced Doctoral Research Skills  |  Mixed Methods Research</a:t>
            </a:r>
            <a:endParaRPr sz="900" b="0" i="0" u="none" strike="noStrike" cap="none">
              <a:solidFill>
                <a:schemeClr val="dk1"/>
              </a:solidFill>
              <a:latin typeface="Calibri"/>
              <a:ea typeface="Calibri"/>
              <a:cs typeface="Calibri"/>
              <a:sym typeface="Calibri"/>
            </a:endParaRPr>
          </a:p>
        </p:txBody>
      </p:sp>
      <p:sp>
        <p:nvSpPr>
          <p:cNvPr id="579" name="Google Shape;579;p40"/>
          <p:cNvSpPr/>
          <p:nvPr/>
        </p:nvSpPr>
        <p:spPr>
          <a:xfrm>
            <a:off x="11247120" y="6446520"/>
            <a:ext cx="548640" cy="274320"/>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5E6975"/>
              </a:buClr>
              <a:buSzPts val="900"/>
              <a:buFont typeface="Calibri"/>
              <a:buNone/>
            </a:pPr>
            <a:r>
              <a:rPr lang="en-US" sz="900" b="0" i="0" u="none" strike="noStrike" cap="none">
                <a:solidFill>
                  <a:srgbClr val="5E6975"/>
                </a:solidFill>
                <a:latin typeface="Calibri"/>
                <a:ea typeface="Calibri"/>
                <a:cs typeface="Calibri"/>
                <a:sym typeface="Calibri"/>
              </a:rPr>
              <a:t>36</a:t>
            </a:r>
            <a:endParaRPr sz="900" b="0" i="0" u="none" strike="noStrike" cap="none">
              <a:solidFill>
                <a:schemeClr val="dk1"/>
              </a:solidFill>
              <a:latin typeface="Calibri"/>
              <a:ea typeface="Calibri"/>
              <a:cs typeface="Calibri"/>
              <a:sym typeface="Calibri"/>
            </a:endParaRP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584"/>
        <p:cNvGrpSpPr/>
        <p:nvPr/>
      </p:nvGrpSpPr>
      <p:grpSpPr>
        <a:xfrm>
          <a:off x="0" y="0"/>
          <a:ext cx="0" cy="0"/>
          <a:chOff x="0" y="0"/>
          <a:chExt cx="0" cy="0"/>
        </a:xfrm>
      </p:grpSpPr>
      <p:sp>
        <p:nvSpPr>
          <p:cNvPr id="585" name="Google Shape;585;p41"/>
          <p:cNvSpPr/>
          <p:nvPr/>
        </p:nvSpPr>
        <p:spPr>
          <a:xfrm>
            <a:off x="0" y="0"/>
            <a:ext cx="12188952" cy="1078992"/>
          </a:xfrm>
          <a:prstGeom prst="rect">
            <a:avLst/>
          </a:prstGeom>
          <a:solidFill>
            <a:srgbClr val="4B2C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 name="Google Shape;586;p41"/>
          <p:cNvSpPr/>
          <p:nvPr/>
        </p:nvSpPr>
        <p:spPr>
          <a:xfrm>
            <a:off x="502920" y="109728"/>
            <a:ext cx="11155680" cy="841248"/>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2700"/>
              <a:buFont typeface="Cambria"/>
              <a:buNone/>
            </a:pPr>
            <a:r>
              <a:rPr lang="en-US" sz="2700" b="1" i="0" u="none" strike="noStrike" cap="none">
                <a:solidFill>
                  <a:srgbClr val="FFFFFF"/>
                </a:solidFill>
                <a:latin typeface="Cambria"/>
                <a:ea typeface="Cambria"/>
                <a:cs typeface="Cambria"/>
                <a:sym typeface="Cambria"/>
              </a:rPr>
              <a:t>Legitimation threats unique to mixing</a:t>
            </a:r>
            <a:endParaRPr sz="2700" b="0" i="0" u="none" strike="noStrike" cap="none">
              <a:solidFill>
                <a:schemeClr val="dk1"/>
              </a:solidFill>
              <a:latin typeface="Calibri"/>
              <a:ea typeface="Calibri"/>
              <a:cs typeface="Calibri"/>
              <a:sym typeface="Calibri"/>
            </a:endParaRPr>
          </a:p>
        </p:txBody>
      </p:sp>
      <p:sp>
        <p:nvSpPr>
          <p:cNvPr id="587" name="Google Shape;587;p41"/>
          <p:cNvSpPr/>
          <p:nvPr/>
        </p:nvSpPr>
        <p:spPr>
          <a:xfrm>
            <a:off x="548640" y="1325880"/>
            <a:ext cx="11064240" cy="4114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5E6975"/>
              </a:buClr>
              <a:buSzPts val="1650"/>
              <a:buFont typeface="Calibri"/>
              <a:buNone/>
            </a:pPr>
            <a:r>
              <a:rPr lang="en-US" sz="1650" b="0" i="1" u="none" strike="noStrike" cap="none">
                <a:solidFill>
                  <a:srgbClr val="5E6975"/>
                </a:solidFill>
                <a:latin typeface="Calibri"/>
                <a:ea typeface="Calibri"/>
                <a:cs typeface="Calibri"/>
                <a:sym typeface="Calibri"/>
              </a:rPr>
              <a:t>Onwuegbuzie and Johnson (2006) name the threats to the combined inference, not to either strand alone.</a:t>
            </a:r>
            <a:endParaRPr sz="1650" b="0" i="0" u="none" strike="noStrike" cap="none">
              <a:solidFill>
                <a:schemeClr val="dk1"/>
              </a:solidFill>
              <a:latin typeface="Calibri"/>
              <a:ea typeface="Calibri"/>
              <a:cs typeface="Calibri"/>
              <a:sym typeface="Calibri"/>
            </a:endParaRPr>
          </a:p>
        </p:txBody>
      </p:sp>
      <p:graphicFrame>
        <p:nvGraphicFramePr>
          <p:cNvPr id="588" name="Google Shape;588;p41"/>
          <p:cNvGraphicFramePr/>
          <p:nvPr/>
        </p:nvGraphicFramePr>
        <p:xfrm>
          <a:off x="548640" y="1828800"/>
          <a:ext cx="3000000" cy="3000000"/>
        </p:xfrm>
        <a:graphic>
          <a:graphicData uri="http://schemas.openxmlformats.org/drawingml/2006/table">
            <a:tbl>
              <a:tblPr>
                <a:noFill/>
                <a:tableStyleId>{345A079F-C6DC-4A43-A44A-4ED4565CDA9E}</a:tableStyleId>
              </a:tblPr>
              <a:tblGrid>
                <a:gridCol w="2743200">
                  <a:extLst>
                    <a:ext uri="{9D8B030D-6E8A-4147-A177-3AD203B41FA5}">
                      <a16:colId xmlns:a16="http://schemas.microsoft.com/office/drawing/2014/main" val="20000"/>
                    </a:ext>
                  </a:extLst>
                </a:gridCol>
                <a:gridCol w="8348475">
                  <a:extLst>
                    <a:ext uri="{9D8B030D-6E8A-4147-A177-3AD203B41FA5}">
                      <a16:colId xmlns:a16="http://schemas.microsoft.com/office/drawing/2014/main" val="20001"/>
                    </a:ext>
                  </a:extLst>
                </a:gridCol>
              </a:tblGrid>
              <a:tr h="365750">
                <a:tc>
                  <a:txBody>
                    <a:bodyPr/>
                    <a:lstStyle/>
                    <a:p>
                      <a:pPr marL="0" marR="0" lvl="0" indent="0" algn="l" rtl="0">
                        <a:spcBef>
                          <a:spcPts val="0"/>
                        </a:spcBef>
                        <a:spcAft>
                          <a:spcPts val="0"/>
                        </a:spcAft>
                        <a:buClr>
                          <a:srgbClr val="FFFFFF"/>
                        </a:buClr>
                        <a:buSzPts val="1350"/>
                        <a:buFont typeface="Calibri"/>
                        <a:buNone/>
                      </a:pPr>
                      <a:r>
                        <a:rPr lang="en-US" sz="1350" b="1" u="none" strike="noStrike" cap="none">
                          <a:solidFill>
                            <a:srgbClr val="FFFFFF"/>
                          </a:solidFill>
                          <a:latin typeface="Calibri"/>
                          <a:ea typeface="Calibri"/>
                          <a:cs typeface="Calibri"/>
                          <a:sym typeface="Calibri"/>
                        </a:rPr>
                        <a:t>Threat</a:t>
                      </a:r>
                      <a:endParaRPr sz="1350" u="none" strike="noStrike" cap="none">
                        <a:latin typeface="Calibri"/>
                        <a:ea typeface="Calibri"/>
                        <a:cs typeface="Calibri"/>
                        <a:sym typeface="Calibri"/>
                      </a:endParaRPr>
                    </a:p>
                  </a:txBody>
                  <a:tcPr marL="127000" marR="127000" marT="38100" marB="38100" anchor="ctr">
                    <a:lnL w="12700" cap="flat" cmpd="sng">
                      <a:solidFill>
                        <a:srgbClr val="DAD3E6"/>
                      </a:solidFill>
                      <a:prstDash val="solid"/>
                      <a:round/>
                      <a:headEnd type="none" w="sm" len="sm"/>
                      <a:tailEnd type="none" w="sm" len="sm"/>
                    </a:lnL>
                    <a:lnR w="12700" cap="flat" cmpd="sng">
                      <a:solidFill>
                        <a:srgbClr val="DAD3E6"/>
                      </a:solidFill>
                      <a:prstDash val="solid"/>
                      <a:round/>
                      <a:headEnd type="none" w="sm" len="sm"/>
                      <a:tailEnd type="none" w="sm" len="sm"/>
                    </a:lnR>
                    <a:lnT w="12700" cap="flat" cmpd="sng">
                      <a:solidFill>
                        <a:srgbClr val="DAD3E6"/>
                      </a:solidFill>
                      <a:prstDash val="solid"/>
                      <a:round/>
                      <a:headEnd type="none" w="sm" len="sm"/>
                      <a:tailEnd type="none" w="sm" len="sm"/>
                    </a:lnT>
                    <a:lnB w="12700" cap="flat" cmpd="sng">
                      <a:solidFill>
                        <a:srgbClr val="DAD3E6"/>
                      </a:solidFill>
                      <a:prstDash val="solid"/>
                      <a:round/>
                      <a:headEnd type="none" w="sm" len="sm"/>
                      <a:tailEnd type="none" w="sm" len="sm"/>
                    </a:lnB>
                    <a:solidFill>
                      <a:srgbClr val="4B2C7A"/>
                    </a:solidFill>
                  </a:tcPr>
                </a:tc>
                <a:tc>
                  <a:txBody>
                    <a:bodyPr/>
                    <a:lstStyle/>
                    <a:p>
                      <a:pPr marL="0" marR="0" lvl="0" indent="0" algn="l" rtl="0">
                        <a:spcBef>
                          <a:spcPts val="0"/>
                        </a:spcBef>
                        <a:spcAft>
                          <a:spcPts val="0"/>
                        </a:spcAft>
                        <a:buClr>
                          <a:srgbClr val="FFFFFF"/>
                        </a:buClr>
                        <a:buSzPts val="1350"/>
                        <a:buFont typeface="Calibri"/>
                        <a:buNone/>
                      </a:pPr>
                      <a:r>
                        <a:rPr lang="en-US" sz="1350" b="1" u="none" strike="noStrike" cap="none">
                          <a:solidFill>
                            <a:srgbClr val="FFFFFF"/>
                          </a:solidFill>
                          <a:latin typeface="Calibri"/>
                          <a:ea typeface="Calibri"/>
                          <a:cs typeface="Calibri"/>
                          <a:sym typeface="Calibri"/>
                        </a:rPr>
                        <a:t>What it asks</a:t>
                      </a:r>
                      <a:endParaRPr sz="1350" u="none" strike="noStrike" cap="none">
                        <a:latin typeface="Calibri"/>
                        <a:ea typeface="Calibri"/>
                        <a:cs typeface="Calibri"/>
                        <a:sym typeface="Calibri"/>
                      </a:endParaRPr>
                    </a:p>
                  </a:txBody>
                  <a:tcPr marL="127000" marR="127000" marT="38100" marB="38100" anchor="ctr">
                    <a:lnL w="12700" cap="flat" cmpd="sng">
                      <a:solidFill>
                        <a:srgbClr val="DAD3E6"/>
                      </a:solidFill>
                      <a:prstDash val="solid"/>
                      <a:round/>
                      <a:headEnd type="none" w="sm" len="sm"/>
                      <a:tailEnd type="none" w="sm" len="sm"/>
                    </a:lnL>
                    <a:lnR w="12700" cap="flat" cmpd="sng">
                      <a:solidFill>
                        <a:srgbClr val="DAD3E6"/>
                      </a:solidFill>
                      <a:prstDash val="solid"/>
                      <a:round/>
                      <a:headEnd type="none" w="sm" len="sm"/>
                      <a:tailEnd type="none" w="sm" len="sm"/>
                    </a:lnR>
                    <a:lnT w="12700" cap="flat" cmpd="sng">
                      <a:solidFill>
                        <a:srgbClr val="DAD3E6"/>
                      </a:solidFill>
                      <a:prstDash val="solid"/>
                      <a:round/>
                      <a:headEnd type="none" w="sm" len="sm"/>
                      <a:tailEnd type="none" w="sm" len="sm"/>
                    </a:lnT>
                    <a:lnB w="12700" cap="flat" cmpd="sng">
                      <a:solidFill>
                        <a:srgbClr val="DAD3E6"/>
                      </a:solidFill>
                      <a:prstDash val="solid"/>
                      <a:round/>
                      <a:headEnd type="none" w="sm" len="sm"/>
                      <a:tailEnd type="none" w="sm" len="sm"/>
                    </a:lnB>
                    <a:solidFill>
                      <a:srgbClr val="4B2C7A"/>
                    </a:solidFill>
                  </a:tcPr>
                </a:tc>
                <a:extLst>
                  <a:ext uri="{0D108BD9-81ED-4DB2-BD59-A6C34878D82A}">
                    <a16:rowId xmlns:a16="http://schemas.microsoft.com/office/drawing/2014/main" val="10000"/>
                  </a:ext>
                </a:extLst>
              </a:tr>
              <a:tr h="429775">
                <a:tc>
                  <a:txBody>
                    <a:bodyPr/>
                    <a:lstStyle/>
                    <a:p>
                      <a:pPr marL="0" marR="0" lvl="0" indent="0" algn="l" rtl="0">
                        <a:spcBef>
                          <a:spcPts val="0"/>
                        </a:spcBef>
                        <a:spcAft>
                          <a:spcPts val="0"/>
                        </a:spcAft>
                        <a:buClr>
                          <a:srgbClr val="222222"/>
                        </a:buClr>
                        <a:buSzPts val="1350"/>
                        <a:buFont typeface="Calibri"/>
                        <a:buNone/>
                      </a:pPr>
                      <a:r>
                        <a:rPr lang="en-US" sz="1350" u="none" strike="noStrike" cap="none">
                          <a:solidFill>
                            <a:srgbClr val="222222"/>
                          </a:solidFill>
                          <a:latin typeface="Calibri"/>
                          <a:ea typeface="Calibri"/>
                          <a:cs typeface="Calibri"/>
                          <a:sym typeface="Calibri"/>
                        </a:rPr>
                        <a:t>Sample integration</a:t>
                      </a:r>
                      <a:endParaRPr sz="1350" u="none" strike="noStrike" cap="none">
                        <a:latin typeface="Calibri"/>
                        <a:ea typeface="Calibri"/>
                        <a:cs typeface="Calibri"/>
                        <a:sym typeface="Calibri"/>
                      </a:endParaRPr>
                    </a:p>
                  </a:txBody>
                  <a:tcPr marL="127000" marR="127000" marT="38100" marB="38100" anchor="ctr">
                    <a:lnL w="12700" cap="flat" cmpd="sng">
                      <a:solidFill>
                        <a:srgbClr val="DAD3E6"/>
                      </a:solidFill>
                      <a:prstDash val="solid"/>
                      <a:round/>
                      <a:headEnd type="none" w="sm" len="sm"/>
                      <a:tailEnd type="none" w="sm" len="sm"/>
                    </a:lnL>
                    <a:lnR w="12700" cap="flat" cmpd="sng">
                      <a:solidFill>
                        <a:srgbClr val="DAD3E6"/>
                      </a:solidFill>
                      <a:prstDash val="solid"/>
                      <a:round/>
                      <a:headEnd type="none" w="sm" len="sm"/>
                      <a:tailEnd type="none" w="sm" len="sm"/>
                    </a:lnR>
                    <a:lnT w="12700" cap="flat" cmpd="sng">
                      <a:solidFill>
                        <a:srgbClr val="DAD3E6"/>
                      </a:solidFill>
                      <a:prstDash val="solid"/>
                      <a:round/>
                      <a:headEnd type="none" w="sm" len="sm"/>
                      <a:tailEnd type="none" w="sm" len="sm"/>
                    </a:lnT>
                    <a:lnB w="12700" cap="flat" cmpd="sng">
                      <a:solidFill>
                        <a:srgbClr val="DAD3E6"/>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Clr>
                          <a:srgbClr val="222222"/>
                        </a:buClr>
                        <a:buSzPts val="1350"/>
                        <a:buFont typeface="Calibri"/>
                        <a:buNone/>
                      </a:pPr>
                      <a:r>
                        <a:rPr lang="en-US" sz="1350" u="none" strike="noStrike" cap="none">
                          <a:solidFill>
                            <a:srgbClr val="222222"/>
                          </a:solidFill>
                          <a:latin typeface="Calibri"/>
                          <a:ea typeface="Calibri"/>
                          <a:cs typeface="Calibri"/>
                          <a:sym typeface="Calibri"/>
                        </a:rPr>
                        <a:t>Do the two samples connect soundly enough to be combined?</a:t>
                      </a:r>
                      <a:endParaRPr sz="1350" u="none" strike="noStrike" cap="none">
                        <a:latin typeface="Calibri"/>
                        <a:ea typeface="Calibri"/>
                        <a:cs typeface="Calibri"/>
                        <a:sym typeface="Calibri"/>
                      </a:endParaRPr>
                    </a:p>
                  </a:txBody>
                  <a:tcPr marL="127000" marR="127000" marT="38100" marB="38100" anchor="ctr">
                    <a:lnL w="12700" cap="flat" cmpd="sng">
                      <a:solidFill>
                        <a:srgbClr val="DAD3E6"/>
                      </a:solidFill>
                      <a:prstDash val="solid"/>
                      <a:round/>
                      <a:headEnd type="none" w="sm" len="sm"/>
                      <a:tailEnd type="none" w="sm" len="sm"/>
                    </a:lnL>
                    <a:lnR w="12700" cap="flat" cmpd="sng">
                      <a:solidFill>
                        <a:srgbClr val="DAD3E6"/>
                      </a:solidFill>
                      <a:prstDash val="solid"/>
                      <a:round/>
                      <a:headEnd type="none" w="sm" len="sm"/>
                      <a:tailEnd type="none" w="sm" len="sm"/>
                    </a:lnR>
                    <a:lnT w="12700" cap="flat" cmpd="sng">
                      <a:solidFill>
                        <a:srgbClr val="DAD3E6"/>
                      </a:solidFill>
                      <a:prstDash val="solid"/>
                      <a:round/>
                      <a:headEnd type="none" w="sm" len="sm"/>
                      <a:tailEnd type="none" w="sm" len="sm"/>
                    </a:lnT>
                    <a:lnB w="12700" cap="flat" cmpd="sng">
                      <a:solidFill>
                        <a:srgbClr val="DAD3E6"/>
                      </a:solidFill>
                      <a:prstDash val="solid"/>
                      <a:round/>
                      <a:headEnd type="none" w="sm" len="sm"/>
                      <a:tailEnd type="none" w="sm" len="sm"/>
                    </a:lnB>
                    <a:solidFill>
                      <a:srgbClr val="FFFFFF"/>
                    </a:solidFill>
                  </a:tcPr>
                </a:tc>
                <a:extLst>
                  <a:ext uri="{0D108BD9-81ED-4DB2-BD59-A6C34878D82A}">
                    <a16:rowId xmlns:a16="http://schemas.microsoft.com/office/drawing/2014/main" val="10001"/>
                  </a:ext>
                </a:extLst>
              </a:tr>
              <a:tr h="429775">
                <a:tc>
                  <a:txBody>
                    <a:bodyPr/>
                    <a:lstStyle/>
                    <a:p>
                      <a:pPr marL="0" marR="0" lvl="0" indent="0" algn="l" rtl="0">
                        <a:spcBef>
                          <a:spcPts val="0"/>
                        </a:spcBef>
                        <a:spcAft>
                          <a:spcPts val="0"/>
                        </a:spcAft>
                        <a:buClr>
                          <a:srgbClr val="222222"/>
                        </a:buClr>
                        <a:buSzPts val="1350"/>
                        <a:buFont typeface="Calibri"/>
                        <a:buNone/>
                      </a:pPr>
                      <a:r>
                        <a:rPr lang="en-US" sz="1350" u="none" strike="noStrike" cap="none">
                          <a:solidFill>
                            <a:srgbClr val="222222"/>
                          </a:solidFill>
                          <a:latin typeface="Calibri"/>
                          <a:ea typeface="Calibri"/>
                          <a:cs typeface="Calibri"/>
                          <a:sym typeface="Calibri"/>
                        </a:rPr>
                        <a:t>Inside outside</a:t>
                      </a:r>
                      <a:endParaRPr sz="1350" u="none" strike="noStrike" cap="none">
                        <a:latin typeface="Calibri"/>
                        <a:ea typeface="Calibri"/>
                        <a:cs typeface="Calibri"/>
                        <a:sym typeface="Calibri"/>
                      </a:endParaRPr>
                    </a:p>
                  </a:txBody>
                  <a:tcPr marL="127000" marR="127000" marT="38100" marB="38100" anchor="ctr">
                    <a:lnL w="12700" cap="flat" cmpd="sng">
                      <a:solidFill>
                        <a:srgbClr val="DAD3E6"/>
                      </a:solidFill>
                      <a:prstDash val="solid"/>
                      <a:round/>
                      <a:headEnd type="none" w="sm" len="sm"/>
                      <a:tailEnd type="none" w="sm" len="sm"/>
                    </a:lnL>
                    <a:lnR w="12700" cap="flat" cmpd="sng">
                      <a:solidFill>
                        <a:srgbClr val="DAD3E6"/>
                      </a:solidFill>
                      <a:prstDash val="solid"/>
                      <a:round/>
                      <a:headEnd type="none" w="sm" len="sm"/>
                      <a:tailEnd type="none" w="sm" len="sm"/>
                    </a:lnR>
                    <a:lnT w="12700" cap="flat" cmpd="sng">
                      <a:solidFill>
                        <a:srgbClr val="DAD3E6"/>
                      </a:solidFill>
                      <a:prstDash val="solid"/>
                      <a:round/>
                      <a:headEnd type="none" w="sm" len="sm"/>
                      <a:tailEnd type="none" w="sm" len="sm"/>
                    </a:lnT>
                    <a:lnB w="12700" cap="flat" cmpd="sng">
                      <a:solidFill>
                        <a:srgbClr val="DAD3E6"/>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Clr>
                          <a:srgbClr val="222222"/>
                        </a:buClr>
                        <a:buSzPts val="1350"/>
                        <a:buFont typeface="Calibri"/>
                        <a:buNone/>
                      </a:pPr>
                      <a:r>
                        <a:rPr lang="en-US" sz="1350" u="none" strike="noStrike" cap="none">
                          <a:solidFill>
                            <a:srgbClr val="222222"/>
                          </a:solidFill>
                          <a:latin typeface="Calibri"/>
                          <a:ea typeface="Calibri"/>
                          <a:cs typeface="Calibri"/>
                          <a:sym typeface="Calibri"/>
                        </a:rPr>
                        <a:t>Is the insider account balanced against the outsider analytic stance?</a:t>
                      </a:r>
                      <a:endParaRPr sz="1350" u="none" strike="noStrike" cap="none">
                        <a:latin typeface="Calibri"/>
                        <a:ea typeface="Calibri"/>
                        <a:cs typeface="Calibri"/>
                        <a:sym typeface="Calibri"/>
                      </a:endParaRPr>
                    </a:p>
                  </a:txBody>
                  <a:tcPr marL="127000" marR="127000" marT="38100" marB="38100" anchor="ctr">
                    <a:lnL w="12700" cap="flat" cmpd="sng">
                      <a:solidFill>
                        <a:srgbClr val="DAD3E6"/>
                      </a:solidFill>
                      <a:prstDash val="solid"/>
                      <a:round/>
                      <a:headEnd type="none" w="sm" len="sm"/>
                      <a:tailEnd type="none" w="sm" len="sm"/>
                    </a:lnL>
                    <a:lnR w="12700" cap="flat" cmpd="sng">
                      <a:solidFill>
                        <a:srgbClr val="DAD3E6"/>
                      </a:solidFill>
                      <a:prstDash val="solid"/>
                      <a:round/>
                      <a:headEnd type="none" w="sm" len="sm"/>
                      <a:tailEnd type="none" w="sm" len="sm"/>
                    </a:lnR>
                    <a:lnT w="12700" cap="flat" cmpd="sng">
                      <a:solidFill>
                        <a:srgbClr val="DAD3E6"/>
                      </a:solidFill>
                      <a:prstDash val="solid"/>
                      <a:round/>
                      <a:headEnd type="none" w="sm" len="sm"/>
                      <a:tailEnd type="none" w="sm" len="sm"/>
                    </a:lnT>
                    <a:lnB w="12700" cap="flat" cmpd="sng">
                      <a:solidFill>
                        <a:srgbClr val="DAD3E6"/>
                      </a:solidFill>
                      <a:prstDash val="solid"/>
                      <a:round/>
                      <a:headEnd type="none" w="sm" len="sm"/>
                      <a:tailEnd type="none" w="sm" len="sm"/>
                    </a:lnB>
                    <a:solidFill>
                      <a:srgbClr val="FFFFFF"/>
                    </a:solidFill>
                  </a:tcPr>
                </a:tc>
                <a:extLst>
                  <a:ext uri="{0D108BD9-81ED-4DB2-BD59-A6C34878D82A}">
                    <a16:rowId xmlns:a16="http://schemas.microsoft.com/office/drawing/2014/main" val="10002"/>
                  </a:ext>
                </a:extLst>
              </a:tr>
              <a:tr h="429775">
                <a:tc>
                  <a:txBody>
                    <a:bodyPr/>
                    <a:lstStyle/>
                    <a:p>
                      <a:pPr marL="0" marR="0" lvl="0" indent="0" algn="l" rtl="0">
                        <a:spcBef>
                          <a:spcPts val="0"/>
                        </a:spcBef>
                        <a:spcAft>
                          <a:spcPts val="0"/>
                        </a:spcAft>
                        <a:buClr>
                          <a:srgbClr val="222222"/>
                        </a:buClr>
                        <a:buSzPts val="1350"/>
                        <a:buFont typeface="Calibri"/>
                        <a:buNone/>
                      </a:pPr>
                      <a:r>
                        <a:rPr lang="en-US" sz="1350" u="none" strike="noStrike" cap="none">
                          <a:solidFill>
                            <a:srgbClr val="222222"/>
                          </a:solidFill>
                          <a:latin typeface="Calibri"/>
                          <a:ea typeface="Calibri"/>
                          <a:cs typeface="Calibri"/>
                          <a:sym typeface="Calibri"/>
                        </a:rPr>
                        <a:t>Weakness minimisation</a:t>
                      </a:r>
                      <a:endParaRPr sz="1350" u="none" strike="noStrike" cap="none">
                        <a:latin typeface="Calibri"/>
                        <a:ea typeface="Calibri"/>
                        <a:cs typeface="Calibri"/>
                        <a:sym typeface="Calibri"/>
                      </a:endParaRPr>
                    </a:p>
                  </a:txBody>
                  <a:tcPr marL="127000" marR="127000" marT="38100" marB="38100" anchor="ctr">
                    <a:lnL w="12700" cap="flat" cmpd="sng">
                      <a:solidFill>
                        <a:srgbClr val="DAD3E6"/>
                      </a:solidFill>
                      <a:prstDash val="solid"/>
                      <a:round/>
                      <a:headEnd type="none" w="sm" len="sm"/>
                      <a:tailEnd type="none" w="sm" len="sm"/>
                    </a:lnL>
                    <a:lnR w="12700" cap="flat" cmpd="sng">
                      <a:solidFill>
                        <a:srgbClr val="DAD3E6"/>
                      </a:solidFill>
                      <a:prstDash val="solid"/>
                      <a:round/>
                      <a:headEnd type="none" w="sm" len="sm"/>
                      <a:tailEnd type="none" w="sm" len="sm"/>
                    </a:lnR>
                    <a:lnT w="12700" cap="flat" cmpd="sng">
                      <a:solidFill>
                        <a:srgbClr val="DAD3E6"/>
                      </a:solidFill>
                      <a:prstDash val="solid"/>
                      <a:round/>
                      <a:headEnd type="none" w="sm" len="sm"/>
                      <a:tailEnd type="none" w="sm" len="sm"/>
                    </a:lnT>
                    <a:lnB w="12700" cap="flat" cmpd="sng">
                      <a:solidFill>
                        <a:srgbClr val="DAD3E6"/>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Clr>
                          <a:srgbClr val="222222"/>
                        </a:buClr>
                        <a:buSzPts val="1350"/>
                        <a:buFont typeface="Calibri"/>
                        <a:buNone/>
                      </a:pPr>
                      <a:r>
                        <a:rPr lang="en-US" sz="1350" u="none" strike="noStrike" cap="none">
                          <a:solidFill>
                            <a:srgbClr val="222222"/>
                          </a:solidFill>
                          <a:latin typeface="Calibri"/>
                          <a:ea typeface="Calibri"/>
                          <a:cs typeface="Calibri"/>
                          <a:sym typeface="Calibri"/>
                        </a:rPr>
                        <a:t>Does each strand offset the other's weakness rather than import both?</a:t>
                      </a:r>
                      <a:endParaRPr sz="1350" u="none" strike="noStrike" cap="none">
                        <a:latin typeface="Calibri"/>
                        <a:ea typeface="Calibri"/>
                        <a:cs typeface="Calibri"/>
                        <a:sym typeface="Calibri"/>
                      </a:endParaRPr>
                    </a:p>
                  </a:txBody>
                  <a:tcPr marL="127000" marR="127000" marT="38100" marB="38100" anchor="ctr">
                    <a:lnL w="12700" cap="flat" cmpd="sng">
                      <a:solidFill>
                        <a:srgbClr val="DAD3E6"/>
                      </a:solidFill>
                      <a:prstDash val="solid"/>
                      <a:round/>
                      <a:headEnd type="none" w="sm" len="sm"/>
                      <a:tailEnd type="none" w="sm" len="sm"/>
                    </a:lnL>
                    <a:lnR w="12700" cap="flat" cmpd="sng">
                      <a:solidFill>
                        <a:srgbClr val="DAD3E6"/>
                      </a:solidFill>
                      <a:prstDash val="solid"/>
                      <a:round/>
                      <a:headEnd type="none" w="sm" len="sm"/>
                      <a:tailEnd type="none" w="sm" len="sm"/>
                    </a:lnR>
                    <a:lnT w="12700" cap="flat" cmpd="sng">
                      <a:solidFill>
                        <a:srgbClr val="DAD3E6"/>
                      </a:solidFill>
                      <a:prstDash val="solid"/>
                      <a:round/>
                      <a:headEnd type="none" w="sm" len="sm"/>
                      <a:tailEnd type="none" w="sm" len="sm"/>
                    </a:lnT>
                    <a:lnB w="12700" cap="flat" cmpd="sng">
                      <a:solidFill>
                        <a:srgbClr val="DAD3E6"/>
                      </a:solidFill>
                      <a:prstDash val="solid"/>
                      <a:round/>
                      <a:headEnd type="none" w="sm" len="sm"/>
                      <a:tailEnd type="none" w="sm" len="sm"/>
                    </a:lnB>
                    <a:solidFill>
                      <a:srgbClr val="FFFFFF"/>
                    </a:solidFill>
                  </a:tcPr>
                </a:tc>
                <a:extLst>
                  <a:ext uri="{0D108BD9-81ED-4DB2-BD59-A6C34878D82A}">
                    <a16:rowId xmlns:a16="http://schemas.microsoft.com/office/drawing/2014/main" val="10003"/>
                  </a:ext>
                </a:extLst>
              </a:tr>
              <a:tr h="429775">
                <a:tc>
                  <a:txBody>
                    <a:bodyPr/>
                    <a:lstStyle/>
                    <a:p>
                      <a:pPr marL="0" marR="0" lvl="0" indent="0" algn="l" rtl="0">
                        <a:spcBef>
                          <a:spcPts val="0"/>
                        </a:spcBef>
                        <a:spcAft>
                          <a:spcPts val="0"/>
                        </a:spcAft>
                        <a:buClr>
                          <a:srgbClr val="222222"/>
                        </a:buClr>
                        <a:buSzPts val="1350"/>
                        <a:buFont typeface="Calibri"/>
                        <a:buNone/>
                      </a:pPr>
                      <a:r>
                        <a:rPr lang="en-US" sz="1350" u="none" strike="noStrike" cap="none">
                          <a:solidFill>
                            <a:srgbClr val="222222"/>
                          </a:solidFill>
                          <a:latin typeface="Calibri"/>
                          <a:ea typeface="Calibri"/>
                          <a:cs typeface="Calibri"/>
                          <a:sym typeface="Calibri"/>
                        </a:rPr>
                        <a:t>Sequential</a:t>
                      </a:r>
                      <a:endParaRPr sz="1350" u="none" strike="noStrike" cap="none">
                        <a:latin typeface="Calibri"/>
                        <a:ea typeface="Calibri"/>
                        <a:cs typeface="Calibri"/>
                        <a:sym typeface="Calibri"/>
                      </a:endParaRPr>
                    </a:p>
                  </a:txBody>
                  <a:tcPr marL="127000" marR="127000" marT="38100" marB="38100" anchor="ctr">
                    <a:lnL w="12700" cap="flat" cmpd="sng">
                      <a:solidFill>
                        <a:srgbClr val="DAD3E6"/>
                      </a:solidFill>
                      <a:prstDash val="solid"/>
                      <a:round/>
                      <a:headEnd type="none" w="sm" len="sm"/>
                      <a:tailEnd type="none" w="sm" len="sm"/>
                    </a:lnL>
                    <a:lnR w="12700" cap="flat" cmpd="sng">
                      <a:solidFill>
                        <a:srgbClr val="DAD3E6"/>
                      </a:solidFill>
                      <a:prstDash val="solid"/>
                      <a:round/>
                      <a:headEnd type="none" w="sm" len="sm"/>
                      <a:tailEnd type="none" w="sm" len="sm"/>
                    </a:lnR>
                    <a:lnT w="12700" cap="flat" cmpd="sng">
                      <a:solidFill>
                        <a:srgbClr val="DAD3E6"/>
                      </a:solidFill>
                      <a:prstDash val="solid"/>
                      <a:round/>
                      <a:headEnd type="none" w="sm" len="sm"/>
                      <a:tailEnd type="none" w="sm" len="sm"/>
                    </a:lnT>
                    <a:lnB w="12700" cap="flat" cmpd="sng">
                      <a:solidFill>
                        <a:srgbClr val="DAD3E6"/>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Clr>
                          <a:srgbClr val="222222"/>
                        </a:buClr>
                        <a:buSzPts val="1350"/>
                        <a:buFont typeface="Calibri"/>
                        <a:buNone/>
                      </a:pPr>
                      <a:r>
                        <a:rPr lang="en-US" sz="1350" u="none" strike="noStrike" cap="none">
                          <a:solidFill>
                            <a:srgbClr val="222222"/>
                          </a:solidFill>
                          <a:latin typeface="Calibri"/>
                          <a:ea typeface="Calibri"/>
                          <a:cs typeface="Calibri"/>
                          <a:sym typeface="Calibri"/>
                        </a:rPr>
                        <a:t>Would running the phases in a different order have led elsewhere?</a:t>
                      </a:r>
                      <a:endParaRPr sz="1350" u="none" strike="noStrike" cap="none">
                        <a:latin typeface="Calibri"/>
                        <a:ea typeface="Calibri"/>
                        <a:cs typeface="Calibri"/>
                        <a:sym typeface="Calibri"/>
                      </a:endParaRPr>
                    </a:p>
                  </a:txBody>
                  <a:tcPr marL="127000" marR="127000" marT="38100" marB="38100" anchor="ctr">
                    <a:lnL w="12700" cap="flat" cmpd="sng">
                      <a:solidFill>
                        <a:srgbClr val="DAD3E6"/>
                      </a:solidFill>
                      <a:prstDash val="solid"/>
                      <a:round/>
                      <a:headEnd type="none" w="sm" len="sm"/>
                      <a:tailEnd type="none" w="sm" len="sm"/>
                    </a:lnL>
                    <a:lnR w="12700" cap="flat" cmpd="sng">
                      <a:solidFill>
                        <a:srgbClr val="DAD3E6"/>
                      </a:solidFill>
                      <a:prstDash val="solid"/>
                      <a:round/>
                      <a:headEnd type="none" w="sm" len="sm"/>
                      <a:tailEnd type="none" w="sm" len="sm"/>
                    </a:lnR>
                    <a:lnT w="12700" cap="flat" cmpd="sng">
                      <a:solidFill>
                        <a:srgbClr val="DAD3E6"/>
                      </a:solidFill>
                      <a:prstDash val="solid"/>
                      <a:round/>
                      <a:headEnd type="none" w="sm" len="sm"/>
                      <a:tailEnd type="none" w="sm" len="sm"/>
                    </a:lnT>
                    <a:lnB w="12700" cap="flat" cmpd="sng">
                      <a:solidFill>
                        <a:srgbClr val="DAD3E6"/>
                      </a:solidFill>
                      <a:prstDash val="solid"/>
                      <a:round/>
                      <a:headEnd type="none" w="sm" len="sm"/>
                      <a:tailEnd type="none" w="sm" len="sm"/>
                    </a:lnB>
                    <a:solidFill>
                      <a:srgbClr val="FFFFFF"/>
                    </a:solidFill>
                  </a:tcPr>
                </a:tc>
                <a:extLst>
                  <a:ext uri="{0D108BD9-81ED-4DB2-BD59-A6C34878D82A}">
                    <a16:rowId xmlns:a16="http://schemas.microsoft.com/office/drawing/2014/main" val="10004"/>
                  </a:ext>
                </a:extLst>
              </a:tr>
              <a:tr h="429775">
                <a:tc>
                  <a:txBody>
                    <a:bodyPr/>
                    <a:lstStyle/>
                    <a:p>
                      <a:pPr marL="0" marR="0" lvl="0" indent="0" algn="l" rtl="0">
                        <a:spcBef>
                          <a:spcPts val="0"/>
                        </a:spcBef>
                        <a:spcAft>
                          <a:spcPts val="0"/>
                        </a:spcAft>
                        <a:buClr>
                          <a:srgbClr val="222222"/>
                        </a:buClr>
                        <a:buSzPts val="1350"/>
                        <a:buFont typeface="Calibri"/>
                        <a:buNone/>
                      </a:pPr>
                      <a:r>
                        <a:rPr lang="en-US" sz="1350" u="none" strike="noStrike" cap="none">
                          <a:solidFill>
                            <a:srgbClr val="222222"/>
                          </a:solidFill>
                          <a:latin typeface="Calibri"/>
                          <a:ea typeface="Calibri"/>
                          <a:cs typeface="Calibri"/>
                          <a:sym typeface="Calibri"/>
                        </a:rPr>
                        <a:t>Conversion</a:t>
                      </a:r>
                      <a:endParaRPr sz="1350" u="none" strike="noStrike" cap="none">
                        <a:latin typeface="Calibri"/>
                        <a:ea typeface="Calibri"/>
                        <a:cs typeface="Calibri"/>
                        <a:sym typeface="Calibri"/>
                      </a:endParaRPr>
                    </a:p>
                  </a:txBody>
                  <a:tcPr marL="127000" marR="127000" marT="38100" marB="38100" anchor="ctr">
                    <a:lnL w="12700" cap="flat" cmpd="sng">
                      <a:solidFill>
                        <a:srgbClr val="DAD3E6"/>
                      </a:solidFill>
                      <a:prstDash val="solid"/>
                      <a:round/>
                      <a:headEnd type="none" w="sm" len="sm"/>
                      <a:tailEnd type="none" w="sm" len="sm"/>
                    </a:lnL>
                    <a:lnR w="12700" cap="flat" cmpd="sng">
                      <a:solidFill>
                        <a:srgbClr val="DAD3E6"/>
                      </a:solidFill>
                      <a:prstDash val="solid"/>
                      <a:round/>
                      <a:headEnd type="none" w="sm" len="sm"/>
                      <a:tailEnd type="none" w="sm" len="sm"/>
                    </a:lnR>
                    <a:lnT w="12700" cap="flat" cmpd="sng">
                      <a:solidFill>
                        <a:srgbClr val="DAD3E6"/>
                      </a:solidFill>
                      <a:prstDash val="solid"/>
                      <a:round/>
                      <a:headEnd type="none" w="sm" len="sm"/>
                      <a:tailEnd type="none" w="sm" len="sm"/>
                    </a:lnT>
                    <a:lnB w="12700" cap="flat" cmpd="sng">
                      <a:solidFill>
                        <a:srgbClr val="DAD3E6"/>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Clr>
                          <a:srgbClr val="222222"/>
                        </a:buClr>
                        <a:buSzPts val="1350"/>
                        <a:buFont typeface="Calibri"/>
                        <a:buNone/>
                      </a:pPr>
                      <a:r>
                        <a:rPr lang="en-US" sz="1350" u="none" strike="noStrike" cap="none">
                          <a:solidFill>
                            <a:srgbClr val="222222"/>
                          </a:solidFill>
                          <a:latin typeface="Calibri"/>
                          <a:ea typeface="Calibri"/>
                          <a:cs typeface="Calibri"/>
                          <a:sym typeface="Calibri"/>
                        </a:rPr>
                        <a:t>Does turning data from one form into another, such as counting codes, mislead?</a:t>
                      </a:r>
                      <a:endParaRPr sz="1350" u="none" strike="noStrike" cap="none">
                        <a:latin typeface="Calibri"/>
                        <a:ea typeface="Calibri"/>
                        <a:cs typeface="Calibri"/>
                        <a:sym typeface="Calibri"/>
                      </a:endParaRPr>
                    </a:p>
                  </a:txBody>
                  <a:tcPr marL="127000" marR="127000" marT="38100" marB="38100" anchor="ctr">
                    <a:lnL w="12700" cap="flat" cmpd="sng">
                      <a:solidFill>
                        <a:srgbClr val="DAD3E6"/>
                      </a:solidFill>
                      <a:prstDash val="solid"/>
                      <a:round/>
                      <a:headEnd type="none" w="sm" len="sm"/>
                      <a:tailEnd type="none" w="sm" len="sm"/>
                    </a:lnL>
                    <a:lnR w="12700" cap="flat" cmpd="sng">
                      <a:solidFill>
                        <a:srgbClr val="DAD3E6"/>
                      </a:solidFill>
                      <a:prstDash val="solid"/>
                      <a:round/>
                      <a:headEnd type="none" w="sm" len="sm"/>
                      <a:tailEnd type="none" w="sm" len="sm"/>
                    </a:lnR>
                    <a:lnT w="12700" cap="flat" cmpd="sng">
                      <a:solidFill>
                        <a:srgbClr val="DAD3E6"/>
                      </a:solidFill>
                      <a:prstDash val="solid"/>
                      <a:round/>
                      <a:headEnd type="none" w="sm" len="sm"/>
                      <a:tailEnd type="none" w="sm" len="sm"/>
                    </a:lnT>
                    <a:lnB w="12700" cap="flat" cmpd="sng">
                      <a:solidFill>
                        <a:srgbClr val="DAD3E6"/>
                      </a:solidFill>
                      <a:prstDash val="solid"/>
                      <a:round/>
                      <a:headEnd type="none" w="sm" len="sm"/>
                      <a:tailEnd type="none" w="sm" len="sm"/>
                    </a:lnB>
                    <a:solidFill>
                      <a:srgbClr val="FFFFFF"/>
                    </a:solidFill>
                  </a:tcPr>
                </a:tc>
                <a:extLst>
                  <a:ext uri="{0D108BD9-81ED-4DB2-BD59-A6C34878D82A}">
                    <a16:rowId xmlns:a16="http://schemas.microsoft.com/office/drawing/2014/main" val="10005"/>
                  </a:ext>
                </a:extLst>
              </a:tr>
              <a:tr h="429775">
                <a:tc>
                  <a:txBody>
                    <a:bodyPr/>
                    <a:lstStyle/>
                    <a:p>
                      <a:pPr marL="0" marR="0" lvl="0" indent="0" algn="l" rtl="0">
                        <a:spcBef>
                          <a:spcPts val="0"/>
                        </a:spcBef>
                        <a:spcAft>
                          <a:spcPts val="0"/>
                        </a:spcAft>
                        <a:buClr>
                          <a:srgbClr val="222222"/>
                        </a:buClr>
                        <a:buSzPts val="1350"/>
                        <a:buFont typeface="Calibri"/>
                        <a:buNone/>
                      </a:pPr>
                      <a:r>
                        <a:rPr lang="en-US" sz="1350" u="none" strike="noStrike" cap="none">
                          <a:solidFill>
                            <a:srgbClr val="222222"/>
                          </a:solidFill>
                          <a:latin typeface="Calibri"/>
                          <a:ea typeface="Calibri"/>
                          <a:cs typeface="Calibri"/>
                          <a:sym typeface="Calibri"/>
                        </a:rPr>
                        <a:t>Paradigmatic mixing</a:t>
                      </a:r>
                      <a:endParaRPr sz="1350" u="none" strike="noStrike" cap="none">
                        <a:latin typeface="Calibri"/>
                        <a:ea typeface="Calibri"/>
                        <a:cs typeface="Calibri"/>
                        <a:sym typeface="Calibri"/>
                      </a:endParaRPr>
                    </a:p>
                  </a:txBody>
                  <a:tcPr marL="127000" marR="127000" marT="38100" marB="38100" anchor="ctr">
                    <a:lnL w="12700" cap="flat" cmpd="sng">
                      <a:solidFill>
                        <a:srgbClr val="DAD3E6"/>
                      </a:solidFill>
                      <a:prstDash val="solid"/>
                      <a:round/>
                      <a:headEnd type="none" w="sm" len="sm"/>
                      <a:tailEnd type="none" w="sm" len="sm"/>
                    </a:lnL>
                    <a:lnR w="12700" cap="flat" cmpd="sng">
                      <a:solidFill>
                        <a:srgbClr val="DAD3E6"/>
                      </a:solidFill>
                      <a:prstDash val="solid"/>
                      <a:round/>
                      <a:headEnd type="none" w="sm" len="sm"/>
                      <a:tailEnd type="none" w="sm" len="sm"/>
                    </a:lnR>
                    <a:lnT w="12700" cap="flat" cmpd="sng">
                      <a:solidFill>
                        <a:srgbClr val="DAD3E6"/>
                      </a:solidFill>
                      <a:prstDash val="solid"/>
                      <a:round/>
                      <a:headEnd type="none" w="sm" len="sm"/>
                      <a:tailEnd type="none" w="sm" len="sm"/>
                    </a:lnT>
                    <a:lnB w="12700" cap="flat" cmpd="sng">
                      <a:solidFill>
                        <a:srgbClr val="DAD3E6"/>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Clr>
                          <a:srgbClr val="222222"/>
                        </a:buClr>
                        <a:buSzPts val="1350"/>
                        <a:buFont typeface="Calibri"/>
                        <a:buNone/>
                      </a:pPr>
                      <a:r>
                        <a:rPr lang="en-US" sz="1350" u="none" strike="noStrike" cap="none">
                          <a:solidFill>
                            <a:srgbClr val="222222"/>
                          </a:solidFill>
                          <a:latin typeface="Calibri"/>
                          <a:ea typeface="Calibri"/>
                          <a:cs typeface="Calibri"/>
                          <a:sym typeface="Calibri"/>
                        </a:rPr>
                        <a:t>Are the differing assumptions reconciled rather than ignored?</a:t>
                      </a:r>
                      <a:endParaRPr sz="1350" u="none" strike="noStrike" cap="none">
                        <a:latin typeface="Calibri"/>
                        <a:ea typeface="Calibri"/>
                        <a:cs typeface="Calibri"/>
                        <a:sym typeface="Calibri"/>
                      </a:endParaRPr>
                    </a:p>
                  </a:txBody>
                  <a:tcPr marL="127000" marR="127000" marT="38100" marB="38100" anchor="ctr">
                    <a:lnL w="12700" cap="flat" cmpd="sng">
                      <a:solidFill>
                        <a:srgbClr val="DAD3E6"/>
                      </a:solidFill>
                      <a:prstDash val="solid"/>
                      <a:round/>
                      <a:headEnd type="none" w="sm" len="sm"/>
                      <a:tailEnd type="none" w="sm" len="sm"/>
                    </a:lnL>
                    <a:lnR w="12700" cap="flat" cmpd="sng">
                      <a:solidFill>
                        <a:srgbClr val="DAD3E6"/>
                      </a:solidFill>
                      <a:prstDash val="solid"/>
                      <a:round/>
                      <a:headEnd type="none" w="sm" len="sm"/>
                      <a:tailEnd type="none" w="sm" len="sm"/>
                    </a:lnR>
                    <a:lnT w="12700" cap="flat" cmpd="sng">
                      <a:solidFill>
                        <a:srgbClr val="DAD3E6"/>
                      </a:solidFill>
                      <a:prstDash val="solid"/>
                      <a:round/>
                      <a:headEnd type="none" w="sm" len="sm"/>
                      <a:tailEnd type="none" w="sm" len="sm"/>
                    </a:lnT>
                    <a:lnB w="12700" cap="flat" cmpd="sng">
                      <a:solidFill>
                        <a:srgbClr val="DAD3E6"/>
                      </a:solidFill>
                      <a:prstDash val="solid"/>
                      <a:round/>
                      <a:headEnd type="none" w="sm" len="sm"/>
                      <a:tailEnd type="none" w="sm" len="sm"/>
                    </a:lnB>
                    <a:solidFill>
                      <a:srgbClr val="FFFFFF"/>
                    </a:solidFill>
                  </a:tcPr>
                </a:tc>
                <a:extLst>
                  <a:ext uri="{0D108BD9-81ED-4DB2-BD59-A6C34878D82A}">
                    <a16:rowId xmlns:a16="http://schemas.microsoft.com/office/drawing/2014/main" val="10006"/>
                  </a:ext>
                </a:extLst>
              </a:tr>
              <a:tr h="429775">
                <a:tc>
                  <a:txBody>
                    <a:bodyPr/>
                    <a:lstStyle/>
                    <a:p>
                      <a:pPr marL="0" marR="0" lvl="0" indent="0" algn="l" rtl="0">
                        <a:spcBef>
                          <a:spcPts val="0"/>
                        </a:spcBef>
                        <a:spcAft>
                          <a:spcPts val="0"/>
                        </a:spcAft>
                        <a:buClr>
                          <a:srgbClr val="222222"/>
                        </a:buClr>
                        <a:buSzPts val="1350"/>
                        <a:buFont typeface="Calibri"/>
                        <a:buNone/>
                      </a:pPr>
                      <a:r>
                        <a:rPr lang="en-US" sz="1350" u="none" strike="noStrike" cap="none">
                          <a:solidFill>
                            <a:srgbClr val="222222"/>
                          </a:solidFill>
                          <a:latin typeface="Calibri"/>
                          <a:ea typeface="Calibri"/>
                          <a:cs typeface="Calibri"/>
                          <a:sym typeface="Calibri"/>
                        </a:rPr>
                        <a:t>Commensurability</a:t>
                      </a:r>
                      <a:endParaRPr sz="1350" u="none" strike="noStrike" cap="none">
                        <a:latin typeface="Calibri"/>
                        <a:ea typeface="Calibri"/>
                        <a:cs typeface="Calibri"/>
                        <a:sym typeface="Calibri"/>
                      </a:endParaRPr>
                    </a:p>
                  </a:txBody>
                  <a:tcPr marL="127000" marR="127000" marT="38100" marB="38100" anchor="ctr">
                    <a:lnL w="12700" cap="flat" cmpd="sng">
                      <a:solidFill>
                        <a:srgbClr val="DAD3E6"/>
                      </a:solidFill>
                      <a:prstDash val="solid"/>
                      <a:round/>
                      <a:headEnd type="none" w="sm" len="sm"/>
                      <a:tailEnd type="none" w="sm" len="sm"/>
                    </a:lnL>
                    <a:lnR w="12700" cap="flat" cmpd="sng">
                      <a:solidFill>
                        <a:srgbClr val="DAD3E6"/>
                      </a:solidFill>
                      <a:prstDash val="solid"/>
                      <a:round/>
                      <a:headEnd type="none" w="sm" len="sm"/>
                      <a:tailEnd type="none" w="sm" len="sm"/>
                    </a:lnR>
                    <a:lnT w="12700" cap="flat" cmpd="sng">
                      <a:solidFill>
                        <a:srgbClr val="DAD3E6"/>
                      </a:solidFill>
                      <a:prstDash val="solid"/>
                      <a:round/>
                      <a:headEnd type="none" w="sm" len="sm"/>
                      <a:tailEnd type="none" w="sm" len="sm"/>
                    </a:lnT>
                    <a:lnB w="12700" cap="flat" cmpd="sng">
                      <a:solidFill>
                        <a:srgbClr val="DAD3E6"/>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Clr>
                          <a:srgbClr val="222222"/>
                        </a:buClr>
                        <a:buSzPts val="1350"/>
                        <a:buFont typeface="Calibri"/>
                        <a:buNone/>
                      </a:pPr>
                      <a:r>
                        <a:rPr lang="en-US" sz="1350" u="none" strike="noStrike" cap="none">
                          <a:solidFill>
                            <a:srgbClr val="222222"/>
                          </a:solidFill>
                          <a:latin typeface="Calibri"/>
                          <a:ea typeface="Calibri"/>
                          <a:cs typeface="Calibri"/>
                          <a:sym typeface="Calibri"/>
                        </a:rPr>
                        <a:t>Can you switch between the two mindsets to reach one integrated inference?</a:t>
                      </a:r>
                      <a:endParaRPr sz="1350" u="none" strike="noStrike" cap="none">
                        <a:latin typeface="Calibri"/>
                        <a:ea typeface="Calibri"/>
                        <a:cs typeface="Calibri"/>
                        <a:sym typeface="Calibri"/>
                      </a:endParaRPr>
                    </a:p>
                  </a:txBody>
                  <a:tcPr marL="127000" marR="127000" marT="38100" marB="38100" anchor="ctr">
                    <a:lnL w="12700" cap="flat" cmpd="sng">
                      <a:solidFill>
                        <a:srgbClr val="DAD3E6"/>
                      </a:solidFill>
                      <a:prstDash val="solid"/>
                      <a:round/>
                      <a:headEnd type="none" w="sm" len="sm"/>
                      <a:tailEnd type="none" w="sm" len="sm"/>
                    </a:lnL>
                    <a:lnR w="12700" cap="flat" cmpd="sng">
                      <a:solidFill>
                        <a:srgbClr val="DAD3E6"/>
                      </a:solidFill>
                      <a:prstDash val="solid"/>
                      <a:round/>
                      <a:headEnd type="none" w="sm" len="sm"/>
                      <a:tailEnd type="none" w="sm" len="sm"/>
                    </a:lnR>
                    <a:lnT w="12700" cap="flat" cmpd="sng">
                      <a:solidFill>
                        <a:srgbClr val="DAD3E6"/>
                      </a:solidFill>
                      <a:prstDash val="solid"/>
                      <a:round/>
                      <a:headEnd type="none" w="sm" len="sm"/>
                      <a:tailEnd type="none" w="sm" len="sm"/>
                    </a:lnT>
                    <a:lnB w="12700" cap="flat" cmpd="sng">
                      <a:solidFill>
                        <a:srgbClr val="DAD3E6"/>
                      </a:solidFill>
                      <a:prstDash val="solid"/>
                      <a:round/>
                      <a:headEnd type="none" w="sm" len="sm"/>
                      <a:tailEnd type="none" w="sm" len="sm"/>
                    </a:lnB>
                    <a:solidFill>
                      <a:srgbClr val="FFFFFF"/>
                    </a:solidFill>
                  </a:tcPr>
                </a:tc>
                <a:extLst>
                  <a:ext uri="{0D108BD9-81ED-4DB2-BD59-A6C34878D82A}">
                    <a16:rowId xmlns:a16="http://schemas.microsoft.com/office/drawing/2014/main" val="10007"/>
                  </a:ext>
                </a:extLst>
              </a:tr>
              <a:tr h="429775">
                <a:tc>
                  <a:txBody>
                    <a:bodyPr/>
                    <a:lstStyle/>
                    <a:p>
                      <a:pPr marL="0" marR="0" lvl="0" indent="0" algn="l" rtl="0">
                        <a:spcBef>
                          <a:spcPts val="0"/>
                        </a:spcBef>
                        <a:spcAft>
                          <a:spcPts val="0"/>
                        </a:spcAft>
                        <a:buClr>
                          <a:srgbClr val="222222"/>
                        </a:buClr>
                        <a:buSzPts val="1350"/>
                        <a:buFont typeface="Calibri"/>
                        <a:buNone/>
                      </a:pPr>
                      <a:r>
                        <a:rPr lang="en-US" sz="1350" u="none" strike="noStrike" cap="none">
                          <a:solidFill>
                            <a:srgbClr val="222222"/>
                          </a:solidFill>
                          <a:latin typeface="Calibri"/>
                          <a:ea typeface="Calibri"/>
                          <a:cs typeface="Calibri"/>
                          <a:sym typeface="Calibri"/>
                        </a:rPr>
                        <a:t>Political</a:t>
                      </a:r>
                      <a:endParaRPr sz="1350" u="none" strike="noStrike" cap="none">
                        <a:latin typeface="Calibri"/>
                        <a:ea typeface="Calibri"/>
                        <a:cs typeface="Calibri"/>
                        <a:sym typeface="Calibri"/>
                      </a:endParaRPr>
                    </a:p>
                  </a:txBody>
                  <a:tcPr marL="127000" marR="127000" marT="38100" marB="38100" anchor="ctr">
                    <a:lnL w="12700" cap="flat" cmpd="sng">
                      <a:solidFill>
                        <a:srgbClr val="DAD3E6"/>
                      </a:solidFill>
                      <a:prstDash val="solid"/>
                      <a:round/>
                      <a:headEnd type="none" w="sm" len="sm"/>
                      <a:tailEnd type="none" w="sm" len="sm"/>
                    </a:lnL>
                    <a:lnR w="12700" cap="flat" cmpd="sng">
                      <a:solidFill>
                        <a:srgbClr val="DAD3E6"/>
                      </a:solidFill>
                      <a:prstDash val="solid"/>
                      <a:round/>
                      <a:headEnd type="none" w="sm" len="sm"/>
                      <a:tailEnd type="none" w="sm" len="sm"/>
                    </a:lnR>
                    <a:lnT w="12700" cap="flat" cmpd="sng">
                      <a:solidFill>
                        <a:srgbClr val="DAD3E6"/>
                      </a:solidFill>
                      <a:prstDash val="solid"/>
                      <a:round/>
                      <a:headEnd type="none" w="sm" len="sm"/>
                      <a:tailEnd type="none" w="sm" len="sm"/>
                    </a:lnT>
                    <a:lnB w="12700" cap="flat" cmpd="sng">
                      <a:solidFill>
                        <a:srgbClr val="DAD3E6"/>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Clr>
                          <a:srgbClr val="222222"/>
                        </a:buClr>
                        <a:buSzPts val="1350"/>
                        <a:buFont typeface="Calibri"/>
                        <a:buNone/>
                      </a:pPr>
                      <a:r>
                        <a:rPr lang="en-US" sz="1350" u="none" strike="noStrike" cap="none">
                          <a:solidFill>
                            <a:srgbClr val="222222"/>
                          </a:solidFill>
                          <a:latin typeface="Calibri"/>
                          <a:ea typeface="Calibri"/>
                          <a:cs typeface="Calibri"/>
                          <a:sym typeface="Calibri"/>
                        </a:rPr>
                        <a:t>Will the audience accept the mixed findings as credible?</a:t>
                      </a:r>
                      <a:endParaRPr sz="1350" u="none" strike="noStrike" cap="none">
                        <a:latin typeface="Calibri"/>
                        <a:ea typeface="Calibri"/>
                        <a:cs typeface="Calibri"/>
                        <a:sym typeface="Calibri"/>
                      </a:endParaRPr>
                    </a:p>
                  </a:txBody>
                  <a:tcPr marL="127000" marR="127000" marT="38100" marB="38100" anchor="ctr">
                    <a:lnL w="12700" cap="flat" cmpd="sng">
                      <a:solidFill>
                        <a:srgbClr val="DAD3E6"/>
                      </a:solidFill>
                      <a:prstDash val="solid"/>
                      <a:round/>
                      <a:headEnd type="none" w="sm" len="sm"/>
                      <a:tailEnd type="none" w="sm" len="sm"/>
                    </a:lnL>
                    <a:lnR w="12700" cap="flat" cmpd="sng">
                      <a:solidFill>
                        <a:srgbClr val="DAD3E6"/>
                      </a:solidFill>
                      <a:prstDash val="solid"/>
                      <a:round/>
                      <a:headEnd type="none" w="sm" len="sm"/>
                      <a:tailEnd type="none" w="sm" len="sm"/>
                    </a:lnR>
                    <a:lnT w="12700" cap="flat" cmpd="sng">
                      <a:solidFill>
                        <a:srgbClr val="DAD3E6"/>
                      </a:solidFill>
                      <a:prstDash val="solid"/>
                      <a:round/>
                      <a:headEnd type="none" w="sm" len="sm"/>
                      <a:tailEnd type="none" w="sm" len="sm"/>
                    </a:lnT>
                    <a:lnB w="12700" cap="flat" cmpd="sng">
                      <a:solidFill>
                        <a:srgbClr val="DAD3E6"/>
                      </a:solidFill>
                      <a:prstDash val="solid"/>
                      <a:round/>
                      <a:headEnd type="none" w="sm" len="sm"/>
                      <a:tailEnd type="none" w="sm" len="sm"/>
                    </a:lnB>
                    <a:solidFill>
                      <a:srgbClr val="FFFFFF"/>
                    </a:solidFill>
                  </a:tcPr>
                </a:tc>
                <a:extLst>
                  <a:ext uri="{0D108BD9-81ED-4DB2-BD59-A6C34878D82A}">
                    <a16:rowId xmlns:a16="http://schemas.microsoft.com/office/drawing/2014/main" val="10008"/>
                  </a:ext>
                </a:extLst>
              </a:tr>
            </a:tbl>
          </a:graphicData>
        </a:graphic>
      </p:graphicFrame>
      <p:sp>
        <p:nvSpPr>
          <p:cNvPr id="589" name="Google Shape;589;p41"/>
          <p:cNvSpPr/>
          <p:nvPr/>
        </p:nvSpPr>
        <p:spPr>
          <a:xfrm>
            <a:off x="502920" y="6446520"/>
            <a:ext cx="86868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5E6975"/>
              </a:buClr>
              <a:buSzPts val="900"/>
              <a:buFont typeface="Calibri"/>
              <a:buNone/>
            </a:pPr>
            <a:r>
              <a:rPr lang="en-US" sz="900" b="0" i="0" u="none" strike="noStrike" cap="none">
                <a:solidFill>
                  <a:srgbClr val="5E6975"/>
                </a:solidFill>
                <a:latin typeface="Calibri"/>
                <a:ea typeface="Calibri"/>
                <a:cs typeface="Calibri"/>
                <a:sym typeface="Calibri"/>
              </a:rPr>
              <a:t>Advanced Doctoral Research Skills  |  Mixed Methods Research</a:t>
            </a:r>
            <a:endParaRPr sz="900" b="0" i="0" u="none" strike="noStrike" cap="none">
              <a:solidFill>
                <a:schemeClr val="dk1"/>
              </a:solidFill>
              <a:latin typeface="Calibri"/>
              <a:ea typeface="Calibri"/>
              <a:cs typeface="Calibri"/>
              <a:sym typeface="Calibri"/>
            </a:endParaRPr>
          </a:p>
        </p:txBody>
      </p:sp>
      <p:sp>
        <p:nvSpPr>
          <p:cNvPr id="590" name="Google Shape;590;p41"/>
          <p:cNvSpPr/>
          <p:nvPr/>
        </p:nvSpPr>
        <p:spPr>
          <a:xfrm>
            <a:off x="11247120" y="6446520"/>
            <a:ext cx="548640" cy="274320"/>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5E6975"/>
              </a:buClr>
              <a:buSzPts val="900"/>
              <a:buFont typeface="Calibri"/>
              <a:buNone/>
            </a:pPr>
            <a:r>
              <a:rPr lang="en-US" sz="900" b="0" i="0" u="none" strike="noStrike" cap="none">
                <a:solidFill>
                  <a:srgbClr val="5E6975"/>
                </a:solidFill>
                <a:latin typeface="Calibri"/>
                <a:ea typeface="Calibri"/>
                <a:cs typeface="Calibri"/>
                <a:sym typeface="Calibri"/>
              </a:rPr>
              <a:t>37</a:t>
            </a:r>
            <a:endParaRPr sz="900" b="0" i="0" u="none" strike="noStrike" cap="none">
              <a:solidFill>
                <a:schemeClr val="dk1"/>
              </a:solidFill>
              <a:latin typeface="Calibri"/>
              <a:ea typeface="Calibri"/>
              <a:cs typeface="Calibri"/>
              <a:sym typeface="Calibri"/>
            </a:endParaRP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595"/>
        <p:cNvGrpSpPr/>
        <p:nvPr/>
      </p:nvGrpSpPr>
      <p:grpSpPr>
        <a:xfrm>
          <a:off x="0" y="0"/>
          <a:ext cx="0" cy="0"/>
          <a:chOff x="0" y="0"/>
          <a:chExt cx="0" cy="0"/>
        </a:xfrm>
      </p:grpSpPr>
      <p:sp>
        <p:nvSpPr>
          <p:cNvPr id="596" name="Google Shape;596;p42"/>
          <p:cNvSpPr/>
          <p:nvPr/>
        </p:nvSpPr>
        <p:spPr>
          <a:xfrm>
            <a:off x="0" y="0"/>
            <a:ext cx="12188952" cy="1078992"/>
          </a:xfrm>
          <a:prstGeom prst="rect">
            <a:avLst/>
          </a:prstGeom>
          <a:solidFill>
            <a:srgbClr val="4B2C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 name="Google Shape;597;p42"/>
          <p:cNvSpPr/>
          <p:nvPr/>
        </p:nvSpPr>
        <p:spPr>
          <a:xfrm>
            <a:off x="502920" y="109728"/>
            <a:ext cx="11155680" cy="841248"/>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2700"/>
              <a:buFont typeface="Cambria"/>
              <a:buNone/>
            </a:pPr>
            <a:r>
              <a:rPr lang="en-US" sz="2700" b="1" i="0" u="none" strike="noStrike" cap="none">
                <a:solidFill>
                  <a:srgbClr val="FFFFFF"/>
                </a:solidFill>
                <a:latin typeface="Cambria"/>
                <a:ea typeface="Cambria"/>
                <a:cs typeface="Cambria"/>
                <a:sym typeface="Cambria"/>
              </a:rPr>
              <a:t>Challenges and considerations</a:t>
            </a:r>
            <a:endParaRPr sz="2700" b="0" i="0" u="none" strike="noStrike" cap="none">
              <a:solidFill>
                <a:schemeClr val="dk1"/>
              </a:solidFill>
              <a:latin typeface="Calibri"/>
              <a:ea typeface="Calibri"/>
              <a:cs typeface="Calibri"/>
              <a:sym typeface="Calibri"/>
            </a:endParaRPr>
          </a:p>
        </p:txBody>
      </p:sp>
      <p:sp>
        <p:nvSpPr>
          <p:cNvPr id="598" name="Google Shape;598;p42"/>
          <p:cNvSpPr/>
          <p:nvPr/>
        </p:nvSpPr>
        <p:spPr>
          <a:xfrm>
            <a:off x="548640" y="1463040"/>
            <a:ext cx="5440680" cy="1874520"/>
          </a:xfrm>
          <a:prstGeom prst="rect">
            <a:avLst/>
          </a:prstGeom>
          <a:solidFill>
            <a:srgbClr val="F3F0F9"/>
          </a:solidFill>
          <a:ln w="12700" cap="flat" cmpd="sng">
            <a:solidFill>
              <a:srgbClr val="DAD3E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 name="Google Shape;599;p42"/>
          <p:cNvSpPr/>
          <p:nvPr/>
        </p:nvSpPr>
        <p:spPr>
          <a:xfrm>
            <a:off x="749808" y="1627632"/>
            <a:ext cx="5029200" cy="4572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4B2C7A"/>
              </a:buClr>
              <a:buSzPts val="1800"/>
              <a:buFont typeface="Calibri"/>
              <a:buNone/>
            </a:pPr>
            <a:r>
              <a:rPr lang="en-US" sz="1800" b="1" i="0" u="none" strike="noStrike" cap="none">
                <a:solidFill>
                  <a:srgbClr val="4B2C7A"/>
                </a:solidFill>
                <a:latin typeface="Calibri"/>
                <a:ea typeface="Calibri"/>
                <a:cs typeface="Calibri"/>
                <a:sym typeface="Calibri"/>
              </a:rPr>
              <a:t>Balancing the strands</a:t>
            </a:r>
            <a:endParaRPr sz="1800" b="0" i="0" u="none" strike="noStrike" cap="none">
              <a:solidFill>
                <a:schemeClr val="dk1"/>
              </a:solidFill>
              <a:latin typeface="Calibri"/>
              <a:ea typeface="Calibri"/>
              <a:cs typeface="Calibri"/>
              <a:sym typeface="Calibri"/>
            </a:endParaRPr>
          </a:p>
        </p:txBody>
      </p:sp>
      <p:sp>
        <p:nvSpPr>
          <p:cNvPr id="600" name="Google Shape;600;p42"/>
          <p:cNvSpPr/>
          <p:nvPr/>
        </p:nvSpPr>
        <p:spPr>
          <a:xfrm>
            <a:off x="749808" y="2121408"/>
            <a:ext cx="5029200" cy="109728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222222"/>
              </a:buClr>
              <a:buSzPts val="1600"/>
              <a:buFont typeface="Calibri"/>
              <a:buNone/>
            </a:pPr>
            <a:r>
              <a:rPr lang="en-US" sz="1600" b="0" i="0" u="none" strike="noStrike" cap="none">
                <a:solidFill>
                  <a:srgbClr val="222222"/>
                </a:solidFill>
                <a:latin typeface="Calibri"/>
                <a:ea typeface="Calibri"/>
                <a:cs typeface="Calibri"/>
                <a:sym typeface="Calibri"/>
              </a:rPr>
              <a:t>Give each strand appropriate emphasis. Avoid a strong strand and a token gesture at the other.</a:t>
            </a:r>
            <a:endParaRPr sz="1600" b="0" i="0" u="none" strike="noStrike" cap="none">
              <a:solidFill>
                <a:schemeClr val="dk1"/>
              </a:solidFill>
              <a:latin typeface="Calibri"/>
              <a:ea typeface="Calibri"/>
              <a:cs typeface="Calibri"/>
              <a:sym typeface="Calibri"/>
            </a:endParaRPr>
          </a:p>
        </p:txBody>
      </p:sp>
      <p:sp>
        <p:nvSpPr>
          <p:cNvPr id="601" name="Google Shape;601;p42"/>
          <p:cNvSpPr/>
          <p:nvPr/>
        </p:nvSpPr>
        <p:spPr>
          <a:xfrm>
            <a:off x="6199632" y="1463040"/>
            <a:ext cx="5440680" cy="1874520"/>
          </a:xfrm>
          <a:prstGeom prst="rect">
            <a:avLst/>
          </a:prstGeom>
          <a:solidFill>
            <a:srgbClr val="F3F0F9"/>
          </a:solidFill>
          <a:ln w="12700" cap="flat" cmpd="sng">
            <a:solidFill>
              <a:srgbClr val="DAD3E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2" name="Google Shape;602;p42"/>
          <p:cNvSpPr/>
          <p:nvPr/>
        </p:nvSpPr>
        <p:spPr>
          <a:xfrm>
            <a:off x="6400800" y="1627632"/>
            <a:ext cx="5029200" cy="4572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4B2C7A"/>
              </a:buClr>
              <a:buSzPts val="1800"/>
              <a:buFont typeface="Calibri"/>
              <a:buNone/>
            </a:pPr>
            <a:r>
              <a:rPr lang="en-US" sz="1800" b="1" i="0" u="none" strike="noStrike" cap="none">
                <a:solidFill>
                  <a:srgbClr val="4B2C7A"/>
                </a:solidFill>
                <a:latin typeface="Calibri"/>
                <a:ea typeface="Calibri"/>
                <a:cs typeface="Calibri"/>
                <a:sym typeface="Calibri"/>
              </a:rPr>
              <a:t>Paradigmatic tension</a:t>
            </a:r>
            <a:endParaRPr sz="1800" b="0" i="0" u="none" strike="noStrike" cap="none">
              <a:solidFill>
                <a:schemeClr val="dk1"/>
              </a:solidFill>
              <a:latin typeface="Calibri"/>
              <a:ea typeface="Calibri"/>
              <a:cs typeface="Calibri"/>
              <a:sym typeface="Calibri"/>
            </a:endParaRPr>
          </a:p>
        </p:txBody>
      </p:sp>
      <p:sp>
        <p:nvSpPr>
          <p:cNvPr id="603" name="Google Shape;603;p42"/>
          <p:cNvSpPr/>
          <p:nvPr/>
        </p:nvSpPr>
        <p:spPr>
          <a:xfrm>
            <a:off x="6400800" y="2121408"/>
            <a:ext cx="5029200" cy="109728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222222"/>
              </a:buClr>
              <a:buSzPts val="1600"/>
              <a:buFont typeface="Calibri"/>
              <a:buNone/>
            </a:pPr>
            <a:r>
              <a:rPr lang="en-US" sz="1600" b="0" i="0" u="none" strike="noStrike" cap="none">
                <a:solidFill>
                  <a:srgbClr val="222222"/>
                </a:solidFill>
                <a:latin typeface="Calibri"/>
                <a:ea typeface="Calibri"/>
                <a:cs typeface="Calibri"/>
                <a:sym typeface="Calibri"/>
              </a:rPr>
              <a:t>Reconcile the worldviews behind the strands. Pragmatism offers a philosophical resolution.</a:t>
            </a:r>
            <a:endParaRPr sz="1600" b="0" i="0" u="none" strike="noStrike" cap="none">
              <a:solidFill>
                <a:schemeClr val="dk1"/>
              </a:solidFill>
              <a:latin typeface="Calibri"/>
              <a:ea typeface="Calibri"/>
              <a:cs typeface="Calibri"/>
              <a:sym typeface="Calibri"/>
            </a:endParaRPr>
          </a:p>
        </p:txBody>
      </p:sp>
      <p:sp>
        <p:nvSpPr>
          <p:cNvPr id="604" name="Google Shape;604;p42"/>
          <p:cNvSpPr/>
          <p:nvPr/>
        </p:nvSpPr>
        <p:spPr>
          <a:xfrm>
            <a:off x="548640" y="3520440"/>
            <a:ext cx="5440680" cy="1874520"/>
          </a:xfrm>
          <a:prstGeom prst="rect">
            <a:avLst/>
          </a:prstGeom>
          <a:solidFill>
            <a:srgbClr val="F3F0F9"/>
          </a:solidFill>
          <a:ln w="12700" cap="flat" cmpd="sng">
            <a:solidFill>
              <a:srgbClr val="DAD3E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5" name="Google Shape;605;p42"/>
          <p:cNvSpPr/>
          <p:nvPr/>
        </p:nvSpPr>
        <p:spPr>
          <a:xfrm>
            <a:off x="749808" y="3685032"/>
            <a:ext cx="5029200" cy="4572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4B2C7A"/>
              </a:buClr>
              <a:buSzPts val="1800"/>
              <a:buFont typeface="Calibri"/>
              <a:buNone/>
            </a:pPr>
            <a:r>
              <a:rPr lang="en-US" sz="1800" b="1" i="0" u="none" strike="noStrike" cap="none">
                <a:solidFill>
                  <a:srgbClr val="4B2C7A"/>
                </a:solidFill>
                <a:latin typeface="Calibri"/>
                <a:ea typeface="Calibri"/>
                <a:cs typeface="Calibri"/>
                <a:sym typeface="Calibri"/>
              </a:rPr>
              <a:t>Time and length</a:t>
            </a:r>
            <a:endParaRPr sz="1800" b="0" i="0" u="none" strike="noStrike" cap="none">
              <a:solidFill>
                <a:schemeClr val="dk1"/>
              </a:solidFill>
              <a:latin typeface="Calibri"/>
              <a:ea typeface="Calibri"/>
              <a:cs typeface="Calibri"/>
              <a:sym typeface="Calibri"/>
            </a:endParaRPr>
          </a:p>
        </p:txBody>
      </p:sp>
      <p:sp>
        <p:nvSpPr>
          <p:cNvPr id="606" name="Google Shape;606;p42"/>
          <p:cNvSpPr/>
          <p:nvPr/>
        </p:nvSpPr>
        <p:spPr>
          <a:xfrm>
            <a:off x="749808" y="4178808"/>
            <a:ext cx="5029200" cy="109728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222222"/>
              </a:buClr>
              <a:buSzPts val="1600"/>
              <a:buFont typeface="Calibri"/>
              <a:buNone/>
            </a:pPr>
            <a:r>
              <a:rPr lang="en-US" sz="1600" b="0" i="0" u="none" strike="noStrike" cap="none">
                <a:solidFill>
                  <a:srgbClr val="222222"/>
                </a:solidFill>
                <a:latin typeface="Calibri"/>
                <a:ea typeface="Calibri"/>
                <a:cs typeface="Calibri"/>
                <a:sym typeface="Calibri"/>
              </a:rPr>
              <a:t>Sequential designs run long. A fixed registration period is a real constraint.</a:t>
            </a:r>
            <a:endParaRPr sz="1600" b="0" i="0" u="none" strike="noStrike" cap="none">
              <a:solidFill>
                <a:schemeClr val="dk1"/>
              </a:solidFill>
              <a:latin typeface="Calibri"/>
              <a:ea typeface="Calibri"/>
              <a:cs typeface="Calibri"/>
              <a:sym typeface="Calibri"/>
            </a:endParaRPr>
          </a:p>
        </p:txBody>
      </p:sp>
      <p:sp>
        <p:nvSpPr>
          <p:cNvPr id="607" name="Google Shape;607;p42"/>
          <p:cNvSpPr/>
          <p:nvPr/>
        </p:nvSpPr>
        <p:spPr>
          <a:xfrm>
            <a:off x="6199632" y="3520440"/>
            <a:ext cx="5440680" cy="1874520"/>
          </a:xfrm>
          <a:prstGeom prst="rect">
            <a:avLst/>
          </a:prstGeom>
          <a:solidFill>
            <a:srgbClr val="F3F0F9"/>
          </a:solidFill>
          <a:ln w="12700" cap="flat" cmpd="sng">
            <a:solidFill>
              <a:srgbClr val="DAD3E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8" name="Google Shape;608;p42"/>
          <p:cNvSpPr/>
          <p:nvPr/>
        </p:nvSpPr>
        <p:spPr>
          <a:xfrm>
            <a:off x="6400800" y="3685032"/>
            <a:ext cx="5029200" cy="4572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4B2C7A"/>
              </a:buClr>
              <a:buSzPts val="1800"/>
              <a:buFont typeface="Calibri"/>
              <a:buNone/>
            </a:pPr>
            <a:r>
              <a:rPr lang="en-US" sz="1800" b="1" i="0" u="none" strike="noStrike" cap="none">
                <a:solidFill>
                  <a:srgbClr val="4B2C7A"/>
                </a:solidFill>
                <a:latin typeface="Calibri"/>
                <a:ea typeface="Calibri"/>
                <a:cs typeface="Calibri"/>
                <a:sym typeface="Calibri"/>
              </a:rPr>
              <a:t>Ethics across methods</a:t>
            </a:r>
            <a:endParaRPr sz="1800" b="0" i="0" u="none" strike="noStrike" cap="none">
              <a:solidFill>
                <a:schemeClr val="dk1"/>
              </a:solidFill>
              <a:latin typeface="Calibri"/>
              <a:ea typeface="Calibri"/>
              <a:cs typeface="Calibri"/>
              <a:sym typeface="Calibri"/>
            </a:endParaRPr>
          </a:p>
        </p:txBody>
      </p:sp>
      <p:sp>
        <p:nvSpPr>
          <p:cNvPr id="609" name="Google Shape;609;p42"/>
          <p:cNvSpPr/>
          <p:nvPr/>
        </p:nvSpPr>
        <p:spPr>
          <a:xfrm>
            <a:off x="6400800" y="4178808"/>
            <a:ext cx="5029200" cy="109728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222222"/>
              </a:buClr>
              <a:buSzPts val="1600"/>
              <a:buFont typeface="Calibri"/>
              <a:buNone/>
            </a:pPr>
            <a:r>
              <a:rPr lang="en-US" sz="1600" b="0" i="0" u="none" strike="noStrike" cap="none">
                <a:solidFill>
                  <a:srgbClr val="222222"/>
                </a:solidFill>
                <a:latin typeface="Calibri"/>
                <a:ea typeface="Calibri"/>
                <a:cs typeface="Calibri"/>
                <a:sym typeface="Calibri"/>
              </a:rPr>
              <a:t>Informed consent for several methods and confidentiality when datasets are linked.</a:t>
            </a:r>
            <a:endParaRPr sz="1600" b="0" i="0" u="none" strike="noStrike" cap="none">
              <a:solidFill>
                <a:schemeClr val="dk1"/>
              </a:solidFill>
              <a:latin typeface="Calibri"/>
              <a:ea typeface="Calibri"/>
              <a:cs typeface="Calibri"/>
              <a:sym typeface="Calibri"/>
            </a:endParaRPr>
          </a:p>
        </p:txBody>
      </p:sp>
      <p:sp>
        <p:nvSpPr>
          <p:cNvPr id="610" name="Google Shape;610;p42"/>
          <p:cNvSpPr/>
          <p:nvPr/>
        </p:nvSpPr>
        <p:spPr>
          <a:xfrm>
            <a:off x="502920" y="6446520"/>
            <a:ext cx="86868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5E6975"/>
              </a:buClr>
              <a:buSzPts val="900"/>
              <a:buFont typeface="Calibri"/>
              <a:buNone/>
            </a:pPr>
            <a:r>
              <a:rPr lang="en-US" sz="900" b="0" i="0" u="none" strike="noStrike" cap="none">
                <a:solidFill>
                  <a:srgbClr val="5E6975"/>
                </a:solidFill>
                <a:latin typeface="Calibri"/>
                <a:ea typeface="Calibri"/>
                <a:cs typeface="Calibri"/>
                <a:sym typeface="Calibri"/>
              </a:rPr>
              <a:t>Advanced Doctoral Research Skills  |  Mixed Methods Research</a:t>
            </a:r>
            <a:endParaRPr sz="900" b="0" i="0" u="none" strike="noStrike" cap="none">
              <a:solidFill>
                <a:schemeClr val="dk1"/>
              </a:solidFill>
              <a:latin typeface="Calibri"/>
              <a:ea typeface="Calibri"/>
              <a:cs typeface="Calibri"/>
              <a:sym typeface="Calibri"/>
            </a:endParaRPr>
          </a:p>
        </p:txBody>
      </p:sp>
      <p:sp>
        <p:nvSpPr>
          <p:cNvPr id="611" name="Google Shape;611;p42"/>
          <p:cNvSpPr/>
          <p:nvPr/>
        </p:nvSpPr>
        <p:spPr>
          <a:xfrm>
            <a:off x="11247120" y="6446520"/>
            <a:ext cx="548640" cy="274320"/>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5E6975"/>
              </a:buClr>
              <a:buSzPts val="900"/>
              <a:buFont typeface="Calibri"/>
              <a:buNone/>
            </a:pPr>
            <a:r>
              <a:rPr lang="en-US" sz="900" b="0" i="0" u="none" strike="noStrike" cap="none">
                <a:solidFill>
                  <a:srgbClr val="5E6975"/>
                </a:solidFill>
                <a:latin typeface="Calibri"/>
                <a:ea typeface="Calibri"/>
                <a:cs typeface="Calibri"/>
                <a:sym typeface="Calibri"/>
              </a:rPr>
              <a:t>38</a:t>
            </a:r>
            <a:endParaRPr sz="900" b="0" i="0" u="none" strike="noStrike" cap="none">
              <a:solidFill>
                <a:schemeClr val="dk1"/>
              </a:solidFill>
              <a:latin typeface="Calibri"/>
              <a:ea typeface="Calibri"/>
              <a:cs typeface="Calibri"/>
              <a:sym typeface="Calibri"/>
            </a:endParaRP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rgbClr val="4B2C7A"/>
        </a:solidFill>
        <a:effectLst/>
      </p:bgPr>
    </p:bg>
    <p:spTree>
      <p:nvGrpSpPr>
        <p:cNvPr id="1" name="Shape 616"/>
        <p:cNvGrpSpPr/>
        <p:nvPr/>
      </p:nvGrpSpPr>
      <p:grpSpPr>
        <a:xfrm>
          <a:off x="0" y="0"/>
          <a:ext cx="0" cy="0"/>
          <a:chOff x="0" y="0"/>
          <a:chExt cx="0" cy="0"/>
        </a:xfrm>
      </p:grpSpPr>
      <p:sp>
        <p:nvSpPr>
          <p:cNvPr id="617" name="Google Shape;617;p43"/>
          <p:cNvSpPr/>
          <p:nvPr/>
        </p:nvSpPr>
        <p:spPr>
          <a:xfrm>
            <a:off x="731520" y="1371600"/>
            <a:ext cx="10698480" cy="7315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C9A227"/>
              </a:buClr>
              <a:buSzPts val="1800"/>
              <a:buFont typeface="Calibri"/>
              <a:buNone/>
            </a:pPr>
            <a:r>
              <a:rPr lang="en-US" sz="1800" b="1" i="0" u="none" strike="noStrike" cap="none">
                <a:solidFill>
                  <a:srgbClr val="C9A227"/>
                </a:solidFill>
                <a:latin typeface="Calibri"/>
                <a:ea typeface="Calibri"/>
                <a:cs typeface="Calibri"/>
                <a:sym typeface="Calibri"/>
              </a:rPr>
              <a:t>Discussion</a:t>
            </a:r>
            <a:endParaRPr sz="1800" b="0" i="0" u="none" strike="noStrike" cap="none">
              <a:solidFill>
                <a:schemeClr val="dk1"/>
              </a:solidFill>
              <a:latin typeface="Calibri"/>
              <a:ea typeface="Calibri"/>
              <a:cs typeface="Calibri"/>
              <a:sym typeface="Calibri"/>
            </a:endParaRPr>
          </a:p>
        </p:txBody>
      </p:sp>
      <p:sp>
        <p:nvSpPr>
          <p:cNvPr id="618" name="Google Shape;618;p43"/>
          <p:cNvSpPr/>
          <p:nvPr/>
        </p:nvSpPr>
        <p:spPr>
          <a:xfrm>
            <a:off x="731520" y="2286000"/>
            <a:ext cx="10698480" cy="2743200"/>
          </a:xfrm>
          <a:prstGeom prst="rect">
            <a:avLst/>
          </a:prstGeom>
          <a:noFill/>
          <a:ln>
            <a:noFill/>
          </a:ln>
        </p:spPr>
        <p:txBody>
          <a:bodyPr spcFirstLastPara="1" wrap="square" lIns="0" tIns="0" rIns="0" bIns="0" anchor="t" anchorCtr="0">
            <a:noAutofit/>
          </a:bodyPr>
          <a:lstStyle/>
          <a:p>
            <a:pPr marL="0" marR="0" lvl="0" indent="0" algn="l" rtl="0">
              <a:lnSpc>
                <a:spcPct val="115000"/>
              </a:lnSpc>
              <a:spcBef>
                <a:spcPts val="0"/>
              </a:spcBef>
              <a:spcAft>
                <a:spcPts val="0"/>
              </a:spcAft>
              <a:buClr>
                <a:srgbClr val="FFFFFF"/>
              </a:buClr>
              <a:buSzPts val="3200"/>
              <a:buFont typeface="Cambria"/>
              <a:buNone/>
            </a:pPr>
            <a:r>
              <a:rPr lang="en-US" sz="3200" b="0" i="0" u="none" strike="noStrike" cap="none">
                <a:solidFill>
                  <a:srgbClr val="FFFFFF"/>
                </a:solidFill>
                <a:latin typeface="Cambria"/>
                <a:ea typeface="Cambria"/>
                <a:cs typeface="Cambria"/>
                <a:sym typeface="Cambria"/>
              </a:rPr>
              <a:t>What unique challenges might you face integrating qualitative and quantitative data in your own research?</a:t>
            </a:r>
            <a:endParaRPr sz="3200" b="0" i="0" u="none" strike="noStrike" cap="none">
              <a:solidFill>
                <a:schemeClr val="dk1"/>
              </a:solidFill>
              <a:latin typeface="Calibri"/>
              <a:ea typeface="Calibri"/>
              <a:cs typeface="Calibri"/>
              <a:sym typeface="Calibri"/>
            </a:endParaRP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rgbClr val="3A2160"/>
        </a:solidFill>
        <a:effectLst/>
      </p:bgPr>
    </p:bg>
    <p:spTree>
      <p:nvGrpSpPr>
        <p:cNvPr id="1" name="Shape 623"/>
        <p:cNvGrpSpPr/>
        <p:nvPr/>
      </p:nvGrpSpPr>
      <p:grpSpPr>
        <a:xfrm>
          <a:off x="0" y="0"/>
          <a:ext cx="0" cy="0"/>
          <a:chOff x="0" y="0"/>
          <a:chExt cx="0" cy="0"/>
        </a:xfrm>
      </p:grpSpPr>
      <p:sp>
        <p:nvSpPr>
          <p:cNvPr id="624" name="Google Shape;624;p44"/>
          <p:cNvSpPr/>
          <p:nvPr/>
        </p:nvSpPr>
        <p:spPr>
          <a:xfrm>
            <a:off x="640080" y="640080"/>
            <a:ext cx="2743200" cy="164592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C9A227"/>
              </a:buClr>
              <a:buSzPts val="9600"/>
              <a:buFont typeface="Cambria"/>
              <a:buNone/>
            </a:pPr>
            <a:r>
              <a:rPr lang="en-US" sz="9600" b="1" i="0" u="none" strike="noStrike" cap="none">
                <a:solidFill>
                  <a:srgbClr val="C9A227"/>
                </a:solidFill>
                <a:latin typeface="Cambria"/>
                <a:ea typeface="Cambria"/>
                <a:cs typeface="Cambria"/>
                <a:sym typeface="Cambria"/>
              </a:rPr>
              <a:t>8</a:t>
            </a:r>
            <a:endParaRPr sz="9600" b="0" i="0" u="none" strike="noStrike" cap="none">
              <a:solidFill>
                <a:schemeClr val="dk1"/>
              </a:solidFill>
              <a:latin typeface="Calibri"/>
              <a:ea typeface="Calibri"/>
              <a:cs typeface="Calibri"/>
              <a:sym typeface="Calibri"/>
            </a:endParaRPr>
          </a:p>
        </p:txBody>
      </p:sp>
      <p:sp>
        <p:nvSpPr>
          <p:cNvPr id="625" name="Google Shape;625;p44"/>
          <p:cNvSpPr/>
          <p:nvPr/>
        </p:nvSpPr>
        <p:spPr>
          <a:xfrm>
            <a:off x="685800" y="2743200"/>
            <a:ext cx="10789920" cy="16459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4000"/>
              <a:buFont typeface="Cambria"/>
              <a:buNone/>
            </a:pPr>
            <a:r>
              <a:rPr lang="en-US" sz="4000" b="1" i="0" u="none" strike="noStrike" cap="none">
                <a:solidFill>
                  <a:srgbClr val="FFFFFF"/>
                </a:solidFill>
                <a:latin typeface="Cambria"/>
                <a:ea typeface="Cambria"/>
                <a:cs typeface="Cambria"/>
                <a:sym typeface="Cambria"/>
              </a:rPr>
              <a:t>Advanced designs</a:t>
            </a:r>
            <a:endParaRPr sz="4000" b="0" i="0" u="none" strike="noStrike" cap="none">
              <a:solidFill>
                <a:schemeClr val="dk1"/>
              </a:solidFill>
              <a:latin typeface="Calibri"/>
              <a:ea typeface="Calibri"/>
              <a:cs typeface="Calibri"/>
              <a:sym typeface="Calibri"/>
            </a:endParaRPr>
          </a:p>
        </p:txBody>
      </p:sp>
      <p:sp>
        <p:nvSpPr>
          <p:cNvPr id="626" name="Google Shape;626;p44"/>
          <p:cNvSpPr/>
          <p:nvPr/>
        </p:nvSpPr>
        <p:spPr>
          <a:xfrm>
            <a:off x="731520" y="4343400"/>
            <a:ext cx="10607040" cy="64008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C8BBE0"/>
              </a:buClr>
              <a:buSzPts val="1800"/>
              <a:buFont typeface="Calibri"/>
              <a:buNone/>
            </a:pPr>
            <a:r>
              <a:rPr lang="en-US" sz="1800" b="0" i="1" u="none" strike="noStrike" cap="none">
                <a:solidFill>
                  <a:srgbClr val="C8BBE0"/>
                </a:solidFill>
                <a:latin typeface="Calibri"/>
                <a:ea typeface="Calibri"/>
                <a:cs typeface="Calibri"/>
                <a:sym typeface="Calibri"/>
              </a:rPr>
              <a:t>Building on the three core designs</a:t>
            </a: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631"/>
        <p:cNvGrpSpPr/>
        <p:nvPr/>
      </p:nvGrpSpPr>
      <p:grpSpPr>
        <a:xfrm>
          <a:off x="0" y="0"/>
          <a:ext cx="0" cy="0"/>
          <a:chOff x="0" y="0"/>
          <a:chExt cx="0" cy="0"/>
        </a:xfrm>
      </p:grpSpPr>
      <p:sp>
        <p:nvSpPr>
          <p:cNvPr id="632" name="Google Shape;632;p45"/>
          <p:cNvSpPr/>
          <p:nvPr/>
        </p:nvSpPr>
        <p:spPr>
          <a:xfrm>
            <a:off x="0" y="0"/>
            <a:ext cx="12188952" cy="1078992"/>
          </a:xfrm>
          <a:prstGeom prst="rect">
            <a:avLst/>
          </a:prstGeom>
          <a:solidFill>
            <a:srgbClr val="4B2C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3" name="Google Shape;633;p45"/>
          <p:cNvSpPr/>
          <p:nvPr/>
        </p:nvSpPr>
        <p:spPr>
          <a:xfrm>
            <a:off x="502920" y="109728"/>
            <a:ext cx="11155680" cy="841248"/>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2700"/>
              <a:buFont typeface="Cambria"/>
              <a:buNone/>
            </a:pPr>
            <a:r>
              <a:rPr lang="en-US" sz="2700" b="1" i="0" u="none" strike="noStrike" cap="none">
                <a:solidFill>
                  <a:srgbClr val="FFFFFF"/>
                </a:solidFill>
                <a:latin typeface="Cambria"/>
                <a:ea typeface="Cambria"/>
                <a:cs typeface="Cambria"/>
                <a:sym typeface="Cambria"/>
              </a:rPr>
              <a:t>Four advanced designs</a:t>
            </a:r>
            <a:endParaRPr sz="2700" b="0" i="0" u="none" strike="noStrike" cap="none">
              <a:solidFill>
                <a:schemeClr val="dk1"/>
              </a:solidFill>
              <a:latin typeface="Calibri"/>
              <a:ea typeface="Calibri"/>
              <a:cs typeface="Calibri"/>
              <a:sym typeface="Calibri"/>
            </a:endParaRPr>
          </a:p>
        </p:txBody>
      </p:sp>
      <p:sp>
        <p:nvSpPr>
          <p:cNvPr id="634" name="Google Shape;634;p45"/>
          <p:cNvSpPr/>
          <p:nvPr/>
        </p:nvSpPr>
        <p:spPr>
          <a:xfrm>
            <a:off x="548640" y="1325880"/>
            <a:ext cx="11064240" cy="4114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5E6975"/>
              </a:buClr>
              <a:buSzPts val="1800"/>
              <a:buFont typeface="Calibri"/>
              <a:buNone/>
            </a:pPr>
            <a:r>
              <a:rPr lang="en-US" sz="1800" b="0" i="1" u="none" strike="noStrike" cap="none">
                <a:solidFill>
                  <a:srgbClr val="5E6975"/>
                </a:solidFill>
                <a:latin typeface="Calibri"/>
                <a:ea typeface="Calibri"/>
                <a:cs typeface="Calibri"/>
                <a:sym typeface="Calibri"/>
              </a:rPr>
              <a:t>Advanced designs embed the core designs inside a larger framework.</a:t>
            </a:r>
            <a:endParaRPr sz="1800" b="0" i="0" u="none" strike="noStrike" cap="none">
              <a:solidFill>
                <a:schemeClr val="dk1"/>
              </a:solidFill>
              <a:latin typeface="Calibri"/>
              <a:ea typeface="Calibri"/>
              <a:cs typeface="Calibri"/>
              <a:sym typeface="Calibri"/>
            </a:endParaRPr>
          </a:p>
        </p:txBody>
      </p:sp>
      <p:sp>
        <p:nvSpPr>
          <p:cNvPr id="635" name="Google Shape;635;p45"/>
          <p:cNvSpPr/>
          <p:nvPr/>
        </p:nvSpPr>
        <p:spPr>
          <a:xfrm>
            <a:off x="548640" y="1920240"/>
            <a:ext cx="5440680" cy="1691640"/>
          </a:xfrm>
          <a:prstGeom prst="rect">
            <a:avLst/>
          </a:prstGeom>
          <a:solidFill>
            <a:srgbClr val="F3F0F9"/>
          </a:solidFill>
          <a:ln w="12700" cap="flat" cmpd="sng">
            <a:solidFill>
              <a:srgbClr val="DAD3E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6" name="Google Shape;636;p45"/>
          <p:cNvSpPr/>
          <p:nvPr/>
        </p:nvSpPr>
        <p:spPr>
          <a:xfrm>
            <a:off x="749808" y="2066544"/>
            <a:ext cx="5029200" cy="4114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4B2C7A"/>
              </a:buClr>
              <a:buSzPts val="1800"/>
              <a:buFont typeface="Calibri"/>
              <a:buNone/>
            </a:pPr>
            <a:r>
              <a:rPr lang="en-US" sz="1800" b="1" i="0" u="none" strike="noStrike" cap="none">
                <a:solidFill>
                  <a:srgbClr val="4B2C7A"/>
                </a:solidFill>
                <a:latin typeface="Calibri"/>
                <a:ea typeface="Calibri"/>
                <a:cs typeface="Calibri"/>
                <a:sym typeface="Calibri"/>
              </a:rPr>
              <a:t>Experimental</a:t>
            </a:r>
            <a:endParaRPr sz="1800" b="0" i="0" u="none" strike="noStrike" cap="none">
              <a:solidFill>
                <a:schemeClr val="dk1"/>
              </a:solidFill>
              <a:latin typeface="Calibri"/>
              <a:ea typeface="Calibri"/>
              <a:cs typeface="Calibri"/>
              <a:sym typeface="Calibri"/>
            </a:endParaRPr>
          </a:p>
        </p:txBody>
      </p:sp>
      <p:sp>
        <p:nvSpPr>
          <p:cNvPr id="637" name="Google Shape;637;p45"/>
          <p:cNvSpPr/>
          <p:nvPr/>
        </p:nvSpPr>
        <p:spPr>
          <a:xfrm>
            <a:off x="749808" y="2523744"/>
            <a:ext cx="5029200" cy="100584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222222"/>
              </a:buClr>
              <a:buSzPts val="1500"/>
              <a:buFont typeface="Calibri"/>
              <a:buNone/>
            </a:pPr>
            <a:r>
              <a:rPr lang="en-US" sz="1500" b="0" i="0" u="none" strike="noStrike" cap="none">
                <a:solidFill>
                  <a:srgbClr val="222222"/>
                </a:solidFill>
                <a:latin typeface="Calibri"/>
                <a:ea typeface="Calibri"/>
                <a:cs typeface="Calibri"/>
                <a:sym typeface="Calibri"/>
              </a:rPr>
              <a:t>A core design sits inside an experiment, with qualitative data collected before, during or after the trial to explain participant experience.</a:t>
            </a:r>
            <a:endParaRPr sz="1500" b="0" i="0" u="none" strike="noStrike" cap="none">
              <a:solidFill>
                <a:schemeClr val="dk1"/>
              </a:solidFill>
              <a:latin typeface="Calibri"/>
              <a:ea typeface="Calibri"/>
              <a:cs typeface="Calibri"/>
              <a:sym typeface="Calibri"/>
            </a:endParaRPr>
          </a:p>
        </p:txBody>
      </p:sp>
      <p:sp>
        <p:nvSpPr>
          <p:cNvPr id="638" name="Google Shape;638;p45"/>
          <p:cNvSpPr/>
          <p:nvPr/>
        </p:nvSpPr>
        <p:spPr>
          <a:xfrm>
            <a:off x="6199632" y="1920240"/>
            <a:ext cx="5440680" cy="1691640"/>
          </a:xfrm>
          <a:prstGeom prst="rect">
            <a:avLst/>
          </a:prstGeom>
          <a:solidFill>
            <a:srgbClr val="F3F0F9"/>
          </a:solidFill>
          <a:ln w="12700" cap="flat" cmpd="sng">
            <a:solidFill>
              <a:srgbClr val="DAD3E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9" name="Google Shape;639;p45"/>
          <p:cNvSpPr/>
          <p:nvPr/>
        </p:nvSpPr>
        <p:spPr>
          <a:xfrm>
            <a:off x="6400800" y="2066544"/>
            <a:ext cx="5029200" cy="4114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4B2C7A"/>
              </a:buClr>
              <a:buSzPts val="1800"/>
              <a:buFont typeface="Calibri"/>
              <a:buNone/>
            </a:pPr>
            <a:r>
              <a:rPr lang="en-US" sz="1800" b="1" i="0" u="none" strike="noStrike" cap="none">
                <a:solidFill>
                  <a:srgbClr val="4B2C7A"/>
                </a:solidFill>
                <a:latin typeface="Calibri"/>
                <a:ea typeface="Calibri"/>
                <a:cs typeface="Calibri"/>
                <a:sym typeface="Calibri"/>
              </a:rPr>
              <a:t>Transformative</a:t>
            </a:r>
            <a:endParaRPr sz="1800" b="0" i="0" u="none" strike="noStrike" cap="none">
              <a:solidFill>
                <a:schemeClr val="dk1"/>
              </a:solidFill>
              <a:latin typeface="Calibri"/>
              <a:ea typeface="Calibri"/>
              <a:cs typeface="Calibri"/>
              <a:sym typeface="Calibri"/>
            </a:endParaRPr>
          </a:p>
        </p:txBody>
      </p:sp>
      <p:sp>
        <p:nvSpPr>
          <p:cNvPr id="640" name="Google Shape;640;p45"/>
          <p:cNvSpPr/>
          <p:nvPr/>
        </p:nvSpPr>
        <p:spPr>
          <a:xfrm>
            <a:off x="6400800" y="2523744"/>
            <a:ext cx="5029200" cy="100584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222222"/>
              </a:buClr>
              <a:buSzPts val="1500"/>
              <a:buFont typeface="Calibri"/>
              <a:buNone/>
            </a:pPr>
            <a:r>
              <a:rPr lang="en-US" sz="1500" b="0" i="0" u="none" strike="noStrike" cap="none">
                <a:solidFill>
                  <a:srgbClr val="222222"/>
                </a:solidFill>
                <a:latin typeface="Calibri"/>
                <a:ea typeface="Calibri"/>
                <a:cs typeface="Calibri"/>
                <a:sym typeface="Calibri"/>
              </a:rPr>
              <a:t>A social justice or critical lens, for example feminist or postcolonial, frames the study to bring change for an underrepresented group.</a:t>
            </a:r>
            <a:endParaRPr sz="1500" b="0" i="0" u="none" strike="noStrike" cap="none">
              <a:solidFill>
                <a:schemeClr val="dk1"/>
              </a:solidFill>
              <a:latin typeface="Calibri"/>
              <a:ea typeface="Calibri"/>
              <a:cs typeface="Calibri"/>
              <a:sym typeface="Calibri"/>
            </a:endParaRPr>
          </a:p>
        </p:txBody>
      </p:sp>
      <p:sp>
        <p:nvSpPr>
          <p:cNvPr id="641" name="Google Shape;641;p45"/>
          <p:cNvSpPr/>
          <p:nvPr/>
        </p:nvSpPr>
        <p:spPr>
          <a:xfrm>
            <a:off x="548640" y="3794760"/>
            <a:ext cx="5440680" cy="1691640"/>
          </a:xfrm>
          <a:prstGeom prst="rect">
            <a:avLst/>
          </a:prstGeom>
          <a:solidFill>
            <a:srgbClr val="F3F0F9"/>
          </a:solidFill>
          <a:ln w="12700" cap="flat" cmpd="sng">
            <a:solidFill>
              <a:srgbClr val="DAD3E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2" name="Google Shape;642;p45"/>
          <p:cNvSpPr/>
          <p:nvPr/>
        </p:nvSpPr>
        <p:spPr>
          <a:xfrm>
            <a:off x="749808" y="3941064"/>
            <a:ext cx="5029200" cy="4114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4B2C7A"/>
              </a:buClr>
              <a:buSzPts val="1800"/>
              <a:buFont typeface="Calibri"/>
              <a:buNone/>
            </a:pPr>
            <a:r>
              <a:rPr lang="en-US" sz="1800" b="1" i="0" u="none" strike="noStrike" cap="none">
                <a:solidFill>
                  <a:srgbClr val="4B2C7A"/>
                </a:solidFill>
                <a:latin typeface="Calibri"/>
                <a:ea typeface="Calibri"/>
                <a:cs typeface="Calibri"/>
                <a:sym typeface="Calibri"/>
              </a:rPr>
              <a:t>Multistage evaluation</a:t>
            </a:r>
            <a:endParaRPr sz="1800" b="0" i="0" u="none" strike="noStrike" cap="none">
              <a:solidFill>
                <a:schemeClr val="dk1"/>
              </a:solidFill>
              <a:latin typeface="Calibri"/>
              <a:ea typeface="Calibri"/>
              <a:cs typeface="Calibri"/>
              <a:sym typeface="Calibri"/>
            </a:endParaRPr>
          </a:p>
        </p:txBody>
      </p:sp>
      <p:sp>
        <p:nvSpPr>
          <p:cNvPr id="643" name="Google Shape;643;p45"/>
          <p:cNvSpPr/>
          <p:nvPr/>
        </p:nvSpPr>
        <p:spPr>
          <a:xfrm>
            <a:off x="749808" y="4398264"/>
            <a:ext cx="5029200" cy="100584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222222"/>
              </a:buClr>
              <a:buSzPts val="1500"/>
              <a:buFont typeface="Calibri"/>
              <a:buNone/>
            </a:pPr>
            <a:r>
              <a:rPr lang="en-US" sz="1500" b="0" i="0" u="none" strike="noStrike" cap="none">
                <a:solidFill>
                  <a:srgbClr val="222222"/>
                </a:solidFill>
                <a:latin typeface="Calibri"/>
                <a:ea typeface="Calibri"/>
                <a:cs typeface="Calibri"/>
                <a:sym typeface="Calibri"/>
              </a:rPr>
              <a:t>Several phases of mixed methods across a programme: needs, instrument, implementation, impact.</a:t>
            </a:r>
            <a:endParaRPr sz="1500" b="0" i="0" u="none" strike="noStrike" cap="none">
              <a:solidFill>
                <a:schemeClr val="dk1"/>
              </a:solidFill>
              <a:latin typeface="Calibri"/>
              <a:ea typeface="Calibri"/>
              <a:cs typeface="Calibri"/>
              <a:sym typeface="Calibri"/>
            </a:endParaRPr>
          </a:p>
        </p:txBody>
      </p:sp>
      <p:sp>
        <p:nvSpPr>
          <p:cNvPr id="644" name="Google Shape;644;p45"/>
          <p:cNvSpPr/>
          <p:nvPr/>
        </p:nvSpPr>
        <p:spPr>
          <a:xfrm>
            <a:off x="6199632" y="3794760"/>
            <a:ext cx="5440680" cy="1691640"/>
          </a:xfrm>
          <a:prstGeom prst="rect">
            <a:avLst/>
          </a:prstGeom>
          <a:solidFill>
            <a:srgbClr val="F3F0F9"/>
          </a:solidFill>
          <a:ln w="12700" cap="flat" cmpd="sng">
            <a:solidFill>
              <a:srgbClr val="DAD3E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5" name="Google Shape;645;p45"/>
          <p:cNvSpPr/>
          <p:nvPr/>
        </p:nvSpPr>
        <p:spPr>
          <a:xfrm>
            <a:off x="6400800" y="3941064"/>
            <a:ext cx="5029200" cy="4114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4B2C7A"/>
              </a:buClr>
              <a:buSzPts val="1800"/>
              <a:buFont typeface="Calibri"/>
              <a:buNone/>
            </a:pPr>
            <a:r>
              <a:rPr lang="en-US" sz="1800" b="1" i="0" u="none" strike="noStrike" cap="none">
                <a:solidFill>
                  <a:srgbClr val="4B2C7A"/>
                </a:solidFill>
                <a:latin typeface="Calibri"/>
                <a:ea typeface="Calibri"/>
                <a:cs typeface="Calibri"/>
                <a:sym typeface="Calibri"/>
              </a:rPr>
              <a:t>Multiple case study</a:t>
            </a:r>
            <a:endParaRPr sz="1800" b="0" i="0" u="none" strike="noStrike" cap="none">
              <a:solidFill>
                <a:schemeClr val="dk1"/>
              </a:solidFill>
              <a:latin typeface="Calibri"/>
              <a:ea typeface="Calibri"/>
              <a:cs typeface="Calibri"/>
              <a:sym typeface="Calibri"/>
            </a:endParaRPr>
          </a:p>
        </p:txBody>
      </p:sp>
      <p:sp>
        <p:nvSpPr>
          <p:cNvPr id="646" name="Google Shape;646;p45"/>
          <p:cNvSpPr/>
          <p:nvPr/>
        </p:nvSpPr>
        <p:spPr>
          <a:xfrm>
            <a:off x="6400800" y="4398264"/>
            <a:ext cx="5029200" cy="100584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222222"/>
              </a:buClr>
              <a:buSzPts val="1500"/>
              <a:buFont typeface="Calibri"/>
              <a:buNone/>
            </a:pPr>
            <a:r>
              <a:rPr lang="en-US" sz="1500" b="0" i="0" u="none" strike="noStrike" cap="none">
                <a:solidFill>
                  <a:srgbClr val="222222"/>
                </a:solidFill>
                <a:latin typeface="Calibri"/>
                <a:ea typeface="Calibri"/>
                <a:cs typeface="Calibri"/>
                <a:sym typeface="Calibri"/>
              </a:rPr>
              <a:t>Mixed methods within bounded cases, with cross case analysis drawing on both kinds of data.</a:t>
            </a:r>
            <a:endParaRPr sz="1500" b="0" i="0" u="none" strike="noStrike" cap="none">
              <a:solidFill>
                <a:schemeClr val="dk1"/>
              </a:solidFill>
              <a:latin typeface="Calibri"/>
              <a:ea typeface="Calibri"/>
              <a:cs typeface="Calibri"/>
              <a:sym typeface="Calibri"/>
            </a:endParaRPr>
          </a:p>
        </p:txBody>
      </p:sp>
      <p:sp>
        <p:nvSpPr>
          <p:cNvPr id="647" name="Google Shape;647;p45"/>
          <p:cNvSpPr/>
          <p:nvPr/>
        </p:nvSpPr>
        <p:spPr>
          <a:xfrm>
            <a:off x="502920" y="6446520"/>
            <a:ext cx="86868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5E6975"/>
              </a:buClr>
              <a:buSzPts val="900"/>
              <a:buFont typeface="Calibri"/>
              <a:buNone/>
            </a:pPr>
            <a:r>
              <a:rPr lang="en-US" sz="900" b="0" i="0" u="none" strike="noStrike" cap="none">
                <a:solidFill>
                  <a:srgbClr val="5E6975"/>
                </a:solidFill>
                <a:latin typeface="Calibri"/>
                <a:ea typeface="Calibri"/>
                <a:cs typeface="Calibri"/>
                <a:sym typeface="Calibri"/>
              </a:rPr>
              <a:t>Advanced Doctoral Research Skills  |  Mixed Methods Research</a:t>
            </a:r>
            <a:endParaRPr sz="900" b="0" i="0" u="none" strike="noStrike" cap="none">
              <a:solidFill>
                <a:schemeClr val="dk1"/>
              </a:solidFill>
              <a:latin typeface="Calibri"/>
              <a:ea typeface="Calibri"/>
              <a:cs typeface="Calibri"/>
              <a:sym typeface="Calibri"/>
            </a:endParaRPr>
          </a:p>
        </p:txBody>
      </p:sp>
      <p:sp>
        <p:nvSpPr>
          <p:cNvPr id="648" name="Google Shape;648;p45"/>
          <p:cNvSpPr/>
          <p:nvPr/>
        </p:nvSpPr>
        <p:spPr>
          <a:xfrm>
            <a:off x="11247120" y="6446520"/>
            <a:ext cx="548640" cy="274320"/>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5E6975"/>
              </a:buClr>
              <a:buSzPts val="900"/>
              <a:buFont typeface="Calibri"/>
              <a:buNone/>
            </a:pPr>
            <a:r>
              <a:rPr lang="en-US" sz="900" b="0" i="0" u="none" strike="noStrike" cap="none">
                <a:solidFill>
                  <a:srgbClr val="5E6975"/>
                </a:solidFill>
                <a:latin typeface="Calibri"/>
                <a:ea typeface="Calibri"/>
                <a:cs typeface="Calibri"/>
                <a:sym typeface="Calibri"/>
              </a:rPr>
              <a:t>40</a:t>
            </a:r>
            <a:endParaRPr sz="900" b="0" i="0" u="none" strike="noStrike" cap="none">
              <a:solidFill>
                <a:schemeClr val="dk1"/>
              </a:solidFill>
              <a:latin typeface="Calibri"/>
              <a:ea typeface="Calibri"/>
              <a:cs typeface="Calibri"/>
              <a:sym typeface="Calibri"/>
            </a:endParaRP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rgbClr val="3A2160"/>
        </a:solidFill>
        <a:effectLst/>
      </p:bgPr>
    </p:bg>
    <p:spTree>
      <p:nvGrpSpPr>
        <p:cNvPr id="1" name="Shape 653"/>
        <p:cNvGrpSpPr/>
        <p:nvPr/>
      </p:nvGrpSpPr>
      <p:grpSpPr>
        <a:xfrm>
          <a:off x="0" y="0"/>
          <a:ext cx="0" cy="0"/>
          <a:chOff x="0" y="0"/>
          <a:chExt cx="0" cy="0"/>
        </a:xfrm>
      </p:grpSpPr>
      <p:sp>
        <p:nvSpPr>
          <p:cNvPr id="654" name="Google Shape;654;p46"/>
          <p:cNvSpPr/>
          <p:nvPr/>
        </p:nvSpPr>
        <p:spPr>
          <a:xfrm>
            <a:off x="640080" y="640080"/>
            <a:ext cx="2743200" cy="164592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C9A227"/>
              </a:buClr>
              <a:buSzPts val="9600"/>
              <a:buFont typeface="Cambria"/>
              <a:buNone/>
            </a:pPr>
            <a:r>
              <a:rPr lang="en-US" sz="9600" b="1" i="0" u="none" strike="noStrike" cap="none">
                <a:solidFill>
                  <a:srgbClr val="C9A227"/>
                </a:solidFill>
                <a:latin typeface="Cambria"/>
                <a:ea typeface="Cambria"/>
                <a:cs typeface="Cambria"/>
                <a:sym typeface="Cambria"/>
              </a:rPr>
              <a:t>9</a:t>
            </a:r>
            <a:endParaRPr sz="9600" b="0" i="0" u="none" strike="noStrike" cap="none">
              <a:solidFill>
                <a:schemeClr val="dk1"/>
              </a:solidFill>
              <a:latin typeface="Calibri"/>
              <a:ea typeface="Calibri"/>
              <a:cs typeface="Calibri"/>
              <a:sym typeface="Calibri"/>
            </a:endParaRPr>
          </a:p>
        </p:txBody>
      </p:sp>
      <p:sp>
        <p:nvSpPr>
          <p:cNvPr id="655" name="Google Shape;655;p46"/>
          <p:cNvSpPr/>
          <p:nvPr/>
        </p:nvSpPr>
        <p:spPr>
          <a:xfrm>
            <a:off x="685800" y="2743200"/>
            <a:ext cx="10789920" cy="16459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4000"/>
              <a:buFont typeface="Cambria"/>
              <a:buNone/>
            </a:pPr>
            <a:r>
              <a:rPr lang="en-US" sz="4000" b="1" i="0" u="none" strike="noStrike" cap="none">
                <a:solidFill>
                  <a:srgbClr val="FFFFFF"/>
                </a:solidFill>
                <a:latin typeface="Cambria"/>
                <a:ea typeface="Cambria"/>
                <a:cs typeface="Cambria"/>
                <a:sym typeface="Cambria"/>
              </a:rPr>
              <a:t>Designing your study</a:t>
            </a:r>
            <a:endParaRPr sz="4000" b="0" i="0" u="none" strike="noStrike" cap="none">
              <a:solidFill>
                <a:schemeClr val="dk1"/>
              </a:solidFill>
              <a:latin typeface="Calibri"/>
              <a:ea typeface="Calibri"/>
              <a:cs typeface="Calibri"/>
              <a:sym typeface="Calibri"/>
            </a:endParaRPr>
          </a:p>
        </p:txBody>
      </p:sp>
      <p:sp>
        <p:nvSpPr>
          <p:cNvPr id="656" name="Google Shape;656;p46"/>
          <p:cNvSpPr/>
          <p:nvPr/>
        </p:nvSpPr>
        <p:spPr>
          <a:xfrm>
            <a:off x="731520" y="4343400"/>
            <a:ext cx="10607040" cy="64008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C8BBE0"/>
              </a:buClr>
              <a:buSzPts val="1800"/>
              <a:buFont typeface="Calibri"/>
              <a:buNone/>
            </a:pPr>
            <a:r>
              <a:rPr lang="en-US" sz="1800" b="0" i="1" u="none" strike="noStrike" cap="none">
                <a:solidFill>
                  <a:srgbClr val="C8BBE0"/>
                </a:solidFill>
                <a:latin typeface="Calibri"/>
                <a:ea typeface="Calibri"/>
                <a:cs typeface="Calibri"/>
                <a:sym typeface="Calibri"/>
              </a:rPr>
              <a:t>Putting it into practice</a:t>
            </a: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661"/>
        <p:cNvGrpSpPr/>
        <p:nvPr/>
      </p:nvGrpSpPr>
      <p:grpSpPr>
        <a:xfrm>
          <a:off x="0" y="0"/>
          <a:ext cx="0" cy="0"/>
          <a:chOff x="0" y="0"/>
          <a:chExt cx="0" cy="0"/>
        </a:xfrm>
      </p:grpSpPr>
      <p:sp>
        <p:nvSpPr>
          <p:cNvPr id="662" name="Google Shape;662;p47"/>
          <p:cNvSpPr/>
          <p:nvPr/>
        </p:nvSpPr>
        <p:spPr>
          <a:xfrm>
            <a:off x="0" y="0"/>
            <a:ext cx="12188952" cy="1078992"/>
          </a:xfrm>
          <a:prstGeom prst="rect">
            <a:avLst/>
          </a:prstGeom>
          <a:solidFill>
            <a:srgbClr val="4B2C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3" name="Google Shape;663;p47"/>
          <p:cNvSpPr/>
          <p:nvPr/>
        </p:nvSpPr>
        <p:spPr>
          <a:xfrm>
            <a:off x="502920" y="109728"/>
            <a:ext cx="11155680" cy="841248"/>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2700"/>
              <a:buFont typeface="Cambria"/>
              <a:buNone/>
            </a:pPr>
            <a:r>
              <a:rPr lang="en-US" sz="2700" b="1" i="0" u="none" strike="noStrike" cap="none">
                <a:solidFill>
                  <a:srgbClr val="FFFFFF"/>
                </a:solidFill>
                <a:latin typeface="Cambria"/>
                <a:ea typeface="Cambria"/>
                <a:cs typeface="Cambria"/>
                <a:sym typeface="Cambria"/>
              </a:rPr>
              <a:t>Factors in design selection</a:t>
            </a:r>
            <a:endParaRPr sz="2700" b="0" i="0" u="none" strike="noStrike" cap="none">
              <a:solidFill>
                <a:schemeClr val="dk1"/>
              </a:solidFill>
              <a:latin typeface="Calibri"/>
              <a:ea typeface="Calibri"/>
              <a:cs typeface="Calibri"/>
              <a:sym typeface="Calibri"/>
            </a:endParaRPr>
          </a:p>
        </p:txBody>
      </p:sp>
      <p:sp>
        <p:nvSpPr>
          <p:cNvPr id="664" name="Google Shape;664;p47"/>
          <p:cNvSpPr/>
          <p:nvPr/>
        </p:nvSpPr>
        <p:spPr>
          <a:xfrm>
            <a:off x="548640" y="1417320"/>
            <a:ext cx="3584448" cy="1627632"/>
          </a:xfrm>
          <a:prstGeom prst="rect">
            <a:avLst/>
          </a:prstGeom>
          <a:solidFill>
            <a:srgbClr val="F3F0F9"/>
          </a:solidFill>
          <a:ln w="12700" cap="flat" cmpd="sng">
            <a:solidFill>
              <a:srgbClr val="DAD3E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5" name="Google Shape;665;p47"/>
          <p:cNvSpPr/>
          <p:nvPr/>
        </p:nvSpPr>
        <p:spPr>
          <a:xfrm>
            <a:off x="731520" y="1554480"/>
            <a:ext cx="3246120" cy="54864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4B2C7A"/>
              </a:buClr>
              <a:buSzPts val="1550"/>
              <a:buFont typeface="Calibri"/>
              <a:buNone/>
            </a:pPr>
            <a:r>
              <a:rPr lang="en-US" sz="1550" b="1" i="0" u="none" strike="noStrike" cap="none">
                <a:solidFill>
                  <a:srgbClr val="4B2C7A"/>
                </a:solidFill>
                <a:latin typeface="Calibri"/>
                <a:ea typeface="Calibri"/>
                <a:cs typeface="Calibri"/>
                <a:sym typeface="Calibri"/>
              </a:rPr>
              <a:t>Research question and purpose</a:t>
            </a:r>
            <a:endParaRPr sz="1550" b="0" i="0" u="none" strike="noStrike" cap="none">
              <a:solidFill>
                <a:schemeClr val="dk1"/>
              </a:solidFill>
              <a:latin typeface="Calibri"/>
              <a:ea typeface="Calibri"/>
              <a:cs typeface="Calibri"/>
              <a:sym typeface="Calibri"/>
            </a:endParaRPr>
          </a:p>
        </p:txBody>
      </p:sp>
      <p:sp>
        <p:nvSpPr>
          <p:cNvPr id="666" name="Google Shape;666;p47"/>
          <p:cNvSpPr/>
          <p:nvPr/>
        </p:nvSpPr>
        <p:spPr>
          <a:xfrm>
            <a:off x="731520" y="2075688"/>
            <a:ext cx="3246120" cy="914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222222"/>
              </a:buClr>
              <a:buSzPts val="1400"/>
              <a:buFont typeface="Calibri"/>
              <a:buNone/>
            </a:pPr>
            <a:r>
              <a:rPr lang="en-US" sz="1400" b="0" i="0" u="none" strike="noStrike" cap="none">
                <a:solidFill>
                  <a:srgbClr val="222222"/>
                </a:solidFill>
                <a:latin typeface="Calibri"/>
                <a:ea typeface="Calibri"/>
                <a:cs typeface="Calibri"/>
                <a:sym typeface="Calibri"/>
              </a:rPr>
              <a:t>What are you trying to do: explain, explore, evaluate or triangulate?</a:t>
            </a:r>
            <a:endParaRPr sz="1400" b="0" i="0" u="none" strike="noStrike" cap="none">
              <a:solidFill>
                <a:schemeClr val="dk1"/>
              </a:solidFill>
              <a:latin typeface="Calibri"/>
              <a:ea typeface="Calibri"/>
              <a:cs typeface="Calibri"/>
              <a:sym typeface="Calibri"/>
            </a:endParaRPr>
          </a:p>
        </p:txBody>
      </p:sp>
      <p:sp>
        <p:nvSpPr>
          <p:cNvPr id="667" name="Google Shape;667;p47"/>
          <p:cNvSpPr/>
          <p:nvPr/>
        </p:nvSpPr>
        <p:spPr>
          <a:xfrm>
            <a:off x="4315968" y="1417320"/>
            <a:ext cx="3584448" cy="1627632"/>
          </a:xfrm>
          <a:prstGeom prst="rect">
            <a:avLst/>
          </a:prstGeom>
          <a:solidFill>
            <a:srgbClr val="F3F0F9"/>
          </a:solidFill>
          <a:ln w="12700" cap="flat" cmpd="sng">
            <a:solidFill>
              <a:srgbClr val="DAD3E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8" name="Google Shape;668;p47"/>
          <p:cNvSpPr/>
          <p:nvPr/>
        </p:nvSpPr>
        <p:spPr>
          <a:xfrm>
            <a:off x="4498848" y="1554480"/>
            <a:ext cx="3246120" cy="54864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4B2C7A"/>
              </a:buClr>
              <a:buSzPts val="1550"/>
              <a:buFont typeface="Calibri"/>
              <a:buNone/>
            </a:pPr>
            <a:r>
              <a:rPr lang="en-US" sz="1550" b="1" i="0" u="none" strike="noStrike" cap="none">
                <a:solidFill>
                  <a:srgbClr val="4B2C7A"/>
                </a:solidFill>
                <a:latin typeface="Calibri"/>
                <a:ea typeface="Calibri"/>
                <a:cs typeface="Calibri"/>
                <a:sym typeface="Calibri"/>
              </a:rPr>
              <a:t>Timing</a:t>
            </a:r>
            <a:endParaRPr sz="1550" b="0" i="0" u="none" strike="noStrike" cap="none">
              <a:solidFill>
                <a:schemeClr val="dk1"/>
              </a:solidFill>
              <a:latin typeface="Calibri"/>
              <a:ea typeface="Calibri"/>
              <a:cs typeface="Calibri"/>
              <a:sym typeface="Calibri"/>
            </a:endParaRPr>
          </a:p>
        </p:txBody>
      </p:sp>
      <p:sp>
        <p:nvSpPr>
          <p:cNvPr id="669" name="Google Shape;669;p47"/>
          <p:cNvSpPr/>
          <p:nvPr/>
        </p:nvSpPr>
        <p:spPr>
          <a:xfrm>
            <a:off x="4498848" y="2075688"/>
            <a:ext cx="3246120" cy="914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222222"/>
              </a:buClr>
              <a:buSzPts val="1400"/>
              <a:buFont typeface="Calibri"/>
              <a:buNone/>
            </a:pPr>
            <a:r>
              <a:rPr lang="en-US" sz="1400" b="0" i="0" u="none" strike="noStrike" cap="none">
                <a:solidFill>
                  <a:srgbClr val="222222"/>
                </a:solidFill>
                <a:latin typeface="Calibri"/>
                <a:ea typeface="Calibri"/>
                <a:cs typeface="Calibri"/>
                <a:sym typeface="Calibri"/>
              </a:rPr>
              <a:t>Run the phases one after the other (sequential) or at the same time (concurrent)?</a:t>
            </a:r>
            <a:endParaRPr sz="1400" b="0" i="0" u="none" strike="noStrike" cap="none">
              <a:solidFill>
                <a:schemeClr val="dk1"/>
              </a:solidFill>
              <a:latin typeface="Calibri"/>
              <a:ea typeface="Calibri"/>
              <a:cs typeface="Calibri"/>
              <a:sym typeface="Calibri"/>
            </a:endParaRPr>
          </a:p>
        </p:txBody>
      </p:sp>
      <p:sp>
        <p:nvSpPr>
          <p:cNvPr id="670" name="Google Shape;670;p47"/>
          <p:cNvSpPr/>
          <p:nvPr/>
        </p:nvSpPr>
        <p:spPr>
          <a:xfrm>
            <a:off x="8083296" y="1417320"/>
            <a:ext cx="3584448" cy="1627632"/>
          </a:xfrm>
          <a:prstGeom prst="rect">
            <a:avLst/>
          </a:prstGeom>
          <a:solidFill>
            <a:srgbClr val="F3F0F9"/>
          </a:solidFill>
          <a:ln w="12700" cap="flat" cmpd="sng">
            <a:solidFill>
              <a:srgbClr val="DAD3E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1" name="Google Shape;671;p47"/>
          <p:cNvSpPr/>
          <p:nvPr/>
        </p:nvSpPr>
        <p:spPr>
          <a:xfrm>
            <a:off x="8266176" y="1554480"/>
            <a:ext cx="3246120" cy="54864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4B2C7A"/>
              </a:buClr>
              <a:buSzPts val="1550"/>
              <a:buFont typeface="Calibri"/>
              <a:buNone/>
            </a:pPr>
            <a:r>
              <a:rPr lang="en-US" sz="1550" b="1" i="0" u="none" strike="noStrike" cap="none">
                <a:solidFill>
                  <a:srgbClr val="4B2C7A"/>
                </a:solidFill>
                <a:latin typeface="Calibri"/>
                <a:ea typeface="Calibri"/>
                <a:cs typeface="Calibri"/>
                <a:sym typeface="Calibri"/>
              </a:rPr>
              <a:t>Weighting</a:t>
            </a:r>
            <a:endParaRPr sz="1550" b="0" i="0" u="none" strike="noStrike" cap="none">
              <a:solidFill>
                <a:schemeClr val="dk1"/>
              </a:solidFill>
              <a:latin typeface="Calibri"/>
              <a:ea typeface="Calibri"/>
              <a:cs typeface="Calibri"/>
              <a:sym typeface="Calibri"/>
            </a:endParaRPr>
          </a:p>
        </p:txBody>
      </p:sp>
      <p:sp>
        <p:nvSpPr>
          <p:cNvPr id="672" name="Google Shape;672;p47"/>
          <p:cNvSpPr/>
          <p:nvPr/>
        </p:nvSpPr>
        <p:spPr>
          <a:xfrm>
            <a:off x="8266176" y="2075688"/>
            <a:ext cx="3246120" cy="914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222222"/>
              </a:buClr>
              <a:buSzPts val="1400"/>
              <a:buFont typeface="Calibri"/>
              <a:buNone/>
            </a:pPr>
            <a:r>
              <a:rPr lang="en-US" sz="1400" b="0" i="0" u="none" strike="noStrike" cap="none">
                <a:solidFill>
                  <a:srgbClr val="222222"/>
                </a:solidFill>
                <a:latin typeface="Calibri"/>
                <a:ea typeface="Calibri"/>
                <a:cs typeface="Calibri"/>
                <a:sym typeface="Calibri"/>
              </a:rPr>
              <a:t>Equal emphasis or one strand dominant? This fixes the capitals in your notation.</a:t>
            </a:r>
            <a:endParaRPr sz="1400" b="0" i="0" u="none" strike="noStrike" cap="none">
              <a:solidFill>
                <a:schemeClr val="dk1"/>
              </a:solidFill>
              <a:latin typeface="Calibri"/>
              <a:ea typeface="Calibri"/>
              <a:cs typeface="Calibri"/>
              <a:sym typeface="Calibri"/>
            </a:endParaRPr>
          </a:p>
        </p:txBody>
      </p:sp>
      <p:sp>
        <p:nvSpPr>
          <p:cNvPr id="673" name="Google Shape;673;p47"/>
          <p:cNvSpPr/>
          <p:nvPr/>
        </p:nvSpPr>
        <p:spPr>
          <a:xfrm>
            <a:off x="548640" y="3209544"/>
            <a:ext cx="3584448" cy="1627632"/>
          </a:xfrm>
          <a:prstGeom prst="rect">
            <a:avLst/>
          </a:prstGeom>
          <a:solidFill>
            <a:srgbClr val="F3F0F9"/>
          </a:solidFill>
          <a:ln w="12700" cap="flat" cmpd="sng">
            <a:solidFill>
              <a:srgbClr val="DAD3E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4" name="Google Shape;674;p47"/>
          <p:cNvSpPr/>
          <p:nvPr/>
        </p:nvSpPr>
        <p:spPr>
          <a:xfrm>
            <a:off x="731520" y="3346704"/>
            <a:ext cx="3246120" cy="54864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4B2C7A"/>
              </a:buClr>
              <a:buSzPts val="1550"/>
              <a:buFont typeface="Calibri"/>
              <a:buNone/>
            </a:pPr>
            <a:r>
              <a:rPr lang="en-US" sz="1550" b="1" i="0" u="none" strike="noStrike" cap="none">
                <a:solidFill>
                  <a:srgbClr val="4B2C7A"/>
                </a:solidFill>
                <a:latin typeface="Calibri"/>
                <a:ea typeface="Calibri"/>
                <a:cs typeface="Calibri"/>
                <a:sym typeface="Calibri"/>
              </a:rPr>
              <a:t>Feasibility</a:t>
            </a:r>
            <a:endParaRPr sz="1550" b="0" i="0" u="none" strike="noStrike" cap="none">
              <a:solidFill>
                <a:schemeClr val="dk1"/>
              </a:solidFill>
              <a:latin typeface="Calibri"/>
              <a:ea typeface="Calibri"/>
              <a:cs typeface="Calibri"/>
              <a:sym typeface="Calibri"/>
            </a:endParaRPr>
          </a:p>
        </p:txBody>
      </p:sp>
      <p:sp>
        <p:nvSpPr>
          <p:cNvPr id="675" name="Google Shape;675;p47"/>
          <p:cNvSpPr/>
          <p:nvPr/>
        </p:nvSpPr>
        <p:spPr>
          <a:xfrm>
            <a:off x="731520" y="3867912"/>
            <a:ext cx="3246120" cy="914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222222"/>
              </a:buClr>
              <a:buSzPts val="1400"/>
              <a:buFont typeface="Calibri"/>
              <a:buNone/>
            </a:pPr>
            <a:r>
              <a:rPr lang="en-US" sz="1400" b="0" i="0" u="none" strike="noStrike" cap="none">
                <a:solidFill>
                  <a:srgbClr val="222222"/>
                </a:solidFill>
                <a:latin typeface="Calibri"/>
                <a:ea typeface="Calibri"/>
                <a:cs typeface="Calibri"/>
                <a:sym typeface="Calibri"/>
              </a:rPr>
              <a:t>Resources, timeline, access and your own expertise in both strands.</a:t>
            </a:r>
            <a:endParaRPr sz="1400" b="0" i="0" u="none" strike="noStrike" cap="none">
              <a:solidFill>
                <a:schemeClr val="dk1"/>
              </a:solidFill>
              <a:latin typeface="Calibri"/>
              <a:ea typeface="Calibri"/>
              <a:cs typeface="Calibri"/>
              <a:sym typeface="Calibri"/>
            </a:endParaRPr>
          </a:p>
        </p:txBody>
      </p:sp>
      <p:sp>
        <p:nvSpPr>
          <p:cNvPr id="676" name="Google Shape;676;p47"/>
          <p:cNvSpPr/>
          <p:nvPr/>
        </p:nvSpPr>
        <p:spPr>
          <a:xfrm>
            <a:off x="4315968" y="3209544"/>
            <a:ext cx="3584448" cy="1627632"/>
          </a:xfrm>
          <a:prstGeom prst="rect">
            <a:avLst/>
          </a:prstGeom>
          <a:solidFill>
            <a:srgbClr val="F3F0F9"/>
          </a:solidFill>
          <a:ln w="12700" cap="flat" cmpd="sng">
            <a:solidFill>
              <a:srgbClr val="DAD3E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7" name="Google Shape;677;p47"/>
          <p:cNvSpPr/>
          <p:nvPr/>
        </p:nvSpPr>
        <p:spPr>
          <a:xfrm>
            <a:off x="4498848" y="3346704"/>
            <a:ext cx="3246120" cy="54864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4B2C7A"/>
              </a:buClr>
              <a:buSzPts val="1550"/>
              <a:buFont typeface="Calibri"/>
              <a:buNone/>
            </a:pPr>
            <a:r>
              <a:rPr lang="en-US" sz="1550" b="1" i="0" u="none" strike="noStrike" cap="none">
                <a:solidFill>
                  <a:srgbClr val="4B2C7A"/>
                </a:solidFill>
                <a:latin typeface="Calibri"/>
                <a:ea typeface="Calibri"/>
                <a:cs typeface="Calibri"/>
                <a:sym typeface="Calibri"/>
              </a:rPr>
              <a:t>Field norms</a:t>
            </a:r>
            <a:endParaRPr sz="1550" b="0" i="0" u="none" strike="noStrike" cap="none">
              <a:solidFill>
                <a:schemeClr val="dk1"/>
              </a:solidFill>
              <a:latin typeface="Calibri"/>
              <a:ea typeface="Calibri"/>
              <a:cs typeface="Calibri"/>
              <a:sym typeface="Calibri"/>
            </a:endParaRPr>
          </a:p>
        </p:txBody>
      </p:sp>
      <p:sp>
        <p:nvSpPr>
          <p:cNvPr id="678" name="Google Shape;678;p47"/>
          <p:cNvSpPr/>
          <p:nvPr/>
        </p:nvSpPr>
        <p:spPr>
          <a:xfrm>
            <a:off x="4498848" y="3867912"/>
            <a:ext cx="3246120" cy="914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222222"/>
              </a:buClr>
              <a:buSzPts val="1400"/>
              <a:buFont typeface="Calibri"/>
              <a:buNone/>
            </a:pPr>
            <a:r>
              <a:rPr lang="en-US" sz="1400" b="0" i="0" u="none" strike="noStrike" cap="none">
                <a:solidFill>
                  <a:srgbClr val="222222"/>
                </a:solidFill>
                <a:latin typeface="Calibri"/>
                <a:ea typeface="Calibri"/>
                <a:cs typeface="Calibri"/>
                <a:sym typeface="Calibri"/>
              </a:rPr>
              <a:t>What designs are common and accepted in your discipline?</a:t>
            </a:r>
            <a:endParaRPr sz="1400" b="0" i="0" u="none" strike="noStrike" cap="none">
              <a:solidFill>
                <a:schemeClr val="dk1"/>
              </a:solidFill>
              <a:latin typeface="Calibri"/>
              <a:ea typeface="Calibri"/>
              <a:cs typeface="Calibri"/>
              <a:sym typeface="Calibri"/>
            </a:endParaRPr>
          </a:p>
        </p:txBody>
      </p:sp>
      <p:sp>
        <p:nvSpPr>
          <p:cNvPr id="679" name="Google Shape;679;p47"/>
          <p:cNvSpPr/>
          <p:nvPr/>
        </p:nvSpPr>
        <p:spPr>
          <a:xfrm>
            <a:off x="8083296" y="3209544"/>
            <a:ext cx="3584448" cy="1627632"/>
          </a:xfrm>
          <a:prstGeom prst="rect">
            <a:avLst/>
          </a:prstGeom>
          <a:solidFill>
            <a:srgbClr val="F3F0F9"/>
          </a:solidFill>
          <a:ln w="12700" cap="flat" cmpd="sng">
            <a:solidFill>
              <a:srgbClr val="DAD3E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0" name="Google Shape;680;p47"/>
          <p:cNvSpPr/>
          <p:nvPr/>
        </p:nvSpPr>
        <p:spPr>
          <a:xfrm>
            <a:off x="8266176" y="3346704"/>
            <a:ext cx="3246120" cy="54864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4B2C7A"/>
              </a:buClr>
              <a:buSzPts val="1550"/>
              <a:buFont typeface="Calibri"/>
              <a:buNone/>
            </a:pPr>
            <a:r>
              <a:rPr lang="en-US" sz="1550" b="1" i="0" u="none" strike="noStrike" cap="none">
                <a:solidFill>
                  <a:srgbClr val="4B2C7A"/>
                </a:solidFill>
                <a:latin typeface="Calibri"/>
                <a:ea typeface="Calibri"/>
                <a:cs typeface="Calibri"/>
                <a:sym typeface="Calibri"/>
              </a:rPr>
              <a:t>Supervision</a:t>
            </a:r>
            <a:endParaRPr sz="1550" b="0" i="0" u="none" strike="noStrike" cap="none">
              <a:solidFill>
                <a:schemeClr val="dk1"/>
              </a:solidFill>
              <a:latin typeface="Calibri"/>
              <a:ea typeface="Calibri"/>
              <a:cs typeface="Calibri"/>
              <a:sym typeface="Calibri"/>
            </a:endParaRPr>
          </a:p>
        </p:txBody>
      </p:sp>
      <p:sp>
        <p:nvSpPr>
          <p:cNvPr id="681" name="Google Shape;681;p47"/>
          <p:cNvSpPr/>
          <p:nvPr/>
        </p:nvSpPr>
        <p:spPr>
          <a:xfrm>
            <a:off x="8266176" y="3867912"/>
            <a:ext cx="3246120" cy="914400"/>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222222"/>
              </a:buClr>
              <a:buSzPts val="1400"/>
              <a:buFont typeface="Calibri"/>
              <a:buNone/>
            </a:pPr>
            <a:r>
              <a:rPr lang="en-US" sz="1400" b="0" i="0" u="none" strike="noStrike" cap="none">
                <a:solidFill>
                  <a:srgbClr val="222222"/>
                </a:solidFill>
                <a:latin typeface="Calibri"/>
                <a:ea typeface="Calibri"/>
                <a:cs typeface="Calibri"/>
                <a:sym typeface="Calibri"/>
              </a:rPr>
              <a:t>What experience does your supervisor have with mixed methods?</a:t>
            </a:r>
            <a:endParaRPr sz="1400" b="0" i="0" u="none" strike="noStrike" cap="none">
              <a:solidFill>
                <a:schemeClr val="dk1"/>
              </a:solidFill>
              <a:latin typeface="Calibri"/>
              <a:ea typeface="Calibri"/>
              <a:cs typeface="Calibri"/>
              <a:sym typeface="Calibri"/>
            </a:endParaRPr>
          </a:p>
        </p:txBody>
      </p:sp>
      <p:sp>
        <p:nvSpPr>
          <p:cNvPr id="682" name="Google Shape;682;p47"/>
          <p:cNvSpPr/>
          <p:nvPr/>
        </p:nvSpPr>
        <p:spPr>
          <a:xfrm>
            <a:off x="502920" y="6446520"/>
            <a:ext cx="86868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5E6975"/>
              </a:buClr>
              <a:buSzPts val="900"/>
              <a:buFont typeface="Calibri"/>
              <a:buNone/>
            </a:pPr>
            <a:r>
              <a:rPr lang="en-US" sz="900" b="0" i="0" u="none" strike="noStrike" cap="none">
                <a:solidFill>
                  <a:srgbClr val="5E6975"/>
                </a:solidFill>
                <a:latin typeface="Calibri"/>
                <a:ea typeface="Calibri"/>
                <a:cs typeface="Calibri"/>
                <a:sym typeface="Calibri"/>
              </a:rPr>
              <a:t>Advanced Doctoral Research Skills  |  Mixed Methods Research</a:t>
            </a:r>
            <a:endParaRPr sz="900" b="0" i="0" u="none" strike="noStrike" cap="none">
              <a:solidFill>
                <a:schemeClr val="dk1"/>
              </a:solidFill>
              <a:latin typeface="Calibri"/>
              <a:ea typeface="Calibri"/>
              <a:cs typeface="Calibri"/>
              <a:sym typeface="Calibri"/>
            </a:endParaRPr>
          </a:p>
        </p:txBody>
      </p:sp>
      <p:sp>
        <p:nvSpPr>
          <p:cNvPr id="683" name="Google Shape;683;p47"/>
          <p:cNvSpPr/>
          <p:nvPr/>
        </p:nvSpPr>
        <p:spPr>
          <a:xfrm>
            <a:off x="11247120" y="6446520"/>
            <a:ext cx="548640" cy="274320"/>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5E6975"/>
              </a:buClr>
              <a:buSzPts val="900"/>
              <a:buFont typeface="Calibri"/>
              <a:buNone/>
            </a:pPr>
            <a:r>
              <a:rPr lang="en-US" sz="900" b="0" i="0" u="none" strike="noStrike" cap="none">
                <a:solidFill>
                  <a:srgbClr val="5E6975"/>
                </a:solidFill>
                <a:latin typeface="Calibri"/>
                <a:ea typeface="Calibri"/>
                <a:cs typeface="Calibri"/>
                <a:sym typeface="Calibri"/>
              </a:rPr>
              <a:t>42</a:t>
            </a:r>
            <a:endParaRPr sz="900" b="0" i="0" u="none" strike="noStrike" cap="none">
              <a:solidFill>
                <a:schemeClr val="dk1"/>
              </a:solidFill>
              <a:latin typeface="Calibri"/>
              <a:ea typeface="Calibri"/>
              <a:cs typeface="Calibri"/>
              <a:sym typeface="Calibri"/>
            </a:endParaRP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688"/>
        <p:cNvGrpSpPr/>
        <p:nvPr/>
      </p:nvGrpSpPr>
      <p:grpSpPr>
        <a:xfrm>
          <a:off x="0" y="0"/>
          <a:ext cx="0" cy="0"/>
          <a:chOff x="0" y="0"/>
          <a:chExt cx="0" cy="0"/>
        </a:xfrm>
      </p:grpSpPr>
      <p:sp>
        <p:nvSpPr>
          <p:cNvPr id="689" name="Google Shape;689;p48"/>
          <p:cNvSpPr/>
          <p:nvPr/>
        </p:nvSpPr>
        <p:spPr>
          <a:xfrm>
            <a:off x="0" y="0"/>
            <a:ext cx="12188952" cy="1078992"/>
          </a:xfrm>
          <a:prstGeom prst="rect">
            <a:avLst/>
          </a:prstGeom>
          <a:solidFill>
            <a:srgbClr val="1D6B6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0" name="Google Shape;690;p48"/>
          <p:cNvSpPr/>
          <p:nvPr/>
        </p:nvSpPr>
        <p:spPr>
          <a:xfrm>
            <a:off x="502920" y="109728"/>
            <a:ext cx="9144000" cy="841248"/>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2600"/>
              <a:buFont typeface="Cambria"/>
              <a:buNone/>
            </a:pPr>
            <a:r>
              <a:rPr lang="en-US" sz="2600" b="1" i="0" u="none" strike="noStrike" cap="none">
                <a:solidFill>
                  <a:srgbClr val="FFFFFF"/>
                </a:solidFill>
                <a:latin typeface="Cambria"/>
                <a:ea typeface="Cambria"/>
                <a:cs typeface="Cambria"/>
                <a:sym typeface="Cambria"/>
              </a:rPr>
              <a:t>Activity: design your mixed methods study</a:t>
            </a:r>
            <a:endParaRPr sz="2600" b="0" i="0" u="none" strike="noStrike" cap="none">
              <a:solidFill>
                <a:schemeClr val="dk1"/>
              </a:solidFill>
              <a:latin typeface="Calibri"/>
              <a:ea typeface="Calibri"/>
              <a:cs typeface="Calibri"/>
              <a:sym typeface="Calibri"/>
            </a:endParaRPr>
          </a:p>
        </p:txBody>
      </p:sp>
      <p:sp>
        <p:nvSpPr>
          <p:cNvPr id="691" name="Google Shape;691;p48"/>
          <p:cNvSpPr/>
          <p:nvPr/>
        </p:nvSpPr>
        <p:spPr>
          <a:xfrm>
            <a:off x="10195560" y="310896"/>
            <a:ext cx="1508760" cy="457200"/>
          </a:xfrm>
          <a:prstGeom prst="roundRect">
            <a:avLst>
              <a:gd name="adj" fmla="val 16000"/>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2" name="Google Shape;692;p48"/>
          <p:cNvSpPr/>
          <p:nvPr/>
        </p:nvSpPr>
        <p:spPr>
          <a:xfrm>
            <a:off x="10195560" y="310896"/>
            <a:ext cx="1508760" cy="45720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1D6B6B"/>
              </a:buClr>
              <a:buSzPts val="1400"/>
              <a:buFont typeface="Calibri"/>
              <a:buNone/>
            </a:pPr>
            <a:r>
              <a:rPr lang="en-US" sz="1400" b="1" i="0" u="none" strike="noStrike" cap="none">
                <a:solidFill>
                  <a:srgbClr val="1D6B6B"/>
                </a:solidFill>
                <a:latin typeface="Calibri"/>
                <a:ea typeface="Calibri"/>
                <a:cs typeface="Calibri"/>
                <a:sym typeface="Calibri"/>
              </a:rPr>
              <a:t>40 mins</a:t>
            </a:r>
            <a:endParaRPr sz="1400" b="0" i="0" u="none" strike="noStrike" cap="none">
              <a:solidFill>
                <a:schemeClr val="dk1"/>
              </a:solidFill>
              <a:latin typeface="Calibri"/>
              <a:ea typeface="Calibri"/>
              <a:cs typeface="Calibri"/>
              <a:sym typeface="Calibri"/>
            </a:endParaRPr>
          </a:p>
        </p:txBody>
      </p:sp>
      <p:sp>
        <p:nvSpPr>
          <p:cNvPr id="693" name="Google Shape;693;p48"/>
          <p:cNvSpPr/>
          <p:nvPr/>
        </p:nvSpPr>
        <p:spPr>
          <a:xfrm>
            <a:off x="548640" y="1371600"/>
            <a:ext cx="11091672" cy="1078992"/>
          </a:xfrm>
          <a:prstGeom prst="rect">
            <a:avLst/>
          </a:prstGeom>
          <a:solidFill>
            <a:srgbClr val="E9F2F2"/>
          </a:solidFill>
          <a:ln w="12700" cap="flat" cmpd="sng">
            <a:solidFill>
              <a:srgbClr val="DAD3E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4" name="Google Shape;694;p48"/>
          <p:cNvSpPr/>
          <p:nvPr/>
        </p:nvSpPr>
        <p:spPr>
          <a:xfrm>
            <a:off x="749808" y="1481328"/>
            <a:ext cx="3383280" cy="8686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D6B6B"/>
              </a:buClr>
              <a:buSzPts val="1600"/>
              <a:buFont typeface="Calibri"/>
              <a:buNone/>
            </a:pPr>
            <a:r>
              <a:rPr lang="en-US" sz="1600" b="1" i="0" u="none" strike="noStrike" cap="none">
                <a:solidFill>
                  <a:srgbClr val="1D6B6B"/>
                </a:solidFill>
                <a:latin typeface="Calibri"/>
                <a:ea typeface="Calibri"/>
                <a:cs typeface="Calibri"/>
                <a:sym typeface="Calibri"/>
              </a:rPr>
              <a:t>Step 1, question and purpose</a:t>
            </a:r>
            <a:endParaRPr sz="1600" b="0" i="0" u="none" strike="noStrike" cap="none">
              <a:solidFill>
                <a:schemeClr val="dk1"/>
              </a:solidFill>
              <a:latin typeface="Calibri"/>
              <a:ea typeface="Calibri"/>
              <a:cs typeface="Calibri"/>
              <a:sym typeface="Calibri"/>
            </a:endParaRPr>
          </a:p>
        </p:txBody>
      </p:sp>
      <p:sp>
        <p:nvSpPr>
          <p:cNvPr id="695" name="Google Shape;695;p48"/>
          <p:cNvSpPr/>
          <p:nvPr/>
        </p:nvSpPr>
        <p:spPr>
          <a:xfrm>
            <a:off x="4206240" y="1463040"/>
            <a:ext cx="7315200" cy="896112"/>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222222"/>
              </a:buClr>
              <a:buSzPts val="1450"/>
              <a:buFont typeface="Calibri"/>
              <a:buNone/>
            </a:pPr>
            <a:r>
              <a:rPr lang="en-US" sz="1450" b="0" i="0" u="none" strike="noStrike" cap="none">
                <a:solidFill>
                  <a:srgbClr val="222222"/>
                </a:solidFill>
                <a:latin typeface="Calibri"/>
                <a:ea typeface="Calibri"/>
                <a:cs typeface="Calibri"/>
                <a:sym typeface="Calibri"/>
              </a:rPr>
              <a:t>State your research question. Say why mixed methods is appropriate and what you hope to gain from combining methods.</a:t>
            </a:r>
            <a:endParaRPr sz="1450" b="0" i="0" u="none" strike="noStrike" cap="none">
              <a:solidFill>
                <a:schemeClr val="dk1"/>
              </a:solidFill>
              <a:latin typeface="Calibri"/>
              <a:ea typeface="Calibri"/>
              <a:cs typeface="Calibri"/>
              <a:sym typeface="Calibri"/>
            </a:endParaRPr>
          </a:p>
        </p:txBody>
      </p:sp>
      <p:sp>
        <p:nvSpPr>
          <p:cNvPr id="696" name="Google Shape;696;p48"/>
          <p:cNvSpPr/>
          <p:nvPr/>
        </p:nvSpPr>
        <p:spPr>
          <a:xfrm>
            <a:off x="548640" y="2560320"/>
            <a:ext cx="11091672" cy="1078992"/>
          </a:xfrm>
          <a:prstGeom prst="rect">
            <a:avLst/>
          </a:prstGeom>
          <a:solidFill>
            <a:srgbClr val="E9F2F2"/>
          </a:solidFill>
          <a:ln w="12700" cap="flat" cmpd="sng">
            <a:solidFill>
              <a:srgbClr val="DAD3E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7" name="Google Shape;697;p48"/>
          <p:cNvSpPr/>
          <p:nvPr/>
        </p:nvSpPr>
        <p:spPr>
          <a:xfrm>
            <a:off x="749808" y="2670048"/>
            <a:ext cx="3383280" cy="8686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D6B6B"/>
              </a:buClr>
              <a:buSzPts val="1600"/>
              <a:buFont typeface="Calibri"/>
              <a:buNone/>
            </a:pPr>
            <a:r>
              <a:rPr lang="en-US" sz="1600" b="1" i="0" u="none" strike="noStrike" cap="none">
                <a:solidFill>
                  <a:srgbClr val="1D6B6B"/>
                </a:solidFill>
                <a:latin typeface="Calibri"/>
                <a:ea typeface="Calibri"/>
                <a:cs typeface="Calibri"/>
                <a:sym typeface="Calibri"/>
              </a:rPr>
              <a:t>Step 2, design and notation</a:t>
            </a:r>
            <a:endParaRPr sz="1600" b="0" i="0" u="none" strike="noStrike" cap="none">
              <a:solidFill>
                <a:schemeClr val="dk1"/>
              </a:solidFill>
              <a:latin typeface="Calibri"/>
              <a:ea typeface="Calibri"/>
              <a:cs typeface="Calibri"/>
              <a:sym typeface="Calibri"/>
            </a:endParaRPr>
          </a:p>
        </p:txBody>
      </p:sp>
      <p:sp>
        <p:nvSpPr>
          <p:cNvPr id="698" name="Google Shape;698;p48"/>
          <p:cNvSpPr/>
          <p:nvPr/>
        </p:nvSpPr>
        <p:spPr>
          <a:xfrm>
            <a:off x="4206240" y="2651760"/>
            <a:ext cx="7315200" cy="896112"/>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222222"/>
              </a:buClr>
              <a:buSzPts val="1450"/>
              <a:buFont typeface="Calibri"/>
              <a:buNone/>
            </a:pPr>
            <a:r>
              <a:rPr lang="en-US" sz="1450" b="0" i="0" u="none" strike="noStrike" cap="none">
                <a:solidFill>
                  <a:srgbClr val="222222"/>
                </a:solidFill>
                <a:latin typeface="Calibri"/>
                <a:ea typeface="Calibri"/>
                <a:cs typeface="Calibri"/>
                <a:sym typeface="Calibri"/>
              </a:rPr>
              <a:t>Choose your core design. Write it in Morse and Creswell notation, for example QUAN → qual. Justify the choice.</a:t>
            </a:r>
            <a:endParaRPr sz="1450" b="0" i="0" u="none" strike="noStrike" cap="none">
              <a:solidFill>
                <a:schemeClr val="dk1"/>
              </a:solidFill>
              <a:latin typeface="Calibri"/>
              <a:ea typeface="Calibri"/>
              <a:cs typeface="Calibri"/>
              <a:sym typeface="Calibri"/>
            </a:endParaRPr>
          </a:p>
        </p:txBody>
      </p:sp>
      <p:sp>
        <p:nvSpPr>
          <p:cNvPr id="699" name="Google Shape;699;p48"/>
          <p:cNvSpPr/>
          <p:nvPr/>
        </p:nvSpPr>
        <p:spPr>
          <a:xfrm>
            <a:off x="548640" y="3749040"/>
            <a:ext cx="11091672" cy="1078992"/>
          </a:xfrm>
          <a:prstGeom prst="rect">
            <a:avLst/>
          </a:prstGeom>
          <a:solidFill>
            <a:srgbClr val="E9F2F2"/>
          </a:solidFill>
          <a:ln w="12700" cap="flat" cmpd="sng">
            <a:solidFill>
              <a:srgbClr val="DAD3E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0" name="Google Shape;700;p48"/>
          <p:cNvSpPr/>
          <p:nvPr/>
        </p:nvSpPr>
        <p:spPr>
          <a:xfrm>
            <a:off x="749808" y="3858768"/>
            <a:ext cx="3383280" cy="8686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D6B6B"/>
              </a:buClr>
              <a:buSzPts val="1600"/>
              <a:buFont typeface="Calibri"/>
              <a:buNone/>
            </a:pPr>
            <a:r>
              <a:rPr lang="en-US" sz="1600" b="1" i="0" u="none" strike="noStrike" cap="none">
                <a:solidFill>
                  <a:srgbClr val="1D6B6B"/>
                </a:solidFill>
                <a:latin typeface="Calibri"/>
                <a:ea typeface="Calibri"/>
                <a:cs typeface="Calibri"/>
                <a:sym typeface="Calibri"/>
              </a:rPr>
              <a:t>Step 3, data collection plan</a:t>
            </a:r>
            <a:endParaRPr sz="1600" b="0" i="0" u="none" strike="noStrike" cap="none">
              <a:solidFill>
                <a:schemeClr val="dk1"/>
              </a:solidFill>
              <a:latin typeface="Calibri"/>
              <a:ea typeface="Calibri"/>
              <a:cs typeface="Calibri"/>
              <a:sym typeface="Calibri"/>
            </a:endParaRPr>
          </a:p>
        </p:txBody>
      </p:sp>
      <p:sp>
        <p:nvSpPr>
          <p:cNvPr id="701" name="Google Shape;701;p48"/>
          <p:cNvSpPr/>
          <p:nvPr/>
        </p:nvSpPr>
        <p:spPr>
          <a:xfrm>
            <a:off x="4206240" y="3840480"/>
            <a:ext cx="7315200" cy="896112"/>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222222"/>
              </a:buClr>
              <a:buSzPts val="1450"/>
              <a:buFont typeface="Calibri"/>
              <a:buNone/>
            </a:pPr>
            <a:r>
              <a:rPr lang="en-US" sz="1450" b="0" i="0" u="none" strike="noStrike" cap="none">
                <a:solidFill>
                  <a:srgbClr val="222222"/>
                </a:solidFill>
                <a:latin typeface="Calibri"/>
                <a:ea typeface="Calibri"/>
                <a:cs typeface="Calibri"/>
                <a:sym typeface="Calibri"/>
              </a:rPr>
              <a:t>For each strand set out sample, instruments and analysis. If sequential, how does phase one inform phase two? If concurrent, how do you keep both rigorous?</a:t>
            </a:r>
            <a:endParaRPr sz="1450" b="0" i="0" u="none" strike="noStrike" cap="none">
              <a:solidFill>
                <a:schemeClr val="dk1"/>
              </a:solidFill>
              <a:latin typeface="Calibri"/>
              <a:ea typeface="Calibri"/>
              <a:cs typeface="Calibri"/>
              <a:sym typeface="Calibri"/>
            </a:endParaRPr>
          </a:p>
        </p:txBody>
      </p:sp>
      <p:sp>
        <p:nvSpPr>
          <p:cNvPr id="702" name="Google Shape;702;p48"/>
          <p:cNvSpPr/>
          <p:nvPr/>
        </p:nvSpPr>
        <p:spPr>
          <a:xfrm>
            <a:off x="548640" y="4937760"/>
            <a:ext cx="11091672" cy="1078992"/>
          </a:xfrm>
          <a:prstGeom prst="rect">
            <a:avLst/>
          </a:prstGeom>
          <a:solidFill>
            <a:srgbClr val="E9F2F2"/>
          </a:solidFill>
          <a:ln w="12700" cap="flat" cmpd="sng">
            <a:solidFill>
              <a:srgbClr val="DAD3E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3" name="Google Shape;703;p48"/>
          <p:cNvSpPr/>
          <p:nvPr/>
        </p:nvSpPr>
        <p:spPr>
          <a:xfrm>
            <a:off x="749808" y="5047488"/>
            <a:ext cx="3383280" cy="8686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D6B6B"/>
              </a:buClr>
              <a:buSzPts val="1600"/>
              <a:buFont typeface="Calibri"/>
              <a:buNone/>
            </a:pPr>
            <a:r>
              <a:rPr lang="en-US" sz="1600" b="1" i="0" u="none" strike="noStrike" cap="none">
                <a:solidFill>
                  <a:srgbClr val="1D6B6B"/>
                </a:solidFill>
                <a:latin typeface="Calibri"/>
                <a:ea typeface="Calibri"/>
                <a:cs typeface="Calibri"/>
                <a:sym typeface="Calibri"/>
              </a:rPr>
              <a:t>Step 4, integration strategy</a:t>
            </a:r>
            <a:endParaRPr sz="1600" b="0" i="0" u="none" strike="noStrike" cap="none">
              <a:solidFill>
                <a:schemeClr val="dk1"/>
              </a:solidFill>
              <a:latin typeface="Calibri"/>
              <a:ea typeface="Calibri"/>
              <a:cs typeface="Calibri"/>
              <a:sym typeface="Calibri"/>
            </a:endParaRPr>
          </a:p>
        </p:txBody>
      </p:sp>
      <p:sp>
        <p:nvSpPr>
          <p:cNvPr id="704" name="Google Shape;704;p48"/>
          <p:cNvSpPr/>
          <p:nvPr/>
        </p:nvSpPr>
        <p:spPr>
          <a:xfrm>
            <a:off x="4206240" y="5029200"/>
            <a:ext cx="7315200" cy="896112"/>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222222"/>
              </a:buClr>
              <a:buSzPts val="1450"/>
              <a:buFont typeface="Calibri"/>
              <a:buNone/>
            </a:pPr>
            <a:r>
              <a:rPr lang="en-US" sz="1450" b="0" i="0" u="none" strike="noStrike" cap="none">
                <a:solidFill>
                  <a:srgbClr val="222222"/>
                </a:solidFill>
                <a:latin typeface="Calibri"/>
                <a:ea typeface="Calibri"/>
                <a:cs typeface="Calibri"/>
                <a:sym typeface="Calibri"/>
              </a:rPr>
              <a:t>Name the connecting point. Plan a joint display and state the meta inferences you hope to draw.</a:t>
            </a:r>
            <a:endParaRPr sz="1450" b="0" i="0" u="none" strike="noStrike" cap="none">
              <a:solidFill>
                <a:schemeClr val="dk1"/>
              </a:solidFill>
              <a:latin typeface="Calibri"/>
              <a:ea typeface="Calibri"/>
              <a:cs typeface="Calibri"/>
              <a:sym typeface="Calibri"/>
            </a:endParaRPr>
          </a:p>
        </p:txBody>
      </p:sp>
      <p:sp>
        <p:nvSpPr>
          <p:cNvPr id="705" name="Google Shape;705;p48"/>
          <p:cNvSpPr/>
          <p:nvPr/>
        </p:nvSpPr>
        <p:spPr>
          <a:xfrm>
            <a:off x="502920" y="6446520"/>
            <a:ext cx="86868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5E6975"/>
              </a:buClr>
              <a:buSzPts val="900"/>
              <a:buFont typeface="Calibri"/>
              <a:buNone/>
            </a:pPr>
            <a:r>
              <a:rPr lang="en-US" sz="900" b="0" i="0" u="none" strike="noStrike" cap="none">
                <a:solidFill>
                  <a:srgbClr val="5E6975"/>
                </a:solidFill>
                <a:latin typeface="Calibri"/>
                <a:ea typeface="Calibri"/>
                <a:cs typeface="Calibri"/>
                <a:sym typeface="Calibri"/>
              </a:rPr>
              <a:t>Advanced Doctoral Research Skills  |  Mixed Methods Research</a:t>
            </a:r>
            <a:endParaRPr sz="900" b="0" i="0" u="none" strike="noStrike" cap="none">
              <a:solidFill>
                <a:schemeClr val="dk1"/>
              </a:solidFill>
              <a:latin typeface="Calibri"/>
              <a:ea typeface="Calibri"/>
              <a:cs typeface="Calibri"/>
              <a:sym typeface="Calibri"/>
            </a:endParaRPr>
          </a:p>
        </p:txBody>
      </p:sp>
      <p:sp>
        <p:nvSpPr>
          <p:cNvPr id="706" name="Google Shape;706;p48"/>
          <p:cNvSpPr/>
          <p:nvPr/>
        </p:nvSpPr>
        <p:spPr>
          <a:xfrm>
            <a:off x="11247120" y="6446520"/>
            <a:ext cx="548640" cy="274320"/>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5E6975"/>
              </a:buClr>
              <a:buSzPts val="900"/>
              <a:buFont typeface="Calibri"/>
              <a:buNone/>
            </a:pPr>
            <a:r>
              <a:rPr lang="en-US" sz="900" b="0" i="0" u="none" strike="noStrike" cap="none">
                <a:solidFill>
                  <a:srgbClr val="5E6975"/>
                </a:solidFill>
                <a:latin typeface="Calibri"/>
                <a:ea typeface="Calibri"/>
                <a:cs typeface="Calibri"/>
                <a:sym typeface="Calibri"/>
              </a:rPr>
              <a:t>43</a:t>
            </a:r>
            <a:endParaRPr sz="900" b="0" i="0" u="none" strike="noStrike" cap="none">
              <a:solidFill>
                <a:schemeClr val="dk1"/>
              </a:solidFill>
              <a:latin typeface="Calibri"/>
              <a:ea typeface="Calibri"/>
              <a:cs typeface="Calibri"/>
              <a:sym typeface="Calibri"/>
            </a:endParaRP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711"/>
        <p:cNvGrpSpPr/>
        <p:nvPr/>
      </p:nvGrpSpPr>
      <p:grpSpPr>
        <a:xfrm>
          <a:off x="0" y="0"/>
          <a:ext cx="0" cy="0"/>
          <a:chOff x="0" y="0"/>
          <a:chExt cx="0" cy="0"/>
        </a:xfrm>
      </p:grpSpPr>
      <p:sp>
        <p:nvSpPr>
          <p:cNvPr id="712" name="Google Shape;712;p49"/>
          <p:cNvSpPr/>
          <p:nvPr/>
        </p:nvSpPr>
        <p:spPr>
          <a:xfrm>
            <a:off x="0" y="0"/>
            <a:ext cx="12188952" cy="1078992"/>
          </a:xfrm>
          <a:prstGeom prst="rect">
            <a:avLst/>
          </a:prstGeom>
          <a:solidFill>
            <a:srgbClr val="4B2C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3" name="Google Shape;713;p49"/>
          <p:cNvSpPr/>
          <p:nvPr/>
        </p:nvSpPr>
        <p:spPr>
          <a:xfrm>
            <a:off x="502920" y="109728"/>
            <a:ext cx="11155680" cy="841248"/>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2700"/>
              <a:buFont typeface="Cambria"/>
              <a:buNone/>
            </a:pPr>
            <a:r>
              <a:rPr lang="en-US" sz="2700" b="1" i="0" u="none" strike="noStrike" cap="none">
                <a:solidFill>
                  <a:srgbClr val="FFFFFF"/>
                </a:solidFill>
                <a:latin typeface="Cambria"/>
                <a:ea typeface="Cambria"/>
                <a:cs typeface="Cambria"/>
                <a:sym typeface="Cambria"/>
              </a:rPr>
              <a:t>Key takeaways</a:t>
            </a:r>
            <a:endParaRPr sz="2700" b="0" i="0" u="none" strike="noStrike" cap="none">
              <a:solidFill>
                <a:schemeClr val="dk1"/>
              </a:solidFill>
              <a:latin typeface="Calibri"/>
              <a:ea typeface="Calibri"/>
              <a:cs typeface="Calibri"/>
              <a:sym typeface="Calibri"/>
            </a:endParaRPr>
          </a:p>
        </p:txBody>
      </p:sp>
      <p:sp>
        <p:nvSpPr>
          <p:cNvPr id="714" name="Google Shape;714;p49"/>
          <p:cNvSpPr/>
          <p:nvPr/>
        </p:nvSpPr>
        <p:spPr>
          <a:xfrm>
            <a:off x="640080" y="1417320"/>
            <a:ext cx="10972800" cy="4572000"/>
          </a:xfrm>
          <a:prstGeom prst="rect">
            <a:avLst/>
          </a:prstGeom>
          <a:noFill/>
          <a:ln>
            <a:noFill/>
          </a:ln>
        </p:spPr>
        <p:txBody>
          <a:bodyPr spcFirstLastPara="1" wrap="square" lIns="91425" tIns="45700" rIns="91425" bIns="45700" anchor="t" anchorCtr="0">
            <a:noAutofit/>
          </a:bodyPr>
          <a:lstStyle/>
          <a:p>
            <a:pPr marL="228600" marR="0" lvl="0" indent="-228600" algn="l" rtl="0">
              <a:spcBef>
                <a:spcPts val="0"/>
              </a:spcBef>
              <a:spcAft>
                <a:spcPts val="0"/>
              </a:spcAft>
              <a:buClr>
                <a:srgbClr val="222222"/>
              </a:buClr>
              <a:buSzPts val="1800"/>
              <a:buFont typeface="Calibri"/>
              <a:buChar char="•"/>
            </a:pPr>
            <a:r>
              <a:rPr lang="en-US" sz="1800" b="0" i="0" u="none" strike="noStrike" cap="none">
                <a:solidFill>
                  <a:srgbClr val="222222"/>
                </a:solidFill>
                <a:latin typeface="Calibri"/>
                <a:ea typeface="Calibri"/>
                <a:cs typeface="Calibri"/>
                <a:sym typeface="Calibri"/>
              </a:rPr>
              <a:t>Mixed methods is a distinct methodology, not just doing both.</a:t>
            </a:r>
            <a:endParaRPr sz="1800" b="0" i="0" u="none" strike="noStrike" cap="none">
              <a:solidFill>
                <a:schemeClr val="dk1"/>
              </a:solidFill>
              <a:latin typeface="Calibri"/>
              <a:ea typeface="Calibri"/>
              <a:cs typeface="Calibri"/>
              <a:sym typeface="Calibri"/>
            </a:endParaRPr>
          </a:p>
          <a:p>
            <a:pPr marL="228600" marR="0" lvl="0" indent="-228600" algn="l" rtl="0">
              <a:spcBef>
                <a:spcPts val="1200"/>
              </a:spcBef>
              <a:spcAft>
                <a:spcPts val="0"/>
              </a:spcAft>
              <a:buClr>
                <a:srgbClr val="222222"/>
              </a:buClr>
              <a:buSzPts val="1800"/>
              <a:buFont typeface="Calibri"/>
              <a:buChar char="•"/>
            </a:pPr>
            <a:r>
              <a:rPr lang="en-US" sz="1800" b="0" i="0" u="none" strike="noStrike" cap="none">
                <a:solidFill>
                  <a:srgbClr val="222222"/>
                </a:solidFill>
                <a:latin typeface="Calibri"/>
                <a:ea typeface="Calibri"/>
                <a:cs typeface="Calibri"/>
                <a:sym typeface="Calibri"/>
              </a:rPr>
              <a:t>Pragmatism provides the philosophical home, focused on practical problem solving.</a:t>
            </a:r>
            <a:endParaRPr sz="1800" b="0" i="0" u="none" strike="noStrike" cap="none">
              <a:solidFill>
                <a:schemeClr val="dk1"/>
              </a:solidFill>
              <a:latin typeface="Calibri"/>
              <a:ea typeface="Calibri"/>
              <a:cs typeface="Calibri"/>
              <a:sym typeface="Calibri"/>
            </a:endParaRPr>
          </a:p>
          <a:p>
            <a:pPr marL="228600" marR="0" lvl="0" indent="-228600" algn="l" rtl="0">
              <a:spcBef>
                <a:spcPts val="1200"/>
              </a:spcBef>
              <a:spcAft>
                <a:spcPts val="0"/>
              </a:spcAft>
              <a:buClr>
                <a:srgbClr val="222222"/>
              </a:buClr>
              <a:buSzPts val="1800"/>
              <a:buFont typeface="Calibri"/>
              <a:buChar char="•"/>
            </a:pPr>
            <a:r>
              <a:rPr lang="en-US" sz="1800" b="0" i="0" u="none" strike="noStrike" cap="none">
                <a:solidFill>
                  <a:srgbClr val="222222"/>
                </a:solidFill>
                <a:latin typeface="Calibri"/>
                <a:ea typeface="Calibri"/>
                <a:cs typeface="Calibri"/>
                <a:sym typeface="Calibri"/>
              </a:rPr>
              <a:t>The notation marks priority and sequence. Attribute it to Morse (1991) and Creswell and Plano Clark (2018).</a:t>
            </a:r>
            <a:endParaRPr sz="1800" b="0" i="0" u="none" strike="noStrike" cap="none">
              <a:solidFill>
                <a:schemeClr val="dk1"/>
              </a:solidFill>
              <a:latin typeface="Calibri"/>
              <a:ea typeface="Calibri"/>
              <a:cs typeface="Calibri"/>
              <a:sym typeface="Calibri"/>
            </a:endParaRPr>
          </a:p>
          <a:p>
            <a:pPr marL="228600" marR="0" lvl="0" indent="-228600" algn="l" rtl="0">
              <a:spcBef>
                <a:spcPts val="1200"/>
              </a:spcBef>
              <a:spcAft>
                <a:spcPts val="0"/>
              </a:spcAft>
              <a:buClr>
                <a:srgbClr val="222222"/>
              </a:buClr>
              <a:buSzPts val="1800"/>
              <a:buFont typeface="Calibri"/>
              <a:buChar char="•"/>
            </a:pPr>
            <a:r>
              <a:rPr lang="en-US" sz="1800" b="0" i="0" u="none" strike="noStrike" cap="none">
                <a:solidFill>
                  <a:srgbClr val="222222"/>
                </a:solidFill>
                <a:latin typeface="Calibri"/>
                <a:ea typeface="Calibri"/>
                <a:cs typeface="Calibri"/>
                <a:sym typeface="Calibri"/>
              </a:rPr>
              <a:t>The three core designs integrate at different points: after the numbers, at the instrument or at interpretation.</a:t>
            </a:r>
            <a:endParaRPr sz="1800" b="0" i="0" u="none" strike="noStrike" cap="none">
              <a:solidFill>
                <a:schemeClr val="dk1"/>
              </a:solidFill>
              <a:latin typeface="Calibri"/>
              <a:ea typeface="Calibri"/>
              <a:cs typeface="Calibri"/>
              <a:sym typeface="Calibri"/>
            </a:endParaRPr>
          </a:p>
          <a:p>
            <a:pPr marL="228600" marR="0" lvl="0" indent="-228600" algn="l" rtl="0">
              <a:spcBef>
                <a:spcPts val="1200"/>
              </a:spcBef>
              <a:spcAft>
                <a:spcPts val="0"/>
              </a:spcAft>
              <a:buClr>
                <a:srgbClr val="222222"/>
              </a:buClr>
              <a:buSzPts val="1800"/>
              <a:buFont typeface="Calibri"/>
              <a:buChar char="•"/>
            </a:pPr>
            <a:r>
              <a:rPr lang="en-US" sz="1800" b="0" i="0" u="none" strike="noStrike" cap="none">
                <a:solidFill>
                  <a:srgbClr val="222222"/>
                </a:solidFill>
                <a:latin typeface="Calibri"/>
                <a:ea typeface="Calibri"/>
                <a:cs typeface="Calibri"/>
                <a:sym typeface="Calibri"/>
              </a:rPr>
              <a:t>Integration is the heart of it. The joint display and meta inferences are how you show it.</a:t>
            </a:r>
            <a:endParaRPr sz="1800" b="0" i="0" u="none" strike="noStrike" cap="none">
              <a:solidFill>
                <a:schemeClr val="dk1"/>
              </a:solidFill>
              <a:latin typeface="Calibri"/>
              <a:ea typeface="Calibri"/>
              <a:cs typeface="Calibri"/>
              <a:sym typeface="Calibri"/>
            </a:endParaRPr>
          </a:p>
          <a:p>
            <a:pPr marL="228600" marR="0" lvl="0" indent="-228600" algn="l" rtl="0">
              <a:spcBef>
                <a:spcPts val="1200"/>
              </a:spcBef>
              <a:spcAft>
                <a:spcPts val="0"/>
              </a:spcAft>
              <a:buClr>
                <a:srgbClr val="222222"/>
              </a:buClr>
              <a:buSzPts val="1800"/>
              <a:buFont typeface="Calibri"/>
              <a:buChar char="•"/>
            </a:pPr>
            <a:r>
              <a:rPr lang="en-US" sz="1800" b="0" i="0" u="none" strike="noStrike" cap="none">
                <a:solidFill>
                  <a:srgbClr val="222222"/>
                </a:solidFill>
                <a:latin typeface="Calibri"/>
                <a:ea typeface="Calibri"/>
                <a:cs typeface="Calibri"/>
                <a:sym typeface="Calibri"/>
              </a:rPr>
              <a:t>If the findings chapter splits cleanly into two halves, it is not yet mixed methods.</a:t>
            </a:r>
            <a:endParaRPr sz="1800" b="0" i="0" u="none" strike="noStrike" cap="none">
              <a:solidFill>
                <a:schemeClr val="dk1"/>
              </a:solidFill>
              <a:latin typeface="Calibri"/>
              <a:ea typeface="Calibri"/>
              <a:cs typeface="Calibri"/>
              <a:sym typeface="Calibri"/>
            </a:endParaRPr>
          </a:p>
        </p:txBody>
      </p:sp>
      <p:sp>
        <p:nvSpPr>
          <p:cNvPr id="715" name="Google Shape;715;p49"/>
          <p:cNvSpPr/>
          <p:nvPr/>
        </p:nvSpPr>
        <p:spPr>
          <a:xfrm>
            <a:off x="502920" y="6446520"/>
            <a:ext cx="86868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5E6975"/>
              </a:buClr>
              <a:buSzPts val="900"/>
              <a:buFont typeface="Calibri"/>
              <a:buNone/>
            </a:pPr>
            <a:r>
              <a:rPr lang="en-US" sz="900" b="0" i="0" u="none" strike="noStrike" cap="none">
                <a:solidFill>
                  <a:srgbClr val="5E6975"/>
                </a:solidFill>
                <a:latin typeface="Calibri"/>
                <a:ea typeface="Calibri"/>
                <a:cs typeface="Calibri"/>
                <a:sym typeface="Calibri"/>
              </a:rPr>
              <a:t>Advanced Doctoral Research Skills  |  Mixed Methods Research</a:t>
            </a:r>
            <a:endParaRPr sz="900" b="0" i="0" u="none" strike="noStrike" cap="none">
              <a:solidFill>
                <a:schemeClr val="dk1"/>
              </a:solidFill>
              <a:latin typeface="Calibri"/>
              <a:ea typeface="Calibri"/>
              <a:cs typeface="Calibri"/>
              <a:sym typeface="Calibri"/>
            </a:endParaRPr>
          </a:p>
        </p:txBody>
      </p:sp>
      <p:sp>
        <p:nvSpPr>
          <p:cNvPr id="716" name="Google Shape;716;p49"/>
          <p:cNvSpPr/>
          <p:nvPr/>
        </p:nvSpPr>
        <p:spPr>
          <a:xfrm>
            <a:off x="11247120" y="6446520"/>
            <a:ext cx="548640" cy="274320"/>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5E6975"/>
              </a:buClr>
              <a:buSzPts val="900"/>
              <a:buFont typeface="Calibri"/>
              <a:buNone/>
            </a:pPr>
            <a:r>
              <a:rPr lang="en-US" sz="900" b="0" i="0" u="none" strike="noStrike" cap="none">
                <a:solidFill>
                  <a:srgbClr val="5E6975"/>
                </a:solidFill>
                <a:latin typeface="Calibri"/>
                <a:ea typeface="Calibri"/>
                <a:cs typeface="Calibri"/>
                <a:sym typeface="Calibri"/>
              </a:rPr>
              <a:t>44</a:t>
            </a:r>
            <a:endParaRPr sz="900" b="0" i="0" u="none" strike="noStrike" cap="none">
              <a:solidFill>
                <a:schemeClr val="dk1"/>
              </a:solidFill>
              <a:latin typeface="Calibri"/>
              <a:ea typeface="Calibri"/>
              <a:cs typeface="Calibri"/>
              <a:sym typeface="Calibri"/>
            </a:endParaRP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721"/>
        <p:cNvGrpSpPr/>
        <p:nvPr/>
      </p:nvGrpSpPr>
      <p:grpSpPr>
        <a:xfrm>
          <a:off x="0" y="0"/>
          <a:ext cx="0" cy="0"/>
          <a:chOff x="0" y="0"/>
          <a:chExt cx="0" cy="0"/>
        </a:xfrm>
      </p:grpSpPr>
      <p:sp>
        <p:nvSpPr>
          <p:cNvPr id="722" name="Google Shape;722;p50"/>
          <p:cNvSpPr/>
          <p:nvPr/>
        </p:nvSpPr>
        <p:spPr>
          <a:xfrm>
            <a:off x="0" y="0"/>
            <a:ext cx="12188952" cy="1078992"/>
          </a:xfrm>
          <a:prstGeom prst="rect">
            <a:avLst/>
          </a:prstGeom>
          <a:solidFill>
            <a:srgbClr val="4B2C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3" name="Google Shape;723;p50"/>
          <p:cNvSpPr/>
          <p:nvPr/>
        </p:nvSpPr>
        <p:spPr>
          <a:xfrm>
            <a:off x="502920" y="109728"/>
            <a:ext cx="11155680" cy="841248"/>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2700"/>
              <a:buFont typeface="Cambria"/>
              <a:buNone/>
            </a:pPr>
            <a:r>
              <a:rPr lang="en-US" sz="2700" b="1" i="0" u="none" strike="noStrike" cap="none">
                <a:solidFill>
                  <a:srgbClr val="FFFFFF"/>
                </a:solidFill>
                <a:latin typeface="Cambria"/>
                <a:ea typeface="Cambria"/>
                <a:cs typeface="Cambria"/>
                <a:sym typeface="Cambria"/>
              </a:rPr>
              <a:t>Essential reading and next steps</a:t>
            </a:r>
            <a:endParaRPr sz="2700" b="0" i="0" u="none" strike="noStrike" cap="none">
              <a:solidFill>
                <a:schemeClr val="dk1"/>
              </a:solidFill>
              <a:latin typeface="Calibri"/>
              <a:ea typeface="Calibri"/>
              <a:cs typeface="Calibri"/>
              <a:sym typeface="Calibri"/>
            </a:endParaRPr>
          </a:p>
        </p:txBody>
      </p:sp>
      <p:sp>
        <p:nvSpPr>
          <p:cNvPr id="724" name="Google Shape;724;p50"/>
          <p:cNvSpPr/>
          <p:nvPr/>
        </p:nvSpPr>
        <p:spPr>
          <a:xfrm>
            <a:off x="548640" y="1371600"/>
            <a:ext cx="1097280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4B2C7A"/>
              </a:buClr>
              <a:buSzPts val="1600"/>
              <a:buFont typeface="Calibri"/>
              <a:buNone/>
            </a:pPr>
            <a:r>
              <a:rPr lang="en-US" sz="1600" b="1" i="0" u="none" strike="noStrike" cap="none">
                <a:solidFill>
                  <a:srgbClr val="4B2C7A"/>
                </a:solidFill>
                <a:latin typeface="Calibri"/>
                <a:ea typeface="Calibri"/>
                <a:cs typeface="Calibri"/>
                <a:sym typeface="Calibri"/>
              </a:rPr>
              <a:t>Core texts</a:t>
            </a:r>
            <a:endParaRPr sz="1600" b="0" i="0" u="none" strike="noStrike" cap="none">
              <a:solidFill>
                <a:schemeClr val="dk1"/>
              </a:solidFill>
              <a:latin typeface="Calibri"/>
              <a:ea typeface="Calibri"/>
              <a:cs typeface="Calibri"/>
              <a:sym typeface="Calibri"/>
            </a:endParaRPr>
          </a:p>
        </p:txBody>
      </p:sp>
      <p:sp>
        <p:nvSpPr>
          <p:cNvPr id="725" name="Google Shape;725;p50"/>
          <p:cNvSpPr/>
          <p:nvPr/>
        </p:nvSpPr>
        <p:spPr>
          <a:xfrm>
            <a:off x="640080" y="1783080"/>
            <a:ext cx="10972800" cy="1097280"/>
          </a:xfrm>
          <a:prstGeom prst="rect">
            <a:avLst/>
          </a:prstGeom>
          <a:noFill/>
          <a:ln>
            <a:noFill/>
          </a:ln>
        </p:spPr>
        <p:txBody>
          <a:bodyPr spcFirstLastPara="1" wrap="square" lIns="91425" tIns="45700" rIns="91425" bIns="45700" anchor="t" anchorCtr="0">
            <a:noAutofit/>
          </a:bodyPr>
          <a:lstStyle/>
          <a:p>
            <a:pPr marL="228600" marR="0" lvl="0" indent="-228600" algn="l" rtl="0">
              <a:spcBef>
                <a:spcPts val="0"/>
              </a:spcBef>
              <a:spcAft>
                <a:spcPts val="0"/>
              </a:spcAft>
              <a:buClr>
                <a:srgbClr val="222222"/>
              </a:buClr>
              <a:buSzPts val="1500"/>
              <a:buFont typeface="Calibri"/>
              <a:buChar char="•"/>
            </a:pPr>
            <a:r>
              <a:rPr lang="en-US" sz="1500" b="0" i="0" u="none" strike="noStrike" cap="none">
                <a:solidFill>
                  <a:srgbClr val="222222"/>
                </a:solidFill>
                <a:latin typeface="Calibri"/>
                <a:ea typeface="Calibri"/>
                <a:cs typeface="Calibri"/>
                <a:sym typeface="Calibri"/>
              </a:rPr>
              <a:t>Creswell, J.W. and Plano Clark, V.L. (2018) Designing and Conducting Mixed Methods Research. 3rd edn. Sage.</a:t>
            </a:r>
            <a:endParaRPr sz="1500" b="0" i="0" u="none" strike="noStrike" cap="none">
              <a:solidFill>
                <a:schemeClr val="dk1"/>
              </a:solidFill>
              <a:latin typeface="Calibri"/>
              <a:ea typeface="Calibri"/>
              <a:cs typeface="Calibri"/>
              <a:sym typeface="Calibri"/>
            </a:endParaRPr>
          </a:p>
          <a:p>
            <a:pPr marL="228600" marR="0" lvl="0" indent="-228600" algn="l" rtl="0">
              <a:spcBef>
                <a:spcPts val="700"/>
              </a:spcBef>
              <a:spcAft>
                <a:spcPts val="0"/>
              </a:spcAft>
              <a:buClr>
                <a:srgbClr val="222222"/>
              </a:buClr>
              <a:buSzPts val="1500"/>
              <a:buFont typeface="Calibri"/>
              <a:buChar char="•"/>
            </a:pPr>
            <a:r>
              <a:rPr lang="en-US" sz="1500" b="0" i="0" u="none" strike="noStrike" cap="none">
                <a:solidFill>
                  <a:srgbClr val="222222"/>
                </a:solidFill>
                <a:latin typeface="Calibri"/>
                <a:ea typeface="Calibri"/>
                <a:cs typeface="Calibri"/>
                <a:sym typeface="Calibri"/>
              </a:rPr>
              <a:t>Tashakkori, A. and Teddlie, C. (eds) (2010) SAGE Handbook of Mixed Methods. 2nd edn. Sage.</a:t>
            </a:r>
            <a:endParaRPr sz="1500" b="0" i="0" u="none" strike="noStrike" cap="none">
              <a:solidFill>
                <a:schemeClr val="dk1"/>
              </a:solidFill>
              <a:latin typeface="Calibri"/>
              <a:ea typeface="Calibri"/>
              <a:cs typeface="Calibri"/>
              <a:sym typeface="Calibri"/>
            </a:endParaRPr>
          </a:p>
        </p:txBody>
      </p:sp>
      <p:sp>
        <p:nvSpPr>
          <p:cNvPr id="726" name="Google Shape;726;p50"/>
          <p:cNvSpPr/>
          <p:nvPr/>
        </p:nvSpPr>
        <p:spPr>
          <a:xfrm>
            <a:off x="548640" y="2926080"/>
            <a:ext cx="1097280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4B2C7A"/>
              </a:buClr>
              <a:buSzPts val="1600"/>
              <a:buFont typeface="Calibri"/>
              <a:buNone/>
            </a:pPr>
            <a:r>
              <a:rPr lang="en-US" sz="1600" b="1" i="0" u="none" strike="noStrike" cap="none">
                <a:solidFill>
                  <a:srgbClr val="4B2C7A"/>
                </a:solidFill>
                <a:latin typeface="Calibri"/>
                <a:ea typeface="Calibri"/>
                <a:cs typeface="Calibri"/>
                <a:sym typeface="Calibri"/>
              </a:rPr>
              <a:t>Key articles</a:t>
            </a:r>
            <a:endParaRPr sz="1600" b="0" i="0" u="none" strike="noStrike" cap="none">
              <a:solidFill>
                <a:schemeClr val="dk1"/>
              </a:solidFill>
              <a:latin typeface="Calibri"/>
              <a:ea typeface="Calibri"/>
              <a:cs typeface="Calibri"/>
              <a:sym typeface="Calibri"/>
            </a:endParaRPr>
          </a:p>
        </p:txBody>
      </p:sp>
      <p:sp>
        <p:nvSpPr>
          <p:cNvPr id="727" name="Google Shape;727;p50"/>
          <p:cNvSpPr/>
          <p:nvPr/>
        </p:nvSpPr>
        <p:spPr>
          <a:xfrm>
            <a:off x="640080" y="3337560"/>
            <a:ext cx="10972800" cy="2057400"/>
          </a:xfrm>
          <a:prstGeom prst="rect">
            <a:avLst/>
          </a:prstGeom>
          <a:noFill/>
          <a:ln>
            <a:noFill/>
          </a:ln>
        </p:spPr>
        <p:txBody>
          <a:bodyPr spcFirstLastPara="1" wrap="square" lIns="91425" tIns="45700" rIns="91425" bIns="45700" anchor="t" anchorCtr="0">
            <a:noAutofit/>
          </a:bodyPr>
          <a:lstStyle/>
          <a:p>
            <a:pPr marL="228600" marR="0" lvl="0" indent="-228600" algn="l" rtl="0">
              <a:spcBef>
                <a:spcPts val="0"/>
              </a:spcBef>
              <a:spcAft>
                <a:spcPts val="0"/>
              </a:spcAft>
              <a:buClr>
                <a:srgbClr val="222222"/>
              </a:buClr>
              <a:buSzPts val="1400"/>
              <a:buFont typeface="Calibri"/>
              <a:buChar char="•"/>
            </a:pPr>
            <a:r>
              <a:rPr lang="en-US" sz="1400" b="0" i="0" u="none" strike="noStrike" cap="none">
                <a:solidFill>
                  <a:srgbClr val="222222"/>
                </a:solidFill>
                <a:latin typeface="Calibri"/>
                <a:ea typeface="Calibri"/>
                <a:cs typeface="Calibri"/>
                <a:sym typeface="Calibri"/>
              </a:rPr>
              <a:t>Morse, J.M. (1991) Approaches to qualitative quantitative methodological triangulation. Nursing Research, 40(2).</a:t>
            </a:r>
            <a:endParaRPr sz="1400" b="0" i="0" u="none" strike="noStrike" cap="none">
              <a:solidFill>
                <a:schemeClr val="dk1"/>
              </a:solidFill>
              <a:latin typeface="Calibri"/>
              <a:ea typeface="Calibri"/>
              <a:cs typeface="Calibri"/>
              <a:sym typeface="Calibri"/>
            </a:endParaRPr>
          </a:p>
          <a:p>
            <a:pPr marL="228600" marR="0" lvl="0" indent="-228600" algn="l" rtl="0">
              <a:spcBef>
                <a:spcPts val="600"/>
              </a:spcBef>
              <a:spcAft>
                <a:spcPts val="0"/>
              </a:spcAft>
              <a:buClr>
                <a:srgbClr val="222222"/>
              </a:buClr>
              <a:buSzPts val="1400"/>
              <a:buFont typeface="Calibri"/>
              <a:buChar char="•"/>
            </a:pPr>
            <a:r>
              <a:rPr lang="en-US" sz="1400" b="0" i="0" u="none" strike="noStrike" cap="none">
                <a:solidFill>
                  <a:srgbClr val="222222"/>
                </a:solidFill>
                <a:latin typeface="Calibri"/>
                <a:ea typeface="Calibri"/>
                <a:cs typeface="Calibri"/>
                <a:sym typeface="Calibri"/>
              </a:rPr>
              <a:t>Greene, J.C., Caracelli, V.J. and Graham, W.F. (1989) Toward a conceptual framework for mixed method evaluation designs. Educational Evaluation and Policy Analysis, 11(3).</a:t>
            </a:r>
            <a:endParaRPr sz="1400" b="0" i="0" u="none" strike="noStrike" cap="none">
              <a:solidFill>
                <a:schemeClr val="dk1"/>
              </a:solidFill>
              <a:latin typeface="Calibri"/>
              <a:ea typeface="Calibri"/>
              <a:cs typeface="Calibri"/>
              <a:sym typeface="Calibri"/>
            </a:endParaRPr>
          </a:p>
          <a:p>
            <a:pPr marL="228600" marR="0" lvl="0" indent="-228600" algn="l" rtl="0">
              <a:spcBef>
                <a:spcPts val="600"/>
              </a:spcBef>
              <a:spcAft>
                <a:spcPts val="0"/>
              </a:spcAft>
              <a:buClr>
                <a:srgbClr val="222222"/>
              </a:buClr>
              <a:buSzPts val="1400"/>
              <a:buFont typeface="Calibri"/>
              <a:buChar char="•"/>
            </a:pPr>
            <a:r>
              <a:rPr lang="en-US" sz="1400" b="0" i="0" u="none" strike="noStrike" cap="none">
                <a:solidFill>
                  <a:srgbClr val="222222"/>
                </a:solidFill>
                <a:latin typeface="Calibri"/>
                <a:ea typeface="Calibri"/>
                <a:cs typeface="Calibri"/>
                <a:sym typeface="Calibri"/>
              </a:rPr>
              <a:t>Johnson, R.B. and Onwuegbuzie, A.J. (2004) Mixed methods research: a research paradigm whose time has come. Educational Researcher, 33(7).</a:t>
            </a:r>
            <a:endParaRPr sz="1400" b="0" i="0" u="none" strike="noStrike" cap="none">
              <a:solidFill>
                <a:schemeClr val="dk1"/>
              </a:solidFill>
              <a:latin typeface="Calibri"/>
              <a:ea typeface="Calibri"/>
              <a:cs typeface="Calibri"/>
              <a:sym typeface="Calibri"/>
            </a:endParaRPr>
          </a:p>
          <a:p>
            <a:pPr marL="228600" marR="0" lvl="0" indent="-228600" algn="l" rtl="0">
              <a:spcBef>
                <a:spcPts val="600"/>
              </a:spcBef>
              <a:spcAft>
                <a:spcPts val="0"/>
              </a:spcAft>
              <a:buClr>
                <a:srgbClr val="222222"/>
              </a:buClr>
              <a:buSzPts val="1400"/>
              <a:buFont typeface="Calibri"/>
              <a:buChar char="•"/>
            </a:pPr>
            <a:r>
              <a:rPr lang="en-US" sz="1400" b="0" i="0" u="none" strike="noStrike" cap="none">
                <a:solidFill>
                  <a:srgbClr val="222222"/>
                </a:solidFill>
                <a:latin typeface="Calibri"/>
                <a:ea typeface="Calibri"/>
                <a:cs typeface="Calibri"/>
                <a:sym typeface="Calibri"/>
              </a:rPr>
              <a:t>Fetters, M.D., Curry, L.A. and Creswell, J.W. (2013) Achieving integration in mixed methods designs. Health Services Research, 48(6).</a:t>
            </a:r>
            <a:endParaRPr sz="1400" b="0" i="0" u="none" strike="noStrike" cap="none">
              <a:solidFill>
                <a:schemeClr val="dk1"/>
              </a:solidFill>
              <a:latin typeface="Calibri"/>
              <a:ea typeface="Calibri"/>
              <a:cs typeface="Calibri"/>
              <a:sym typeface="Calibri"/>
            </a:endParaRPr>
          </a:p>
          <a:p>
            <a:pPr marL="228600" marR="0" lvl="0" indent="-228600" algn="l" rtl="0">
              <a:spcBef>
                <a:spcPts val="600"/>
              </a:spcBef>
              <a:spcAft>
                <a:spcPts val="0"/>
              </a:spcAft>
              <a:buClr>
                <a:srgbClr val="222222"/>
              </a:buClr>
              <a:buSzPts val="1400"/>
              <a:buFont typeface="Calibri"/>
              <a:buChar char="•"/>
            </a:pPr>
            <a:r>
              <a:rPr lang="en-US" sz="1400" b="0" i="0" u="none" strike="noStrike" cap="none">
                <a:solidFill>
                  <a:srgbClr val="222222"/>
                </a:solidFill>
                <a:latin typeface="Calibri"/>
                <a:ea typeface="Calibri"/>
                <a:cs typeface="Calibri"/>
                <a:sym typeface="Calibri"/>
              </a:rPr>
              <a:t>Onwuegbuzie, A.J. and Johnson, R.B. (2006) The validity issue in mixed research. Research in the Schools, 13(1).</a:t>
            </a:r>
            <a:endParaRPr sz="1400" b="0" i="0" u="none" strike="noStrike" cap="none">
              <a:solidFill>
                <a:schemeClr val="dk1"/>
              </a:solidFill>
              <a:latin typeface="Calibri"/>
              <a:ea typeface="Calibri"/>
              <a:cs typeface="Calibri"/>
              <a:sym typeface="Calibri"/>
            </a:endParaRPr>
          </a:p>
        </p:txBody>
      </p:sp>
      <p:sp>
        <p:nvSpPr>
          <p:cNvPr id="728" name="Google Shape;728;p50"/>
          <p:cNvSpPr/>
          <p:nvPr/>
        </p:nvSpPr>
        <p:spPr>
          <a:xfrm>
            <a:off x="548640" y="5532120"/>
            <a:ext cx="11091672" cy="640080"/>
          </a:xfrm>
          <a:prstGeom prst="rect">
            <a:avLst/>
          </a:prstGeom>
          <a:solidFill>
            <a:srgbClr val="F3F0F9"/>
          </a:solidFill>
          <a:ln w="12700" cap="flat" cmpd="sng">
            <a:solidFill>
              <a:srgbClr val="DAD3E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9" name="Google Shape;729;p50"/>
          <p:cNvSpPr/>
          <p:nvPr/>
        </p:nvSpPr>
        <p:spPr>
          <a:xfrm>
            <a:off x="777240" y="5532120"/>
            <a:ext cx="10607040" cy="6400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4B2C7A"/>
              </a:buClr>
              <a:buSzPts val="1500"/>
              <a:buFont typeface="Calibri"/>
              <a:buNone/>
            </a:pPr>
            <a:r>
              <a:rPr lang="en-US" sz="1500" b="1" i="0" u="none" strike="noStrike" cap="none">
                <a:solidFill>
                  <a:srgbClr val="4B2C7A"/>
                </a:solidFill>
                <a:latin typeface="Calibri"/>
                <a:ea typeface="Calibri"/>
                <a:cs typeface="Calibri"/>
                <a:sym typeface="Calibri"/>
              </a:rPr>
              <a:t>Next: </a:t>
            </a:r>
            <a:r>
              <a:rPr lang="en-US" sz="1500" b="0" i="0" u="none" strike="noStrike" cap="none">
                <a:solidFill>
                  <a:srgbClr val="222222"/>
                </a:solidFill>
                <a:latin typeface="Calibri"/>
                <a:ea typeface="Calibri"/>
                <a:cs typeface="Calibri"/>
                <a:sym typeface="Calibri"/>
              </a:rPr>
              <a:t>read the core text, find an exemplar in your field and build genuine competence in both strands.</a:t>
            </a:r>
            <a:endParaRPr sz="1500" b="0" i="0" u="none" strike="noStrike" cap="none">
              <a:solidFill>
                <a:schemeClr val="dk1"/>
              </a:solidFill>
              <a:latin typeface="Calibri"/>
              <a:ea typeface="Calibri"/>
              <a:cs typeface="Calibri"/>
              <a:sym typeface="Calibri"/>
            </a:endParaRPr>
          </a:p>
        </p:txBody>
      </p:sp>
      <p:sp>
        <p:nvSpPr>
          <p:cNvPr id="730" name="Google Shape;730;p50"/>
          <p:cNvSpPr/>
          <p:nvPr/>
        </p:nvSpPr>
        <p:spPr>
          <a:xfrm>
            <a:off x="502920" y="6446520"/>
            <a:ext cx="8686800" cy="2743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5E6975"/>
              </a:buClr>
              <a:buSzPts val="900"/>
              <a:buFont typeface="Calibri"/>
              <a:buNone/>
            </a:pPr>
            <a:r>
              <a:rPr lang="en-US" sz="900" b="0" i="0" u="none" strike="noStrike" cap="none">
                <a:solidFill>
                  <a:srgbClr val="5E6975"/>
                </a:solidFill>
                <a:latin typeface="Calibri"/>
                <a:ea typeface="Calibri"/>
                <a:cs typeface="Calibri"/>
                <a:sym typeface="Calibri"/>
              </a:rPr>
              <a:t>Advanced Doctoral Research Skills  |  Mixed Methods Research</a:t>
            </a:r>
            <a:endParaRPr sz="900" b="0" i="0" u="none" strike="noStrike" cap="none">
              <a:solidFill>
                <a:schemeClr val="dk1"/>
              </a:solidFill>
              <a:latin typeface="Calibri"/>
              <a:ea typeface="Calibri"/>
              <a:cs typeface="Calibri"/>
              <a:sym typeface="Calibri"/>
            </a:endParaRPr>
          </a:p>
        </p:txBody>
      </p:sp>
      <p:sp>
        <p:nvSpPr>
          <p:cNvPr id="731" name="Google Shape;731;p50"/>
          <p:cNvSpPr/>
          <p:nvPr/>
        </p:nvSpPr>
        <p:spPr>
          <a:xfrm>
            <a:off x="11247120" y="6446520"/>
            <a:ext cx="548640" cy="274320"/>
          </a:xfrm>
          <a:prstGeom prst="rect">
            <a:avLst/>
          </a:prstGeom>
          <a:noFill/>
          <a:ln>
            <a:noFill/>
          </a:ln>
        </p:spPr>
        <p:txBody>
          <a:bodyPr spcFirstLastPara="1" wrap="square" lIns="0" tIns="0" rIns="0" bIns="0" anchor="ctr" anchorCtr="0">
            <a:noAutofit/>
          </a:bodyPr>
          <a:lstStyle/>
          <a:p>
            <a:pPr marL="0" marR="0" lvl="0" indent="0" algn="r" rtl="0">
              <a:spcBef>
                <a:spcPts val="0"/>
              </a:spcBef>
              <a:spcAft>
                <a:spcPts val="0"/>
              </a:spcAft>
              <a:buClr>
                <a:srgbClr val="5E6975"/>
              </a:buClr>
              <a:buSzPts val="900"/>
              <a:buFont typeface="Calibri"/>
              <a:buNone/>
            </a:pPr>
            <a:r>
              <a:rPr lang="en-US" sz="900" b="0" i="0" u="none" strike="noStrike" cap="none">
                <a:solidFill>
                  <a:srgbClr val="5E6975"/>
                </a:solidFill>
                <a:latin typeface="Calibri"/>
                <a:ea typeface="Calibri"/>
                <a:cs typeface="Calibri"/>
                <a:sym typeface="Calibri"/>
              </a:rPr>
              <a:t>45</a:t>
            </a:r>
            <a:endParaRPr sz="900" b="0" i="0" u="none" strike="noStrike" cap="none">
              <a:solidFill>
                <a:schemeClr val="dk1"/>
              </a:solidFill>
              <a:latin typeface="Calibri"/>
              <a:ea typeface="Calibri"/>
              <a:cs typeface="Calibri"/>
              <a:sym typeface="Calibri"/>
            </a:endParaRP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rgbClr val="4B2C7A"/>
        </a:solidFill>
        <a:effectLst/>
      </p:bgPr>
    </p:bg>
    <p:spTree>
      <p:nvGrpSpPr>
        <p:cNvPr id="1" name="Shape 736"/>
        <p:cNvGrpSpPr/>
        <p:nvPr/>
      </p:nvGrpSpPr>
      <p:grpSpPr>
        <a:xfrm>
          <a:off x="0" y="0"/>
          <a:ext cx="0" cy="0"/>
          <a:chOff x="0" y="0"/>
          <a:chExt cx="0" cy="0"/>
        </a:xfrm>
      </p:grpSpPr>
      <p:sp>
        <p:nvSpPr>
          <p:cNvPr id="737" name="Google Shape;737;p51"/>
          <p:cNvSpPr/>
          <p:nvPr/>
        </p:nvSpPr>
        <p:spPr>
          <a:xfrm>
            <a:off x="0" y="3657600"/>
            <a:ext cx="12188952" cy="54864"/>
          </a:xfrm>
          <a:prstGeom prst="rect">
            <a:avLst/>
          </a:prstGeom>
          <a:solidFill>
            <a:srgbClr val="C9A22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8" name="Google Shape;738;p51"/>
          <p:cNvSpPr/>
          <p:nvPr/>
        </p:nvSpPr>
        <p:spPr>
          <a:xfrm>
            <a:off x="822960" y="2377440"/>
            <a:ext cx="10515600" cy="118872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3000"/>
              <a:buFont typeface="Cambria"/>
              <a:buNone/>
            </a:pPr>
            <a:r>
              <a:rPr lang="en-US" sz="3000" b="1" i="0" u="none" strike="noStrike" cap="none">
                <a:solidFill>
                  <a:srgbClr val="FFFFFF"/>
                </a:solidFill>
                <a:latin typeface="Cambria"/>
                <a:ea typeface="Cambria"/>
                <a:cs typeface="Cambria"/>
                <a:sym typeface="Cambria"/>
              </a:rPr>
              <a:t>Numbers locate the puzzle. Stories explain it. Integration makes it one study.</a:t>
            </a:r>
            <a:endParaRPr sz="3000" b="0" i="0" u="none" strike="noStrike" cap="none">
              <a:solidFill>
                <a:schemeClr val="dk1"/>
              </a:solidFill>
              <a:latin typeface="Calibri"/>
              <a:ea typeface="Calibri"/>
              <a:cs typeface="Calibri"/>
              <a:sym typeface="Calibri"/>
            </a:endParaRPr>
          </a:p>
        </p:txBody>
      </p:sp>
      <p:sp>
        <p:nvSpPr>
          <p:cNvPr id="739" name="Google Shape;739;p51"/>
          <p:cNvSpPr/>
          <p:nvPr/>
        </p:nvSpPr>
        <p:spPr>
          <a:xfrm>
            <a:off x="841248" y="3931920"/>
            <a:ext cx="10515600" cy="4572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D8CCEE"/>
              </a:buClr>
              <a:buSzPts val="1500"/>
              <a:buFont typeface="Calibri"/>
              <a:buNone/>
            </a:pPr>
            <a:r>
              <a:rPr lang="en-US" sz="1500" b="0" i="0" u="none" strike="noStrike" cap="none">
                <a:solidFill>
                  <a:srgbClr val="D8CCEE"/>
                </a:solidFill>
                <a:latin typeface="Calibri"/>
                <a:ea typeface="Calibri"/>
                <a:cs typeface="Calibri"/>
                <a:sym typeface="Calibri"/>
              </a:rPr>
              <a:t>Dr Caroline Jawad  |  Swansea Business School, UWTSD</a:t>
            </a:r>
            <a:endParaRPr sz="1500" b="0" i="0" u="none" strike="noStrike" cap="none">
              <a:solidFill>
                <a:schemeClr val="dk1"/>
              </a:solidFill>
              <a:latin typeface="Calibri"/>
              <a:ea typeface="Calibri"/>
              <a:cs typeface="Calibri"/>
              <a:sym typeface="Calibri"/>
            </a:endParaRPr>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4297</Words>
  <Application>Microsoft Office PowerPoint</Application>
  <PresentationFormat>Widescreen</PresentationFormat>
  <Paragraphs>512</Paragraphs>
  <Slides>52</Slides>
  <Notes>50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52</vt:i4>
      </vt:variant>
    </vt:vector>
  </HeadingPairs>
  <TitlesOfParts>
    <vt:vector size="56" baseType="lpstr">
      <vt:lpstr>Arial</vt:lpstr>
      <vt:lpstr>Calibri</vt:lpstr>
      <vt:lpstr>Cambria</vt:lpstr>
      <vt:lpstr>Office Theme</vt:lpstr>
      <vt:lpstr>PowerPoint Presentation</vt:lpstr>
      <vt:lpstr>Please note</vt:lpstr>
      <vt:lpstr>PowerPoint Presentation</vt:lpstr>
      <vt:lpstr>PowerPoint Presentation</vt:lpstr>
      <vt:lpstr>PowerPoint Presentation</vt:lpstr>
      <vt:lpstr>PowerPoint Presentation</vt:lpstr>
      <vt:lpstr>Creswell said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Caroline Jawad</cp:lastModifiedBy>
  <cp:revision>1</cp:revision>
  <dcterms:modified xsi:type="dcterms:W3CDTF">2026-06-26T14:19:31Z</dcterms:modified>
</cp:coreProperties>
</file>