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2806700" cy="2108200"/>
  <p:notesSz cx="2806700" cy="21082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Wingdings 3" panose="05040102010807070707" pitchFamily="18" charset="2"/>
      <p:regular r:id="rId23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09" d="100"/>
          <a:sy n="309" d="100"/>
        </p:scale>
        <p:origin x="1172" y="1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4.jp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43357" y="594740"/>
            <a:ext cx="2526334" cy="1936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421957" y="1180592"/>
            <a:ext cx="1969135" cy="527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40652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448720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810255" cy="2107691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9164" y="161544"/>
            <a:ext cx="141732" cy="108203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98803" y="88392"/>
            <a:ext cx="554736" cy="184403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404872" y="161544"/>
            <a:ext cx="233172" cy="111251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4864" y="364236"/>
            <a:ext cx="2702052" cy="1621536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95756" y="85344"/>
            <a:ext cx="560831" cy="190499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4864" y="1149807"/>
            <a:ext cx="2702052" cy="83596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jp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2810255" cy="2107691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69164" y="161544"/>
            <a:ext cx="141732" cy="108203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2406395" y="161544"/>
            <a:ext cx="231648" cy="108203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098803" y="88392"/>
            <a:ext cx="554736" cy="184403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1097280" y="86868"/>
            <a:ext cx="558165" cy="187960"/>
          </a:xfrm>
          <a:custGeom>
            <a:avLst/>
            <a:gdLst/>
            <a:ahLst/>
            <a:cxnLst/>
            <a:rect l="l" t="t" r="r" b="b"/>
            <a:pathLst>
              <a:path w="558164" h="187960">
                <a:moveTo>
                  <a:pt x="0" y="187451"/>
                </a:moveTo>
                <a:lnTo>
                  <a:pt x="557784" y="187451"/>
                </a:lnTo>
                <a:lnTo>
                  <a:pt x="557784" y="0"/>
                </a:lnTo>
                <a:lnTo>
                  <a:pt x="0" y="0"/>
                </a:lnTo>
                <a:lnTo>
                  <a:pt x="0" y="187451"/>
                </a:lnTo>
                <a:close/>
              </a:path>
            </a:pathLst>
          </a:custGeom>
          <a:ln w="3175">
            <a:solidFill>
              <a:srgbClr val="4F81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bg object 21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54864" y="362712"/>
            <a:ext cx="2702052" cy="44348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44018" y="426847"/>
            <a:ext cx="2525013" cy="3632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70487" y="813097"/>
            <a:ext cx="2496820" cy="11252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56437" y="1960626"/>
            <a:ext cx="900176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40652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2025396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6944" y="675894"/>
            <a:ext cx="2471420" cy="47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1394" marR="5080" indent="-989330">
              <a:lnSpc>
                <a:spcPct val="101400"/>
              </a:lnSpc>
              <a:spcBef>
                <a:spcPts val="100"/>
              </a:spcBef>
            </a:pPr>
            <a:r>
              <a:rPr sz="1450" dirty="0"/>
              <a:t>Manual</a:t>
            </a:r>
            <a:r>
              <a:rPr sz="1450" spc="-10" dirty="0"/>
              <a:t> </a:t>
            </a:r>
            <a:r>
              <a:rPr sz="1450" dirty="0"/>
              <a:t>Therapy</a:t>
            </a:r>
            <a:r>
              <a:rPr sz="1450" spc="15" dirty="0"/>
              <a:t> </a:t>
            </a:r>
            <a:r>
              <a:rPr sz="1450" dirty="0"/>
              <a:t>of</a:t>
            </a:r>
            <a:r>
              <a:rPr sz="1450" spc="10" dirty="0"/>
              <a:t> </a:t>
            </a:r>
            <a:r>
              <a:rPr sz="1450" dirty="0"/>
              <a:t>the</a:t>
            </a:r>
            <a:r>
              <a:rPr sz="1450" spc="10" dirty="0"/>
              <a:t> </a:t>
            </a:r>
            <a:r>
              <a:rPr sz="1450" dirty="0"/>
              <a:t>Foot</a:t>
            </a:r>
            <a:r>
              <a:rPr sz="1450" spc="15" dirty="0"/>
              <a:t> </a:t>
            </a:r>
            <a:r>
              <a:rPr sz="1450" spc="-25" dirty="0"/>
              <a:t>and </a:t>
            </a:r>
            <a:r>
              <a:rPr sz="1450" spc="-10" dirty="0"/>
              <a:t>Ankle</a:t>
            </a:r>
            <a:endParaRPr sz="1450"/>
          </a:p>
        </p:txBody>
      </p:sp>
      <p:sp>
        <p:nvSpPr>
          <p:cNvPr id="3" name="object 3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899"/>
              </a:lnSpc>
              <a:spcBef>
                <a:spcPts val="90"/>
              </a:spcBef>
            </a:pPr>
            <a:r>
              <a:rPr dirty="0"/>
              <a:t>By</a:t>
            </a:r>
            <a:r>
              <a:rPr spc="-25" dirty="0"/>
              <a:t> </a:t>
            </a:r>
            <a:r>
              <a:rPr dirty="0"/>
              <a:t>the</a:t>
            </a:r>
            <a:r>
              <a:rPr spc="-20" dirty="0"/>
              <a:t> </a:t>
            </a:r>
            <a:r>
              <a:rPr dirty="0"/>
              <a:t>end</a:t>
            </a:r>
            <a:r>
              <a:rPr spc="-15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dirty="0"/>
              <a:t>this</a:t>
            </a:r>
            <a:r>
              <a:rPr spc="-10" dirty="0"/>
              <a:t> </a:t>
            </a:r>
            <a:r>
              <a:rPr dirty="0"/>
              <a:t>session,</a:t>
            </a:r>
            <a:r>
              <a:rPr spc="-10" dirty="0"/>
              <a:t> </a:t>
            </a:r>
            <a:r>
              <a:rPr dirty="0"/>
              <a:t>students</a:t>
            </a:r>
            <a:r>
              <a:rPr spc="-20" dirty="0"/>
              <a:t> </a:t>
            </a:r>
            <a:r>
              <a:rPr spc="-10" dirty="0"/>
              <a:t>should </a:t>
            </a:r>
            <a:r>
              <a:rPr dirty="0"/>
              <a:t>be able</a:t>
            </a:r>
            <a:r>
              <a:rPr spc="-5" dirty="0"/>
              <a:t> </a:t>
            </a:r>
            <a:r>
              <a:rPr spc="-25" dirty="0"/>
              <a:t>to…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4018" y="817726"/>
            <a:ext cx="1477010" cy="746125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Assess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treat</a:t>
            </a:r>
            <a:r>
              <a:rPr sz="6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dysfunction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endParaRPr sz="6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8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Midtarsal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8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Inferior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tibiofibular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5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Using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Maitland</a:t>
            </a:r>
            <a:r>
              <a:rPr sz="6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Manual</a:t>
            </a:r>
            <a:r>
              <a:rPr sz="6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Therapy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approach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35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3357" y="595375"/>
            <a:ext cx="2044064" cy="1013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Assessing</a:t>
            </a:r>
            <a:r>
              <a:rPr sz="1100" spc="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Physiological</a:t>
            </a:r>
            <a:r>
              <a:rPr sz="1100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Movements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AROM &amp;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20" dirty="0">
                <a:solidFill>
                  <a:srgbClr val="404040"/>
                </a:solidFill>
                <a:latin typeface="Calibri"/>
                <a:cs typeface="Calibri"/>
              </a:rPr>
              <a:t>PROM</a:t>
            </a:r>
            <a:endParaRPr sz="6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DF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8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PF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7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Ev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8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Ev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018" y="595375"/>
            <a:ext cx="188213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Assessing</a:t>
            </a:r>
            <a:r>
              <a:rPr spc="5" dirty="0"/>
              <a:t> </a:t>
            </a:r>
            <a:r>
              <a:rPr dirty="0"/>
              <a:t>Accessory</a:t>
            </a:r>
            <a:r>
              <a:rPr spc="-5" dirty="0"/>
              <a:t> </a:t>
            </a:r>
            <a:r>
              <a:rPr spc="-10" dirty="0"/>
              <a:t>Movements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4018" y="781659"/>
            <a:ext cx="780415" cy="708660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90"/>
              </a:spcBef>
            </a:pP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3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A/P</a:t>
            </a:r>
            <a:r>
              <a:rPr sz="6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Glide of</a:t>
            </a:r>
            <a:r>
              <a:rPr sz="6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sz="600" spc="2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100" b="1" spc="-50" dirty="0">
                <a:solidFill>
                  <a:srgbClr val="404040"/>
                </a:solidFill>
                <a:latin typeface="Wingdings 3"/>
                <a:cs typeface="Wingdings 3"/>
              </a:rPr>
              <a:t></a:t>
            </a:r>
            <a:endParaRPr sz="1100">
              <a:latin typeface="Wingdings 3"/>
              <a:cs typeface="Wingdings 3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2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P/A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Glide</a:t>
            </a:r>
            <a:r>
              <a:rPr sz="6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100" b="1" spc="-50" dirty="0">
                <a:solidFill>
                  <a:srgbClr val="404040"/>
                </a:solidFill>
                <a:latin typeface="Wingdings 3"/>
                <a:cs typeface="Wingdings 3"/>
              </a:rPr>
              <a:t></a:t>
            </a:r>
            <a:endParaRPr sz="1100">
              <a:latin typeface="Wingdings 3"/>
              <a:cs typeface="Wingdings 3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4018" y="1546097"/>
            <a:ext cx="958850" cy="1187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Caudad/distraction</a:t>
            </a:r>
            <a:r>
              <a:rPr sz="6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6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2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74445" y="1550924"/>
            <a:ext cx="288290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spc="-20" dirty="0">
                <a:latin typeface="Arial"/>
                <a:cs typeface="Arial"/>
              </a:rPr>
              <a:t>Caud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-11556" y="0"/>
            <a:ext cx="2834005" cy="2131060"/>
            <a:chOff x="-11556" y="0"/>
            <a:chExt cx="2834005" cy="2131060"/>
          </a:xfrm>
        </p:grpSpPr>
        <p:sp>
          <p:nvSpPr>
            <p:cNvPr id="7" name="object 7"/>
            <p:cNvSpPr/>
            <p:nvPr/>
          </p:nvSpPr>
          <p:spPr>
            <a:xfrm>
              <a:off x="1261872" y="1776983"/>
              <a:ext cx="300355" cy="41275"/>
            </a:xfrm>
            <a:custGeom>
              <a:avLst/>
              <a:gdLst/>
              <a:ahLst/>
              <a:cxnLst/>
              <a:rect l="l" t="t" r="r" b="b"/>
              <a:pathLst>
                <a:path w="300355" h="41275">
                  <a:moveTo>
                    <a:pt x="300228" y="19431"/>
                  </a:moveTo>
                  <a:lnTo>
                    <a:pt x="202476" y="19431"/>
                  </a:lnTo>
                  <a:lnTo>
                    <a:pt x="201193" y="12598"/>
                  </a:lnTo>
                  <a:lnTo>
                    <a:pt x="197116" y="6057"/>
                  </a:lnTo>
                  <a:lnTo>
                    <a:pt x="191058" y="1625"/>
                  </a:lnTo>
                  <a:lnTo>
                    <a:pt x="183642" y="0"/>
                  </a:lnTo>
                  <a:lnTo>
                    <a:pt x="176212" y="1625"/>
                  </a:lnTo>
                  <a:lnTo>
                    <a:pt x="170154" y="6057"/>
                  </a:lnTo>
                  <a:lnTo>
                    <a:pt x="166077" y="12598"/>
                  </a:lnTo>
                  <a:lnTo>
                    <a:pt x="164795" y="19431"/>
                  </a:lnTo>
                  <a:lnTo>
                    <a:pt x="23368" y="19431"/>
                  </a:lnTo>
                  <a:lnTo>
                    <a:pt x="23368" y="9652"/>
                  </a:lnTo>
                  <a:lnTo>
                    <a:pt x="0" y="21336"/>
                  </a:lnTo>
                  <a:lnTo>
                    <a:pt x="23368" y="33020"/>
                  </a:lnTo>
                  <a:lnTo>
                    <a:pt x="23368" y="23241"/>
                  </a:lnTo>
                  <a:lnTo>
                    <a:pt x="165087" y="23241"/>
                  </a:lnTo>
                  <a:lnTo>
                    <a:pt x="166077" y="28562"/>
                  </a:lnTo>
                  <a:lnTo>
                    <a:pt x="170154" y="35102"/>
                  </a:lnTo>
                  <a:lnTo>
                    <a:pt x="176212" y="39535"/>
                  </a:lnTo>
                  <a:lnTo>
                    <a:pt x="183642" y="41148"/>
                  </a:lnTo>
                  <a:lnTo>
                    <a:pt x="191058" y="39535"/>
                  </a:lnTo>
                  <a:lnTo>
                    <a:pt x="197116" y="35102"/>
                  </a:lnTo>
                  <a:lnTo>
                    <a:pt x="201193" y="28562"/>
                  </a:lnTo>
                  <a:lnTo>
                    <a:pt x="202184" y="23241"/>
                  </a:lnTo>
                  <a:lnTo>
                    <a:pt x="300228" y="23241"/>
                  </a:lnTo>
                  <a:lnTo>
                    <a:pt x="300228" y="194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426464" y="1776984"/>
              <a:ext cx="38100" cy="41275"/>
            </a:xfrm>
            <a:custGeom>
              <a:avLst/>
              <a:gdLst/>
              <a:ahLst/>
              <a:cxnLst/>
              <a:rect l="l" t="t" r="r" b="b"/>
              <a:pathLst>
                <a:path w="38100" h="41275">
                  <a:moveTo>
                    <a:pt x="0" y="20574"/>
                  </a:moveTo>
                  <a:lnTo>
                    <a:pt x="1494" y="12590"/>
                  </a:lnTo>
                  <a:lnTo>
                    <a:pt x="5572" y="6048"/>
                  </a:lnTo>
                  <a:lnTo>
                    <a:pt x="11626" y="1625"/>
                  </a:lnTo>
                  <a:lnTo>
                    <a:pt x="19050" y="0"/>
                  </a:lnTo>
                  <a:lnTo>
                    <a:pt x="26473" y="1625"/>
                  </a:lnTo>
                  <a:lnTo>
                    <a:pt x="32527" y="6048"/>
                  </a:lnTo>
                  <a:lnTo>
                    <a:pt x="36605" y="12590"/>
                  </a:lnTo>
                  <a:lnTo>
                    <a:pt x="38100" y="20574"/>
                  </a:lnTo>
                  <a:lnTo>
                    <a:pt x="36605" y="28557"/>
                  </a:lnTo>
                  <a:lnTo>
                    <a:pt x="32527" y="35099"/>
                  </a:lnTo>
                  <a:lnTo>
                    <a:pt x="26473" y="39522"/>
                  </a:lnTo>
                  <a:lnTo>
                    <a:pt x="19050" y="41148"/>
                  </a:lnTo>
                  <a:lnTo>
                    <a:pt x="11626" y="39522"/>
                  </a:lnTo>
                  <a:lnTo>
                    <a:pt x="5572" y="35099"/>
                  </a:lnTo>
                  <a:lnTo>
                    <a:pt x="1494" y="28557"/>
                  </a:lnTo>
                  <a:lnTo>
                    <a:pt x="0" y="2057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33500" y="1776983"/>
              <a:ext cx="300355" cy="41275"/>
            </a:xfrm>
            <a:custGeom>
              <a:avLst/>
              <a:gdLst/>
              <a:ahLst/>
              <a:cxnLst/>
              <a:rect l="l" t="t" r="r" b="b"/>
              <a:pathLst>
                <a:path w="300355" h="41275">
                  <a:moveTo>
                    <a:pt x="300228" y="19812"/>
                  </a:moveTo>
                  <a:lnTo>
                    <a:pt x="296418" y="17907"/>
                  </a:lnTo>
                  <a:lnTo>
                    <a:pt x="276860" y="8128"/>
                  </a:lnTo>
                  <a:lnTo>
                    <a:pt x="276860" y="17907"/>
                  </a:lnTo>
                  <a:lnTo>
                    <a:pt x="136652" y="17907"/>
                  </a:lnTo>
                  <a:lnTo>
                    <a:pt x="135661" y="12598"/>
                  </a:lnTo>
                  <a:lnTo>
                    <a:pt x="131584" y="6057"/>
                  </a:lnTo>
                  <a:lnTo>
                    <a:pt x="125526" y="1625"/>
                  </a:lnTo>
                  <a:lnTo>
                    <a:pt x="118110" y="0"/>
                  </a:lnTo>
                  <a:lnTo>
                    <a:pt x="110680" y="1625"/>
                  </a:lnTo>
                  <a:lnTo>
                    <a:pt x="104622" y="6057"/>
                  </a:lnTo>
                  <a:lnTo>
                    <a:pt x="100545" y="12598"/>
                  </a:lnTo>
                  <a:lnTo>
                    <a:pt x="99555" y="17907"/>
                  </a:lnTo>
                  <a:lnTo>
                    <a:pt x="0" y="17907"/>
                  </a:lnTo>
                  <a:lnTo>
                    <a:pt x="0" y="21717"/>
                  </a:lnTo>
                  <a:lnTo>
                    <a:pt x="99263" y="21717"/>
                  </a:lnTo>
                  <a:lnTo>
                    <a:pt x="100545" y="28562"/>
                  </a:lnTo>
                  <a:lnTo>
                    <a:pt x="104622" y="35102"/>
                  </a:lnTo>
                  <a:lnTo>
                    <a:pt x="110680" y="39535"/>
                  </a:lnTo>
                  <a:lnTo>
                    <a:pt x="118110" y="41148"/>
                  </a:lnTo>
                  <a:lnTo>
                    <a:pt x="125526" y="39535"/>
                  </a:lnTo>
                  <a:lnTo>
                    <a:pt x="131584" y="35102"/>
                  </a:lnTo>
                  <a:lnTo>
                    <a:pt x="135661" y="28562"/>
                  </a:lnTo>
                  <a:lnTo>
                    <a:pt x="136944" y="21717"/>
                  </a:lnTo>
                  <a:lnTo>
                    <a:pt x="276860" y="21717"/>
                  </a:lnTo>
                  <a:lnTo>
                    <a:pt x="276860" y="31496"/>
                  </a:lnTo>
                  <a:lnTo>
                    <a:pt x="296418" y="21717"/>
                  </a:lnTo>
                  <a:lnTo>
                    <a:pt x="300228" y="1981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432560" y="1776984"/>
              <a:ext cx="38100" cy="41275"/>
            </a:xfrm>
            <a:custGeom>
              <a:avLst/>
              <a:gdLst/>
              <a:ahLst/>
              <a:cxnLst/>
              <a:rect l="l" t="t" r="r" b="b"/>
              <a:pathLst>
                <a:path w="38100" h="41275">
                  <a:moveTo>
                    <a:pt x="38100" y="20574"/>
                  </a:moveTo>
                  <a:lnTo>
                    <a:pt x="36605" y="28557"/>
                  </a:lnTo>
                  <a:lnTo>
                    <a:pt x="32527" y="35099"/>
                  </a:lnTo>
                  <a:lnTo>
                    <a:pt x="26473" y="39522"/>
                  </a:lnTo>
                  <a:lnTo>
                    <a:pt x="19050" y="41148"/>
                  </a:lnTo>
                  <a:lnTo>
                    <a:pt x="11626" y="39522"/>
                  </a:lnTo>
                  <a:lnTo>
                    <a:pt x="5572" y="35099"/>
                  </a:lnTo>
                  <a:lnTo>
                    <a:pt x="1494" y="28557"/>
                  </a:lnTo>
                  <a:lnTo>
                    <a:pt x="0" y="20574"/>
                  </a:lnTo>
                  <a:lnTo>
                    <a:pt x="1494" y="12590"/>
                  </a:lnTo>
                  <a:lnTo>
                    <a:pt x="5572" y="6048"/>
                  </a:lnTo>
                  <a:lnTo>
                    <a:pt x="11626" y="1625"/>
                  </a:lnTo>
                  <a:lnTo>
                    <a:pt x="19050" y="0"/>
                  </a:lnTo>
                  <a:lnTo>
                    <a:pt x="26473" y="1625"/>
                  </a:lnTo>
                  <a:lnTo>
                    <a:pt x="32527" y="6048"/>
                  </a:lnTo>
                  <a:lnTo>
                    <a:pt x="36605" y="12590"/>
                  </a:lnTo>
                  <a:lnTo>
                    <a:pt x="38100" y="2057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35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7" y="2106422"/>
                  </a:lnTo>
                  <a:lnTo>
                    <a:pt x="2809367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3357" y="594740"/>
            <a:ext cx="188213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Assessing</a:t>
            </a:r>
            <a:r>
              <a:rPr sz="11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Movements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3357" y="841375"/>
            <a:ext cx="1266190" cy="5016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r>
              <a:rPr sz="85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3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Transverse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Glide</a:t>
            </a:r>
            <a:r>
              <a:rPr sz="6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Calcaneus</a:t>
            </a:r>
            <a:endParaRPr sz="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2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Transverse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Glide of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Calcaneus</a:t>
            </a:r>
            <a:endParaRPr sz="6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-12191" y="0"/>
            <a:ext cx="2834005" cy="2131060"/>
            <a:chOff x="-12191" y="0"/>
            <a:chExt cx="2834005" cy="2131060"/>
          </a:xfrm>
        </p:grpSpPr>
        <p:sp>
          <p:nvSpPr>
            <p:cNvPr id="5" name="object 5"/>
            <p:cNvSpPr/>
            <p:nvPr/>
          </p:nvSpPr>
          <p:spPr>
            <a:xfrm>
              <a:off x="1554480" y="1057782"/>
              <a:ext cx="286385" cy="219710"/>
            </a:xfrm>
            <a:custGeom>
              <a:avLst/>
              <a:gdLst/>
              <a:ahLst/>
              <a:cxnLst/>
              <a:rect l="l" t="t" r="r" b="b"/>
              <a:pathLst>
                <a:path w="286385" h="219709">
                  <a:moveTo>
                    <a:pt x="286131" y="197993"/>
                  </a:moveTo>
                  <a:lnTo>
                    <a:pt x="278257" y="193421"/>
                  </a:lnTo>
                  <a:lnTo>
                    <a:pt x="249682" y="176784"/>
                  </a:lnTo>
                  <a:lnTo>
                    <a:pt x="246888" y="177546"/>
                  </a:lnTo>
                  <a:lnTo>
                    <a:pt x="244348" y="181864"/>
                  </a:lnTo>
                  <a:lnTo>
                    <a:pt x="245110" y="184658"/>
                  </a:lnTo>
                  <a:lnTo>
                    <a:pt x="260108" y="193421"/>
                  </a:lnTo>
                  <a:lnTo>
                    <a:pt x="0" y="193421"/>
                  </a:lnTo>
                  <a:lnTo>
                    <a:pt x="0" y="202565"/>
                  </a:lnTo>
                  <a:lnTo>
                    <a:pt x="260108" y="202565"/>
                  </a:lnTo>
                  <a:lnTo>
                    <a:pt x="245110" y="211328"/>
                  </a:lnTo>
                  <a:lnTo>
                    <a:pt x="244348" y="214122"/>
                  </a:lnTo>
                  <a:lnTo>
                    <a:pt x="246888" y="218440"/>
                  </a:lnTo>
                  <a:lnTo>
                    <a:pt x="249682" y="219202"/>
                  </a:lnTo>
                  <a:lnTo>
                    <a:pt x="278269" y="202565"/>
                  </a:lnTo>
                  <a:lnTo>
                    <a:pt x="286131" y="197993"/>
                  </a:lnTo>
                  <a:close/>
                </a:path>
                <a:path w="286385" h="219709">
                  <a:moveTo>
                    <a:pt x="286131" y="16649"/>
                  </a:moveTo>
                  <a:lnTo>
                    <a:pt x="25882" y="16649"/>
                  </a:lnTo>
                  <a:lnTo>
                    <a:pt x="18046" y="21221"/>
                  </a:lnTo>
                  <a:lnTo>
                    <a:pt x="24790" y="17272"/>
                  </a:lnTo>
                  <a:lnTo>
                    <a:pt x="25882" y="16649"/>
                  </a:lnTo>
                  <a:lnTo>
                    <a:pt x="38735" y="9144"/>
                  </a:lnTo>
                  <a:lnTo>
                    <a:pt x="41021" y="7874"/>
                  </a:lnTo>
                  <a:lnTo>
                    <a:pt x="41656" y="5080"/>
                  </a:lnTo>
                  <a:lnTo>
                    <a:pt x="39116" y="774"/>
                  </a:lnTo>
                  <a:lnTo>
                    <a:pt x="36322" y="0"/>
                  </a:lnTo>
                  <a:lnTo>
                    <a:pt x="0" y="21221"/>
                  </a:lnTo>
                  <a:lnTo>
                    <a:pt x="36322" y="42418"/>
                  </a:lnTo>
                  <a:lnTo>
                    <a:pt x="39116" y="41656"/>
                  </a:lnTo>
                  <a:lnTo>
                    <a:pt x="41656" y="37350"/>
                  </a:lnTo>
                  <a:lnTo>
                    <a:pt x="41021" y="34544"/>
                  </a:lnTo>
                  <a:lnTo>
                    <a:pt x="38735" y="33274"/>
                  </a:lnTo>
                  <a:lnTo>
                    <a:pt x="25882" y="25781"/>
                  </a:lnTo>
                  <a:lnTo>
                    <a:pt x="286131" y="25781"/>
                  </a:lnTo>
                  <a:lnTo>
                    <a:pt x="286131" y="166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381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6" y="2106422"/>
                  </a:lnTo>
                  <a:lnTo>
                    <a:pt x="2809366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018" y="594740"/>
            <a:ext cx="182689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Assessing</a:t>
            </a:r>
            <a:r>
              <a:rPr spc="5" dirty="0"/>
              <a:t> </a:t>
            </a:r>
            <a:r>
              <a:rPr dirty="0"/>
              <a:t>Accessory</a:t>
            </a:r>
            <a:r>
              <a:rPr spc="-5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4272" y="845566"/>
            <a:ext cx="720090" cy="3143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MidTarsal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3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35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A/P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Glide of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Navicular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4272" y="1203706"/>
            <a:ext cx="65468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35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A/P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Glide of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Cuboid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14602" y="848614"/>
            <a:ext cx="71437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35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P/A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 Glide of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Navicular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14602" y="1002538"/>
            <a:ext cx="648970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35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P/A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 Glide of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Cuboid</a:t>
            </a:r>
            <a:endParaRPr sz="55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-11556" y="0"/>
            <a:ext cx="2834005" cy="2131060"/>
            <a:chOff x="-11556" y="0"/>
            <a:chExt cx="2834005" cy="2131060"/>
          </a:xfrm>
        </p:grpSpPr>
        <p:sp>
          <p:nvSpPr>
            <p:cNvPr id="8" name="object 8"/>
            <p:cNvSpPr/>
            <p:nvPr/>
          </p:nvSpPr>
          <p:spPr>
            <a:xfrm>
              <a:off x="1005967" y="829055"/>
              <a:ext cx="1332230" cy="588645"/>
            </a:xfrm>
            <a:custGeom>
              <a:avLst/>
              <a:gdLst/>
              <a:ahLst/>
              <a:cxnLst/>
              <a:rect l="l" t="t" r="r" b="b"/>
              <a:pathLst>
                <a:path w="1332230" h="588644">
                  <a:moveTo>
                    <a:pt x="42418" y="219202"/>
                  </a:moveTo>
                  <a:lnTo>
                    <a:pt x="26466" y="191897"/>
                  </a:lnTo>
                  <a:lnTo>
                    <a:pt x="21209" y="182880"/>
                  </a:lnTo>
                  <a:lnTo>
                    <a:pt x="0" y="219202"/>
                  </a:lnTo>
                  <a:lnTo>
                    <a:pt x="762" y="221996"/>
                  </a:lnTo>
                  <a:lnTo>
                    <a:pt x="5080" y="224548"/>
                  </a:lnTo>
                  <a:lnTo>
                    <a:pt x="7874" y="223901"/>
                  </a:lnTo>
                  <a:lnTo>
                    <a:pt x="9144" y="221627"/>
                  </a:lnTo>
                  <a:lnTo>
                    <a:pt x="16637" y="208775"/>
                  </a:lnTo>
                  <a:lnTo>
                    <a:pt x="16637" y="356870"/>
                  </a:lnTo>
                  <a:lnTo>
                    <a:pt x="25781" y="356870"/>
                  </a:lnTo>
                  <a:lnTo>
                    <a:pt x="25781" y="208775"/>
                  </a:lnTo>
                  <a:lnTo>
                    <a:pt x="33274" y="221627"/>
                  </a:lnTo>
                  <a:lnTo>
                    <a:pt x="34544" y="223901"/>
                  </a:lnTo>
                  <a:lnTo>
                    <a:pt x="37338" y="224548"/>
                  </a:lnTo>
                  <a:lnTo>
                    <a:pt x="41656" y="221996"/>
                  </a:lnTo>
                  <a:lnTo>
                    <a:pt x="42418" y="219202"/>
                  </a:lnTo>
                  <a:close/>
                </a:path>
                <a:path w="1332230" h="588644">
                  <a:moveTo>
                    <a:pt x="46990" y="450850"/>
                  </a:moveTo>
                  <a:lnTo>
                    <a:pt x="31038" y="423545"/>
                  </a:lnTo>
                  <a:lnTo>
                    <a:pt x="25781" y="414528"/>
                  </a:lnTo>
                  <a:lnTo>
                    <a:pt x="4572" y="450850"/>
                  </a:lnTo>
                  <a:lnTo>
                    <a:pt x="5334" y="453644"/>
                  </a:lnTo>
                  <a:lnTo>
                    <a:pt x="9652" y="456184"/>
                  </a:lnTo>
                  <a:lnTo>
                    <a:pt x="12446" y="455549"/>
                  </a:lnTo>
                  <a:lnTo>
                    <a:pt x="13716" y="453263"/>
                  </a:lnTo>
                  <a:lnTo>
                    <a:pt x="21209" y="440423"/>
                  </a:lnTo>
                  <a:lnTo>
                    <a:pt x="21209" y="588518"/>
                  </a:lnTo>
                  <a:lnTo>
                    <a:pt x="30353" y="588518"/>
                  </a:lnTo>
                  <a:lnTo>
                    <a:pt x="30353" y="440423"/>
                  </a:lnTo>
                  <a:lnTo>
                    <a:pt x="37846" y="453263"/>
                  </a:lnTo>
                  <a:lnTo>
                    <a:pt x="39116" y="455549"/>
                  </a:lnTo>
                  <a:lnTo>
                    <a:pt x="41910" y="456184"/>
                  </a:lnTo>
                  <a:lnTo>
                    <a:pt x="46228" y="453644"/>
                  </a:lnTo>
                  <a:lnTo>
                    <a:pt x="46990" y="450850"/>
                  </a:lnTo>
                  <a:close/>
                </a:path>
                <a:path w="1332230" h="588644">
                  <a:moveTo>
                    <a:pt x="1331722" y="83566"/>
                  </a:moveTo>
                  <a:lnTo>
                    <a:pt x="1330960" y="80772"/>
                  </a:lnTo>
                  <a:lnTo>
                    <a:pt x="1326642" y="78232"/>
                  </a:lnTo>
                  <a:lnTo>
                    <a:pt x="1323848" y="78994"/>
                  </a:lnTo>
                  <a:lnTo>
                    <a:pt x="1315085" y="94018"/>
                  </a:lnTo>
                  <a:lnTo>
                    <a:pt x="1315085" y="0"/>
                  </a:lnTo>
                  <a:lnTo>
                    <a:pt x="1305941" y="0"/>
                  </a:lnTo>
                  <a:lnTo>
                    <a:pt x="1305941" y="94018"/>
                  </a:lnTo>
                  <a:lnTo>
                    <a:pt x="1297178" y="78994"/>
                  </a:lnTo>
                  <a:lnTo>
                    <a:pt x="1294384" y="78232"/>
                  </a:lnTo>
                  <a:lnTo>
                    <a:pt x="1290066" y="80772"/>
                  </a:lnTo>
                  <a:lnTo>
                    <a:pt x="1289304" y="83566"/>
                  </a:lnTo>
                  <a:lnTo>
                    <a:pt x="1310513" y="119888"/>
                  </a:lnTo>
                  <a:lnTo>
                    <a:pt x="1315770" y="110871"/>
                  </a:lnTo>
                  <a:lnTo>
                    <a:pt x="1331722" y="8356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73808" y="1022604"/>
              <a:ext cx="85344" cy="163068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35" y="381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7" y="2106422"/>
                  </a:lnTo>
                  <a:lnTo>
                    <a:pt x="2809367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3357" y="595375"/>
            <a:ext cx="182689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Assessing</a:t>
            </a:r>
            <a:r>
              <a:rPr spc="5" dirty="0"/>
              <a:t> </a:t>
            </a:r>
            <a:r>
              <a:rPr dirty="0"/>
              <a:t>Accessory</a:t>
            </a:r>
            <a:r>
              <a:rPr spc="-5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/>
          <p:nvPr/>
        </p:nvSpPr>
        <p:spPr>
          <a:xfrm>
            <a:off x="1164336" y="1053084"/>
            <a:ext cx="42545" cy="151130"/>
          </a:xfrm>
          <a:custGeom>
            <a:avLst/>
            <a:gdLst/>
            <a:ahLst/>
            <a:cxnLst/>
            <a:rect l="l" t="t" r="r" b="b"/>
            <a:pathLst>
              <a:path w="42544" h="151130">
                <a:moveTo>
                  <a:pt x="21653" y="18140"/>
                </a:moveTo>
                <a:lnTo>
                  <a:pt x="16960" y="25772"/>
                </a:lnTo>
                <a:lnTo>
                  <a:pt x="13716" y="150622"/>
                </a:lnTo>
                <a:lnTo>
                  <a:pt x="22860" y="150876"/>
                </a:lnTo>
                <a:lnTo>
                  <a:pt x="26098" y="26252"/>
                </a:lnTo>
                <a:lnTo>
                  <a:pt x="21653" y="18140"/>
                </a:lnTo>
                <a:close/>
              </a:path>
              <a:path w="42544" h="151130">
                <a:moveTo>
                  <a:pt x="27015" y="8890"/>
                </a:moveTo>
                <a:lnTo>
                  <a:pt x="17399" y="8890"/>
                </a:lnTo>
                <a:lnTo>
                  <a:pt x="26543" y="9143"/>
                </a:lnTo>
                <a:lnTo>
                  <a:pt x="26098" y="26252"/>
                </a:lnTo>
                <a:lnTo>
                  <a:pt x="33147" y="39116"/>
                </a:lnTo>
                <a:lnTo>
                  <a:pt x="34417" y="41275"/>
                </a:lnTo>
                <a:lnTo>
                  <a:pt x="37211" y="42037"/>
                </a:lnTo>
                <a:lnTo>
                  <a:pt x="39370" y="40893"/>
                </a:lnTo>
                <a:lnTo>
                  <a:pt x="41656" y="39624"/>
                </a:lnTo>
                <a:lnTo>
                  <a:pt x="42418" y="36830"/>
                </a:lnTo>
                <a:lnTo>
                  <a:pt x="41275" y="34671"/>
                </a:lnTo>
                <a:lnTo>
                  <a:pt x="27015" y="8890"/>
                </a:lnTo>
                <a:close/>
              </a:path>
              <a:path w="42544" h="151130">
                <a:moveTo>
                  <a:pt x="22098" y="0"/>
                </a:moveTo>
                <a:lnTo>
                  <a:pt x="1270" y="33655"/>
                </a:lnTo>
                <a:lnTo>
                  <a:pt x="0" y="35814"/>
                </a:lnTo>
                <a:lnTo>
                  <a:pt x="635" y="38608"/>
                </a:lnTo>
                <a:lnTo>
                  <a:pt x="2793" y="40005"/>
                </a:lnTo>
                <a:lnTo>
                  <a:pt x="4953" y="41275"/>
                </a:lnTo>
                <a:lnTo>
                  <a:pt x="7747" y="40640"/>
                </a:lnTo>
                <a:lnTo>
                  <a:pt x="9143" y="38481"/>
                </a:lnTo>
                <a:lnTo>
                  <a:pt x="16960" y="25772"/>
                </a:lnTo>
                <a:lnTo>
                  <a:pt x="17399" y="8890"/>
                </a:lnTo>
                <a:lnTo>
                  <a:pt x="27015" y="8890"/>
                </a:lnTo>
                <a:lnTo>
                  <a:pt x="22098" y="0"/>
                </a:lnTo>
                <a:close/>
              </a:path>
              <a:path w="42544" h="151130">
                <a:moveTo>
                  <a:pt x="26486" y="11303"/>
                </a:moveTo>
                <a:lnTo>
                  <a:pt x="17906" y="11303"/>
                </a:lnTo>
                <a:lnTo>
                  <a:pt x="25781" y="11430"/>
                </a:lnTo>
                <a:lnTo>
                  <a:pt x="21653" y="18140"/>
                </a:lnTo>
                <a:lnTo>
                  <a:pt x="26098" y="26252"/>
                </a:lnTo>
                <a:lnTo>
                  <a:pt x="26486" y="11303"/>
                </a:lnTo>
                <a:close/>
              </a:path>
              <a:path w="42544" h="151130">
                <a:moveTo>
                  <a:pt x="17399" y="8890"/>
                </a:moveTo>
                <a:lnTo>
                  <a:pt x="16960" y="25772"/>
                </a:lnTo>
                <a:lnTo>
                  <a:pt x="21653" y="18140"/>
                </a:lnTo>
                <a:lnTo>
                  <a:pt x="17906" y="11303"/>
                </a:lnTo>
                <a:lnTo>
                  <a:pt x="26486" y="11303"/>
                </a:lnTo>
                <a:lnTo>
                  <a:pt x="26543" y="9143"/>
                </a:lnTo>
                <a:lnTo>
                  <a:pt x="17399" y="8890"/>
                </a:lnTo>
                <a:close/>
              </a:path>
              <a:path w="42544" h="151130">
                <a:moveTo>
                  <a:pt x="17906" y="11303"/>
                </a:moveTo>
                <a:lnTo>
                  <a:pt x="21653" y="18140"/>
                </a:lnTo>
                <a:lnTo>
                  <a:pt x="25781" y="11430"/>
                </a:lnTo>
                <a:lnTo>
                  <a:pt x="17906" y="1130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43357" y="842010"/>
            <a:ext cx="1818639" cy="71691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Inferior/Distal</a:t>
            </a:r>
            <a:r>
              <a:rPr sz="8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Tibiofibular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A/P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glide on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distal</a:t>
            </a:r>
            <a:r>
              <a:rPr sz="6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endParaRPr sz="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Longitudinal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Cephalad</a:t>
            </a:r>
            <a:r>
              <a:rPr sz="6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distal</a:t>
            </a:r>
            <a:r>
              <a:rPr sz="6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endParaRPr sz="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55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</a:pPr>
            <a:r>
              <a:rPr sz="850" spc="-20" dirty="0">
                <a:latin typeface="Arial"/>
                <a:cs typeface="Arial"/>
              </a:rPr>
              <a:t>Caud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-12191" y="0"/>
            <a:ext cx="2834005" cy="2131060"/>
            <a:chOff x="-12191" y="0"/>
            <a:chExt cx="2834005" cy="2131060"/>
          </a:xfrm>
        </p:grpSpPr>
        <p:sp>
          <p:nvSpPr>
            <p:cNvPr id="6" name="object 6"/>
            <p:cNvSpPr/>
            <p:nvPr/>
          </p:nvSpPr>
          <p:spPr>
            <a:xfrm>
              <a:off x="1629156" y="1353311"/>
              <a:ext cx="300355" cy="43180"/>
            </a:xfrm>
            <a:custGeom>
              <a:avLst/>
              <a:gdLst/>
              <a:ahLst/>
              <a:cxnLst/>
              <a:rect l="l" t="t" r="r" b="b"/>
              <a:pathLst>
                <a:path w="300355" h="43180">
                  <a:moveTo>
                    <a:pt x="300228" y="20955"/>
                  </a:moveTo>
                  <a:lnTo>
                    <a:pt x="202615" y="20955"/>
                  </a:lnTo>
                  <a:lnTo>
                    <a:pt x="201193" y="13030"/>
                  </a:lnTo>
                  <a:lnTo>
                    <a:pt x="197116" y="6248"/>
                  </a:lnTo>
                  <a:lnTo>
                    <a:pt x="191058" y="1676"/>
                  </a:lnTo>
                  <a:lnTo>
                    <a:pt x="183642" y="0"/>
                  </a:lnTo>
                  <a:lnTo>
                    <a:pt x="176212" y="1676"/>
                  </a:lnTo>
                  <a:lnTo>
                    <a:pt x="170154" y="6248"/>
                  </a:lnTo>
                  <a:lnTo>
                    <a:pt x="166077" y="13030"/>
                  </a:lnTo>
                  <a:lnTo>
                    <a:pt x="164655" y="20955"/>
                  </a:lnTo>
                  <a:lnTo>
                    <a:pt x="23368" y="20955"/>
                  </a:lnTo>
                  <a:lnTo>
                    <a:pt x="23368" y="11176"/>
                  </a:lnTo>
                  <a:lnTo>
                    <a:pt x="0" y="22860"/>
                  </a:lnTo>
                  <a:lnTo>
                    <a:pt x="23368" y="34544"/>
                  </a:lnTo>
                  <a:lnTo>
                    <a:pt x="23368" y="24765"/>
                  </a:lnTo>
                  <a:lnTo>
                    <a:pt x="165201" y="24765"/>
                  </a:lnTo>
                  <a:lnTo>
                    <a:pt x="166077" y="29654"/>
                  </a:lnTo>
                  <a:lnTo>
                    <a:pt x="170154" y="36436"/>
                  </a:lnTo>
                  <a:lnTo>
                    <a:pt x="176212" y="41008"/>
                  </a:lnTo>
                  <a:lnTo>
                    <a:pt x="183642" y="42672"/>
                  </a:lnTo>
                  <a:lnTo>
                    <a:pt x="191058" y="41008"/>
                  </a:lnTo>
                  <a:lnTo>
                    <a:pt x="197116" y="36436"/>
                  </a:lnTo>
                  <a:lnTo>
                    <a:pt x="201193" y="29654"/>
                  </a:lnTo>
                  <a:lnTo>
                    <a:pt x="202069" y="24765"/>
                  </a:lnTo>
                  <a:lnTo>
                    <a:pt x="300228" y="24765"/>
                  </a:lnTo>
                  <a:lnTo>
                    <a:pt x="300228" y="2095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793747" y="1353312"/>
              <a:ext cx="38100" cy="43180"/>
            </a:xfrm>
            <a:custGeom>
              <a:avLst/>
              <a:gdLst/>
              <a:ahLst/>
              <a:cxnLst/>
              <a:rect l="l" t="t" r="r" b="b"/>
              <a:pathLst>
                <a:path w="38100" h="43180">
                  <a:moveTo>
                    <a:pt x="0" y="21336"/>
                  </a:moveTo>
                  <a:lnTo>
                    <a:pt x="1494" y="13019"/>
                  </a:lnTo>
                  <a:lnTo>
                    <a:pt x="5572" y="6238"/>
                  </a:lnTo>
                  <a:lnTo>
                    <a:pt x="11626" y="1672"/>
                  </a:lnTo>
                  <a:lnTo>
                    <a:pt x="19050" y="0"/>
                  </a:lnTo>
                  <a:lnTo>
                    <a:pt x="26473" y="1672"/>
                  </a:lnTo>
                  <a:lnTo>
                    <a:pt x="32527" y="6238"/>
                  </a:lnTo>
                  <a:lnTo>
                    <a:pt x="36605" y="13019"/>
                  </a:lnTo>
                  <a:lnTo>
                    <a:pt x="38100" y="21336"/>
                  </a:lnTo>
                  <a:lnTo>
                    <a:pt x="36605" y="29652"/>
                  </a:lnTo>
                  <a:lnTo>
                    <a:pt x="32527" y="36433"/>
                  </a:lnTo>
                  <a:lnTo>
                    <a:pt x="26473" y="40999"/>
                  </a:lnTo>
                  <a:lnTo>
                    <a:pt x="19050" y="42671"/>
                  </a:lnTo>
                  <a:lnTo>
                    <a:pt x="11626" y="40999"/>
                  </a:lnTo>
                  <a:lnTo>
                    <a:pt x="5572" y="36433"/>
                  </a:lnTo>
                  <a:lnTo>
                    <a:pt x="1494" y="29652"/>
                  </a:lnTo>
                  <a:lnTo>
                    <a:pt x="0" y="21336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700784" y="1353311"/>
              <a:ext cx="300355" cy="43180"/>
            </a:xfrm>
            <a:custGeom>
              <a:avLst/>
              <a:gdLst/>
              <a:ahLst/>
              <a:cxnLst/>
              <a:rect l="l" t="t" r="r" b="b"/>
              <a:pathLst>
                <a:path w="300355" h="43180">
                  <a:moveTo>
                    <a:pt x="300228" y="19812"/>
                  </a:moveTo>
                  <a:lnTo>
                    <a:pt x="296418" y="17907"/>
                  </a:lnTo>
                  <a:lnTo>
                    <a:pt x="276860" y="8128"/>
                  </a:lnTo>
                  <a:lnTo>
                    <a:pt x="276860" y="17907"/>
                  </a:lnTo>
                  <a:lnTo>
                    <a:pt x="136537" y="17907"/>
                  </a:lnTo>
                  <a:lnTo>
                    <a:pt x="135661" y="13030"/>
                  </a:lnTo>
                  <a:lnTo>
                    <a:pt x="131584" y="6248"/>
                  </a:lnTo>
                  <a:lnTo>
                    <a:pt x="125526" y="1676"/>
                  </a:lnTo>
                  <a:lnTo>
                    <a:pt x="118110" y="0"/>
                  </a:lnTo>
                  <a:lnTo>
                    <a:pt x="110680" y="1676"/>
                  </a:lnTo>
                  <a:lnTo>
                    <a:pt x="104622" y="6248"/>
                  </a:lnTo>
                  <a:lnTo>
                    <a:pt x="100545" y="13030"/>
                  </a:lnTo>
                  <a:lnTo>
                    <a:pt x="99669" y="17907"/>
                  </a:lnTo>
                  <a:lnTo>
                    <a:pt x="0" y="17907"/>
                  </a:lnTo>
                  <a:lnTo>
                    <a:pt x="0" y="21717"/>
                  </a:lnTo>
                  <a:lnTo>
                    <a:pt x="99123" y="21717"/>
                  </a:lnTo>
                  <a:lnTo>
                    <a:pt x="100545" y="29654"/>
                  </a:lnTo>
                  <a:lnTo>
                    <a:pt x="104622" y="36436"/>
                  </a:lnTo>
                  <a:lnTo>
                    <a:pt x="110680" y="41008"/>
                  </a:lnTo>
                  <a:lnTo>
                    <a:pt x="118110" y="42672"/>
                  </a:lnTo>
                  <a:lnTo>
                    <a:pt x="125526" y="41008"/>
                  </a:lnTo>
                  <a:lnTo>
                    <a:pt x="131584" y="36436"/>
                  </a:lnTo>
                  <a:lnTo>
                    <a:pt x="135661" y="29654"/>
                  </a:lnTo>
                  <a:lnTo>
                    <a:pt x="137083" y="21717"/>
                  </a:lnTo>
                  <a:lnTo>
                    <a:pt x="276860" y="21717"/>
                  </a:lnTo>
                  <a:lnTo>
                    <a:pt x="276860" y="31496"/>
                  </a:lnTo>
                  <a:lnTo>
                    <a:pt x="296418" y="21717"/>
                  </a:lnTo>
                  <a:lnTo>
                    <a:pt x="300228" y="1981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799843" y="1353312"/>
              <a:ext cx="38100" cy="43180"/>
            </a:xfrm>
            <a:custGeom>
              <a:avLst/>
              <a:gdLst/>
              <a:ahLst/>
              <a:cxnLst/>
              <a:rect l="l" t="t" r="r" b="b"/>
              <a:pathLst>
                <a:path w="38100" h="43180">
                  <a:moveTo>
                    <a:pt x="38100" y="21336"/>
                  </a:moveTo>
                  <a:lnTo>
                    <a:pt x="36605" y="29652"/>
                  </a:lnTo>
                  <a:lnTo>
                    <a:pt x="32527" y="36433"/>
                  </a:lnTo>
                  <a:lnTo>
                    <a:pt x="26473" y="40999"/>
                  </a:lnTo>
                  <a:lnTo>
                    <a:pt x="19050" y="42671"/>
                  </a:lnTo>
                  <a:lnTo>
                    <a:pt x="11626" y="40999"/>
                  </a:lnTo>
                  <a:lnTo>
                    <a:pt x="5572" y="36433"/>
                  </a:lnTo>
                  <a:lnTo>
                    <a:pt x="1494" y="29652"/>
                  </a:lnTo>
                  <a:lnTo>
                    <a:pt x="0" y="21336"/>
                  </a:lnTo>
                  <a:lnTo>
                    <a:pt x="1494" y="13019"/>
                  </a:lnTo>
                  <a:lnTo>
                    <a:pt x="5572" y="6238"/>
                  </a:lnTo>
                  <a:lnTo>
                    <a:pt x="11626" y="1672"/>
                  </a:lnTo>
                  <a:lnTo>
                    <a:pt x="19050" y="0"/>
                  </a:lnTo>
                  <a:lnTo>
                    <a:pt x="26473" y="1672"/>
                  </a:lnTo>
                  <a:lnTo>
                    <a:pt x="32527" y="6238"/>
                  </a:lnTo>
                  <a:lnTo>
                    <a:pt x="36605" y="13019"/>
                  </a:lnTo>
                  <a:lnTo>
                    <a:pt x="38100" y="21336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0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6" y="2106422"/>
                  </a:lnTo>
                  <a:lnTo>
                    <a:pt x="2809366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4018" y="595375"/>
            <a:ext cx="2359025" cy="1217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Treatment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Foot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Ankle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Dysfunction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-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What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to do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when?</a:t>
            </a:r>
            <a:endParaRPr sz="8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34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5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DF</a:t>
            </a:r>
            <a:endParaRPr sz="7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2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5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PF</a:t>
            </a:r>
            <a:endParaRPr sz="7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19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5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7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7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2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5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7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35" dirty="0">
                <a:solidFill>
                  <a:srgbClr val="404040"/>
                </a:solidFill>
                <a:latin typeface="Calibri"/>
                <a:cs typeface="Calibri"/>
              </a:rPr>
              <a:t>EV</a:t>
            </a:r>
            <a:endParaRPr sz="7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29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6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r>
              <a:rPr sz="7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7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2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6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r>
              <a:rPr sz="7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EV</a:t>
            </a:r>
            <a:endParaRPr sz="7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35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3357" y="594740"/>
            <a:ext cx="157353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Manual</a:t>
            </a:r>
            <a:r>
              <a:rPr spc="-30" dirty="0"/>
              <a:t> </a:t>
            </a:r>
            <a:r>
              <a:rPr dirty="0"/>
              <a:t>Therapy</a:t>
            </a:r>
            <a:r>
              <a:rPr spc="-35" dirty="0"/>
              <a:t> </a:t>
            </a:r>
            <a:r>
              <a:rPr spc="-10" dirty="0"/>
              <a:t>Treatment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3357" y="841375"/>
            <a:ext cx="695960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357" y="1026514"/>
            <a:ext cx="1576705" cy="46863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Passive</a:t>
            </a:r>
            <a:r>
              <a:rPr sz="6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Physiological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Mobilisation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(PPM)</a:t>
            </a:r>
            <a:endParaRPr sz="6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23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Dorsiflexion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GI-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GIV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8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27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GI-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GIV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22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‘Flicking’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chronically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stiff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use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only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4018" y="594740"/>
            <a:ext cx="2283460" cy="368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Talocrural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A/P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Wingdings 3"/>
                <a:cs typeface="Wingdings 3"/>
              </a:rPr>
              <a:t></a:t>
            </a:r>
            <a:r>
              <a:rPr sz="600" spc="-10" dirty="0">
                <a:solidFill>
                  <a:srgbClr val="404040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(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GI</a:t>
            </a:r>
            <a:r>
              <a:rPr sz="600" b="1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600" b="1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spc="-25" dirty="0">
                <a:solidFill>
                  <a:srgbClr val="404040"/>
                </a:solidFill>
                <a:latin typeface="Calibri"/>
                <a:cs typeface="Calibri"/>
              </a:rPr>
              <a:t>IV)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1303" y="1057924"/>
            <a:ext cx="1090376" cy="751237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27807" y="973475"/>
          <a:ext cx="2596513" cy="8343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6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2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67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831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8740">
                <a:tc>
                  <a:txBody>
                    <a:bodyPr/>
                    <a:lstStyle/>
                    <a:p>
                      <a:pPr marL="3810" algn="ctr">
                        <a:lnSpc>
                          <a:spcPts val="52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1115">
                        <a:lnSpc>
                          <a:spcPts val="52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7195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1115">
                        <a:lnSpc>
                          <a:spcPts val="570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A/P</a:t>
                      </a:r>
                      <a:r>
                        <a:rPr sz="500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</a:t>
                      </a:r>
                      <a:r>
                        <a:rPr sz="500" spc="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845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115" marR="206375">
                        <a:lnSpc>
                          <a:spcPts val="490"/>
                        </a:lnSpc>
                        <a:spcBef>
                          <a:spcPts val="30"/>
                        </a:spcBef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Surface: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195" marR="199390">
                        <a:lnSpc>
                          <a:spcPts val="490"/>
                        </a:lnSpc>
                        <a:spcBef>
                          <a:spcPts val="30"/>
                        </a:spcBef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Surface: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115" marR="145415">
                        <a:lnSpc>
                          <a:spcPts val="490"/>
                        </a:lnSpc>
                        <a:spcBef>
                          <a:spcPts val="30"/>
                        </a:spcBef>
                      </a:pPr>
                      <a:r>
                        <a:rPr sz="450" spc="-2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635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3357" y="595375"/>
            <a:ext cx="2283460" cy="368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Talocrural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3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P/A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Wingdings 3"/>
                <a:cs typeface="Wingdings 3"/>
              </a:rPr>
              <a:t></a:t>
            </a:r>
            <a:r>
              <a:rPr sz="600" spc="-5" dirty="0">
                <a:solidFill>
                  <a:srgbClr val="404040"/>
                </a:solidFill>
                <a:latin typeface="Times New Roman"/>
                <a:cs typeface="Times New Roman"/>
              </a:rPr>
              <a:t> 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GI</a:t>
            </a:r>
            <a:r>
              <a:rPr sz="600" b="1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- </a:t>
            </a:r>
            <a:r>
              <a:rPr sz="600" b="1" spc="-25" dirty="0">
                <a:solidFill>
                  <a:srgbClr val="404040"/>
                </a:solidFill>
                <a:latin typeface="Calibri"/>
                <a:cs typeface="Calibri"/>
              </a:rPr>
              <a:t>IV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1517" y="1163311"/>
            <a:ext cx="1018069" cy="705774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27805" y="1077775"/>
          <a:ext cx="2613025" cy="7848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44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2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2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43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9375">
                <a:tc>
                  <a:txBody>
                    <a:bodyPr/>
                    <a:lstStyle/>
                    <a:p>
                      <a:pPr marL="5715" algn="ctr">
                        <a:lnSpc>
                          <a:spcPts val="53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6830">
                        <a:lnSpc>
                          <a:spcPts val="53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1005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6830">
                        <a:lnSpc>
                          <a:spcPts val="570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P/A</a:t>
                      </a:r>
                      <a:r>
                        <a:rPr sz="5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</a:t>
                      </a:r>
                      <a:r>
                        <a:rPr sz="500" spc="1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448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830">
                        <a:lnSpc>
                          <a:spcPts val="520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5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Surface: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115" marR="229235">
                        <a:lnSpc>
                          <a:spcPts val="490"/>
                        </a:lnSpc>
                        <a:spcBef>
                          <a:spcPts val="35"/>
                        </a:spcBef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Surface: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830">
                        <a:lnSpc>
                          <a:spcPts val="520"/>
                        </a:lnSpc>
                      </a:pPr>
                      <a:r>
                        <a:rPr sz="45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5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0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4018" y="595375"/>
            <a:ext cx="2283460" cy="368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Talocrural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Caudad/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Distraction</a:t>
            </a:r>
            <a:r>
              <a:rPr sz="6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GI</a:t>
            </a:r>
            <a:r>
              <a:rPr sz="600" b="1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-</a:t>
            </a:r>
            <a:r>
              <a:rPr sz="600" b="1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spc="-25" dirty="0">
                <a:solidFill>
                  <a:srgbClr val="404040"/>
                </a:solidFill>
                <a:latin typeface="Calibri"/>
                <a:cs typeface="Calibri"/>
              </a:rPr>
              <a:t>IV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072" y="1165227"/>
            <a:ext cx="811739" cy="557235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27814" y="1083787"/>
          <a:ext cx="2500627" cy="6426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12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1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59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683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5565">
                <a:tc>
                  <a:txBody>
                    <a:bodyPr/>
                    <a:lstStyle/>
                    <a:p>
                      <a:pPr marL="2540" algn="ctr">
                        <a:lnSpc>
                          <a:spcPts val="50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845">
                        <a:lnSpc>
                          <a:spcPts val="50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1959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845">
                        <a:lnSpc>
                          <a:spcPts val="555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P/A</a:t>
                      </a:r>
                      <a:r>
                        <a:rPr sz="5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</a:t>
                      </a:r>
                      <a:r>
                        <a:rPr sz="500" spc="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509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492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635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3357" y="594740"/>
            <a:ext cx="225234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Subtalar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Movements</a:t>
            </a:r>
            <a:endParaRPr sz="11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755" y="1456866"/>
            <a:ext cx="696442" cy="481233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27810" y="837494"/>
          <a:ext cx="2552699" cy="11544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6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11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1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34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6835">
                <a:tc>
                  <a:txBody>
                    <a:bodyPr/>
                    <a:lstStyle/>
                    <a:p>
                      <a:pPr marL="2540" algn="ctr">
                        <a:lnSpc>
                          <a:spcPts val="509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0480">
                        <a:lnSpc>
                          <a:spcPts val="509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894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0480">
                        <a:lnSpc>
                          <a:spcPts val="560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Transverse</a:t>
                      </a:r>
                      <a:r>
                        <a:rPr sz="5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Medial</a:t>
                      </a:r>
                      <a:r>
                        <a:rPr sz="5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</a:t>
                      </a:r>
                      <a:r>
                        <a:rPr sz="500" spc="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271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894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0480">
                        <a:lnSpc>
                          <a:spcPts val="515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Transverse</a:t>
                      </a:r>
                      <a:r>
                        <a:rPr sz="5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Lateral</a:t>
                      </a:r>
                      <a:r>
                        <a:rPr sz="5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</a:t>
                      </a:r>
                      <a:r>
                        <a:rPr sz="500" spc="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00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0755" y="920348"/>
            <a:ext cx="674369" cy="464649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4018" y="594740"/>
            <a:ext cx="23317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MidTarsal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Movements</a:t>
            </a:r>
            <a:endParaRPr sz="1100">
              <a:latin typeface="Calibri"/>
              <a:cs typeface="Calibr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27810" y="857350"/>
          <a:ext cx="2552064" cy="1082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26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11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54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27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2390">
                <a:tc>
                  <a:txBody>
                    <a:bodyPr/>
                    <a:lstStyle/>
                    <a:p>
                      <a:pPr marL="5715" algn="ctr">
                        <a:lnSpc>
                          <a:spcPts val="470"/>
                        </a:lnSpc>
                      </a:pPr>
                      <a:r>
                        <a:rPr sz="45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5560">
                        <a:lnSpc>
                          <a:spcPts val="470"/>
                        </a:lnSpc>
                      </a:pPr>
                      <a:r>
                        <a:rPr sz="45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354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5560">
                        <a:lnSpc>
                          <a:spcPts val="520"/>
                        </a:lnSpc>
                      </a:pPr>
                      <a:r>
                        <a:rPr sz="450" dirty="0">
                          <a:latin typeface="Arial"/>
                          <a:cs typeface="Arial"/>
                        </a:rPr>
                        <a:t>Navicular</a:t>
                      </a:r>
                      <a:r>
                        <a:rPr sz="450" spc="1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A/P</a:t>
                      </a:r>
                      <a:r>
                        <a:rPr sz="450" spc="1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b="1" dirty="0">
                          <a:latin typeface="Wingdings 3"/>
                          <a:cs typeface="Wingdings 3"/>
                        </a:rPr>
                        <a:t></a:t>
                      </a:r>
                      <a:r>
                        <a:rPr sz="450" spc="2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450" spc="-25" dirty="0">
                          <a:latin typeface="Arial"/>
                          <a:cs typeface="Arial"/>
                        </a:rPr>
                        <a:t>GIV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82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56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354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5560">
                        <a:lnSpc>
                          <a:spcPts val="480"/>
                        </a:lnSpc>
                      </a:pPr>
                      <a:r>
                        <a:rPr sz="450" dirty="0">
                          <a:latin typeface="Arial"/>
                          <a:cs typeface="Arial"/>
                        </a:rPr>
                        <a:t>Cuboid</a:t>
                      </a:r>
                      <a:r>
                        <a:rPr sz="450" spc="1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A/P</a:t>
                      </a:r>
                      <a:r>
                        <a:rPr sz="450" spc="1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b="1" dirty="0">
                          <a:latin typeface="Wingdings 3"/>
                          <a:cs typeface="Wingdings 3"/>
                        </a:rPr>
                        <a:t></a:t>
                      </a:r>
                      <a:r>
                        <a:rPr sz="450" spc="2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450" spc="-25" dirty="0">
                          <a:latin typeface="Arial"/>
                          <a:cs typeface="Arial"/>
                        </a:rPr>
                        <a:t>GIV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874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56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755" y="934993"/>
            <a:ext cx="707644" cy="450939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635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3357" y="595375"/>
            <a:ext cx="23317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MidTarsal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Movements</a:t>
            </a:r>
            <a:endParaRPr sz="1100">
              <a:latin typeface="Calibri"/>
              <a:cs typeface="Calibr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27960" y="857984"/>
          <a:ext cx="2540633" cy="11506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26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92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92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3944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8105">
                <a:tc>
                  <a:txBody>
                    <a:bodyPr/>
                    <a:lstStyle/>
                    <a:p>
                      <a:pPr marL="208915">
                        <a:lnSpc>
                          <a:spcPts val="52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209">
                        <a:lnSpc>
                          <a:spcPts val="52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767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Navicular</a:t>
                      </a:r>
                      <a:r>
                        <a:rPr sz="50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P/A</a:t>
                      </a:r>
                      <a:r>
                        <a:rPr sz="500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Calibri"/>
                          <a:cs typeface="Calibri"/>
                        </a:rPr>
                        <a:t>↓</a:t>
                      </a:r>
                      <a:r>
                        <a:rPr sz="500" b="1" spc="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890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7034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500" dirty="0">
                          <a:latin typeface="Arial"/>
                          <a:cs typeface="Arial"/>
                        </a:rPr>
                        <a:t>Cuboid</a:t>
                      </a:r>
                      <a:r>
                        <a:rPr sz="50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P/A</a:t>
                      </a:r>
                      <a:r>
                        <a:rPr sz="500" spc="1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Calibri"/>
                          <a:cs typeface="Calibri"/>
                        </a:rPr>
                        <a:t>↓</a:t>
                      </a:r>
                      <a:r>
                        <a:rPr sz="500" b="1" spc="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890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0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899"/>
              </a:lnSpc>
              <a:spcBef>
                <a:spcPts val="90"/>
              </a:spcBef>
            </a:pPr>
            <a:r>
              <a:rPr dirty="0"/>
              <a:t>Inferior</a:t>
            </a:r>
            <a:r>
              <a:rPr spc="-40" dirty="0"/>
              <a:t> </a:t>
            </a:r>
            <a:r>
              <a:rPr dirty="0"/>
              <a:t>Tibiofibular</a:t>
            </a:r>
            <a:r>
              <a:rPr spc="-40" dirty="0"/>
              <a:t> </a:t>
            </a:r>
            <a:r>
              <a:rPr dirty="0"/>
              <a:t>Passive</a:t>
            </a:r>
            <a:r>
              <a:rPr spc="-40" dirty="0"/>
              <a:t> </a:t>
            </a:r>
            <a:r>
              <a:rPr spc="-10" dirty="0"/>
              <a:t>Accessory Movements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70487" y="813097"/>
          <a:ext cx="2496820" cy="1125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305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4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46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305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4930">
                <a:tc>
                  <a:txBody>
                    <a:bodyPr/>
                    <a:lstStyle/>
                    <a:p>
                      <a:pPr marL="205740">
                        <a:lnSpc>
                          <a:spcPts val="495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845">
                        <a:lnSpc>
                          <a:spcPts val="495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878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845">
                        <a:lnSpc>
                          <a:spcPts val="550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Distal</a:t>
                      </a:r>
                      <a:r>
                        <a:rPr sz="5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Fibular</a:t>
                      </a:r>
                      <a:r>
                        <a:rPr sz="5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A/P</a:t>
                      </a:r>
                      <a:r>
                        <a:rPr sz="5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</a:t>
                      </a:r>
                      <a:r>
                        <a:rPr sz="500" spc="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890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492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878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845">
                        <a:lnSpc>
                          <a:spcPts val="505"/>
                        </a:lnSpc>
                        <a:tabLst>
                          <a:tab pos="1338580" algn="l"/>
                        </a:tabLst>
                      </a:pPr>
                      <a:r>
                        <a:rPr sz="500" dirty="0">
                          <a:latin typeface="Arial"/>
                          <a:cs typeface="Arial"/>
                        </a:rPr>
                        <a:t>Distal</a:t>
                      </a:r>
                      <a:r>
                        <a:rPr sz="5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Fibular</a:t>
                      </a:r>
                      <a:r>
                        <a:rPr sz="5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Longitudinal</a:t>
                      </a:r>
                      <a:r>
                        <a:rPr sz="5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Cephalad</a:t>
                      </a:r>
                      <a:r>
                        <a:rPr sz="500" spc="1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30" baseline="9259" dirty="0">
                          <a:latin typeface="Arial"/>
                          <a:cs typeface="Arial"/>
                        </a:rPr>
                        <a:t>Ceph</a:t>
                      </a:r>
                      <a:r>
                        <a:rPr sz="450" baseline="9259" dirty="0">
                          <a:latin typeface="Arial"/>
                          <a:cs typeface="Arial"/>
                        </a:rPr>
                        <a:t>	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382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492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-11556" y="0"/>
            <a:ext cx="2834005" cy="2131060"/>
            <a:chOff x="-11556" y="0"/>
            <a:chExt cx="2834005" cy="2131060"/>
          </a:xfrm>
        </p:grpSpPr>
        <p:sp>
          <p:nvSpPr>
            <p:cNvPr id="5" name="object 5"/>
            <p:cNvSpPr/>
            <p:nvPr/>
          </p:nvSpPr>
          <p:spPr>
            <a:xfrm>
              <a:off x="1930939" y="1500891"/>
              <a:ext cx="81280" cy="0"/>
            </a:xfrm>
            <a:custGeom>
              <a:avLst/>
              <a:gdLst/>
              <a:ahLst/>
              <a:cxnLst/>
              <a:rect l="l" t="t" r="r" b="b"/>
              <a:pathLst>
                <a:path w="81280">
                  <a:moveTo>
                    <a:pt x="80963" y="0"/>
                  </a:moveTo>
                  <a:lnTo>
                    <a:pt x="80963" y="0"/>
                  </a:lnTo>
                  <a:lnTo>
                    <a:pt x="0" y="0"/>
                  </a:lnTo>
                </a:path>
              </a:pathLst>
            </a:custGeom>
            <a:ln w="52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898574" y="1484744"/>
              <a:ext cx="73025" cy="38100"/>
            </a:xfrm>
            <a:custGeom>
              <a:avLst/>
              <a:gdLst/>
              <a:ahLst/>
              <a:cxnLst/>
              <a:rect l="l" t="t" r="r" b="b"/>
              <a:pathLst>
                <a:path w="73025" h="38100">
                  <a:moveTo>
                    <a:pt x="37693" y="0"/>
                  </a:moveTo>
                  <a:lnTo>
                    <a:pt x="0" y="21361"/>
                  </a:lnTo>
                  <a:lnTo>
                    <a:pt x="37693" y="37642"/>
                  </a:lnTo>
                  <a:lnTo>
                    <a:pt x="37693" y="0"/>
                  </a:lnTo>
                  <a:close/>
                </a:path>
                <a:path w="73025" h="38100">
                  <a:moveTo>
                    <a:pt x="72847" y="6007"/>
                  </a:moveTo>
                  <a:lnTo>
                    <a:pt x="69240" y="2806"/>
                  </a:lnTo>
                  <a:lnTo>
                    <a:pt x="60299" y="2806"/>
                  </a:lnTo>
                  <a:lnTo>
                    <a:pt x="56692" y="6007"/>
                  </a:lnTo>
                  <a:lnTo>
                    <a:pt x="56692" y="15354"/>
                  </a:lnTo>
                  <a:lnTo>
                    <a:pt x="60299" y="18961"/>
                  </a:lnTo>
                  <a:lnTo>
                    <a:pt x="69240" y="18961"/>
                  </a:lnTo>
                  <a:lnTo>
                    <a:pt x="72847" y="15354"/>
                  </a:lnTo>
                  <a:lnTo>
                    <a:pt x="72847" y="10947"/>
                  </a:lnTo>
                  <a:lnTo>
                    <a:pt x="72847" y="600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955271" y="1487544"/>
              <a:ext cx="16510" cy="16510"/>
            </a:xfrm>
            <a:custGeom>
              <a:avLst/>
              <a:gdLst/>
              <a:ahLst/>
              <a:cxnLst/>
              <a:rect l="l" t="t" r="r" b="b"/>
              <a:pathLst>
                <a:path w="16510" h="16509">
                  <a:moveTo>
                    <a:pt x="16149" y="8141"/>
                  </a:moveTo>
                  <a:lnTo>
                    <a:pt x="16149" y="12545"/>
                  </a:lnTo>
                  <a:lnTo>
                    <a:pt x="12542" y="16148"/>
                  </a:lnTo>
                  <a:lnTo>
                    <a:pt x="8128" y="16148"/>
                  </a:lnTo>
                  <a:lnTo>
                    <a:pt x="3606" y="16148"/>
                  </a:lnTo>
                  <a:lnTo>
                    <a:pt x="0" y="12545"/>
                  </a:lnTo>
                  <a:lnTo>
                    <a:pt x="0" y="8141"/>
                  </a:lnTo>
                  <a:lnTo>
                    <a:pt x="0" y="3199"/>
                  </a:lnTo>
                  <a:lnTo>
                    <a:pt x="3606" y="0"/>
                  </a:lnTo>
                  <a:lnTo>
                    <a:pt x="8128" y="0"/>
                  </a:lnTo>
                  <a:lnTo>
                    <a:pt x="12542" y="0"/>
                  </a:lnTo>
                  <a:lnTo>
                    <a:pt x="16149" y="3199"/>
                  </a:lnTo>
                  <a:lnTo>
                    <a:pt x="16149" y="8141"/>
                  </a:lnTo>
                  <a:close/>
                </a:path>
              </a:pathLst>
            </a:custGeom>
            <a:ln w="520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920119" y="1500891"/>
              <a:ext cx="81280" cy="0"/>
            </a:xfrm>
            <a:custGeom>
              <a:avLst/>
              <a:gdLst/>
              <a:ahLst/>
              <a:cxnLst/>
              <a:rect l="l" t="t" r="r" b="b"/>
              <a:pathLst>
                <a:path w="81280">
                  <a:moveTo>
                    <a:pt x="0" y="0"/>
                  </a:moveTo>
                  <a:lnTo>
                    <a:pt x="0" y="0"/>
                  </a:lnTo>
                  <a:lnTo>
                    <a:pt x="80855" y="0"/>
                  </a:lnTo>
                </a:path>
              </a:pathLst>
            </a:custGeom>
            <a:ln w="52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955267" y="1484744"/>
              <a:ext cx="83820" cy="38100"/>
            </a:xfrm>
            <a:custGeom>
              <a:avLst/>
              <a:gdLst/>
              <a:ahLst/>
              <a:cxnLst/>
              <a:rect l="l" t="t" r="r" b="b"/>
              <a:pathLst>
                <a:path w="83819" h="38100">
                  <a:moveTo>
                    <a:pt x="16154" y="6007"/>
                  </a:moveTo>
                  <a:lnTo>
                    <a:pt x="12547" y="2806"/>
                  </a:lnTo>
                  <a:lnTo>
                    <a:pt x="3606" y="2806"/>
                  </a:lnTo>
                  <a:lnTo>
                    <a:pt x="0" y="6007"/>
                  </a:lnTo>
                  <a:lnTo>
                    <a:pt x="0" y="15354"/>
                  </a:lnTo>
                  <a:lnTo>
                    <a:pt x="3606" y="18961"/>
                  </a:lnTo>
                  <a:lnTo>
                    <a:pt x="12547" y="18961"/>
                  </a:lnTo>
                  <a:lnTo>
                    <a:pt x="16154" y="15354"/>
                  </a:lnTo>
                  <a:lnTo>
                    <a:pt x="16154" y="10947"/>
                  </a:lnTo>
                  <a:lnTo>
                    <a:pt x="16154" y="6007"/>
                  </a:lnTo>
                  <a:close/>
                </a:path>
                <a:path w="83819" h="38100">
                  <a:moveTo>
                    <a:pt x="83223" y="21361"/>
                  </a:moveTo>
                  <a:lnTo>
                    <a:pt x="45707" y="0"/>
                  </a:lnTo>
                  <a:lnTo>
                    <a:pt x="45707" y="37642"/>
                  </a:lnTo>
                  <a:lnTo>
                    <a:pt x="83223" y="213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955271" y="1487544"/>
              <a:ext cx="16510" cy="16510"/>
            </a:xfrm>
            <a:custGeom>
              <a:avLst/>
              <a:gdLst/>
              <a:ahLst/>
              <a:cxnLst/>
              <a:rect l="l" t="t" r="r" b="b"/>
              <a:pathLst>
                <a:path w="16510" h="16509">
                  <a:moveTo>
                    <a:pt x="16149" y="8141"/>
                  </a:moveTo>
                  <a:lnTo>
                    <a:pt x="16149" y="12545"/>
                  </a:lnTo>
                  <a:lnTo>
                    <a:pt x="12542" y="16148"/>
                  </a:lnTo>
                  <a:lnTo>
                    <a:pt x="8128" y="16148"/>
                  </a:lnTo>
                  <a:lnTo>
                    <a:pt x="3606" y="16148"/>
                  </a:lnTo>
                  <a:lnTo>
                    <a:pt x="0" y="12545"/>
                  </a:lnTo>
                  <a:lnTo>
                    <a:pt x="0" y="8141"/>
                  </a:lnTo>
                  <a:lnTo>
                    <a:pt x="0" y="3199"/>
                  </a:lnTo>
                  <a:lnTo>
                    <a:pt x="3606" y="0"/>
                  </a:lnTo>
                  <a:lnTo>
                    <a:pt x="8128" y="0"/>
                  </a:lnTo>
                  <a:lnTo>
                    <a:pt x="12542" y="0"/>
                  </a:lnTo>
                  <a:lnTo>
                    <a:pt x="16149" y="3199"/>
                  </a:lnTo>
                  <a:lnTo>
                    <a:pt x="16149" y="8141"/>
                  </a:lnTo>
                  <a:close/>
                </a:path>
              </a:pathLst>
            </a:custGeom>
            <a:ln w="520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35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7" y="2106422"/>
                  </a:lnTo>
                  <a:lnTo>
                    <a:pt x="2809367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3357" y="594740"/>
            <a:ext cx="56769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Summary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3357" y="844422"/>
            <a:ext cx="1769745" cy="9556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6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What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type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movement/joint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dysfunction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do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I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20" dirty="0">
                <a:solidFill>
                  <a:srgbClr val="404040"/>
                </a:solidFill>
                <a:latin typeface="Calibri"/>
                <a:cs typeface="Calibri"/>
              </a:rPr>
              <a:t>have?</a:t>
            </a:r>
            <a:endParaRPr sz="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What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should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be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happening?</a:t>
            </a:r>
            <a:endParaRPr sz="6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Physiological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Accessory</a:t>
            </a:r>
            <a:endParaRPr sz="5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What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should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I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assess?</a:t>
            </a:r>
            <a:endParaRPr sz="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500">
              <a:latin typeface="Calibri"/>
              <a:cs typeface="Calibri"/>
            </a:endParaRPr>
          </a:p>
          <a:p>
            <a:pPr marR="962025" algn="r">
              <a:lnSpc>
                <a:spcPct val="100000"/>
              </a:lnSpc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What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should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I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restore?</a:t>
            </a:r>
            <a:endParaRPr sz="600">
              <a:latin typeface="Calibri"/>
              <a:cs typeface="Calibri"/>
            </a:endParaRPr>
          </a:p>
          <a:p>
            <a:pPr marR="916940" algn="r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8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Apply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Arthrokinematics!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494</Words>
  <Application>Microsoft Office PowerPoint</Application>
  <PresentationFormat>Custom</PresentationFormat>
  <Paragraphs>134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Times New Roman</vt:lpstr>
      <vt:lpstr>Arial</vt:lpstr>
      <vt:lpstr>Calibri</vt:lpstr>
      <vt:lpstr>Wingdings 3</vt:lpstr>
      <vt:lpstr>Wingdings</vt:lpstr>
      <vt:lpstr>Office Theme</vt:lpstr>
      <vt:lpstr>Manual Therapy of the Foot and Ankle</vt:lpstr>
      <vt:lpstr>By the end of this session, students should be able to…</vt:lpstr>
      <vt:lpstr>PowerPoint Presentation</vt:lpstr>
      <vt:lpstr>Assessing Accessory Movements</vt:lpstr>
      <vt:lpstr>PowerPoint Presentation</vt:lpstr>
      <vt:lpstr>Assessing Accessory Movement</vt:lpstr>
      <vt:lpstr>Assessing Accessory Movement</vt:lpstr>
      <vt:lpstr>PowerPoint Presentation</vt:lpstr>
      <vt:lpstr>Manual Therapy Treatment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Inferior Tibiofibular Passive Accessory Movements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SHSS5062</dc:title>
  <dc:creator>Kate  Evans</dc:creator>
  <cp:lastModifiedBy>Kerry Nicholas</cp:lastModifiedBy>
  <cp:revision>1</cp:revision>
  <dcterms:created xsi:type="dcterms:W3CDTF">2022-10-25T11:59:28Z</dcterms:created>
  <dcterms:modified xsi:type="dcterms:W3CDTF">2022-10-25T12:01:52Z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2018-11-20T00:00:00Z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2022-10-25T00:00:00Z</vt:filetime>
  </property>
</Properties>
</file>