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sldIdLst>
    <p:sldId id="276" r:id="rId4"/>
    <p:sldId id="261" r:id="rId5"/>
    <p:sldId id="262" r:id="rId6"/>
    <p:sldId id="263" r:id="rId7"/>
    <p:sldId id="264" r:id="rId8"/>
    <p:sldId id="265" r:id="rId9"/>
    <p:sldId id="266" r:id="rId10"/>
    <p:sldId id="267" r:id="rId11"/>
    <p:sldId id="260" r:id="rId12"/>
    <p:sldId id="256" r:id="rId13"/>
    <p:sldId id="257" r:id="rId14"/>
    <p:sldId id="258" r:id="rId15"/>
    <p:sldId id="259" r:id="rId16"/>
    <p:sldId id="268" r:id="rId17"/>
    <p:sldId id="269" r:id="rId18"/>
    <p:sldId id="270" r:id="rId19"/>
    <p:sldId id="271" r:id="rId20"/>
    <p:sldId id="272" r:id="rId21"/>
    <p:sldId id="273" r:id="rId22"/>
    <p:sldId id="274" r:id="rId23"/>
    <p:sldId id="27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58"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E782D-1263-4FF9-8A27-A1BFF76550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5DBBA9-4DF9-4064-8261-925BA45168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C98B89-3205-43E6-B3A5-29AF0FAFDFC3}"/>
              </a:ext>
            </a:extLst>
          </p:cNvPr>
          <p:cNvSpPr>
            <a:spLocks noGrp="1"/>
          </p:cNvSpPr>
          <p:nvPr>
            <p:ph type="dt" sz="half" idx="10"/>
          </p:nvPr>
        </p:nvSpPr>
        <p:spPr/>
        <p:txBody>
          <a:bodyPr/>
          <a:lstStyle/>
          <a:p>
            <a:fld id="{42DA92C7-A9BB-48B4-8536-A61FA68CEAAE}" type="datetimeFigureOut">
              <a:rPr lang="en-GB" smtClean="0"/>
              <a:t>17/05/2020</a:t>
            </a:fld>
            <a:endParaRPr lang="en-GB"/>
          </a:p>
        </p:txBody>
      </p:sp>
      <p:sp>
        <p:nvSpPr>
          <p:cNvPr id="5" name="Footer Placeholder 4">
            <a:extLst>
              <a:ext uri="{FF2B5EF4-FFF2-40B4-BE49-F238E27FC236}">
                <a16:creationId xmlns:a16="http://schemas.microsoft.com/office/drawing/2014/main" id="{015EF3FF-DA05-4E5B-BE4C-E42D5FF483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7E8AF1-F831-4016-87CD-BF97737EDA58}"/>
              </a:ext>
            </a:extLst>
          </p:cNvPr>
          <p:cNvSpPr>
            <a:spLocks noGrp="1"/>
          </p:cNvSpPr>
          <p:nvPr>
            <p:ph type="sldNum" sz="quarter" idx="12"/>
          </p:nvPr>
        </p:nvSpPr>
        <p:spPr/>
        <p:txBody>
          <a:bodyPr/>
          <a:lstStyle/>
          <a:p>
            <a:fld id="{07805DB2-0F59-46D0-A08A-77FF4EC2421B}" type="slidenum">
              <a:rPr lang="en-GB" smtClean="0"/>
              <a:t>‹#›</a:t>
            </a:fld>
            <a:endParaRPr lang="en-GB"/>
          </a:p>
        </p:txBody>
      </p:sp>
    </p:spTree>
    <p:extLst>
      <p:ext uri="{BB962C8B-B14F-4D97-AF65-F5344CB8AC3E}">
        <p14:creationId xmlns:p14="http://schemas.microsoft.com/office/powerpoint/2010/main" val="3496748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B7FA9-CDD1-418A-A4D2-9506085DBF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8D74E3-2FFB-49F4-8AF1-1A042445D40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53F653-4966-4BA6-8814-0B3DB02DF632}"/>
              </a:ext>
            </a:extLst>
          </p:cNvPr>
          <p:cNvSpPr>
            <a:spLocks noGrp="1"/>
          </p:cNvSpPr>
          <p:nvPr>
            <p:ph type="dt" sz="half" idx="10"/>
          </p:nvPr>
        </p:nvSpPr>
        <p:spPr/>
        <p:txBody>
          <a:bodyPr/>
          <a:lstStyle/>
          <a:p>
            <a:fld id="{42DA92C7-A9BB-48B4-8536-A61FA68CEAAE}" type="datetimeFigureOut">
              <a:rPr lang="en-GB" smtClean="0"/>
              <a:t>17/05/2020</a:t>
            </a:fld>
            <a:endParaRPr lang="en-GB"/>
          </a:p>
        </p:txBody>
      </p:sp>
      <p:sp>
        <p:nvSpPr>
          <p:cNvPr id="5" name="Footer Placeholder 4">
            <a:extLst>
              <a:ext uri="{FF2B5EF4-FFF2-40B4-BE49-F238E27FC236}">
                <a16:creationId xmlns:a16="http://schemas.microsoft.com/office/drawing/2014/main" id="{8436C517-240B-4F55-82AF-475D32D777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038BBC-1C6D-4390-AFF7-32589A1C1156}"/>
              </a:ext>
            </a:extLst>
          </p:cNvPr>
          <p:cNvSpPr>
            <a:spLocks noGrp="1"/>
          </p:cNvSpPr>
          <p:nvPr>
            <p:ph type="sldNum" sz="quarter" idx="12"/>
          </p:nvPr>
        </p:nvSpPr>
        <p:spPr/>
        <p:txBody>
          <a:bodyPr/>
          <a:lstStyle/>
          <a:p>
            <a:fld id="{07805DB2-0F59-46D0-A08A-77FF4EC2421B}" type="slidenum">
              <a:rPr lang="en-GB" smtClean="0"/>
              <a:t>‹#›</a:t>
            </a:fld>
            <a:endParaRPr lang="en-GB"/>
          </a:p>
        </p:txBody>
      </p:sp>
    </p:spTree>
    <p:extLst>
      <p:ext uri="{BB962C8B-B14F-4D97-AF65-F5344CB8AC3E}">
        <p14:creationId xmlns:p14="http://schemas.microsoft.com/office/powerpoint/2010/main" val="38381014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0051-4EC3-43ED-A6DC-2B06AEFB8EC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382EFC-9B05-4AFD-90BF-E8E70774AC2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1C97E6-5BB3-4D95-8426-D791AD0A09BC}"/>
              </a:ext>
            </a:extLst>
          </p:cNvPr>
          <p:cNvSpPr>
            <a:spLocks noGrp="1"/>
          </p:cNvSpPr>
          <p:nvPr>
            <p:ph type="dt" sz="half" idx="10"/>
          </p:nvPr>
        </p:nvSpPr>
        <p:spPr/>
        <p:txBody>
          <a:bodyPr/>
          <a:lstStyle/>
          <a:p>
            <a:fld id="{42DA92C7-A9BB-48B4-8536-A61FA68CEAAE}" type="datetimeFigureOut">
              <a:rPr lang="en-GB" smtClean="0"/>
              <a:t>17/05/2020</a:t>
            </a:fld>
            <a:endParaRPr lang="en-GB"/>
          </a:p>
        </p:txBody>
      </p:sp>
      <p:sp>
        <p:nvSpPr>
          <p:cNvPr id="5" name="Footer Placeholder 4">
            <a:extLst>
              <a:ext uri="{FF2B5EF4-FFF2-40B4-BE49-F238E27FC236}">
                <a16:creationId xmlns:a16="http://schemas.microsoft.com/office/drawing/2014/main" id="{43EFB690-9A92-4CB1-9E94-2F8475F35B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68D045-20FF-4CE1-831D-039375396775}"/>
              </a:ext>
            </a:extLst>
          </p:cNvPr>
          <p:cNvSpPr>
            <a:spLocks noGrp="1"/>
          </p:cNvSpPr>
          <p:nvPr>
            <p:ph type="sldNum" sz="quarter" idx="12"/>
          </p:nvPr>
        </p:nvSpPr>
        <p:spPr/>
        <p:txBody>
          <a:bodyPr/>
          <a:lstStyle/>
          <a:p>
            <a:fld id="{07805DB2-0F59-46D0-A08A-77FF4EC2421B}" type="slidenum">
              <a:rPr lang="en-GB" smtClean="0"/>
              <a:t>‹#›</a:t>
            </a:fld>
            <a:endParaRPr lang="en-GB"/>
          </a:p>
        </p:txBody>
      </p:sp>
    </p:spTree>
    <p:extLst>
      <p:ext uri="{BB962C8B-B14F-4D97-AF65-F5344CB8AC3E}">
        <p14:creationId xmlns:p14="http://schemas.microsoft.com/office/powerpoint/2010/main" val="2705736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D46B2-136B-472D-958B-48C1D8FF59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4084D8-F66E-412E-89EC-0C6802DA32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89A3B3C-A6B8-4DD7-A044-81C7F2F53A6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F5AD69-8060-4DE4-83E2-DE21460E5C0F}"/>
              </a:ext>
            </a:extLst>
          </p:cNvPr>
          <p:cNvSpPr>
            <a:spLocks noGrp="1"/>
          </p:cNvSpPr>
          <p:nvPr>
            <p:ph type="dt" sz="half" idx="10"/>
          </p:nvPr>
        </p:nvSpPr>
        <p:spPr/>
        <p:txBody>
          <a:bodyPr/>
          <a:lstStyle/>
          <a:p>
            <a:fld id="{42DA92C7-A9BB-48B4-8536-A61FA68CEAAE}" type="datetimeFigureOut">
              <a:rPr lang="en-GB" smtClean="0"/>
              <a:t>17/05/2020</a:t>
            </a:fld>
            <a:endParaRPr lang="en-GB"/>
          </a:p>
        </p:txBody>
      </p:sp>
      <p:sp>
        <p:nvSpPr>
          <p:cNvPr id="6" name="Footer Placeholder 5">
            <a:extLst>
              <a:ext uri="{FF2B5EF4-FFF2-40B4-BE49-F238E27FC236}">
                <a16:creationId xmlns:a16="http://schemas.microsoft.com/office/drawing/2014/main" id="{3A860E2B-22A1-48E9-85BF-1C05753871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858C35-7F33-4404-841D-53125C8EC9AE}"/>
              </a:ext>
            </a:extLst>
          </p:cNvPr>
          <p:cNvSpPr>
            <a:spLocks noGrp="1"/>
          </p:cNvSpPr>
          <p:nvPr>
            <p:ph type="sldNum" sz="quarter" idx="12"/>
          </p:nvPr>
        </p:nvSpPr>
        <p:spPr/>
        <p:txBody>
          <a:bodyPr/>
          <a:lstStyle/>
          <a:p>
            <a:fld id="{07805DB2-0F59-46D0-A08A-77FF4EC2421B}" type="slidenum">
              <a:rPr lang="en-GB" smtClean="0"/>
              <a:t>‹#›</a:t>
            </a:fld>
            <a:endParaRPr lang="en-GB"/>
          </a:p>
        </p:txBody>
      </p:sp>
    </p:spTree>
    <p:extLst>
      <p:ext uri="{BB962C8B-B14F-4D97-AF65-F5344CB8AC3E}">
        <p14:creationId xmlns:p14="http://schemas.microsoft.com/office/powerpoint/2010/main" val="2481694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12C67-BE6B-4ADA-94D8-DB443CEA38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2F0A72-767F-4F30-878E-13B0ADA452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3844C8-B8FA-4292-AA2B-F17BF5B279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1E16D29-83FB-4D7C-83D6-02B459F48A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FAE254-8E4E-45C9-8766-83C5140420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27A502-0327-4D59-BCB4-35523F0EECC6}"/>
              </a:ext>
            </a:extLst>
          </p:cNvPr>
          <p:cNvSpPr>
            <a:spLocks noGrp="1"/>
          </p:cNvSpPr>
          <p:nvPr>
            <p:ph type="dt" sz="half" idx="10"/>
          </p:nvPr>
        </p:nvSpPr>
        <p:spPr/>
        <p:txBody>
          <a:bodyPr/>
          <a:lstStyle/>
          <a:p>
            <a:fld id="{42DA92C7-A9BB-48B4-8536-A61FA68CEAAE}" type="datetimeFigureOut">
              <a:rPr lang="en-GB" smtClean="0"/>
              <a:t>17/05/2020</a:t>
            </a:fld>
            <a:endParaRPr lang="en-GB"/>
          </a:p>
        </p:txBody>
      </p:sp>
      <p:sp>
        <p:nvSpPr>
          <p:cNvPr id="8" name="Footer Placeholder 7">
            <a:extLst>
              <a:ext uri="{FF2B5EF4-FFF2-40B4-BE49-F238E27FC236}">
                <a16:creationId xmlns:a16="http://schemas.microsoft.com/office/drawing/2014/main" id="{10B33C9A-CCDB-45D0-AEF0-FDE9DDB46FF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996A80-B3D8-4C47-8C50-58E909CFD359}"/>
              </a:ext>
            </a:extLst>
          </p:cNvPr>
          <p:cNvSpPr>
            <a:spLocks noGrp="1"/>
          </p:cNvSpPr>
          <p:nvPr>
            <p:ph type="sldNum" sz="quarter" idx="12"/>
          </p:nvPr>
        </p:nvSpPr>
        <p:spPr/>
        <p:txBody>
          <a:bodyPr/>
          <a:lstStyle/>
          <a:p>
            <a:fld id="{07805DB2-0F59-46D0-A08A-77FF4EC2421B}" type="slidenum">
              <a:rPr lang="en-GB" smtClean="0"/>
              <a:t>‹#›</a:t>
            </a:fld>
            <a:endParaRPr lang="en-GB"/>
          </a:p>
        </p:txBody>
      </p:sp>
    </p:spTree>
    <p:extLst>
      <p:ext uri="{BB962C8B-B14F-4D97-AF65-F5344CB8AC3E}">
        <p14:creationId xmlns:p14="http://schemas.microsoft.com/office/powerpoint/2010/main" val="3757415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70B2B-C5FF-4C78-B515-42DF05CAEC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01EE3A-0074-4081-B4FD-489A691B8F2F}"/>
              </a:ext>
            </a:extLst>
          </p:cNvPr>
          <p:cNvSpPr>
            <a:spLocks noGrp="1"/>
          </p:cNvSpPr>
          <p:nvPr>
            <p:ph type="dt" sz="half" idx="10"/>
          </p:nvPr>
        </p:nvSpPr>
        <p:spPr/>
        <p:txBody>
          <a:bodyPr/>
          <a:lstStyle/>
          <a:p>
            <a:fld id="{42DA92C7-A9BB-48B4-8536-A61FA68CEAAE}" type="datetimeFigureOut">
              <a:rPr lang="en-GB" smtClean="0"/>
              <a:t>17/05/2020</a:t>
            </a:fld>
            <a:endParaRPr lang="en-GB"/>
          </a:p>
        </p:txBody>
      </p:sp>
      <p:sp>
        <p:nvSpPr>
          <p:cNvPr id="4" name="Footer Placeholder 3">
            <a:extLst>
              <a:ext uri="{FF2B5EF4-FFF2-40B4-BE49-F238E27FC236}">
                <a16:creationId xmlns:a16="http://schemas.microsoft.com/office/drawing/2014/main" id="{AFA28F3F-E9B0-4399-B9FC-E9D1398B56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5E99932-4AE5-43A1-B7DD-F1DA8BD76C6F}"/>
              </a:ext>
            </a:extLst>
          </p:cNvPr>
          <p:cNvSpPr>
            <a:spLocks noGrp="1"/>
          </p:cNvSpPr>
          <p:nvPr>
            <p:ph type="sldNum" sz="quarter" idx="12"/>
          </p:nvPr>
        </p:nvSpPr>
        <p:spPr/>
        <p:txBody>
          <a:bodyPr/>
          <a:lstStyle/>
          <a:p>
            <a:fld id="{07805DB2-0F59-46D0-A08A-77FF4EC2421B}" type="slidenum">
              <a:rPr lang="en-GB" smtClean="0"/>
              <a:t>‹#›</a:t>
            </a:fld>
            <a:endParaRPr lang="en-GB"/>
          </a:p>
        </p:txBody>
      </p:sp>
    </p:spTree>
    <p:extLst>
      <p:ext uri="{BB962C8B-B14F-4D97-AF65-F5344CB8AC3E}">
        <p14:creationId xmlns:p14="http://schemas.microsoft.com/office/powerpoint/2010/main" val="4223942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281A00-C180-4E9C-838C-0F56A12103FE}"/>
              </a:ext>
            </a:extLst>
          </p:cNvPr>
          <p:cNvSpPr>
            <a:spLocks noGrp="1"/>
          </p:cNvSpPr>
          <p:nvPr>
            <p:ph type="dt" sz="half" idx="10"/>
          </p:nvPr>
        </p:nvSpPr>
        <p:spPr/>
        <p:txBody>
          <a:bodyPr/>
          <a:lstStyle/>
          <a:p>
            <a:fld id="{42DA92C7-A9BB-48B4-8536-A61FA68CEAAE}" type="datetimeFigureOut">
              <a:rPr lang="en-GB" smtClean="0"/>
              <a:t>17/05/2020</a:t>
            </a:fld>
            <a:endParaRPr lang="en-GB"/>
          </a:p>
        </p:txBody>
      </p:sp>
      <p:sp>
        <p:nvSpPr>
          <p:cNvPr id="3" name="Footer Placeholder 2">
            <a:extLst>
              <a:ext uri="{FF2B5EF4-FFF2-40B4-BE49-F238E27FC236}">
                <a16:creationId xmlns:a16="http://schemas.microsoft.com/office/drawing/2014/main" id="{B953B73B-5CC8-48C5-B6E0-385D8B82D9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4C0742-C09A-49FE-8C93-D3282E34CB14}"/>
              </a:ext>
            </a:extLst>
          </p:cNvPr>
          <p:cNvSpPr>
            <a:spLocks noGrp="1"/>
          </p:cNvSpPr>
          <p:nvPr>
            <p:ph type="sldNum" sz="quarter" idx="12"/>
          </p:nvPr>
        </p:nvSpPr>
        <p:spPr/>
        <p:txBody>
          <a:bodyPr/>
          <a:lstStyle/>
          <a:p>
            <a:fld id="{07805DB2-0F59-46D0-A08A-77FF4EC2421B}" type="slidenum">
              <a:rPr lang="en-GB" smtClean="0"/>
              <a:t>‹#›</a:t>
            </a:fld>
            <a:endParaRPr lang="en-GB"/>
          </a:p>
        </p:txBody>
      </p:sp>
    </p:spTree>
    <p:extLst>
      <p:ext uri="{BB962C8B-B14F-4D97-AF65-F5344CB8AC3E}">
        <p14:creationId xmlns:p14="http://schemas.microsoft.com/office/powerpoint/2010/main" val="2444497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10539-6320-4D27-A37E-9DFE1CEEC9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39BD231-ADF9-4643-85E1-B1559E95979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E40091B-B3A0-4A83-8523-BB89DDF1C4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42A955-6194-46A8-ACAE-3FB21826BD12}"/>
              </a:ext>
            </a:extLst>
          </p:cNvPr>
          <p:cNvSpPr>
            <a:spLocks noGrp="1"/>
          </p:cNvSpPr>
          <p:nvPr>
            <p:ph type="dt" sz="half" idx="10"/>
          </p:nvPr>
        </p:nvSpPr>
        <p:spPr/>
        <p:txBody>
          <a:bodyPr/>
          <a:lstStyle/>
          <a:p>
            <a:fld id="{42DA92C7-A9BB-48B4-8536-A61FA68CEAAE}" type="datetimeFigureOut">
              <a:rPr lang="en-GB" smtClean="0"/>
              <a:t>17/05/2020</a:t>
            </a:fld>
            <a:endParaRPr lang="en-GB"/>
          </a:p>
        </p:txBody>
      </p:sp>
      <p:sp>
        <p:nvSpPr>
          <p:cNvPr id="6" name="Footer Placeholder 5">
            <a:extLst>
              <a:ext uri="{FF2B5EF4-FFF2-40B4-BE49-F238E27FC236}">
                <a16:creationId xmlns:a16="http://schemas.microsoft.com/office/drawing/2014/main" id="{1D271B42-6170-498D-8A66-75C0BB9D49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32CE5C-A1A6-4157-A8E5-E5D28A230EEB}"/>
              </a:ext>
            </a:extLst>
          </p:cNvPr>
          <p:cNvSpPr>
            <a:spLocks noGrp="1"/>
          </p:cNvSpPr>
          <p:nvPr>
            <p:ph type="sldNum" sz="quarter" idx="12"/>
          </p:nvPr>
        </p:nvSpPr>
        <p:spPr/>
        <p:txBody>
          <a:bodyPr/>
          <a:lstStyle/>
          <a:p>
            <a:fld id="{07805DB2-0F59-46D0-A08A-77FF4EC2421B}" type="slidenum">
              <a:rPr lang="en-GB" smtClean="0"/>
              <a:t>‹#›</a:t>
            </a:fld>
            <a:endParaRPr lang="en-GB"/>
          </a:p>
        </p:txBody>
      </p:sp>
    </p:spTree>
    <p:extLst>
      <p:ext uri="{BB962C8B-B14F-4D97-AF65-F5344CB8AC3E}">
        <p14:creationId xmlns:p14="http://schemas.microsoft.com/office/powerpoint/2010/main" val="1652446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A9B72-1C58-49D3-88C8-B3B8E25C4D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84C0401-42FB-4F63-892A-387D403739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911519-1F30-4D7A-8473-C815D85219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CCB51F-FCB1-4A87-B4E8-9A0D4289FBEF}"/>
              </a:ext>
            </a:extLst>
          </p:cNvPr>
          <p:cNvSpPr>
            <a:spLocks noGrp="1"/>
          </p:cNvSpPr>
          <p:nvPr>
            <p:ph type="dt" sz="half" idx="10"/>
          </p:nvPr>
        </p:nvSpPr>
        <p:spPr/>
        <p:txBody>
          <a:bodyPr/>
          <a:lstStyle/>
          <a:p>
            <a:fld id="{42DA92C7-A9BB-48B4-8536-A61FA68CEAAE}" type="datetimeFigureOut">
              <a:rPr lang="en-GB" smtClean="0"/>
              <a:t>17/05/2020</a:t>
            </a:fld>
            <a:endParaRPr lang="en-GB"/>
          </a:p>
        </p:txBody>
      </p:sp>
      <p:sp>
        <p:nvSpPr>
          <p:cNvPr id="6" name="Footer Placeholder 5">
            <a:extLst>
              <a:ext uri="{FF2B5EF4-FFF2-40B4-BE49-F238E27FC236}">
                <a16:creationId xmlns:a16="http://schemas.microsoft.com/office/drawing/2014/main" id="{6ADB7F9B-C311-4372-894D-D059577F12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15509C-26E1-4BBA-9A3D-D861C8E4FCBD}"/>
              </a:ext>
            </a:extLst>
          </p:cNvPr>
          <p:cNvSpPr>
            <a:spLocks noGrp="1"/>
          </p:cNvSpPr>
          <p:nvPr>
            <p:ph type="sldNum" sz="quarter" idx="12"/>
          </p:nvPr>
        </p:nvSpPr>
        <p:spPr/>
        <p:txBody>
          <a:bodyPr/>
          <a:lstStyle/>
          <a:p>
            <a:fld id="{07805DB2-0F59-46D0-A08A-77FF4EC2421B}" type="slidenum">
              <a:rPr lang="en-GB" smtClean="0"/>
              <a:t>‹#›</a:t>
            </a:fld>
            <a:endParaRPr lang="en-GB"/>
          </a:p>
        </p:txBody>
      </p:sp>
    </p:spTree>
    <p:extLst>
      <p:ext uri="{BB962C8B-B14F-4D97-AF65-F5344CB8AC3E}">
        <p14:creationId xmlns:p14="http://schemas.microsoft.com/office/powerpoint/2010/main" val="1541650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3FD60-5F76-498A-97AB-2F83FD2D5A9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4F91DE-DCEF-47FB-AC11-55654EE064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0B509B-351F-4776-8A18-606D6B997986}"/>
              </a:ext>
            </a:extLst>
          </p:cNvPr>
          <p:cNvSpPr>
            <a:spLocks noGrp="1"/>
          </p:cNvSpPr>
          <p:nvPr>
            <p:ph type="dt" sz="half" idx="10"/>
          </p:nvPr>
        </p:nvSpPr>
        <p:spPr/>
        <p:txBody>
          <a:bodyPr/>
          <a:lstStyle/>
          <a:p>
            <a:fld id="{42DA92C7-A9BB-48B4-8536-A61FA68CEAAE}" type="datetimeFigureOut">
              <a:rPr lang="en-GB" smtClean="0"/>
              <a:t>17/05/2020</a:t>
            </a:fld>
            <a:endParaRPr lang="en-GB"/>
          </a:p>
        </p:txBody>
      </p:sp>
      <p:sp>
        <p:nvSpPr>
          <p:cNvPr id="5" name="Footer Placeholder 4">
            <a:extLst>
              <a:ext uri="{FF2B5EF4-FFF2-40B4-BE49-F238E27FC236}">
                <a16:creationId xmlns:a16="http://schemas.microsoft.com/office/drawing/2014/main" id="{AFEE6B12-40AC-4434-9B48-F3980083C4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29EAA2-AFB9-4AF1-9CE3-C7BC072F6A43}"/>
              </a:ext>
            </a:extLst>
          </p:cNvPr>
          <p:cNvSpPr>
            <a:spLocks noGrp="1"/>
          </p:cNvSpPr>
          <p:nvPr>
            <p:ph type="sldNum" sz="quarter" idx="12"/>
          </p:nvPr>
        </p:nvSpPr>
        <p:spPr/>
        <p:txBody>
          <a:bodyPr/>
          <a:lstStyle/>
          <a:p>
            <a:fld id="{07805DB2-0F59-46D0-A08A-77FF4EC2421B}" type="slidenum">
              <a:rPr lang="en-GB" smtClean="0"/>
              <a:t>‹#›</a:t>
            </a:fld>
            <a:endParaRPr lang="en-GB"/>
          </a:p>
        </p:txBody>
      </p:sp>
    </p:spTree>
    <p:extLst>
      <p:ext uri="{BB962C8B-B14F-4D97-AF65-F5344CB8AC3E}">
        <p14:creationId xmlns:p14="http://schemas.microsoft.com/office/powerpoint/2010/main" val="2049544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C05189-AEBC-4D5D-8EC6-310F6F8925B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C3A483-A40D-4E73-8E3C-8C9578F85E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E36231-3D78-4184-AC34-DEE90536B4D1}"/>
              </a:ext>
            </a:extLst>
          </p:cNvPr>
          <p:cNvSpPr>
            <a:spLocks noGrp="1"/>
          </p:cNvSpPr>
          <p:nvPr>
            <p:ph type="dt" sz="half" idx="10"/>
          </p:nvPr>
        </p:nvSpPr>
        <p:spPr/>
        <p:txBody>
          <a:bodyPr/>
          <a:lstStyle/>
          <a:p>
            <a:fld id="{42DA92C7-A9BB-48B4-8536-A61FA68CEAAE}" type="datetimeFigureOut">
              <a:rPr lang="en-GB" smtClean="0"/>
              <a:t>17/05/2020</a:t>
            </a:fld>
            <a:endParaRPr lang="en-GB"/>
          </a:p>
        </p:txBody>
      </p:sp>
      <p:sp>
        <p:nvSpPr>
          <p:cNvPr id="5" name="Footer Placeholder 4">
            <a:extLst>
              <a:ext uri="{FF2B5EF4-FFF2-40B4-BE49-F238E27FC236}">
                <a16:creationId xmlns:a16="http://schemas.microsoft.com/office/drawing/2014/main" id="{05A6F68F-031F-47E1-9359-9D51319316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0E48A5-B2B8-4EB1-A29E-A78A6A28250E}"/>
              </a:ext>
            </a:extLst>
          </p:cNvPr>
          <p:cNvSpPr>
            <a:spLocks noGrp="1"/>
          </p:cNvSpPr>
          <p:nvPr>
            <p:ph type="sldNum" sz="quarter" idx="12"/>
          </p:nvPr>
        </p:nvSpPr>
        <p:spPr/>
        <p:txBody>
          <a:bodyPr/>
          <a:lstStyle/>
          <a:p>
            <a:fld id="{07805DB2-0F59-46D0-A08A-77FF4EC2421B}" type="slidenum">
              <a:rPr lang="en-GB" smtClean="0"/>
              <a:t>‹#›</a:t>
            </a:fld>
            <a:endParaRPr lang="en-GB"/>
          </a:p>
        </p:txBody>
      </p:sp>
    </p:spTree>
    <p:extLst>
      <p:ext uri="{BB962C8B-B14F-4D97-AF65-F5344CB8AC3E}">
        <p14:creationId xmlns:p14="http://schemas.microsoft.com/office/powerpoint/2010/main" val="26306076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781137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837533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100229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170514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753187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19/05/2020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845911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656191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257319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450342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99799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87690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CA969B9-3EF6-4B2E-BDDA-5E53956CC5F7}"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50D245-F8EB-49CF-8431-E4C8DAA76E5C}" type="slidenum">
              <a:rPr lang="en-GB" smtClean="0"/>
              <a:t>‹#›</a:t>
            </a:fld>
            <a:endParaRPr lang="en-GB"/>
          </a:p>
        </p:txBody>
      </p:sp>
    </p:spTree>
    <p:extLst>
      <p:ext uri="{BB962C8B-B14F-4D97-AF65-F5344CB8AC3E}">
        <p14:creationId xmlns:p14="http://schemas.microsoft.com/office/powerpoint/2010/main" val="23989241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A969B9-3EF6-4B2E-BDDA-5E53956CC5F7}"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50D245-F8EB-49CF-8431-E4C8DAA76E5C}" type="slidenum">
              <a:rPr lang="en-GB" smtClean="0"/>
              <a:t>‹#›</a:t>
            </a:fld>
            <a:endParaRPr lang="en-GB"/>
          </a:p>
        </p:txBody>
      </p:sp>
    </p:spTree>
    <p:extLst>
      <p:ext uri="{BB962C8B-B14F-4D97-AF65-F5344CB8AC3E}">
        <p14:creationId xmlns:p14="http://schemas.microsoft.com/office/powerpoint/2010/main" val="33768947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A969B9-3EF6-4B2E-BDDA-5E53956CC5F7}"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50D245-F8EB-49CF-8431-E4C8DAA76E5C}" type="slidenum">
              <a:rPr lang="en-GB" smtClean="0"/>
              <a:t>‹#›</a:t>
            </a:fld>
            <a:endParaRPr lang="en-GB"/>
          </a:p>
        </p:txBody>
      </p:sp>
    </p:spTree>
    <p:extLst>
      <p:ext uri="{BB962C8B-B14F-4D97-AF65-F5344CB8AC3E}">
        <p14:creationId xmlns:p14="http://schemas.microsoft.com/office/powerpoint/2010/main" val="98216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CA969B9-3EF6-4B2E-BDDA-5E53956CC5F7}" type="datetimeFigureOut">
              <a:rPr lang="en-GB" smtClean="0"/>
              <a:t>19/05/2020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50D245-F8EB-49CF-8431-E4C8DAA76E5C}" type="slidenum">
              <a:rPr lang="en-GB" smtClean="0"/>
              <a:t>‹#›</a:t>
            </a:fld>
            <a:endParaRPr lang="en-GB"/>
          </a:p>
        </p:txBody>
      </p:sp>
    </p:spTree>
    <p:extLst>
      <p:ext uri="{BB962C8B-B14F-4D97-AF65-F5344CB8AC3E}">
        <p14:creationId xmlns:p14="http://schemas.microsoft.com/office/powerpoint/2010/main" val="14519818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CA969B9-3EF6-4B2E-BDDA-5E53956CC5F7}" type="datetimeFigureOut">
              <a:rPr lang="en-GB" smtClean="0"/>
              <a:t>19/05/2020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950D245-F8EB-49CF-8431-E4C8DAA76E5C}" type="slidenum">
              <a:rPr lang="en-GB" smtClean="0"/>
              <a:t>‹#›</a:t>
            </a:fld>
            <a:endParaRPr lang="en-GB"/>
          </a:p>
        </p:txBody>
      </p:sp>
    </p:spTree>
    <p:extLst>
      <p:ext uri="{BB962C8B-B14F-4D97-AF65-F5344CB8AC3E}">
        <p14:creationId xmlns:p14="http://schemas.microsoft.com/office/powerpoint/2010/main" val="30247685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CA969B9-3EF6-4B2E-BDDA-5E53956CC5F7}" type="datetimeFigureOut">
              <a:rPr lang="en-GB" smtClean="0"/>
              <a:t>19/05/2020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50D245-F8EB-49CF-8431-E4C8DAA76E5C}" type="slidenum">
              <a:rPr lang="en-GB" smtClean="0"/>
              <a:t>‹#›</a:t>
            </a:fld>
            <a:endParaRPr lang="en-GB"/>
          </a:p>
        </p:txBody>
      </p:sp>
    </p:spTree>
    <p:extLst>
      <p:ext uri="{BB962C8B-B14F-4D97-AF65-F5344CB8AC3E}">
        <p14:creationId xmlns:p14="http://schemas.microsoft.com/office/powerpoint/2010/main" val="37430553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A969B9-3EF6-4B2E-BDDA-5E53956CC5F7}" type="datetimeFigureOut">
              <a:rPr lang="en-GB" smtClean="0"/>
              <a:t>19/05/2020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950D245-F8EB-49CF-8431-E4C8DAA76E5C}" type="slidenum">
              <a:rPr lang="en-GB" smtClean="0"/>
              <a:t>‹#›</a:t>
            </a:fld>
            <a:endParaRPr lang="en-GB"/>
          </a:p>
        </p:txBody>
      </p:sp>
    </p:spTree>
    <p:extLst>
      <p:ext uri="{BB962C8B-B14F-4D97-AF65-F5344CB8AC3E}">
        <p14:creationId xmlns:p14="http://schemas.microsoft.com/office/powerpoint/2010/main" val="24274750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A969B9-3EF6-4B2E-BDDA-5E53956CC5F7}" type="datetimeFigureOut">
              <a:rPr lang="en-GB" smtClean="0"/>
              <a:t>19/05/2020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50D245-F8EB-49CF-8431-E4C8DAA76E5C}" type="slidenum">
              <a:rPr lang="en-GB" smtClean="0"/>
              <a:t>‹#›</a:t>
            </a:fld>
            <a:endParaRPr lang="en-GB"/>
          </a:p>
        </p:txBody>
      </p:sp>
    </p:spTree>
    <p:extLst>
      <p:ext uri="{BB962C8B-B14F-4D97-AF65-F5344CB8AC3E}">
        <p14:creationId xmlns:p14="http://schemas.microsoft.com/office/powerpoint/2010/main" val="159751826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A969B9-3EF6-4B2E-BDDA-5E53956CC5F7}" type="datetimeFigureOut">
              <a:rPr lang="en-GB" smtClean="0"/>
              <a:t>19/05/2020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50D245-F8EB-49CF-8431-E4C8DAA76E5C}" type="slidenum">
              <a:rPr lang="en-GB" smtClean="0"/>
              <a:t>‹#›</a:t>
            </a:fld>
            <a:endParaRPr lang="en-GB"/>
          </a:p>
        </p:txBody>
      </p:sp>
    </p:spTree>
    <p:extLst>
      <p:ext uri="{BB962C8B-B14F-4D97-AF65-F5344CB8AC3E}">
        <p14:creationId xmlns:p14="http://schemas.microsoft.com/office/powerpoint/2010/main" val="350083687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A969B9-3EF6-4B2E-BDDA-5E53956CC5F7}"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50D245-F8EB-49CF-8431-E4C8DAA76E5C}" type="slidenum">
              <a:rPr lang="en-GB" smtClean="0"/>
              <a:t>‹#›</a:t>
            </a:fld>
            <a:endParaRPr lang="en-GB"/>
          </a:p>
        </p:txBody>
      </p:sp>
    </p:spTree>
    <p:extLst>
      <p:ext uri="{BB962C8B-B14F-4D97-AF65-F5344CB8AC3E}">
        <p14:creationId xmlns:p14="http://schemas.microsoft.com/office/powerpoint/2010/main" val="31032828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A969B9-3EF6-4B2E-BDDA-5E53956CC5F7}"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50D245-F8EB-49CF-8431-E4C8DAA76E5C}" type="slidenum">
              <a:rPr lang="en-GB" smtClean="0"/>
              <a:t>‹#›</a:t>
            </a:fld>
            <a:endParaRPr lang="en-GB"/>
          </a:p>
        </p:txBody>
      </p:sp>
    </p:spTree>
    <p:extLst>
      <p:ext uri="{BB962C8B-B14F-4D97-AF65-F5344CB8AC3E}">
        <p14:creationId xmlns:p14="http://schemas.microsoft.com/office/powerpoint/2010/main" val="1927412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F34B0E-DF68-428E-B855-17304529AB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482426-A622-428B-82C5-5AB48F2129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07AAC6-5DA5-46D6-A011-4AE5CF56C3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DA92C7-A9BB-48B4-8536-A61FA68CEAAE}" type="datetimeFigureOut">
              <a:rPr lang="en-GB" smtClean="0"/>
              <a:t>17/05/2020</a:t>
            </a:fld>
            <a:endParaRPr lang="en-GB"/>
          </a:p>
        </p:txBody>
      </p:sp>
      <p:sp>
        <p:nvSpPr>
          <p:cNvPr id="5" name="Footer Placeholder 4">
            <a:extLst>
              <a:ext uri="{FF2B5EF4-FFF2-40B4-BE49-F238E27FC236}">
                <a16:creationId xmlns:a16="http://schemas.microsoft.com/office/drawing/2014/main" id="{3352138F-2678-4930-A5CD-0EC5948A06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9CCCD3A-0CD6-4CC2-916F-F9E6A46CC2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805DB2-0F59-46D0-A08A-77FF4EC2421B}" type="slidenum">
              <a:rPr lang="en-GB" smtClean="0"/>
              <a:t>‹#›</a:t>
            </a:fld>
            <a:endParaRPr lang="en-GB"/>
          </a:p>
        </p:txBody>
      </p:sp>
    </p:spTree>
    <p:extLst>
      <p:ext uri="{BB962C8B-B14F-4D97-AF65-F5344CB8AC3E}">
        <p14:creationId xmlns:p14="http://schemas.microsoft.com/office/powerpoint/2010/main" val="31878702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4217317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A969B9-3EF6-4B2E-BDDA-5E53956CC5F7}" type="datetimeFigureOut">
              <a:rPr lang="en-GB" smtClean="0"/>
              <a:t>19/05/2020</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50D245-F8EB-49CF-8431-E4C8DAA76E5C}" type="slidenum">
              <a:rPr lang="en-GB" smtClean="0"/>
              <a:t>‹#›</a:t>
            </a:fld>
            <a:endParaRPr lang="en-GB"/>
          </a:p>
        </p:txBody>
      </p:sp>
    </p:spTree>
    <p:extLst>
      <p:ext uri="{BB962C8B-B14F-4D97-AF65-F5344CB8AC3E}">
        <p14:creationId xmlns:p14="http://schemas.microsoft.com/office/powerpoint/2010/main" val="211448371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3.xml"/><Relationship Id="rId5" Type="http://schemas.openxmlformats.org/officeDocument/2006/relationships/image" Target="../media/image4.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3.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3.xml"/><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lexology.com/library/detail.aspx?g=b1638514-1380-4f8e-8032-e80daa830212"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B713B-115E-4BE7-A2CE-8E722EFE1D1D}"/>
              </a:ext>
            </a:extLst>
          </p:cNvPr>
          <p:cNvSpPr>
            <a:spLocks noGrp="1"/>
          </p:cNvSpPr>
          <p:nvPr>
            <p:ph type="ctrTitle"/>
          </p:nvPr>
        </p:nvSpPr>
        <p:spPr/>
        <p:txBody>
          <a:bodyPr>
            <a:normAutofit fontScale="90000"/>
          </a:bodyPr>
          <a:lstStyle/>
          <a:p>
            <a:r>
              <a:rPr lang="en-GB" dirty="0"/>
              <a:t>Group 12</a:t>
            </a:r>
            <a:br>
              <a:rPr lang="en-GB" dirty="0"/>
            </a:br>
            <a:br>
              <a:rPr lang="en-GB" dirty="0"/>
            </a:br>
            <a:r>
              <a:rPr lang="en-GB" sz="4400" dirty="0"/>
              <a:t>Natalie Jopling, James Lloyd, </a:t>
            </a:r>
            <a:r>
              <a:rPr lang="en-GB" sz="4400" dirty="0" err="1"/>
              <a:t>Teifion</a:t>
            </a:r>
            <a:r>
              <a:rPr lang="en-GB" sz="4400" dirty="0"/>
              <a:t> Evans, Daniel Davies &amp; Dylan Matthews</a:t>
            </a:r>
            <a:endParaRPr lang="en-GB" dirty="0"/>
          </a:p>
        </p:txBody>
      </p:sp>
      <p:sp>
        <p:nvSpPr>
          <p:cNvPr id="3" name="Subtitle 2">
            <a:extLst>
              <a:ext uri="{FF2B5EF4-FFF2-40B4-BE49-F238E27FC236}">
                <a16:creationId xmlns:a16="http://schemas.microsoft.com/office/drawing/2014/main" id="{E7487585-BA08-46F1-A1F8-56936EC973DA}"/>
              </a:ext>
            </a:extLst>
          </p:cNvPr>
          <p:cNvSpPr>
            <a:spLocks noGrp="1"/>
          </p:cNvSpPr>
          <p:nvPr>
            <p:ph type="subTitle" idx="1"/>
          </p:nvPr>
        </p:nvSpPr>
        <p:spPr/>
        <p:txBody>
          <a:bodyPr/>
          <a:lstStyle/>
          <a:p>
            <a:endParaRPr lang="en-GB" dirty="0"/>
          </a:p>
          <a:p>
            <a:r>
              <a:rPr lang="en-GB" dirty="0"/>
              <a:t>“An underground tank (contents unknown) is found on site once demolition work has taken place. This has not been identified as part of any initial site survey, nor are there any records in relation to the tank”</a:t>
            </a:r>
          </a:p>
        </p:txBody>
      </p:sp>
    </p:spTree>
    <p:extLst>
      <p:ext uri="{BB962C8B-B14F-4D97-AF65-F5344CB8AC3E}">
        <p14:creationId xmlns:p14="http://schemas.microsoft.com/office/powerpoint/2010/main" val="2488358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8946E-7CEE-4206-AFF2-A7590616750C}"/>
              </a:ext>
            </a:extLst>
          </p:cNvPr>
          <p:cNvSpPr>
            <a:spLocks noGrp="1"/>
          </p:cNvSpPr>
          <p:nvPr>
            <p:ph type="title"/>
          </p:nvPr>
        </p:nvSpPr>
        <p:spPr>
          <a:xfrm>
            <a:off x="444062" y="344104"/>
            <a:ext cx="10515600" cy="1325563"/>
          </a:xfrm>
        </p:spPr>
        <p:txBody>
          <a:bodyPr>
            <a:normAutofit/>
          </a:bodyPr>
          <a:lstStyle/>
          <a:p>
            <a:r>
              <a:rPr lang="en-GB" sz="2400" b="1" dirty="0">
                <a:latin typeface="Arial" panose="020B0604020202020204" pitchFamily="34" charset="0"/>
                <a:cs typeface="Arial" panose="020B0604020202020204" pitchFamily="34" charset="0"/>
              </a:rPr>
              <a:t>How it could be missed?</a:t>
            </a:r>
          </a:p>
        </p:txBody>
      </p:sp>
      <p:sp>
        <p:nvSpPr>
          <p:cNvPr id="3" name="Content Placeholder 2">
            <a:extLst>
              <a:ext uri="{FF2B5EF4-FFF2-40B4-BE49-F238E27FC236}">
                <a16:creationId xmlns:a16="http://schemas.microsoft.com/office/drawing/2014/main" id="{33FC337C-9835-4BEF-967D-37EB267A8357}"/>
              </a:ext>
            </a:extLst>
          </p:cNvPr>
          <p:cNvSpPr>
            <a:spLocks noGrp="1"/>
          </p:cNvSpPr>
          <p:nvPr>
            <p:ph idx="1"/>
          </p:nvPr>
        </p:nvSpPr>
        <p:spPr>
          <a:xfrm>
            <a:off x="412530" y="1305363"/>
            <a:ext cx="10515600" cy="1545076"/>
          </a:xfrm>
        </p:spPr>
        <p:txBody>
          <a:bodyPr vert="horz" lIns="91440" tIns="45720" rIns="91440" bIns="45720" rtlCol="0" anchor="t">
            <a:normAutofit/>
          </a:bodyPr>
          <a:lstStyle/>
          <a:p>
            <a:r>
              <a:rPr lang="en-GB" sz="1600" dirty="0">
                <a:latin typeface="Arial" panose="020B0604020202020204" pitchFamily="34" charset="0"/>
                <a:cs typeface="Arial" panose="020B0604020202020204" pitchFamily="34" charset="0"/>
              </a:rPr>
              <a:t>Lack of a detailed site investigation</a:t>
            </a:r>
            <a:endParaRPr lang="en-GB"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Little research into the history of the site</a:t>
            </a:r>
          </a:p>
          <a:p>
            <a:r>
              <a:rPr lang="en-GB" sz="1600" dirty="0">
                <a:latin typeface="Arial" panose="020B0604020202020204" pitchFamily="34" charset="0"/>
                <a:cs typeface="Arial" panose="020B0604020202020204" pitchFamily="34" charset="0"/>
              </a:rPr>
              <a:t>Ground investigation</a:t>
            </a:r>
          </a:p>
          <a:p>
            <a:r>
              <a:rPr lang="en-GB" sz="1600" dirty="0">
                <a:latin typeface="Arial" panose="020B0604020202020204" pitchFamily="34" charset="0"/>
                <a:cs typeface="Arial" panose="020B0604020202020204" pitchFamily="34" charset="0"/>
              </a:rPr>
              <a:t>Land transferred through a number of ownerships, knowledge of the tank was lost along the way</a:t>
            </a:r>
          </a:p>
          <a:p>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82207C7-E6B2-40FD-8C10-8B3CD11E154F}"/>
              </a:ext>
            </a:extLst>
          </p:cNvPr>
          <p:cNvSpPr txBox="1"/>
          <p:nvPr/>
        </p:nvSpPr>
        <p:spPr>
          <a:xfrm>
            <a:off x="303550" y="3589783"/>
            <a:ext cx="3282730" cy="21544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sng"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Site Investigation</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Local archival information [1]</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Historical ordnance survey maps[2]</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Industrial background</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GPR survey</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5" name="Picture 5" descr="A picture containing text, map&#10;&#10;Description generated with very high confidence">
            <a:extLst>
              <a:ext uri="{FF2B5EF4-FFF2-40B4-BE49-F238E27FC236}">
                <a16:creationId xmlns:a16="http://schemas.microsoft.com/office/drawing/2014/main" id="{17DA9475-E963-4C9B-A059-82287EB002D1}"/>
              </a:ext>
            </a:extLst>
          </p:cNvPr>
          <p:cNvPicPr>
            <a:picLocks noChangeAspect="1"/>
          </p:cNvPicPr>
          <p:nvPr/>
        </p:nvPicPr>
        <p:blipFill>
          <a:blip r:embed="rId2"/>
          <a:stretch>
            <a:fillRect/>
          </a:stretch>
        </p:blipFill>
        <p:spPr>
          <a:xfrm>
            <a:off x="9710809" y="3326399"/>
            <a:ext cx="2278743" cy="2278743"/>
          </a:xfrm>
          <a:prstGeom prst="rect">
            <a:avLst/>
          </a:prstGeom>
        </p:spPr>
      </p:pic>
      <p:pic>
        <p:nvPicPr>
          <p:cNvPr id="6" name="Picture 6" descr="A screenshot of a cell phone&#10;&#10;Description generated with very high confidence">
            <a:extLst>
              <a:ext uri="{FF2B5EF4-FFF2-40B4-BE49-F238E27FC236}">
                <a16:creationId xmlns:a16="http://schemas.microsoft.com/office/drawing/2014/main" id="{5BC8E330-7B71-4190-AA05-874234146C64}"/>
              </a:ext>
            </a:extLst>
          </p:cNvPr>
          <p:cNvPicPr>
            <a:picLocks noChangeAspect="1"/>
          </p:cNvPicPr>
          <p:nvPr/>
        </p:nvPicPr>
        <p:blipFill>
          <a:blip r:embed="rId3"/>
          <a:stretch>
            <a:fillRect/>
          </a:stretch>
        </p:blipFill>
        <p:spPr>
          <a:xfrm>
            <a:off x="6364514" y="3284712"/>
            <a:ext cx="3178628" cy="2610860"/>
          </a:xfrm>
          <a:prstGeom prst="rect">
            <a:avLst/>
          </a:prstGeom>
        </p:spPr>
      </p:pic>
      <p:pic>
        <p:nvPicPr>
          <p:cNvPr id="7" name="Picture 7" descr="A close up of a logo&#10;&#10;Description generated with very high confidence">
            <a:extLst>
              <a:ext uri="{FF2B5EF4-FFF2-40B4-BE49-F238E27FC236}">
                <a16:creationId xmlns:a16="http://schemas.microsoft.com/office/drawing/2014/main" id="{C234B64C-55D3-41F5-BBDB-4818AB4B8196}"/>
              </a:ext>
            </a:extLst>
          </p:cNvPr>
          <p:cNvPicPr>
            <a:picLocks noChangeAspect="1"/>
          </p:cNvPicPr>
          <p:nvPr/>
        </p:nvPicPr>
        <p:blipFill rotWithShape="1">
          <a:blip r:embed="rId4"/>
          <a:srcRect r="50343" b="-761"/>
          <a:stretch/>
        </p:blipFill>
        <p:spPr>
          <a:xfrm>
            <a:off x="7474857" y="5102598"/>
            <a:ext cx="2630691" cy="605261"/>
          </a:xfrm>
          <a:prstGeom prst="rect">
            <a:avLst/>
          </a:prstGeom>
        </p:spPr>
      </p:pic>
      <p:sp>
        <p:nvSpPr>
          <p:cNvPr id="8" name="Rectangle 7">
            <a:extLst>
              <a:ext uri="{FF2B5EF4-FFF2-40B4-BE49-F238E27FC236}">
                <a16:creationId xmlns:a16="http://schemas.microsoft.com/office/drawing/2014/main" id="{2ABFE135-5036-4CD0-AB4C-B3F004C86DAF}"/>
              </a:ext>
            </a:extLst>
          </p:cNvPr>
          <p:cNvSpPr/>
          <p:nvPr/>
        </p:nvSpPr>
        <p:spPr>
          <a:xfrm>
            <a:off x="7024914" y="4815113"/>
            <a:ext cx="1582057" cy="290286"/>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9" descr="A motorcycle parked on a dirt track&#10;&#10;Description generated with high confidence">
            <a:extLst>
              <a:ext uri="{FF2B5EF4-FFF2-40B4-BE49-F238E27FC236}">
                <a16:creationId xmlns:a16="http://schemas.microsoft.com/office/drawing/2014/main" id="{117B7D9F-63CA-470C-9BB4-30BB962DB9F6}"/>
              </a:ext>
            </a:extLst>
          </p:cNvPr>
          <p:cNvPicPr>
            <a:picLocks noChangeAspect="1"/>
          </p:cNvPicPr>
          <p:nvPr/>
        </p:nvPicPr>
        <p:blipFill>
          <a:blip r:embed="rId5"/>
          <a:stretch>
            <a:fillRect/>
          </a:stretch>
        </p:blipFill>
        <p:spPr>
          <a:xfrm>
            <a:off x="3585029" y="3587086"/>
            <a:ext cx="2743200" cy="1744855"/>
          </a:xfrm>
          <a:prstGeom prst="rect">
            <a:avLst/>
          </a:prstGeom>
        </p:spPr>
      </p:pic>
      <p:sp>
        <p:nvSpPr>
          <p:cNvPr id="10" name="TextBox 9">
            <a:extLst>
              <a:ext uri="{FF2B5EF4-FFF2-40B4-BE49-F238E27FC236}">
                <a16:creationId xmlns:a16="http://schemas.microsoft.com/office/drawing/2014/main" id="{50E02C16-224B-45EE-A931-FDB51B872A66}"/>
              </a:ext>
            </a:extLst>
          </p:cNvPr>
          <p:cNvSpPr txBox="1"/>
          <p:nvPr/>
        </p:nvSpPr>
        <p:spPr>
          <a:xfrm>
            <a:off x="87086" y="6203950"/>
            <a:ext cx="402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[1], screen shot - Swansea.gov.uk. n.d. </a:t>
            </a:r>
            <a:r>
              <a:rPr kumimoji="0" lang="en-GB" sz="900" b="0" i="1"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Swansea - Search</a:t>
            </a:r>
            <a:r>
              <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 [online] Available at: &lt;https://www.swansea.gov.uk/article/1808/Search?articleid=1808&amp;q=history&amp;searchmethod=ANY&amp;continue=Continue&gt; [Accessed 10 May 2020].</a:t>
            </a:r>
            <a:endParaRPr kumimoji="0" lang="en-US" sz="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B93528FE-3319-458E-AC26-AE43666537A2}"/>
              </a:ext>
            </a:extLst>
          </p:cNvPr>
          <p:cNvSpPr txBox="1"/>
          <p:nvPr/>
        </p:nvSpPr>
        <p:spPr>
          <a:xfrm>
            <a:off x="9294132" y="5983969"/>
            <a:ext cx="2743200"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Arial" panose="020B0604020202020204" pitchFamily="34" charset="0"/>
                <a:ea typeface="+mn-lt"/>
                <a:cs typeface="Arial" panose="020B0604020202020204" pitchFamily="34" charset="0"/>
              </a:rPr>
              <a:t>[2], map - Ordnancesurvey.co.uk. 2020. </a:t>
            </a:r>
            <a:r>
              <a:rPr kumimoji="0" lang="en-GB" sz="900" b="0" i="1" u="none" strike="noStrike" kern="1200" cap="none" spc="0" normalizeH="0" baseline="0" noProof="0">
                <a:ln>
                  <a:noFill/>
                </a:ln>
                <a:solidFill>
                  <a:prstClr val="black"/>
                </a:solidFill>
                <a:effectLst/>
                <a:uLnTx/>
                <a:uFillTx/>
                <a:latin typeface="Arial" panose="020B0604020202020204" pitchFamily="34" charset="0"/>
                <a:ea typeface="+mn-lt"/>
                <a:cs typeface="Arial" panose="020B0604020202020204" pitchFamily="34" charset="0"/>
              </a:rPr>
              <a:t>Historical Map Archives</a:t>
            </a:r>
            <a:r>
              <a:rPr kumimoji="0" lang="en-GB" sz="900" b="0" i="0" u="none" strike="noStrike" kern="1200" cap="none" spc="0" normalizeH="0" baseline="0" noProof="0">
                <a:ln>
                  <a:noFill/>
                </a:ln>
                <a:solidFill>
                  <a:prstClr val="black"/>
                </a:solidFill>
                <a:effectLst/>
                <a:uLnTx/>
                <a:uFillTx/>
                <a:latin typeface="Arial" panose="020B0604020202020204" pitchFamily="34" charset="0"/>
                <a:ea typeface="+mn-lt"/>
                <a:cs typeface="Arial" panose="020B0604020202020204" pitchFamily="34" charset="0"/>
              </a:rPr>
              <a:t>. [online] Available at: &lt;https://www.ordnancesurvey.co.uk/about/history/historical-maps-archives&gt; [Accessed 10 May 2020].</a:t>
            </a:r>
            <a:endParaRPr kumimoji="0" lang="en-US" sz="9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5154521E-83D4-4F37-826D-4EDD907741FF}"/>
              </a:ext>
            </a:extLst>
          </p:cNvPr>
          <p:cNvSpPr txBox="1"/>
          <p:nvPr/>
        </p:nvSpPr>
        <p:spPr>
          <a:xfrm>
            <a:off x="4487636" y="6047013"/>
            <a:ext cx="3541485"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Arial" panose="020B0604020202020204" pitchFamily="34" charset="0"/>
                <a:ea typeface="+mn-lt"/>
                <a:cs typeface="Arial" panose="020B0604020202020204" pitchFamily="34" charset="0"/>
              </a:rPr>
              <a:t>Geotec Surveys, n.d. </a:t>
            </a:r>
            <a:r>
              <a:rPr kumimoji="0" lang="en-GB" sz="900" b="0" i="1" u="none" strike="noStrike" kern="1200" cap="none" spc="0" normalizeH="0" baseline="0" noProof="0">
                <a:ln>
                  <a:noFill/>
                </a:ln>
                <a:solidFill>
                  <a:prstClr val="black"/>
                </a:solidFill>
                <a:effectLst/>
                <a:uLnTx/>
                <a:uFillTx/>
                <a:latin typeface="Arial" panose="020B0604020202020204" pitchFamily="34" charset="0"/>
                <a:ea typeface="+mn-lt"/>
                <a:cs typeface="Arial" panose="020B0604020202020204" pitchFamily="34" charset="0"/>
              </a:rPr>
              <a:t>GPR Survey Proccess</a:t>
            </a:r>
            <a:r>
              <a:rPr kumimoji="0" lang="en-GB" sz="900" b="0" i="0" u="none" strike="noStrike" kern="1200" cap="none" spc="0" normalizeH="0" baseline="0" noProof="0">
                <a:ln>
                  <a:noFill/>
                </a:ln>
                <a:solidFill>
                  <a:prstClr val="black"/>
                </a:solidFill>
                <a:effectLst/>
                <a:uLnTx/>
                <a:uFillTx/>
                <a:latin typeface="Arial" panose="020B0604020202020204" pitchFamily="34" charset="0"/>
                <a:ea typeface="+mn-lt"/>
                <a:cs typeface="Arial" panose="020B0604020202020204" pitchFamily="34" charset="0"/>
              </a:rPr>
              <a:t>. [image] Available at: &lt;https://geotecsurveys.godaddysites.com/gpr-surveys?gclid=CjwKCAjw5Ij2BRBdEiwA0Frc9daxKTsjH6cehtraVAUZ8aOaYJVTNPJ9kHZ5QqiRJxKItRd8-DIBcBoCw1YQAvD_BwE&gt; [Accessed 18 May 2020].</a:t>
            </a:r>
            <a:endParaRPr kumimoji="0" lang="en-US" sz="9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24555A62-515B-4FA6-9FB7-92EEB4CDF572}"/>
              </a:ext>
            </a:extLst>
          </p:cNvPr>
          <p:cNvSpPr txBox="1"/>
          <p:nvPr/>
        </p:nvSpPr>
        <p:spPr>
          <a:xfrm>
            <a:off x="180975" y="85725"/>
            <a:ext cx="2914650" cy="369332"/>
          </a:xfrm>
          <a:prstGeom prst="rect">
            <a:avLst/>
          </a:prstGeom>
          <a:noFill/>
        </p:spPr>
        <p:txBody>
          <a:bodyPr wrap="square" rtlCol="0">
            <a:spAutoFit/>
          </a:bodyPr>
          <a:lstStyle/>
          <a:p>
            <a:r>
              <a:rPr lang="en-GB" dirty="0" err="1">
                <a:solidFill>
                  <a:schemeClr val="accent1">
                    <a:lumMod val="75000"/>
                  </a:schemeClr>
                </a:solidFill>
                <a:latin typeface="Arial" panose="020B0604020202020204" pitchFamily="34" charset="0"/>
                <a:cs typeface="Arial" panose="020B0604020202020204" pitchFamily="34" charset="0"/>
              </a:rPr>
              <a:t>Teifion</a:t>
            </a:r>
            <a:r>
              <a:rPr lang="en-GB" dirty="0">
                <a:solidFill>
                  <a:schemeClr val="accent1">
                    <a:lumMod val="75000"/>
                  </a:schemeClr>
                </a:solidFill>
                <a:latin typeface="Arial" panose="020B0604020202020204" pitchFamily="34" charset="0"/>
                <a:cs typeface="Arial" panose="020B0604020202020204" pitchFamily="34" charset="0"/>
              </a:rPr>
              <a:t> Evans</a:t>
            </a:r>
          </a:p>
        </p:txBody>
      </p:sp>
    </p:spTree>
    <p:extLst>
      <p:ext uri="{BB962C8B-B14F-4D97-AF65-F5344CB8AC3E}">
        <p14:creationId xmlns:p14="http://schemas.microsoft.com/office/powerpoint/2010/main" val="3800479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2D996-D011-4354-A393-0F40F5B32F4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GPR survey</a:t>
            </a:r>
          </a:p>
        </p:txBody>
      </p:sp>
      <p:pic>
        <p:nvPicPr>
          <p:cNvPr id="4" name="Picture 4" descr="A motorcycle parked on a dirt track&#10;&#10;Description generated with high confidence">
            <a:extLst>
              <a:ext uri="{FF2B5EF4-FFF2-40B4-BE49-F238E27FC236}">
                <a16:creationId xmlns:a16="http://schemas.microsoft.com/office/drawing/2014/main" id="{5D2C13C8-E9D3-4940-8FF3-C1FEA95C5B8F}"/>
              </a:ext>
            </a:extLst>
          </p:cNvPr>
          <p:cNvPicPr>
            <a:picLocks noChangeAspect="1"/>
          </p:cNvPicPr>
          <p:nvPr/>
        </p:nvPicPr>
        <p:blipFill>
          <a:blip r:embed="rId2"/>
          <a:stretch>
            <a:fillRect/>
          </a:stretch>
        </p:blipFill>
        <p:spPr>
          <a:xfrm>
            <a:off x="9122229" y="658704"/>
            <a:ext cx="2627086" cy="1672283"/>
          </a:xfrm>
          <a:prstGeom prst="rect">
            <a:avLst/>
          </a:prstGeom>
        </p:spPr>
      </p:pic>
      <p:sp>
        <p:nvSpPr>
          <p:cNvPr id="5" name="TextBox 4">
            <a:extLst>
              <a:ext uri="{FF2B5EF4-FFF2-40B4-BE49-F238E27FC236}">
                <a16:creationId xmlns:a16="http://schemas.microsoft.com/office/drawing/2014/main" id="{32E3BBB9-C6FD-488E-A165-5419BA7FD308}"/>
              </a:ext>
            </a:extLst>
          </p:cNvPr>
          <p:cNvSpPr txBox="1"/>
          <p:nvPr/>
        </p:nvSpPr>
        <p:spPr>
          <a:xfrm>
            <a:off x="689429" y="1814286"/>
            <a:ext cx="5500914"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Ground Penetrating Radar</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Detects changes in the ground density and any obstructions</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Accurately show sub-surface obstructions</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Helped identify tank, pipework</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Important in the removal the tank</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Avoid damaging due to knowledge of the positioning of the tank</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3" name="Picture 5" descr="A close up of a device&#10;&#10;Description generated with high confidence">
            <a:extLst>
              <a:ext uri="{FF2B5EF4-FFF2-40B4-BE49-F238E27FC236}">
                <a16:creationId xmlns:a16="http://schemas.microsoft.com/office/drawing/2014/main" id="{699F4603-4326-4B28-A06A-4DAFD80852E6}"/>
              </a:ext>
            </a:extLst>
          </p:cNvPr>
          <p:cNvPicPr>
            <a:picLocks noChangeAspect="1"/>
          </p:cNvPicPr>
          <p:nvPr/>
        </p:nvPicPr>
        <p:blipFill>
          <a:blip r:embed="rId3"/>
          <a:stretch>
            <a:fillRect/>
          </a:stretch>
        </p:blipFill>
        <p:spPr>
          <a:xfrm>
            <a:off x="8839201" y="2463133"/>
            <a:ext cx="3193142" cy="2505048"/>
          </a:xfrm>
          <a:prstGeom prst="rect">
            <a:avLst/>
          </a:prstGeom>
        </p:spPr>
      </p:pic>
      <p:pic>
        <p:nvPicPr>
          <p:cNvPr id="6" name="Picture 6">
            <a:extLst>
              <a:ext uri="{FF2B5EF4-FFF2-40B4-BE49-F238E27FC236}">
                <a16:creationId xmlns:a16="http://schemas.microsoft.com/office/drawing/2014/main" id="{8FF35D54-43C9-4E1E-A639-D8870B66EF29}"/>
              </a:ext>
            </a:extLst>
          </p:cNvPr>
          <p:cNvPicPr>
            <a:picLocks noChangeAspect="1"/>
          </p:cNvPicPr>
          <p:nvPr/>
        </p:nvPicPr>
        <p:blipFill>
          <a:blip r:embed="rId4"/>
          <a:stretch>
            <a:fillRect/>
          </a:stretch>
        </p:blipFill>
        <p:spPr>
          <a:xfrm>
            <a:off x="6052456" y="4405010"/>
            <a:ext cx="2743200" cy="791183"/>
          </a:xfrm>
          <a:prstGeom prst="rect">
            <a:avLst/>
          </a:prstGeom>
        </p:spPr>
      </p:pic>
      <p:pic>
        <p:nvPicPr>
          <p:cNvPr id="7" name="Picture 7" descr="A picture containing grass, road, train, sitting&#10;&#10;Description generated with very high confidence">
            <a:extLst>
              <a:ext uri="{FF2B5EF4-FFF2-40B4-BE49-F238E27FC236}">
                <a16:creationId xmlns:a16="http://schemas.microsoft.com/office/drawing/2014/main" id="{094C4698-6421-408B-8060-81020C350AF7}"/>
              </a:ext>
            </a:extLst>
          </p:cNvPr>
          <p:cNvPicPr>
            <a:picLocks noChangeAspect="1"/>
          </p:cNvPicPr>
          <p:nvPr/>
        </p:nvPicPr>
        <p:blipFill>
          <a:blip r:embed="rId5"/>
          <a:stretch>
            <a:fillRect/>
          </a:stretch>
        </p:blipFill>
        <p:spPr>
          <a:xfrm>
            <a:off x="5929086" y="2712516"/>
            <a:ext cx="2743200" cy="1432965"/>
          </a:xfrm>
          <a:prstGeom prst="rect">
            <a:avLst/>
          </a:prstGeom>
        </p:spPr>
      </p:pic>
      <p:pic>
        <p:nvPicPr>
          <p:cNvPr id="8" name="Picture 8" descr="A car parked in a parking lot&#10;&#10;Description generated with very high confidence">
            <a:extLst>
              <a:ext uri="{FF2B5EF4-FFF2-40B4-BE49-F238E27FC236}">
                <a16:creationId xmlns:a16="http://schemas.microsoft.com/office/drawing/2014/main" id="{4EFDE306-9D26-49D7-A46D-D8836904707B}"/>
              </a:ext>
            </a:extLst>
          </p:cNvPr>
          <p:cNvPicPr>
            <a:picLocks noChangeAspect="1"/>
          </p:cNvPicPr>
          <p:nvPr/>
        </p:nvPicPr>
        <p:blipFill>
          <a:blip r:embed="rId6"/>
          <a:stretch>
            <a:fillRect/>
          </a:stretch>
        </p:blipFill>
        <p:spPr>
          <a:xfrm>
            <a:off x="5929086" y="1008743"/>
            <a:ext cx="2743200" cy="1371600"/>
          </a:xfrm>
          <a:prstGeom prst="rect">
            <a:avLst/>
          </a:prstGeom>
        </p:spPr>
      </p:pic>
      <p:sp>
        <p:nvSpPr>
          <p:cNvPr id="10" name="TextBox 9">
            <a:extLst>
              <a:ext uri="{FF2B5EF4-FFF2-40B4-BE49-F238E27FC236}">
                <a16:creationId xmlns:a16="http://schemas.microsoft.com/office/drawing/2014/main" id="{79D48C86-AEDD-482F-B0F6-0F6A555CC716}"/>
              </a:ext>
            </a:extLst>
          </p:cNvPr>
          <p:cNvSpPr txBox="1"/>
          <p:nvPr/>
        </p:nvSpPr>
        <p:spPr>
          <a:xfrm>
            <a:off x="915386" y="5403302"/>
            <a:ext cx="345790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err="1">
                <a:ln>
                  <a:noFill/>
                </a:ln>
                <a:solidFill>
                  <a:prstClr val="black"/>
                </a:solidFill>
                <a:effectLst/>
                <a:uLnTx/>
                <a:uFillTx/>
                <a:latin typeface="Arial" panose="020B0604020202020204" pitchFamily="34" charset="0"/>
                <a:ea typeface="+mn-lt"/>
                <a:cs typeface="Arial" panose="020B0604020202020204" pitchFamily="34" charset="0"/>
              </a:rPr>
              <a:t>Geotec</a:t>
            </a:r>
            <a:r>
              <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 Surveys., 2020. </a:t>
            </a:r>
            <a:r>
              <a:rPr kumimoji="0" lang="en-GB" sz="900" b="0" i="1"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Taking The Guesswork Out Of Underground Mapping</a:t>
            </a:r>
            <a:r>
              <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 [online] GEOTEC Surveys. Available at: &lt;https://geotecsurveys.godaddysites.com/gpr-surveys?gclid=CjwKCAjw5Ij2BRBdEiwA0Frc9daxKTsjH6cehtraVAUZ8aOaYJVTNPJ9kHZ5QqiRJxKItRd8-DIBcBoCw1YQAvD_BwE&gt; [Accessed 10 May 2020].</a:t>
            </a:r>
            <a:endParaRPr kumimoji="0" lang="en-US" sz="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E5127A9D-1D6A-4B9C-8F1E-E8DE93D64D71}"/>
              </a:ext>
            </a:extLst>
          </p:cNvPr>
          <p:cNvSpPr txBox="1"/>
          <p:nvPr/>
        </p:nvSpPr>
        <p:spPr>
          <a:xfrm>
            <a:off x="5304440" y="5530412"/>
            <a:ext cx="30690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Arial" panose="020B0604020202020204" pitchFamily="34" charset="0"/>
                <a:ea typeface="+mn-lt"/>
                <a:cs typeface="Arial" panose="020B0604020202020204" pitchFamily="34" charset="0"/>
              </a:rPr>
              <a:t>Nogging GPR system, 2020. </a:t>
            </a:r>
            <a:r>
              <a:rPr kumimoji="0" lang="en-GB" sz="900" b="0" i="1" u="none" strike="noStrike" kern="1200" cap="none" spc="0" normalizeH="0" baseline="0" noProof="0">
                <a:ln>
                  <a:noFill/>
                </a:ln>
                <a:solidFill>
                  <a:prstClr val="black"/>
                </a:solidFill>
                <a:effectLst/>
                <a:uLnTx/>
                <a:uFillTx/>
                <a:latin typeface="Arial" panose="020B0604020202020204" pitchFamily="34" charset="0"/>
                <a:ea typeface="+mn-lt"/>
                <a:cs typeface="Arial" panose="020B0604020202020204" pitchFamily="34" charset="0"/>
              </a:rPr>
              <a:t>GPR Depth Slices</a:t>
            </a:r>
            <a:r>
              <a:rPr kumimoji="0" lang="en-GB" sz="900" b="0" i="0" u="none" strike="noStrike" kern="1200" cap="none" spc="0" normalizeH="0" baseline="0" noProof="0">
                <a:ln>
                  <a:noFill/>
                </a:ln>
                <a:solidFill>
                  <a:prstClr val="black"/>
                </a:solidFill>
                <a:effectLst/>
                <a:uLnTx/>
                <a:uFillTx/>
                <a:latin typeface="Arial" panose="020B0604020202020204" pitchFamily="34" charset="0"/>
                <a:ea typeface="+mn-lt"/>
                <a:cs typeface="Arial" panose="020B0604020202020204" pitchFamily="34" charset="0"/>
              </a:rPr>
              <a:t>. [images] Available at: &lt;http://www.hengda-century.com/plus/view.php?aid=228&gt; [Accessed 10 May 2020].</a:t>
            </a:r>
            <a:endParaRPr kumimoji="0" lang="en-US" sz="9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8198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E9F7F-FC6B-4F3D-83DF-934BAE9F43D4}"/>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Dicomissioning</a:t>
            </a:r>
            <a:r>
              <a:rPr lang="en-GB" dirty="0">
                <a:latin typeface="Arial" panose="020B0604020202020204" pitchFamily="34" charset="0"/>
                <a:cs typeface="Arial" panose="020B0604020202020204" pitchFamily="34" charset="0"/>
              </a:rPr>
              <a:t> and Removal</a:t>
            </a:r>
          </a:p>
        </p:txBody>
      </p:sp>
      <p:sp>
        <p:nvSpPr>
          <p:cNvPr id="4" name="TextBox 3">
            <a:extLst>
              <a:ext uri="{FF2B5EF4-FFF2-40B4-BE49-F238E27FC236}">
                <a16:creationId xmlns:a16="http://schemas.microsoft.com/office/drawing/2014/main" id="{D3A4915A-1BF8-4A53-BC1F-5F3F85A1B820}"/>
              </a:ext>
            </a:extLst>
          </p:cNvPr>
          <p:cNvSpPr txBox="1"/>
          <p:nvPr/>
        </p:nvSpPr>
        <p:spPr>
          <a:xfrm>
            <a:off x="758716" y="2042548"/>
            <a:ext cx="6905297" cy="39087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Calibri"/>
              </a:rPr>
              <a:t>Dicomissioning</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Calibri"/>
              </a:rPr>
              <a:t>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Calibri"/>
              </a:rPr>
              <a:t>proccess</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Calibri"/>
              </a:rPr>
              <a:t>, as by Groundwater protection Codes Wales, includes: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Calibri"/>
              </a:rPr>
              <a:t>Full risk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Calibri"/>
              </a:rPr>
              <a:t>assesment</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Calibri"/>
              </a:rPr>
              <a:t>Sample surrounding soil and groundwater;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Calibri"/>
              </a:rPr>
              <a:t>- </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Calibri"/>
              </a:rPr>
              <a:t>Need a qualified sampling consultant to plan a programme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Calibri"/>
              </a:rPr>
              <a:t>- Samples must meet required standards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Calibri"/>
              </a:rPr>
              <a:t>-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Calibri"/>
              </a:rPr>
              <a:t>Natrual</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Calibri"/>
              </a:rPr>
              <a:t>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Calibri"/>
              </a:rPr>
              <a:t>Recources</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Calibri"/>
              </a:rPr>
              <a:t> Wales</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Calibri"/>
              </a:rPr>
              <a:t>Remove any residual product from the tank and pipes (bottoming)</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Calibri"/>
              </a:rPr>
              <a:t>Remove any explosive vapours from the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Calibri"/>
              </a:rPr>
              <a:t>atnk</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Calibri"/>
              </a:rPr>
              <a:t> to make them safe for removal</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Calibri"/>
              </a:rPr>
              <a:t>The whole process must comply with:</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Calibri"/>
              </a:rPr>
              <a:t>Public health act 1936[1]</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Calibri"/>
              </a:rPr>
              <a:t>The Environmental Protection act 1990[2]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Calibri"/>
            </a:endParaRPr>
          </a:p>
        </p:txBody>
      </p:sp>
      <p:sp>
        <p:nvSpPr>
          <p:cNvPr id="6" name="TextBox 5">
            <a:extLst>
              <a:ext uri="{FF2B5EF4-FFF2-40B4-BE49-F238E27FC236}">
                <a16:creationId xmlns:a16="http://schemas.microsoft.com/office/drawing/2014/main" id="{8ED6A422-139D-49E6-83F3-9ADC310870C6}"/>
              </a:ext>
            </a:extLst>
          </p:cNvPr>
          <p:cNvSpPr txBox="1"/>
          <p:nvPr/>
        </p:nvSpPr>
        <p:spPr>
          <a:xfrm>
            <a:off x="758716" y="1405102"/>
            <a:ext cx="738877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Closing and removing the UST system by removing any equipment connected to it</a:t>
            </a:r>
          </a:p>
        </p:txBody>
      </p:sp>
      <p:pic>
        <p:nvPicPr>
          <p:cNvPr id="7" name="Picture 7" descr="A screenshot of a cell phone&#10;&#10;Description generated with very high confidence">
            <a:extLst>
              <a:ext uri="{FF2B5EF4-FFF2-40B4-BE49-F238E27FC236}">
                <a16:creationId xmlns:a16="http://schemas.microsoft.com/office/drawing/2014/main" id="{B946BCCF-71DD-4A0B-9DC7-8148B2D29B40}"/>
              </a:ext>
            </a:extLst>
          </p:cNvPr>
          <p:cNvPicPr>
            <a:picLocks noChangeAspect="1"/>
          </p:cNvPicPr>
          <p:nvPr/>
        </p:nvPicPr>
        <p:blipFill>
          <a:blip r:embed="rId2"/>
          <a:stretch>
            <a:fillRect/>
          </a:stretch>
        </p:blipFill>
        <p:spPr>
          <a:xfrm>
            <a:off x="9128234" y="1024063"/>
            <a:ext cx="1639614" cy="2303158"/>
          </a:xfrm>
          <a:prstGeom prst="rect">
            <a:avLst/>
          </a:prstGeom>
        </p:spPr>
      </p:pic>
      <p:sp>
        <p:nvSpPr>
          <p:cNvPr id="9" name="TextBox 8">
            <a:extLst>
              <a:ext uri="{FF2B5EF4-FFF2-40B4-BE49-F238E27FC236}">
                <a16:creationId xmlns:a16="http://schemas.microsoft.com/office/drawing/2014/main" id="{A1186504-62AF-401F-A6F9-C6CB3E1E9CC0}"/>
              </a:ext>
            </a:extLst>
          </p:cNvPr>
          <p:cNvSpPr txBox="1"/>
          <p:nvPr/>
        </p:nvSpPr>
        <p:spPr>
          <a:xfrm>
            <a:off x="836557" y="558197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2017. </a:t>
            </a:r>
            <a:r>
              <a:rPr kumimoji="0" lang="en-GB" sz="900" b="0" i="1"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Ground Water Protection Acts For Wales</a:t>
            </a:r>
            <a:r>
              <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 Welsh Government, pp. 23,24,25.</a:t>
            </a:r>
            <a:endParaRPr kumimoji="0" lang="en-US" sz="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BFCF05B0-F978-42BE-954F-75CB5CAF785E}"/>
              </a:ext>
            </a:extLst>
          </p:cNvPr>
          <p:cNvSpPr txBox="1"/>
          <p:nvPr/>
        </p:nvSpPr>
        <p:spPr>
          <a:xfrm>
            <a:off x="4369019" y="551464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Arial" panose="020B0604020202020204" pitchFamily="34" charset="0"/>
                <a:ea typeface="+mn-lt"/>
                <a:cs typeface="Arial" panose="020B0604020202020204" pitchFamily="34" charset="0"/>
              </a:rPr>
              <a:t>[1] -Legislation.gov.uk. n.d. </a:t>
            </a:r>
            <a:r>
              <a:rPr kumimoji="0" lang="en-GB" sz="900" b="0" i="1" u="none" strike="noStrike" kern="1200" cap="none" spc="0" normalizeH="0" baseline="0" noProof="0">
                <a:ln>
                  <a:noFill/>
                </a:ln>
                <a:solidFill>
                  <a:prstClr val="black"/>
                </a:solidFill>
                <a:effectLst/>
                <a:uLnTx/>
                <a:uFillTx/>
                <a:latin typeface="Arial" panose="020B0604020202020204" pitchFamily="34" charset="0"/>
                <a:ea typeface="+mn-lt"/>
                <a:cs typeface="Arial" panose="020B0604020202020204" pitchFamily="34" charset="0"/>
              </a:rPr>
              <a:t>Public Health Act 1936</a:t>
            </a:r>
            <a:r>
              <a:rPr kumimoji="0" lang="en-GB" sz="900" b="0" i="0" u="none" strike="noStrike" kern="1200" cap="none" spc="0" normalizeH="0" baseline="0" noProof="0">
                <a:ln>
                  <a:noFill/>
                </a:ln>
                <a:solidFill>
                  <a:prstClr val="black"/>
                </a:solidFill>
                <a:effectLst/>
                <a:uLnTx/>
                <a:uFillTx/>
                <a:latin typeface="Arial" panose="020B0604020202020204" pitchFamily="34" charset="0"/>
                <a:ea typeface="+mn-lt"/>
                <a:cs typeface="Arial" panose="020B0604020202020204" pitchFamily="34" charset="0"/>
              </a:rPr>
              <a:t>. [online] Available at: &lt;http://www.legislation.gov.uk/ukpga/Geo5and1Edw8/26/49&gt; [Accessed 12 May 2020].</a:t>
            </a:r>
            <a:endParaRPr kumimoji="0" lang="en-US" sz="9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7696C861-D4F0-4B54-9AC7-D3E18972CD3B}"/>
              </a:ext>
            </a:extLst>
          </p:cNvPr>
          <p:cNvSpPr txBox="1"/>
          <p:nvPr/>
        </p:nvSpPr>
        <p:spPr>
          <a:xfrm>
            <a:off x="8190515" y="546307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[2] - </a:t>
            </a:r>
            <a:r>
              <a:rPr kumimoji="0" lang="en-GB" sz="900" b="0" i="0" u="none" strike="noStrike" kern="1200" cap="none" spc="0" normalizeH="0" baseline="0" noProof="0">
                <a:ln>
                  <a:noFill/>
                </a:ln>
                <a:solidFill>
                  <a:prstClr val="black"/>
                </a:solidFill>
                <a:effectLst/>
                <a:uLnTx/>
                <a:uFillTx/>
                <a:latin typeface="Arial" panose="020B0604020202020204" pitchFamily="34" charset="0"/>
                <a:ea typeface="+mn-lt"/>
                <a:cs typeface="Arial" panose="020B0604020202020204" pitchFamily="34" charset="0"/>
              </a:rPr>
              <a:t>Legislation.gov.uk. 1990. </a:t>
            </a:r>
            <a:r>
              <a:rPr kumimoji="0" lang="en-GB" sz="900" b="0" i="1" u="none" strike="noStrike" kern="1200" cap="none" spc="0" normalizeH="0" baseline="0" noProof="0">
                <a:ln>
                  <a:noFill/>
                </a:ln>
                <a:solidFill>
                  <a:prstClr val="black"/>
                </a:solidFill>
                <a:effectLst/>
                <a:uLnTx/>
                <a:uFillTx/>
                <a:latin typeface="Arial" panose="020B0604020202020204" pitchFamily="34" charset="0"/>
                <a:ea typeface="+mn-lt"/>
                <a:cs typeface="Arial" panose="020B0604020202020204" pitchFamily="34" charset="0"/>
              </a:rPr>
              <a:t>Environmental Protection Act 1990</a:t>
            </a:r>
            <a:r>
              <a:rPr kumimoji="0" lang="en-GB" sz="900" b="0" i="0" u="none" strike="noStrike" kern="1200" cap="none" spc="0" normalizeH="0" baseline="0" noProof="0">
                <a:ln>
                  <a:noFill/>
                </a:ln>
                <a:solidFill>
                  <a:prstClr val="black"/>
                </a:solidFill>
                <a:effectLst/>
                <a:uLnTx/>
                <a:uFillTx/>
                <a:latin typeface="Arial" panose="020B0604020202020204" pitchFamily="34" charset="0"/>
                <a:ea typeface="+mn-lt"/>
                <a:cs typeface="Arial" panose="020B0604020202020204" pitchFamily="34" charset="0"/>
              </a:rPr>
              <a:t>. [online] Available at: &lt;http://www.legislation.gov.uk/ukpga/1990/43/part/II&gt; [Accessed 12 May 2020].</a:t>
            </a:r>
            <a:endParaRPr kumimoji="0" lang="en-GB" sz="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8938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F6F8A-DB66-4ED3-A1BE-CC24AA220831}"/>
              </a:ext>
            </a:extLst>
          </p:cNvPr>
          <p:cNvSpPr>
            <a:spLocks noGrp="1"/>
          </p:cNvSpPr>
          <p:nvPr>
            <p:ph type="title"/>
          </p:nvPr>
        </p:nvSpPr>
        <p:spPr>
          <a:xfrm>
            <a:off x="775138" y="144408"/>
            <a:ext cx="10515600" cy="1325563"/>
          </a:xfrm>
        </p:spPr>
        <p:txBody>
          <a:bodyPr>
            <a:normAutofit/>
          </a:bodyPr>
          <a:lstStyle/>
          <a:p>
            <a:r>
              <a:rPr lang="en-GB" sz="2400" dirty="0">
                <a:latin typeface="Arial" panose="020B0604020202020204" pitchFamily="34" charset="0"/>
                <a:cs typeface="Arial" panose="020B0604020202020204" pitchFamily="34" charset="0"/>
              </a:rPr>
              <a:t>Case study</a:t>
            </a:r>
          </a:p>
        </p:txBody>
      </p:sp>
      <p:sp>
        <p:nvSpPr>
          <p:cNvPr id="6" name="TextBox 5">
            <a:extLst>
              <a:ext uri="{FF2B5EF4-FFF2-40B4-BE49-F238E27FC236}">
                <a16:creationId xmlns:a16="http://schemas.microsoft.com/office/drawing/2014/main" id="{570A7478-F53B-4FAE-9788-1D8CA219821C}"/>
              </a:ext>
            </a:extLst>
          </p:cNvPr>
          <p:cNvSpPr txBox="1"/>
          <p:nvPr/>
        </p:nvSpPr>
        <p:spPr>
          <a:xfrm>
            <a:off x="720960" y="1177909"/>
            <a:ext cx="43107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Calibri"/>
              </a:rPr>
              <a:t>Fallon and Bloor Homes</a:t>
            </a:r>
          </a:p>
        </p:txBody>
      </p:sp>
      <p:sp>
        <p:nvSpPr>
          <p:cNvPr id="3" name="TextBox 2">
            <a:extLst>
              <a:ext uri="{FF2B5EF4-FFF2-40B4-BE49-F238E27FC236}">
                <a16:creationId xmlns:a16="http://schemas.microsoft.com/office/drawing/2014/main" id="{F53F6EF7-5C67-4765-839D-AAF0F502B6E1}"/>
              </a:ext>
            </a:extLst>
          </p:cNvPr>
          <p:cNvSpPr txBox="1"/>
          <p:nvPr/>
        </p:nvSpPr>
        <p:spPr>
          <a:xfrm>
            <a:off x="427671" y="1548774"/>
            <a:ext cx="6495394"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Calibri"/>
              </a:rPr>
              <a:t>Fallon contracted by Bloor Homes to provide turnkey demolition</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Calibri"/>
              </a:rPr>
              <a:t>Historical underground fuel tanks, hydrocarbon impacted soils, contaminated ground water</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Calibri"/>
              </a:rPr>
              <a:t>16 week project</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Calibri"/>
              </a:rPr>
              <a:t>Broke out relict foundations, decommissioned and removed the underground fuel storage tanks</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Calibri"/>
              </a:rPr>
              <a:t>Cleaned out and removed the interceptors</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Calibri"/>
              </a:rPr>
              <a:t>Excavated and bioremediate 2500m3 of hydrocarbon contamination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Calibri"/>
              </a:rPr>
              <a:t>soild</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Calibri"/>
              </a:rPr>
              <a:t> on site</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Calibri"/>
              </a:rPr>
              <a:t>Installed barrier trench to prevent continued migration of hydrocarbons in groundwater </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Calibri"/>
              </a:rPr>
              <a:t>After treating the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contamination</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Calibri"/>
              </a:rPr>
              <a:t>, the site was suitable for residential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Calibri"/>
              </a:rPr>
              <a:t>devolopement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Calibri"/>
              </a:rPr>
              <a:t>.</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Calibri"/>
            </a:endParaRPr>
          </a:p>
        </p:txBody>
      </p:sp>
      <p:pic>
        <p:nvPicPr>
          <p:cNvPr id="4" name="Picture 4" descr="A picture containing outdoor, green, street, small&#10;&#10;Description generated with very high confidence">
            <a:extLst>
              <a:ext uri="{FF2B5EF4-FFF2-40B4-BE49-F238E27FC236}">
                <a16:creationId xmlns:a16="http://schemas.microsoft.com/office/drawing/2014/main" id="{3420674F-9EF6-4C51-8AB7-9B96489710EC}"/>
              </a:ext>
            </a:extLst>
          </p:cNvPr>
          <p:cNvPicPr>
            <a:picLocks noChangeAspect="1"/>
          </p:cNvPicPr>
          <p:nvPr/>
        </p:nvPicPr>
        <p:blipFill>
          <a:blip r:embed="rId2"/>
          <a:stretch>
            <a:fillRect/>
          </a:stretch>
        </p:blipFill>
        <p:spPr>
          <a:xfrm>
            <a:off x="8155277" y="1235503"/>
            <a:ext cx="3062515" cy="1728128"/>
          </a:xfrm>
          <a:prstGeom prst="rect">
            <a:avLst/>
          </a:prstGeom>
        </p:spPr>
      </p:pic>
      <p:pic>
        <p:nvPicPr>
          <p:cNvPr id="5" name="Picture 6" descr="A person standing on top of a dirt field&#10;&#10;Description generated with very high confidence">
            <a:extLst>
              <a:ext uri="{FF2B5EF4-FFF2-40B4-BE49-F238E27FC236}">
                <a16:creationId xmlns:a16="http://schemas.microsoft.com/office/drawing/2014/main" id="{B9C10145-A4B6-43F2-8952-3052BD73426D}"/>
              </a:ext>
            </a:extLst>
          </p:cNvPr>
          <p:cNvPicPr>
            <a:picLocks noChangeAspect="1"/>
          </p:cNvPicPr>
          <p:nvPr/>
        </p:nvPicPr>
        <p:blipFill>
          <a:blip r:embed="rId3"/>
          <a:stretch>
            <a:fillRect/>
          </a:stretch>
        </p:blipFill>
        <p:spPr>
          <a:xfrm>
            <a:off x="7119257" y="3068505"/>
            <a:ext cx="2068286" cy="1548306"/>
          </a:xfrm>
          <a:prstGeom prst="rect">
            <a:avLst/>
          </a:prstGeom>
        </p:spPr>
      </p:pic>
      <p:pic>
        <p:nvPicPr>
          <p:cNvPr id="7" name="Picture 7" descr="A truck driving down a dirt road&#10;&#10;Description generated with very high confidence">
            <a:extLst>
              <a:ext uri="{FF2B5EF4-FFF2-40B4-BE49-F238E27FC236}">
                <a16:creationId xmlns:a16="http://schemas.microsoft.com/office/drawing/2014/main" id="{8C5170DC-B3EC-4547-8B29-1259E1CF4111}"/>
              </a:ext>
            </a:extLst>
          </p:cNvPr>
          <p:cNvPicPr>
            <a:picLocks noChangeAspect="1"/>
          </p:cNvPicPr>
          <p:nvPr/>
        </p:nvPicPr>
        <p:blipFill>
          <a:blip r:embed="rId4"/>
          <a:stretch>
            <a:fillRect/>
          </a:stretch>
        </p:blipFill>
        <p:spPr>
          <a:xfrm>
            <a:off x="9252857" y="3069831"/>
            <a:ext cx="2743200" cy="2053652"/>
          </a:xfrm>
          <a:prstGeom prst="rect">
            <a:avLst/>
          </a:prstGeom>
        </p:spPr>
      </p:pic>
      <p:sp>
        <p:nvSpPr>
          <p:cNvPr id="8" name="TextBox 7">
            <a:extLst>
              <a:ext uri="{FF2B5EF4-FFF2-40B4-BE49-F238E27FC236}">
                <a16:creationId xmlns:a16="http://schemas.microsoft.com/office/drawing/2014/main" id="{EB94AB78-1655-4480-B8F9-B251298E6BDC}"/>
              </a:ext>
            </a:extLst>
          </p:cNvPr>
          <p:cNvSpPr txBox="1"/>
          <p:nvPr/>
        </p:nvSpPr>
        <p:spPr>
          <a:xfrm>
            <a:off x="667406" y="5481145"/>
            <a:ext cx="2743200"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Arial" panose="020B0604020202020204" pitchFamily="34" charset="0"/>
                <a:ea typeface="+mn-lt"/>
                <a:cs typeface="Arial" panose="020B0604020202020204" pitchFamily="34" charset="0"/>
              </a:rPr>
              <a:t>Fallon. 2017. </a:t>
            </a:r>
            <a:r>
              <a:rPr kumimoji="0" lang="en-GB" sz="900" b="0" i="1" u="none" strike="noStrike" kern="1200" cap="none" spc="0" normalizeH="0" baseline="0" noProof="0">
                <a:ln>
                  <a:noFill/>
                </a:ln>
                <a:solidFill>
                  <a:prstClr val="black"/>
                </a:solidFill>
                <a:effectLst/>
                <a:uLnTx/>
                <a:uFillTx/>
                <a:latin typeface="Arial" panose="020B0604020202020204" pitchFamily="34" charset="0"/>
                <a:ea typeface="+mn-lt"/>
                <a:cs typeface="Arial" panose="020B0604020202020204" pitchFamily="34" charset="0"/>
              </a:rPr>
              <a:t>Bloor Homes | Fallon</a:t>
            </a:r>
            <a:r>
              <a:rPr kumimoji="0" lang="en-GB" sz="900" b="0" i="0" u="none" strike="noStrike" kern="1200" cap="none" spc="0" normalizeH="0" baseline="0" noProof="0">
                <a:ln>
                  <a:noFill/>
                </a:ln>
                <a:solidFill>
                  <a:prstClr val="black"/>
                </a:solidFill>
                <a:effectLst/>
                <a:uLnTx/>
                <a:uFillTx/>
                <a:latin typeface="Arial" panose="020B0604020202020204" pitchFamily="34" charset="0"/>
                <a:ea typeface="+mn-lt"/>
                <a:cs typeface="Arial" panose="020B0604020202020204" pitchFamily="34" charset="0"/>
              </a:rPr>
              <a:t>. [online] Available at: &lt;http://www.fallonltd.com/case-study/bloor-homes/&gt; [Accessed 13 May 2020].</a:t>
            </a:r>
            <a:endParaRPr kumimoji="0" lang="en-US" sz="9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4104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b="1" dirty="0">
                <a:latin typeface="Arial" panose="020B0604020202020204" pitchFamily="34" charset="0"/>
                <a:cs typeface="Arial" panose="020B0604020202020204" pitchFamily="34" charset="0"/>
              </a:rPr>
              <a:t>Environmental Law – Issues that can occur with the Underground Tank</a:t>
            </a:r>
            <a:endParaRPr lang="en-GB" sz="36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981200" y="1600200"/>
            <a:ext cx="8291264" cy="4421088"/>
          </a:xfrm>
        </p:spPr>
        <p:txBody>
          <a:bodyPr>
            <a:normAutofit fontScale="85000" lnSpcReduction="20000"/>
          </a:bodyPr>
          <a:lstStyle/>
          <a:p>
            <a:r>
              <a:rPr lang="en-US" sz="2600" dirty="0">
                <a:latin typeface="Arial" panose="020B0604020202020204" pitchFamily="34" charset="0"/>
                <a:cs typeface="Arial" panose="020B0604020202020204" pitchFamily="34" charset="0"/>
              </a:rPr>
              <a:t>The Control of Pollution Act 1971 - </a:t>
            </a:r>
            <a:r>
              <a:rPr lang="en-US" sz="1900" dirty="0">
                <a:latin typeface="Arial" panose="020B0604020202020204" pitchFamily="34" charset="0"/>
                <a:cs typeface="Arial" panose="020B0604020202020204" pitchFamily="34" charset="0"/>
              </a:rPr>
              <a:t>Helps prevent and issues</a:t>
            </a:r>
          </a:p>
          <a:p>
            <a:pPr marL="0" indent="0">
              <a:buNone/>
            </a:pPr>
            <a:r>
              <a:rPr lang="en-US" sz="1900" dirty="0">
                <a:latin typeface="Arial" panose="020B0604020202020204" pitchFamily="34" charset="0"/>
                <a:cs typeface="Arial" panose="020B0604020202020204" pitchFamily="34" charset="0"/>
              </a:rPr>
              <a:t>and control water pollution </a:t>
            </a:r>
            <a:r>
              <a:rPr lang="en-US" sz="1400" dirty="0">
                <a:latin typeface="Arial" panose="020B0604020202020204" pitchFamily="34" charset="0"/>
                <a:cs typeface="Arial" panose="020B0604020202020204" pitchFamily="34" charset="0"/>
              </a:rPr>
              <a:t>(Control of Pollution Act 1974, 2020)</a:t>
            </a:r>
          </a:p>
          <a:p>
            <a:pPr marL="0" indent="0">
              <a:buNone/>
            </a:pPr>
            <a:endParaRPr lang="en-US"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Water pollution – </a:t>
            </a:r>
            <a:r>
              <a:rPr lang="en-US" sz="1800" dirty="0">
                <a:latin typeface="Arial" panose="020B0604020202020204" pitchFamily="34" charset="0"/>
                <a:cs typeface="Arial" panose="020B0604020202020204" pitchFamily="34" charset="0"/>
              </a:rPr>
              <a:t>This can be any contamination of water</a:t>
            </a:r>
          </a:p>
          <a:p>
            <a:pPr marL="0" indent="0">
              <a:buNone/>
            </a:pPr>
            <a:endParaRPr lang="en-US" sz="18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Harmful to the public, commercial, industrial and agricultural health</a:t>
            </a:r>
          </a:p>
          <a:p>
            <a:pPr marL="0" indent="0">
              <a:buNone/>
            </a:pPr>
            <a:endParaRPr lang="en-US"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Legislation could help towards </a:t>
            </a:r>
          </a:p>
          <a:p>
            <a:pPr marL="0" indent="0">
              <a:buNone/>
            </a:pPr>
            <a:r>
              <a:rPr lang="en-US" sz="2600" dirty="0">
                <a:latin typeface="Arial" panose="020B0604020202020204" pitchFamily="34" charset="0"/>
                <a:cs typeface="Arial" panose="020B0604020202020204" pitchFamily="34" charset="0"/>
              </a:rPr>
              <a:t>gathering more knowledge of the </a:t>
            </a:r>
          </a:p>
          <a:p>
            <a:pPr marL="0" indent="0">
              <a:buNone/>
            </a:pPr>
            <a:r>
              <a:rPr lang="en-US" sz="2600" dirty="0">
                <a:latin typeface="Arial" panose="020B0604020202020204" pitchFamily="34" charset="0"/>
                <a:cs typeface="Arial" panose="020B0604020202020204" pitchFamily="34" charset="0"/>
              </a:rPr>
              <a:t>situation is taken to court</a:t>
            </a:r>
          </a:p>
          <a:p>
            <a:pPr marL="0" indent="0">
              <a:buNone/>
            </a:pPr>
            <a:endParaRPr lang="en-US" sz="2600" dirty="0">
              <a:latin typeface="Arial" panose="020B0604020202020204" pitchFamily="34" charset="0"/>
              <a:cs typeface="Arial" panose="020B0604020202020204" pitchFamily="34" charset="0"/>
            </a:endParaRPr>
          </a:p>
          <a:p>
            <a:pPr marL="0" indent="0">
              <a:buNone/>
            </a:pPr>
            <a:endParaRPr lang="en-US" sz="1000" dirty="0">
              <a:latin typeface="Arial" panose="020B0604020202020204" pitchFamily="34" charset="0"/>
              <a:cs typeface="Arial" panose="020B0604020202020204" pitchFamily="34" charset="0"/>
            </a:endParaRPr>
          </a:p>
          <a:p>
            <a:pPr lvl="8"/>
            <a:endParaRPr lang="en-US" sz="1000" dirty="0">
              <a:latin typeface="Arial" panose="020B0604020202020204" pitchFamily="34" charset="0"/>
              <a:cs typeface="Arial" panose="020B0604020202020204" pitchFamily="34" charset="0"/>
            </a:endParaRPr>
          </a:p>
          <a:p>
            <a:pPr marL="3657600" lvl="8" indent="0">
              <a:buNone/>
            </a:pPr>
            <a:r>
              <a:rPr lang="en-US" sz="1000" dirty="0">
                <a:latin typeface="Arial" panose="020B0604020202020204" pitchFamily="34" charset="0"/>
                <a:cs typeface="Arial" panose="020B0604020202020204" pitchFamily="34" charset="0"/>
              </a:rPr>
              <a:t>	</a:t>
            </a:r>
            <a:endParaRPr lang="en-US" sz="9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0096" y="3717032"/>
            <a:ext cx="3096344" cy="2319270"/>
          </a:xfrm>
          <a:prstGeom prst="rect">
            <a:avLst/>
          </a:prstGeom>
        </p:spPr>
      </p:pic>
      <p:sp>
        <p:nvSpPr>
          <p:cNvPr id="5" name="TextBox 4"/>
          <p:cNvSpPr txBox="1"/>
          <p:nvPr/>
        </p:nvSpPr>
        <p:spPr>
          <a:xfrm>
            <a:off x="7585065" y="6171435"/>
            <a:ext cx="2188420" cy="276999"/>
          </a:xfrm>
          <a:prstGeom prst="rect">
            <a:avLst/>
          </a:prstGeom>
          <a:noFill/>
        </p:spPr>
        <p:txBody>
          <a:bodyPr wrap="none" rtlCol="0">
            <a:spAutoFit/>
          </a:bodyPr>
          <a:lstStyle/>
          <a:p>
            <a:pPr marL="0" lvl="8"/>
            <a:r>
              <a:rPr lang="en-GB" sz="1200" dirty="0">
                <a:solidFill>
                  <a:prstClr val="black"/>
                </a:solidFill>
                <a:latin typeface="Arial" panose="020B0604020202020204" pitchFamily="34" charset="0"/>
                <a:cs typeface="Arial" panose="020B0604020202020204" pitchFamily="34" charset="0"/>
              </a:rPr>
              <a:t>(</a:t>
            </a:r>
            <a:r>
              <a:rPr lang="en-GB" sz="1200" dirty="0" err="1">
                <a:solidFill>
                  <a:prstClr val="black"/>
                </a:solidFill>
                <a:latin typeface="Arial" panose="020B0604020202020204" pitchFamily="34" charset="0"/>
                <a:cs typeface="Arial" panose="020B0604020202020204" pitchFamily="34" charset="0"/>
              </a:rPr>
              <a:t>Srivastava</a:t>
            </a:r>
            <a:r>
              <a:rPr lang="en-GB" sz="1200" dirty="0">
                <a:solidFill>
                  <a:prstClr val="black"/>
                </a:solidFill>
                <a:latin typeface="Arial" panose="020B0604020202020204" pitchFamily="34" charset="0"/>
                <a:cs typeface="Arial" panose="020B0604020202020204" pitchFamily="34" charset="0"/>
              </a:rPr>
              <a:t> and profile, 2020)</a:t>
            </a:r>
            <a:endParaRPr lang="en-US" sz="1200" dirty="0">
              <a:solidFill>
                <a:prstClr val="black"/>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C7FB568-324A-447F-8F06-727A4B206097}"/>
              </a:ext>
            </a:extLst>
          </p:cNvPr>
          <p:cNvSpPr txBox="1"/>
          <p:nvPr/>
        </p:nvSpPr>
        <p:spPr>
          <a:xfrm>
            <a:off x="180975" y="85725"/>
            <a:ext cx="2914650" cy="369332"/>
          </a:xfrm>
          <a:prstGeom prst="rect">
            <a:avLst/>
          </a:prstGeom>
          <a:noFill/>
        </p:spPr>
        <p:txBody>
          <a:bodyPr wrap="square" rtlCol="0">
            <a:spAutoFit/>
          </a:bodyPr>
          <a:lstStyle/>
          <a:p>
            <a:r>
              <a:rPr lang="en-GB" dirty="0">
                <a:solidFill>
                  <a:schemeClr val="accent2">
                    <a:lumMod val="75000"/>
                  </a:schemeClr>
                </a:solidFill>
                <a:latin typeface="Arial" panose="020B0604020202020204" pitchFamily="34" charset="0"/>
                <a:cs typeface="Arial" panose="020B0604020202020204" pitchFamily="34" charset="0"/>
              </a:rPr>
              <a:t>Natalie Jopling</a:t>
            </a:r>
          </a:p>
        </p:txBody>
      </p:sp>
    </p:spTree>
    <p:extLst>
      <p:ext uri="{BB962C8B-B14F-4D97-AF65-F5344CB8AC3E}">
        <p14:creationId xmlns:p14="http://schemas.microsoft.com/office/powerpoint/2010/main" val="2834643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15020" y="76502"/>
            <a:ext cx="9561959" cy="1162050"/>
          </a:xfrm>
        </p:spPr>
        <p:txBody>
          <a:bodyPr>
            <a:normAutofit fontScale="90000"/>
          </a:bodyPr>
          <a:lstStyle/>
          <a:p>
            <a:pPr algn="ctr"/>
            <a:r>
              <a:rPr lang="en-US" sz="3600" dirty="0">
                <a:latin typeface="Arial" panose="020B0604020202020204" pitchFamily="34" charset="0"/>
                <a:cs typeface="Arial" panose="020B0604020202020204" pitchFamily="34" charset="0"/>
              </a:rPr>
              <a:t>Case Study – Circular Facilities (London) LTD v </a:t>
            </a:r>
            <a:r>
              <a:rPr lang="en-US" sz="3600" dirty="0" err="1">
                <a:latin typeface="Arial" panose="020B0604020202020204" pitchFamily="34" charset="0"/>
                <a:cs typeface="Arial" panose="020B0604020202020204" pitchFamily="34" charset="0"/>
              </a:rPr>
              <a:t>Sevenoaks</a:t>
            </a:r>
            <a:r>
              <a:rPr lang="en-US" sz="3600" dirty="0">
                <a:latin typeface="Arial" panose="020B0604020202020204" pitchFamily="34" charset="0"/>
                <a:cs typeface="Arial" panose="020B0604020202020204" pitchFamily="34" charset="0"/>
              </a:rPr>
              <a:t> District Council </a:t>
            </a:r>
            <a:endParaRPr lang="en-GB" sz="3600" dirty="0">
              <a:latin typeface="Arial" panose="020B0604020202020204" pitchFamily="34" charset="0"/>
              <a:cs typeface="Arial" panose="020B0604020202020204" pitchFamily="34" charset="0"/>
            </a:endParaRPr>
          </a:p>
        </p:txBody>
      </p:sp>
      <p:sp>
        <p:nvSpPr>
          <p:cNvPr id="6" name="Text Placeholder 5"/>
          <p:cNvSpPr>
            <a:spLocks noGrp="1"/>
          </p:cNvSpPr>
          <p:nvPr>
            <p:ph type="body" sz="half" idx="2"/>
          </p:nvPr>
        </p:nvSpPr>
        <p:spPr>
          <a:xfrm>
            <a:off x="1981200" y="1435101"/>
            <a:ext cx="4906888" cy="4691063"/>
          </a:xfrm>
        </p:spPr>
        <p:txBody>
          <a:bodyPr>
            <a:normAutofit fontScale="92500"/>
          </a:bodyPr>
          <a:lstStyle/>
          <a:p>
            <a:pPr marL="285750" indent="-285750">
              <a:buFont typeface="Arial" pitchFamily="34" charset="0"/>
              <a:buChar char="•"/>
            </a:pPr>
            <a:r>
              <a:rPr lang="en-US" sz="2400" dirty="0">
                <a:latin typeface="Times New Roman" pitchFamily="18" charset="0"/>
                <a:cs typeface="Times New Roman" pitchFamily="18" charset="0"/>
              </a:rPr>
              <a:t>The case took place inn June 2004 at </a:t>
            </a:r>
            <a:r>
              <a:rPr lang="en-US" sz="2400" dirty="0" err="1">
                <a:latin typeface="Times New Roman" pitchFamily="18" charset="0"/>
                <a:cs typeface="Times New Roman" pitchFamily="18" charset="0"/>
              </a:rPr>
              <a:t>Sevenoaks</a:t>
            </a:r>
            <a:r>
              <a:rPr lang="en-US" sz="2400" dirty="0">
                <a:latin typeface="Times New Roman" pitchFamily="18" charset="0"/>
                <a:cs typeface="Times New Roman" pitchFamily="18" charset="0"/>
              </a:rPr>
              <a:t> Magistrates Court </a:t>
            </a:r>
            <a:r>
              <a:rPr lang="en-US" sz="1300" dirty="0">
                <a:latin typeface="Times New Roman" pitchFamily="18" charset="0"/>
                <a:cs typeface="Times New Roman" pitchFamily="18" charset="0"/>
              </a:rPr>
              <a:t>(Circular Facilities (London) Ltd v </a:t>
            </a:r>
            <a:r>
              <a:rPr lang="en-US" sz="1300" dirty="0" err="1">
                <a:latin typeface="Times New Roman" pitchFamily="18" charset="0"/>
                <a:cs typeface="Times New Roman" pitchFamily="18" charset="0"/>
              </a:rPr>
              <a:t>Sevenoaks</a:t>
            </a:r>
            <a:r>
              <a:rPr lang="en-US" sz="1300" dirty="0">
                <a:latin typeface="Times New Roman" pitchFamily="18" charset="0"/>
                <a:cs typeface="Times New Roman" pitchFamily="18" charset="0"/>
              </a:rPr>
              <a:t> District Council, 2020)</a:t>
            </a:r>
          </a:p>
          <a:p>
            <a:pPr marL="285750" indent="-285750">
              <a:buFont typeface="Arial" pitchFamily="34" charset="0"/>
              <a:buChar char="•"/>
            </a:pPr>
            <a:endParaRPr lang="en-US" sz="2400" dirty="0">
              <a:latin typeface="Times New Roman" pitchFamily="18" charset="0"/>
              <a:cs typeface="Times New Roman" pitchFamily="18" charset="0"/>
            </a:endParaRPr>
          </a:p>
          <a:p>
            <a:pPr marL="285750" indent="-285750">
              <a:buFont typeface="Arial" pitchFamily="34" charset="0"/>
              <a:buChar char="•"/>
            </a:pPr>
            <a:r>
              <a:rPr lang="en-US" sz="2400" dirty="0">
                <a:latin typeface="Times New Roman" pitchFamily="18" charset="0"/>
                <a:cs typeface="Times New Roman" pitchFamily="18" charset="0"/>
              </a:rPr>
              <a:t>Environmental Act 1990 – </a:t>
            </a:r>
            <a:r>
              <a:rPr lang="en-US" sz="1800" dirty="0">
                <a:latin typeface="Times New Roman" pitchFamily="18" charset="0"/>
                <a:cs typeface="Times New Roman" pitchFamily="18" charset="0"/>
              </a:rPr>
              <a:t>effects relate to water, land and air </a:t>
            </a:r>
            <a:r>
              <a:rPr lang="en-GB" sz="1300" dirty="0">
                <a:latin typeface="Times New Roman" pitchFamily="18" charset="0"/>
                <a:cs typeface="Times New Roman" pitchFamily="18" charset="0"/>
              </a:rPr>
              <a:t>(Environmental Protection Act 1990, 2020)</a:t>
            </a:r>
            <a:endParaRPr lang="en-US" sz="1300" dirty="0">
              <a:latin typeface="Times New Roman" pitchFamily="18" charset="0"/>
              <a:cs typeface="Times New Roman" pitchFamily="18" charset="0"/>
            </a:endParaRPr>
          </a:p>
          <a:p>
            <a:pPr marL="285750" indent="-285750">
              <a:buFont typeface="Arial" pitchFamily="34" charset="0"/>
              <a:buChar char="•"/>
            </a:pPr>
            <a:endParaRPr lang="en-US" sz="1800" dirty="0">
              <a:latin typeface="Times New Roman" pitchFamily="18" charset="0"/>
              <a:cs typeface="Times New Roman" pitchFamily="18" charset="0"/>
            </a:endParaRPr>
          </a:p>
          <a:p>
            <a:pPr marL="285750" indent="-285750">
              <a:buFont typeface="Arial" pitchFamily="34" charset="0"/>
              <a:buChar char="•"/>
            </a:pPr>
            <a:r>
              <a:rPr lang="en-US" sz="2400" dirty="0">
                <a:latin typeface="Times New Roman" pitchFamily="18" charset="0"/>
                <a:cs typeface="Times New Roman" pitchFamily="18" charset="0"/>
              </a:rPr>
              <a:t>Case was re-trialed – </a:t>
            </a:r>
            <a:r>
              <a:rPr lang="en-US" sz="1800" dirty="0">
                <a:latin typeface="Times New Roman" pitchFamily="18" charset="0"/>
                <a:cs typeface="Times New Roman" pitchFamily="18" charset="0"/>
              </a:rPr>
              <a:t>not enough information regarding the site investigation report</a:t>
            </a:r>
          </a:p>
          <a:p>
            <a:pPr marL="285750" indent="-285750">
              <a:buFont typeface="Arial" pitchFamily="34" charset="0"/>
              <a:buChar char="•"/>
            </a:pPr>
            <a:endParaRPr lang="en-US" sz="1800" dirty="0">
              <a:latin typeface="Times New Roman" pitchFamily="18" charset="0"/>
              <a:cs typeface="Times New Roman" pitchFamily="18" charset="0"/>
            </a:endParaRPr>
          </a:p>
          <a:p>
            <a:pPr marL="285750" indent="-285750">
              <a:buFont typeface="Arial" pitchFamily="34" charset="0"/>
              <a:buChar char="•"/>
            </a:pPr>
            <a:r>
              <a:rPr lang="en-US" sz="2400" dirty="0">
                <a:latin typeface="Times New Roman" pitchFamily="18" charset="0"/>
                <a:cs typeface="Times New Roman" pitchFamily="18" charset="0"/>
              </a:rPr>
              <a:t>Ecological Systems </a:t>
            </a:r>
            <a:r>
              <a:rPr lang="en-US" sz="1800" dirty="0">
                <a:latin typeface="Times New Roman" pitchFamily="18" charset="0"/>
                <a:cs typeface="Times New Roman" pitchFamily="18" charset="0"/>
              </a:rPr>
              <a:t>– If the tank has contents which are contaminated, could harm living creatures </a:t>
            </a:r>
            <a:r>
              <a:rPr lang="en-US" sz="1300" dirty="0">
                <a:latin typeface="Times New Roman" pitchFamily="18" charset="0"/>
                <a:cs typeface="Times New Roman" pitchFamily="18" charset="0"/>
              </a:rPr>
              <a:t>(</a:t>
            </a:r>
            <a:r>
              <a:rPr lang="it-IT" sz="1300" dirty="0">
                <a:latin typeface="Times New Roman" pitchFamily="18" charset="0"/>
                <a:cs typeface="Times New Roman" pitchFamily="18" charset="0"/>
              </a:rPr>
              <a:t>Soil Contamination in UK, 2020)</a:t>
            </a:r>
            <a:endParaRPr lang="en-US" sz="1300" dirty="0">
              <a:latin typeface="Times New Roman" pitchFamily="18" charset="0"/>
              <a:cs typeface="Times New Roman" pitchFamily="18" charset="0"/>
            </a:endParaRPr>
          </a:p>
          <a:p>
            <a:pPr marL="285750" indent="-285750">
              <a:buFont typeface="Arial" pitchFamily="34" charset="0"/>
              <a:buChar char="•"/>
            </a:pPr>
            <a:endParaRPr lang="en-GB" sz="2400" dirty="0">
              <a:latin typeface="Times New Roman" pitchFamily="18" charset="0"/>
              <a:cs typeface="Times New Roman" pitchFamily="18" charset="0"/>
            </a:endParaRPr>
          </a:p>
        </p:txBody>
      </p:sp>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44073" y="2276872"/>
            <a:ext cx="3403695" cy="2448272"/>
          </a:xfrm>
        </p:spPr>
      </p:pic>
      <p:sp>
        <p:nvSpPr>
          <p:cNvPr id="9" name="TextBox 8"/>
          <p:cNvSpPr txBox="1"/>
          <p:nvPr/>
        </p:nvSpPr>
        <p:spPr>
          <a:xfrm>
            <a:off x="7008131" y="4921693"/>
            <a:ext cx="3688206" cy="246221"/>
          </a:xfrm>
          <a:prstGeom prst="rect">
            <a:avLst/>
          </a:prstGeom>
          <a:noFill/>
        </p:spPr>
        <p:txBody>
          <a:bodyPr wrap="square" rtlCol="0">
            <a:spAutoFit/>
          </a:bodyPr>
          <a:lstStyle/>
          <a:p>
            <a:r>
              <a:rPr lang="en-US" sz="1000" dirty="0">
                <a:solidFill>
                  <a:prstClr val="black"/>
                </a:solidFill>
                <a:latin typeface="Arial" panose="020B0604020202020204" pitchFamily="34" charset="0"/>
                <a:cs typeface="Arial" panose="020B0604020202020204" pitchFamily="34" charset="0"/>
              </a:rPr>
              <a:t>(ENVIRONMENTAL LAW – VV-</a:t>
            </a:r>
            <a:r>
              <a:rPr lang="en-US" sz="1000" dirty="0" err="1">
                <a:solidFill>
                  <a:prstClr val="black"/>
                </a:solidFill>
                <a:latin typeface="Arial" panose="020B0604020202020204" pitchFamily="34" charset="0"/>
                <a:cs typeface="Arial" panose="020B0604020202020204" pitchFamily="34" charset="0"/>
              </a:rPr>
              <a:t>SamNdim</a:t>
            </a:r>
            <a:r>
              <a:rPr lang="en-US" sz="1000" dirty="0">
                <a:solidFill>
                  <a:prstClr val="black"/>
                </a:solidFill>
                <a:latin typeface="Arial" panose="020B0604020202020204" pitchFamily="34" charset="0"/>
                <a:cs typeface="Arial" panose="020B0604020202020204" pitchFamily="34" charset="0"/>
              </a:rPr>
              <a:t> &amp; Partners, 2020)</a:t>
            </a:r>
            <a:endParaRPr lang="en-GB" sz="10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362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81200" y="273050"/>
            <a:ext cx="7931224" cy="779686"/>
          </a:xfrm>
        </p:spPr>
        <p:txBody>
          <a:bodyPr>
            <a:normAutofit/>
          </a:bodyPr>
          <a:lstStyle/>
          <a:p>
            <a:pPr algn="ctr"/>
            <a:r>
              <a:rPr lang="en-US" sz="3600" dirty="0">
                <a:latin typeface="Arial" panose="020B0604020202020204" pitchFamily="34" charset="0"/>
                <a:cs typeface="Arial" panose="020B0604020202020204" pitchFamily="34" charset="0"/>
              </a:rPr>
              <a:t>Environmental stages</a:t>
            </a:r>
            <a:endParaRPr lang="en-GB" sz="36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104112" y="1628800"/>
            <a:ext cx="2776544" cy="1656184"/>
          </a:xfrm>
          <a:prstGeom prst="rect">
            <a:avLst/>
          </a:prstGeom>
        </p:spPr>
      </p:pic>
      <p:sp>
        <p:nvSpPr>
          <p:cNvPr id="6" name="Text Placeholder 5"/>
          <p:cNvSpPr>
            <a:spLocks noGrp="1"/>
          </p:cNvSpPr>
          <p:nvPr>
            <p:ph type="body" sz="half" idx="2"/>
          </p:nvPr>
        </p:nvSpPr>
        <p:spPr>
          <a:xfrm>
            <a:off x="1981200" y="1435101"/>
            <a:ext cx="4834880" cy="4691063"/>
          </a:xfrm>
        </p:spPr>
        <p:txBody>
          <a:bodyPr>
            <a:normAutofit fontScale="92500" lnSpcReduction="20000"/>
          </a:bodyPr>
          <a:lstStyle/>
          <a:p>
            <a:pPr marL="342900" indent="-342900">
              <a:buFont typeface="Arial" pitchFamily="34" charset="0"/>
              <a:buChar char="•"/>
            </a:pPr>
            <a:r>
              <a:rPr lang="en-US" sz="2400" dirty="0">
                <a:latin typeface="Arial" panose="020B0604020202020204" pitchFamily="34" charset="0"/>
                <a:cs typeface="Arial" panose="020B0604020202020204" pitchFamily="34" charset="0"/>
              </a:rPr>
              <a:t>Government Website - </a:t>
            </a:r>
            <a:r>
              <a:rPr lang="en-US" sz="1800" dirty="0">
                <a:latin typeface="Arial" panose="020B0604020202020204" pitchFamily="34" charset="0"/>
                <a:cs typeface="Arial" panose="020B0604020202020204" pitchFamily="34" charset="0"/>
              </a:rPr>
              <a:t>Step by step information which will need to be implicated when withdrawing the tank from the ground </a:t>
            </a:r>
            <a:r>
              <a:rPr lang="en-US" sz="1300" dirty="0">
                <a:latin typeface="Arial" panose="020B0604020202020204" pitchFamily="34" charset="0"/>
                <a:cs typeface="Arial" panose="020B0604020202020204" pitchFamily="34" charset="0"/>
              </a:rPr>
              <a:t>(Decommissioning an underground storage tank - Prevent groundwater pollution from underground fuel storage tanks - Guidance - GOV.UK, 2020)</a:t>
            </a:r>
          </a:p>
          <a:p>
            <a:endParaRPr lang="en-US" sz="1800" dirty="0">
              <a:latin typeface="Arial" panose="020B0604020202020204" pitchFamily="34" charset="0"/>
              <a:cs typeface="Arial" panose="020B0604020202020204" pitchFamily="34" charset="0"/>
            </a:endParaRPr>
          </a:p>
          <a:p>
            <a:pPr marL="342900" indent="-342900">
              <a:buFont typeface="Arial" pitchFamily="34" charset="0"/>
              <a:buChar char="•"/>
            </a:pPr>
            <a:r>
              <a:rPr lang="en-US" sz="2400" dirty="0">
                <a:latin typeface="Arial" panose="020B0604020202020204" pitchFamily="34" charset="0"/>
                <a:cs typeface="Arial" panose="020B0604020202020204" pitchFamily="34" charset="0"/>
              </a:rPr>
              <a:t>National Resources of Wales – </a:t>
            </a:r>
            <a:r>
              <a:rPr lang="en-US" sz="1800" dirty="0">
                <a:latin typeface="Arial" panose="020B0604020202020204" pitchFamily="34" charset="0"/>
                <a:cs typeface="Arial" panose="020B0604020202020204" pitchFamily="34" charset="0"/>
              </a:rPr>
              <a:t>Qualified consultants that carry out environmental assessments </a:t>
            </a:r>
            <a:r>
              <a:rPr lang="en-GB" sz="1300" dirty="0">
                <a:latin typeface="Arial" panose="020B0604020202020204" pitchFamily="34" charset="0"/>
                <a:cs typeface="Arial" panose="020B0604020202020204" pitchFamily="34" charset="0"/>
              </a:rPr>
              <a:t>(Natural Resources Wales / Environmental assessment, 2020)</a:t>
            </a:r>
            <a:endParaRPr lang="en-US" sz="13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pPr marL="342900" indent="-342900">
              <a:buFont typeface="Arial" pitchFamily="34" charset="0"/>
              <a:buChar char="•"/>
            </a:pPr>
            <a:r>
              <a:rPr lang="en-US" sz="2400" dirty="0">
                <a:latin typeface="Arial" panose="020B0604020202020204" pitchFamily="34" charset="0"/>
                <a:cs typeface="Arial" panose="020B0604020202020204" pitchFamily="34" charset="0"/>
              </a:rPr>
              <a:t>Contaminated Land (Wales) Regulations 2006 – </a:t>
            </a:r>
            <a:r>
              <a:rPr lang="en-US" sz="1800" dirty="0">
                <a:latin typeface="Arial" panose="020B0604020202020204" pitchFamily="34" charset="0"/>
                <a:cs typeface="Arial" panose="020B0604020202020204" pitchFamily="34" charset="0"/>
              </a:rPr>
              <a:t>Section 3 – pollution of controlled waters </a:t>
            </a:r>
            <a:r>
              <a:rPr lang="en-US" sz="1300" dirty="0">
                <a:latin typeface="Arial" panose="020B0604020202020204" pitchFamily="34" charset="0"/>
                <a:cs typeface="Arial" panose="020B0604020202020204" pitchFamily="34" charset="0"/>
              </a:rPr>
              <a:t>(The Contaminated Land (Wales) Regulations 2006, 2020)</a:t>
            </a:r>
          </a:p>
          <a:p>
            <a:endParaRPr lang="en-US" sz="1800" dirty="0">
              <a:latin typeface="Arial" panose="020B0604020202020204" pitchFamily="34" charset="0"/>
              <a:cs typeface="Arial" panose="020B0604020202020204" pitchFamily="34" charset="0"/>
            </a:endParaRPr>
          </a:p>
          <a:p>
            <a:pPr marL="342900" indent="-342900">
              <a:buFont typeface="Arial" pitchFamily="34" charset="0"/>
              <a:buChar char="•"/>
            </a:pPr>
            <a:r>
              <a:rPr lang="en-US" sz="2400" dirty="0">
                <a:latin typeface="Arial" panose="020B0604020202020204" pitchFamily="34" charset="0"/>
                <a:cs typeface="Arial" panose="020B0604020202020204" pitchFamily="34" charset="0"/>
              </a:rPr>
              <a:t>Polluters Pay Principle – </a:t>
            </a:r>
            <a:r>
              <a:rPr lang="en-US" sz="1800" dirty="0">
                <a:latin typeface="Arial" panose="020B0604020202020204" pitchFamily="34" charset="0"/>
                <a:cs typeface="Arial" panose="020B0604020202020204" pitchFamily="34" charset="0"/>
              </a:rPr>
              <a:t>owners of the area should manage and costs involved</a:t>
            </a:r>
            <a:r>
              <a:rPr lang="en-US" sz="1300" dirty="0">
                <a:latin typeface="Arial" panose="020B0604020202020204" pitchFamily="34" charset="0"/>
                <a:cs typeface="Arial" panose="020B0604020202020204" pitchFamily="34" charset="0"/>
              </a:rPr>
              <a:t> (What is the polluter pays principle?, 2020)  </a:t>
            </a:r>
            <a:endParaRPr lang="en-GB" sz="1300"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1229" y="3842320"/>
            <a:ext cx="3568050" cy="1874182"/>
          </a:xfrm>
          <a:prstGeom prst="rect">
            <a:avLst/>
          </a:prstGeom>
        </p:spPr>
      </p:pic>
      <p:sp>
        <p:nvSpPr>
          <p:cNvPr id="8" name="TextBox 7"/>
          <p:cNvSpPr txBox="1"/>
          <p:nvPr/>
        </p:nvSpPr>
        <p:spPr>
          <a:xfrm>
            <a:off x="8328249" y="5841862"/>
            <a:ext cx="987771" cy="276999"/>
          </a:xfrm>
          <a:prstGeom prst="rect">
            <a:avLst/>
          </a:prstGeom>
          <a:noFill/>
        </p:spPr>
        <p:txBody>
          <a:bodyPr wrap="none" rtlCol="0">
            <a:spAutoFit/>
          </a:bodyPr>
          <a:lstStyle/>
          <a:p>
            <a:r>
              <a:rPr lang="en-GB" sz="1200" dirty="0">
                <a:solidFill>
                  <a:prstClr val="black"/>
                </a:solidFill>
                <a:latin typeface="Arial" panose="020B0604020202020204" pitchFamily="34" charset="0"/>
                <a:cs typeface="Arial" panose="020B0604020202020204" pitchFamily="34" charset="0"/>
              </a:rPr>
              <a:t>(QC, 2020)</a:t>
            </a:r>
            <a:r>
              <a:rPr lang="en-US" sz="1200" dirty="0">
                <a:solidFill>
                  <a:prstClr val="black"/>
                </a:solidFill>
                <a:latin typeface="Arial" panose="020B0604020202020204" pitchFamily="34" charset="0"/>
                <a:cs typeface="Arial" panose="020B0604020202020204" pitchFamily="34" charset="0"/>
              </a:rPr>
              <a:t> </a:t>
            </a:r>
            <a:endParaRPr lang="en-GB" sz="1200" dirty="0">
              <a:solidFill>
                <a:prstClr val="black"/>
              </a:solidFill>
              <a:latin typeface="Arial" panose="020B0604020202020204" pitchFamily="34" charset="0"/>
              <a:cs typeface="Arial" panose="020B0604020202020204" pitchFamily="34" charset="0"/>
            </a:endParaRPr>
          </a:p>
        </p:txBody>
      </p:sp>
      <p:sp>
        <p:nvSpPr>
          <p:cNvPr id="3" name="TextBox 2"/>
          <p:cNvSpPr txBox="1"/>
          <p:nvPr/>
        </p:nvSpPr>
        <p:spPr>
          <a:xfrm>
            <a:off x="6724726" y="3303711"/>
            <a:ext cx="4418902" cy="553998"/>
          </a:xfrm>
          <a:prstGeom prst="rect">
            <a:avLst/>
          </a:prstGeom>
          <a:noFill/>
        </p:spPr>
        <p:txBody>
          <a:bodyPr wrap="none" rtlCol="0">
            <a:spAutoFit/>
          </a:bodyPr>
          <a:lstStyle/>
          <a:p>
            <a:r>
              <a:rPr lang="en-GB" sz="1200" dirty="0">
                <a:solidFill>
                  <a:prstClr val="black"/>
                </a:solidFill>
                <a:latin typeface="Arial" panose="020B0604020202020204" pitchFamily="34" charset="0"/>
                <a:cs typeface="Arial" panose="020B0604020202020204" pitchFamily="34" charset="0"/>
              </a:rPr>
              <a:t>(Natural Resources Wales / Environmental assessment, 2020)</a:t>
            </a:r>
            <a:endParaRPr lang="en-US" sz="1200" dirty="0">
              <a:solidFill>
                <a:prstClr val="black"/>
              </a:solidFill>
              <a:latin typeface="Arial" panose="020B0604020202020204" pitchFamily="34" charset="0"/>
              <a:cs typeface="Arial" panose="020B0604020202020204" pitchFamily="34" charset="0"/>
            </a:endParaRPr>
          </a:p>
          <a:p>
            <a:endParaRPr lang="en-GB"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3184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Autofit/>
          </a:bodyPr>
          <a:lstStyle/>
          <a:p>
            <a:pPr marL="0" indent="0">
              <a:buNone/>
            </a:pPr>
            <a:r>
              <a:rPr lang="en-US" sz="1000" b="1" dirty="0">
                <a:latin typeface="Arial" panose="020B0604020202020204" pitchFamily="34" charset="0"/>
                <a:cs typeface="Arial" panose="020B0604020202020204" pitchFamily="34" charset="0"/>
              </a:rPr>
              <a:t>Dairy.ahdb.org.uk. 2020. </a:t>
            </a:r>
            <a:r>
              <a:rPr lang="en-US" sz="1000" i="1" dirty="0">
                <a:latin typeface="Arial" panose="020B0604020202020204" pitchFamily="34" charset="0"/>
                <a:cs typeface="Arial" panose="020B0604020202020204" pitchFamily="34" charset="0"/>
              </a:rPr>
              <a:t>Soil Organisms</a:t>
            </a:r>
            <a:r>
              <a:rPr lang="en-US" sz="1000" dirty="0">
                <a:latin typeface="Arial" panose="020B0604020202020204" pitchFamily="34" charset="0"/>
                <a:cs typeface="Arial" panose="020B0604020202020204" pitchFamily="34" charset="0"/>
              </a:rPr>
              <a:t>. [online] Available at: &lt;https://dairy.ahdb.org.uk/technical-information/grassland-management/healthy-grassland-soils/life-beneath-your-land/soil-organisms/#.XsFUI25FxPY&gt; [Accessed 8</a:t>
            </a:r>
            <a:r>
              <a:rPr lang="en-US" sz="1000" baseline="30000" dirty="0">
                <a:latin typeface="Arial" panose="020B0604020202020204" pitchFamily="34" charset="0"/>
                <a:cs typeface="Arial" panose="020B0604020202020204" pitchFamily="34" charset="0"/>
              </a:rPr>
              <a:t>th</a:t>
            </a:r>
            <a:r>
              <a:rPr lang="en-US" sz="1000" dirty="0">
                <a:latin typeface="Arial" panose="020B0604020202020204" pitchFamily="34" charset="0"/>
                <a:cs typeface="Arial" panose="020B0604020202020204" pitchFamily="34" charset="0"/>
              </a:rPr>
              <a:t> May 2020]</a:t>
            </a:r>
            <a:endParaRPr lang="en-GB" sz="1000" dirty="0">
              <a:latin typeface="Arial" panose="020B0604020202020204" pitchFamily="34" charset="0"/>
              <a:cs typeface="Arial" panose="020B0604020202020204" pitchFamily="34" charset="0"/>
            </a:endParaRPr>
          </a:p>
          <a:p>
            <a:pPr marL="0" indent="0">
              <a:buNone/>
            </a:pPr>
            <a:r>
              <a:rPr lang="en-US" sz="1000" b="1" dirty="0">
                <a:latin typeface="Arial" panose="020B0604020202020204" pitchFamily="34" charset="0"/>
                <a:cs typeface="Arial" panose="020B0604020202020204" pitchFamily="34" charset="0"/>
              </a:rPr>
              <a:t>edie.net. 2020</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Circular Facilities (London) Ltd V </a:t>
            </a:r>
            <a:r>
              <a:rPr lang="en-US" sz="1000" i="1" dirty="0" err="1">
                <a:latin typeface="Arial" panose="020B0604020202020204" pitchFamily="34" charset="0"/>
                <a:cs typeface="Arial" panose="020B0604020202020204" pitchFamily="34" charset="0"/>
              </a:rPr>
              <a:t>Sevenoaks</a:t>
            </a:r>
            <a:r>
              <a:rPr lang="en-US" sz="1000" i="1" dirty="0">
                <a:latin typeface="Arial" panose="020B0604020202020204" pitchFamily="34" charset="0"/>
                <a:cs typeface="Arial" panose="020B0604020202020204" pitchFamily="34" charset="0"/>
              </a:rPr>
              <a:t> District Council</a:t>
            </a:r>
            <a:r>
              <a:rPr lang="en-US" sz="1000" dirty="0">
                <a:latin typeface="Arial" panose="020B0604020202020204" pitchFamily="34" charset="0"/>
                <a:cs typeface="Arial" panose="020B0604020202020204" pitchFamily="34" charset="0"/>
              </a:rPr>
              <a:t>. [online] Available at: &lt;https://www.edie.net/library/Circular-Facilities-London-Ltd-v-Sevenoaks-District-Council/2940&gt; [Accessed 10</a:t>
            </a:r>
            <a:r>
              <a:rPr lang="en-US" sz="1000" baseline="30000" dirty="0">
                <a:latin typeface="Arial" panose="020B0604020202020204" pitchFamily="34" charset="0"/>
                <a:cs typeface="Arial" panose="020B0604020202020204" pitchFamily="34" charset="0"/>
              </a:rPr>
              <a:t>th</a:t>
            </a:r>
            <a:r>
              <a:rPr lang="en-US" sz="1000" dirty="0">
                <a:latin typeface="Arial" panose="020B0604020202020204" pitchFamily="34" charset="0"/>
                <a:cs typeface="Arial" panose="020B0604020202020204" pitchFamily="34" charset="0"/>
              </a:rPr>
              <a:t> May 2020]</a:t>
            </a:r>
            <a:endParaRPr lang="en-GB" sz="1000" dirty="0">
              <a:latin typeface="Arial" panose="020B0604020202020204" pitchFamily="34" charset="0"/>
              <a:cs typeface="Arial" panose="020B0604020202020204" pitchFamily="34" charset="0"/>
            </a:endParaRPr>
          </a:p>
          <a:p>
            <a:pPr marL="0" indent="0">
              <a:buNone/>
            </a:pPr>
            <a:r>
              <a:rPr lang="en-US" sz="1000" b="1" dirty="0">
                <a:latin typeface="Arial" panose="020B0604020202020204" pitchFamily="34" charset="0"/>
                <a:cs typeface="Arial" panose="020B0604020202020204" pitchFamily="34" charset="0"/>
              </a:rPr>
              <a:t>Gov.uk. 2020</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Decommissioning An Underground Storage Tank - Prevent Groundwater Pollution From Underground Fuel Storage Tanks - Guidance - GOV.UK</a:t>
            </a:r>
            <a:r>
              <a:rPr lang="en-US" sz="1000" dirty="0">
                <a:latin typeface="Arial" panose="020B0604020202020204" pitchFamily="34" charset="0"/>
                <a:cs typeface="Arial" panose="020B0604020202020204" pitchFamily="34" charset="0"/>
              </a:rPr>
              <a:t>. [online] Available at: &lt;https://www.gov.uk/guidance/prevent-groundwater-pollution-from-underground-fuel-storage-tanks/decommissioning-an-underground-storage-tank&gt; [Accessed 8</a:t>
            </a:r>
            <a:r>
              <a:rPr lang="en-US" sz="1000" baseline="30000" dirty="0">
                <a:latin typeface="Arial" panose="020B0604020202020204" pitchFamily="34" charset="0"/>
                <a:cs typeface="Arial" panose="020B0604020202020204" pitchFamily="34" charset="0"/>
              </a:rPr>
              <a:t>th</a:t>
            </a:r>
            <a:r>
              <a:rPr lang="en-US" sz="1000" dirty="0">
                <a:latin typeface="Arial" panose="020B0604020202020204" pitchFamily="34" charset="0"/>
                <a:cs typeface="Arial" panose="020B0604020202020204" pitchFamily="34" charset="0"/>
              </a:rPr>
              <a:t> May 2020]</a:t>
            </a:r>
          </a:p>
          <a:p>
            <a:pPr marL="0" indent="0">
              <a:buNone/>
            </a:pPr>
            <a:r>
              <a:rPr lang="en-US" sz="1000" b="1" dirty="0">
                <a:latin typeface="Arial" panose="020B0604020202020204" pitchFamily="34" charset="0"/>
                <a:cs typeface="Arial" panose="020B0604020202020204" pitchFamily="34" charset="0"/>
              </a:rPr>
              <a:t>Grantham Research Institute on climate change and the environment. 2020</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What Is The Polluter Pays Principle?</a:t>
            </a:r>
            <a:r>
              <a:rPr lang="en-US" sz="1000" dirty="0">
                <a:latin typeface="Arial" panose="020B0604020202020204" pitchFamily="34" charset="0"/>
                <a:cs typeface="Arial" panose="020B0604020202020204" pitchFamily="34" charset="0"/>
              </a:rPr>
              <a:t>. [online] Available at: &lt;http://www.lse.ac.uk/GranthamInstitute/faqs/what-is-the-polluter-pays-principle/&gt; [Accessed 12 May 2020]</a:t>
            </a:r>
          </a:p>
          <a:p>
            <a:pPr marL="0" indent="0">
              <a:buNone/>
            </a:pPr>
            <a:r>
              <a:rPr lang="en-US" sz="1000" b="1" dirty="0">
                <a:latin typeface="Arial" panose="020B0604020202020204" pitchFamily="34" charset="0"/>
                <a:cs typeface="Arial" panose="020B0604020202020204" pitchFamily="34" charset="0"/>
              </a:rPr>
              <a:t>Judiciary.uk. 2020. </a:t>
            </a:r>
            <a:r>
              <a:rPr lang="en-US" sz="1000" i="1" dirty="0">
                <a:latin typeface="Arial" panose="020B0604020202020204" pitchFamily="34" charset="0"/>
                <a:cs typeface="Arial" panose="020B0604020202020204" pitchFamily="34" charset="0"/>
              </a:rPr>
              <a:t>Civil</a:t>
            </a:r>
            <a:r>
              <a:rPr lang="en-US" sz="1000" dirty="0">
                <a:latin typeface="Arial" panose="020B0604020202020204" pitchFamily="34" charset="0"/>
                <a:cs typeface="Arial" panose="020B0604020202020204" pitchFamily="34" charset="0"/>
              </a:rPr>
              <a:t>. [online] Available at: &lt;https://www.judiciary.uk/about-the-judiciary/the-justice-system/jurisdictions/civil-jurisdiction/&gt; [Accessed 10</a:t>
            </a:r>
            <a:r>
              <a:rPr lang="en-US" sz="1000" baseline="30000" dirty="0">
                <a:latin typeface="Arial" panose="020B0604020202020204" pitchFamily="34" charset="0"/>
                <a:cs typeface="Arial" panose="020B0604020202020204" pitchFamily="34" charset="0"/>
              </a:rPr>
              <a:t>th</a:t>
            </a:r>
            <a:r>
              <a:rPr lang="en-US" sz="1000" dirty="0">
                <a:latin typeface="Arial" panose="020B0604020202020204" pitchFamily="34" charset="0"/>
                <a:cs typeface="Arial" panose="020B0604020202020204" pitchFamily="34" charset="0"/>
              </a:rPr>
              <a:t> may]</a:t>
            </a:r>
          </a:p>
          <a:p>
            <a:pPr marL="0" indent="0">
              <a:buNone/>
            </a:pPr>
            <a:r>
              <a:rPr lang="en-US" sz="1000" b="1" dirty="0">
                <a:latin typeface="Arial" panose="020B0604020202020204" pitchFamily="34" charset="0"/>
                <a:cs typeface="Arial" panose="020B0604020202020204" pitchFamily="34" charset="0"/>
              </a:rPr>
              <a:t>Legislation.gov.uk. 2020.</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Control Of Pollution Act 1974</a:t>
            </a:r>
            <a:r>
              <a:rPr lang="en-US" sz="1000" dirty="0">
                <a:latin typeface="Arial" panose="020B0604020202020204" pitchFamily="34" charset="0"/>
                <a:cs typeface="Arial" panose="020B0604020202020204" pitchFamily="34" charset="0"/>
              </a:rPr>
              <a:t>. [online] Available at: &lt;http://www.legislation.gov.uk/ukpga/1974/40&gt; [Accessed 15</a:t>
            </a:r>
            <a:r>
              <a:rPr lang="en-US" sz="1000" baseline="30000" dirty="0">
                <a:latin typeface="Arial" panose="020B0604020202020204" pitchFamily="34" charset="0"/>
                <a:cs typeface="Arial" panose="020B0604020202020204" pitchFamily="34" charset="0"/>
              </a:rPr>
              <a:t>th</a:t>
            </a:r>
            <a:r>
              <a:rPr lang="en-US" sz="1000" dirty="0">
                <a:latin typeface="Arial" panose="020B0604020202020204" pitchFamily="34" charset="0"/>
                <a:cs typeface="Arial" panose="020B0604020202020204" pitchFamily="34" charset="0"/>
              </a:rPr>
              <a:t> may]</a:t>
            </a:r>
          </a:p>
          <a:p>
            <a:pPr marL="0" indent="0">
              <a:buNone/>
            </a:pPr>
            <a:r>
              <a:rPr lang="en-US" sz="1000" b="1" dirty="0">
                <a:latin typeface="Arial" panose="020B0604020202020204" pitchFamily="34" charset="0"/>
                <a:cs typeface="Arial" panose="020B0604020202020204" pitchFamily="34" charset="0"/>
              </a:rPr>
              <a:t>Legislation.gov.uk. 2020</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Environmental Protection Act 1990</a:t>
            </a:r>
            <a:r>
              <a:rPr lang="en-US" sz="1000" dirty="0">
                <a:latin typeface="Arial" panose="020B0604020202020204" pitchFamily="34" charset="0"/>
                <a:cs typeface="Arial" panose="020B0604020202020204" pitchFamily="34" charset="0"/>
              </a:rPr>
              <a:t>. [online] Available at: &lt;http://www.legislation.gov.uk/ukpga/1990/43/contents&gt; [Accessed 15</a:t>
            </a:r>
            <a:r>
              <a:rPr lang="en-US" sz="1000" baseline="30000" dirty="0">
                <a:latin typeface="Arial" panose="020B0604020202020204" pitchFamily="34" charset="0"/>
                <a:cs typeface="Arial" panose="020B0604020202020204" pitchFamily="34" charset="0"/>
              </a:rPr>
              <a:t>th</a:t>
            </a:r>
            <a:r>
              <a:rPr lang="en-US" sz="1000" dirty="0">
                <a:latin typeface="Arial" panose="020B0604020202020204" pitchFamily="34" charset="0"/>
                <a:cs typeface="Arial" panose="020B0604020202020204" pitchFamily="34" charset="0"/>
              </a:rPr>
              <a:t> may]</a:t>
            </a:r>
          </a:p>
          <a:p>
            <a:pPr marL="0" indent="0">
              <a:buNone/>
            </a:pPr>
            <a:r>
              <a:rPr lang="en-US" sz="1000" b="1" dirty="0">
                <a:latin typeface="Arial" panose="020B0604020202020204" pitchFamily="34" charset="0"/>
                <a:cs typeface="Arial" panose="020B0604020202020204" pitchFamily="34" charset="0"/>
              </a:rPr>
              <a:t>Legislation.gov.uk. 2020. </a:t>
            </a:r>
            <a:r>
              <a:rPr lang="en-US" sz="1000" i="1" dirty="0">
                <a:latin typeface="Arial" panose="020B0604020202020204" pitchFamily="34" charset="0"/>
                <a:cs typeface="Arial" panose="020B0604020202020204" pitchFamily="34" charset="0"/>
              </a:rPr>
              <a:t>The Contaminated Land (Wales) Regulations 2006</a:t>
            </a:r>
            <a:r>
              <a:rPr lang="en-US" sz="1000" b="1" dirty="0">
                <a:latin typeface="Arial" panose="020B0604020202020204" pitchFamily="34" charset="0"/>
                <a:cs typeface="Arial" panose="020B0604020202020204" pitchFamily="34" charset="0"/>
              </a:rPr>
              <a:t>.</a:t>
            </a:r>
            <a:r>
              <a:rPr lang="en-US" sz="1000" dirty="0">
                <a:latin typeface="Arial" panose="020B0604020202020204" pitchFamily="34" charset="0"/>
                <a:cs typeface="Arial" panose="020B0604020202020204" pitchFamily="34" charset="0"/>
              </a:rPr>
              <a:t> [online] Available at: &lt;https://www.legislation.gov.uk/wsi/2006/2989/regulation/3/made&gt; [Accessed 11</a:t>
            </a:r>
            <a:r>
              <a:rPr lang="en-US" sz="1000" baseline="30000" dirty="0">
                <a:latin typeface="Arial" panose="020B0604020202020204" pitchFamily="34" charset="0"/>
                <a:cs typeface="Arial" panose="020B0604020202020204" pitchFamily="34" charset="0"/>
              </a:rPr>
              <a:t>th</a:t>
            </a:r>
            <a:r>
              <a:rPr lang="en-US" sz="1000" dirty="0">
                <a:latin typeface="Arial" panose="020B0604020202020204" pitchFamily="34" charset="0"/>
                <a:cs typeface="Arial" panose="020B0604020202020204" pitchFamily="34" charset="0"/>
              </a:rPr>
              <a:t> may]</a:t>
            </a:r>
          </a:p>
          <a:p>
            <a:pPr marL="0" indent="0">
              <a:buNone/>
            </a:pPr>
            <a:r>
              <a:rPr lang="en-US" sz="1000" b="1" dirty="0">
                <a:latin typeface="Arial" panose="020B0604020202020204" pitchFamily="34" charset="0"/>
                <a:cs typeface="Arial" panose="020B0604020202020204" pitchFamily="34" charset="0"/>
              </a:rPr>
              <a:t>Ies-uk.org.uk. 2020</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Soil Contamination In UK</a:t>
            </a:r>
            <a:r>
              <a:rPr lang="en-US" sz="1000" dirty="0">
                <a:latin typeface="Arial" panose="020B0604020202020204" pitchFamily="34" charset="0"/>
                <a:cs typeface="Arial" panose="020B0604020202020204" pitchFamily="34" charset="0"/>
              </a:rPr>
              <a:t>. [online] Available at: &lt;https://www.ies-uk.org.uk/soil-contamination.php&gt; [Accessed 18 May 2020].</a:t>
            </a:r>
          </a:p>
          <a:p>
            <a:pPr marL="0" indent="0">
              <a:buNone/>
            </a:pPr>
            <a:r>
              <a:rPr lang="en-GB" sz="1000" b="1" dirty="0" err="1">
                <a:latin typeface="Arial" panose="020B0604020202020204" pitchFamily="34" charset="0"/>
                <a:cs typeface="Arial" panose="020B0604020202020204" pitchFamily="34" charset="0"/>
              </a:rPr>
              <a:t>Naturalresources.wales</a:t>
            </a:r>
            <a:r>
              <a:rPr lang="en-GB" sz="1000" b="1" dirty="0">
                <a:latin typeface="Arial" panose="020B0604020202020204" pitchFamily="34" charset="0"/>
                <a:cs typeface="Arial" panose="020B0604020202020204" pitchFamily="34" charset="0"/>
              </a:rPr>
              <a:t>. 2020</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Natural Resources Wales / Environmental Assessment</a:t>
            </a:r>
            <a:r>
              <a:rPr lang="en-GB" sz="1000" dirty="0">
                <a:latin typeface="Arial" panose="020B0604020202020204" pitchFamily="34" charset="0"/>
                <a:cs typeface="Arial" panose="020B0604020202020204" pitchFamily="34" charset="0"/>
              </a:rPr>
              <a:t>. [online] Available at: &lt;https://naturalresources.wales/guidance-and-advice/business-sectors/planning-and-development/advice-for-developers/environmental-assessment/?lang=en&gt; </a:t>
            </a:r>
            <a:r>
              <a:rPr lang="en-US" sz="1000" dirty="0">
                <a:latin typeface="Arial" panose="020B0604020202020204" pitchFamily="34" charset="0"/>
                <a:cs typeface="Arial" panose="020B0604020202020204" pitchFamily="34" charset="0"/>
              </a:rPr>
              <a:t>[Accessed 16</a:t>
            </a:r>
            <a:r>
              <a:rPr lang="en-US" sz="1000" baseline="30000" dirty="0">
                <a:latin typeface="Arial" panose="020B0604020202020204" pitchFamily="34" charset="0"/>
                <a:cs typeface="Arial" panose="020B0604020202020204" pitchFamily="34" charset="0"/>
              </a:rPr>
              <a:t>th</a:t>
            </a:r>
            <a:r>
              <a:rPr lang="en-US" sz="1000" dirty="0">
                <a:latin typeface="Arial" panose="020B0604020202020204" pitchFamily="34" charset="0"/>
                <a:cs typeface="Arial" panose="020B0604020202020204" pitchFamily="34" charset="0"/>
              </a:rPr>
              <a:t> may]</a:t>
            </a:r>
            <a:endParaRPr lang="en-GB" sz="1000" dirty="0">
              <a:latin typeface="Arial" panose="020B0604020202020204" pitchFamily="34" charset="0"/>
              <a:cs typeface="Arial" panose="020B0604020202020204" pitchFamily="34" charset="0"/>
            </a:endParaRPr>
          </a:p>
          <a:p>
            <a:pPr marL="0" indent="0">
              <a:buNone/>
            </a:pPr>
            <a:r>
              <a:rPr lang="en-GB" sz="1000" b="1" dirty="0">
                <a:latin typeface="Arial" panose="020B0604020202020204" pitchFamily="34" charset="0"/>
                <a:cs typeface="Arial" panose="020B0604020202020204" pitchFamily="34" charset="0"/>
              </a:rPr>
              <a:t>QC, D., 2020</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Polluter Pays Principle: In Tobago, In The EU/UK, And In UK Post-</a:t>
            </a:r>
            <a:r>
              <a:rPr lang="en-GB" sz="1000" i="1" dirty="0" err="1">
                <a:latin typeface="Arial" panose="020B0604020202020204" pitchFamily="34" charset="0"/>
                <a:cs typeface="Arial" panose="020B0604020202020204" pitchFamily="34" charset="0"/>
              </a:rPr>
              <a:t>Brexit</a:t>
            </a:r>
            <a:r>
              <a:rPr lang="en-GB" sz="1000" i="1" dirty="0">
                <a:latin typeface="Arial" panose="020B0604020202020204" pitchFamily="34" charset="0"/>
                <a:cs typeface="Arial" panose="020B0604020202020204" pitchFamily="34" charset="0"/>
              </a:rPr>
              <a:t> - UK Human Rights Blog</a:t>
            </a:r>
            <a:r>
              <a:rPr lang="en-GB" sz="1000" dirty="0">
                <a:latin typeface="Arial" panose="020B0604020202020204" pitchFamily="34" charset="0"/>
                <a:cs typeface="Arial" panose="020B0604020202020204" pitchFamily="34" charset="0"/>
              </a:rPr>
              <a:t>. [online] UK Human Rights Blog. Available at: &lt;https://ukhumanrightsblog.com/2017/12/01/polluter-pays-principle-in-tobago-in-the-eu-uk-and-in-uk-post-brexit/&gt; </a:t>
            </a:r>
            <a:r>
              <a:rPr lang="en-US" sz="1000" dirty="0">
                <a:latin typeface="Arial" panose="020B0604020202020204" pitchFamily="34" charset="0"/>
                <a:cs typeface="Arial" panose="020B0604020202020204" pitchFamily="34" charset="0"/>
              </a:rPr>
              <a:t>[Accessed 11</a:t>
            </a:r>
            <a:r>
              <a:rPr lang="en-US" sz="1000" baseline="30000" dirty="0">
                <a:latin typeface="Arial" panose="020B0604020202020204" pitchFamily="34" charset="0"/>
                <a:cs typeface="Arial" panose="020B0604020202020204" pitchFamily="34" charset="0"/>
              </a:rPr>
              <a:t>th</a:t>
            </a:r>
            <a:r>
              <a:rPr lang="en-US" sz="1000" dirty="0">
                <a:latin typeface="Arial" panose="020B0604020202020204" pitchFamily="34" charset="0"/>
                <a:cs typeface="Arial" panose="020B0604020202020204" pitchFamily="34" charset="0"/>
              </a:rPr>
              <a:t> may]</a:t>
            </a:r>
          </a:p>
          <a:p>
            <a:pPr marL="0" indent="0">
              <a:buNone/>
            </a:pPr>
            <a:r>
              <a:rPr lang="en-US" sz="1000" b="1" dirty="0">
                <a:latin typeface="Arial" panose="020B0604020202020204" pitchFamily="34" charset="0"/>
                <a:cs typeface="Arial" panose="020B0604020202020204" pitchFamily="34" charset="0"/>
              </a:rPr>
              <a:t>Vvsnlaw.com. 2020</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ENVIRONMENTAL LAW – VV-</a:t>
            </a:r>
            <a:r>
              <a:rPr lang="en-US" sz="1000" i="1" dirty="0" err="1">
                <a:latin typeface="Arial" panose="020B0604020202020204" pitchFamily="34" charset="0"/>
                <a:cs typeface="Arial" panose="020B0604020202020204" pitchFamily="34" charset="0"/>
              </a:rPr>
              <a:t>Samndim</a:t>
            </a:r>
            <a:r>
              <a:rPr lang="en-US" sz="1000" i="1" dirty="0">
                <a:latin typeface="Arial" panose="020B0604020202020204" pitchFamily="34" charset="0"/>
                <a:cs typeface="Arial" panose="020B0604020202020204" pitchFamily="34" charset="0"/>
              </a:rPr>
              <a:t> &amp; Partners</a:t>
            </a:r>
            <a:r>
              <a:rPr lang="en-US" sz="1000" dirty="0">
                <a:latin typeface="Arial" panose="020B0604020202020204" pitchFamily="34" charset="0"/>
                <a:cs typeface="Arial" panose="020B0604020202020204" pitchFamily="34" charset="0"/>
              </a:rPr>
              <a:t>. [online] Available at: &lt;https://vvsnlaw.com/portfolio/environmental-law/&gt; [Accessed 18 May 2020]</a:t>
            </a:r>
          </a:p>
        </p:txBody>
      </p:sp>
    </p:spTree>
    <p:extLst>
      <p:ext uri="{BB962C8B-B14F-4D97-AF65-F5344CB8AC3E}">
        <p14:creationId xmlns:p14="http://schemas.microsoft.com/office/powerpoint/2010/main" val="959774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9B00294-588E-4838-91A2-A67D0BBB325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Contaminated land</a:t>
            </a:r>
          </a:p>
        </p:txBody>
      </p:sp>
      <p:sp>
        <p:nvSpPr>
          <p:cNvPr id="5" name="Content Placeholder 4">
            <a:extLst>
              <a:ext uri="{FF2B5EF4-FFF2-40B4-BE49-F238E27FC236}">
                <a16:creationId xmlns:a16="http://schemas.microsoft.com/office/drawing/2014/main" id="{B83DF189-DBE8-45D2-9C80-29778B1443AF}"/>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Definition:</a:t>
            </a:r>
          </a:p>
          <a:p>
            <a:pPr marL="0" indent="0">
              <a:buNone/>
            </a:pPr>
            <a:r>
              <a:rPr lang="en-GB" i="1" dirty="0">
                <a:latin typeface="Arial" panose="020B0604020202020204" pitchFamily="34" charset="0"/>
                <a:cs typeface="Arial" panose="020B0604020202020204" pitchFamily="34" charset="0"/>
              </a:rPr>
              <a:t>	“Contaminated Land is land in such a condition, by reason of substances in, on or under the land, that could cause significant harm to people, (protected) species and waters”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i="1"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This is Governed by the Environmental			        Protection Act [1990] : Part 2A</a:t>
            </a:r>
          </a:p>
        </p:txBody>
      </p:sp>
      <p:pic>
        <p:nvPicPr>
          <p:cNvPr id="1026" name="Picture 2" descr="Contaminated Land Remediation | Sanctus Ltd">
            <a:extLst>
              <a:ext uri="{FF2B5EF4-FFF2-40B4-BE49-F238E27FC236}">
                <a16:creationId xmlns:a16="http://schemas.microsoft.com/office/drawing/2014/main" id="{673F0FE2-5F18-4FD7-ABCB-F623831376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30160" y="3542191"/>
            <a:ext cx="3323640" cy="249273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74F63D5-1C31-44F7-8860-864902AD8909}"/>
              </a:ext>
            </a:extLst>
          </p:cNvPr>
          <p:cNvSpPr txBox="1"/>
          <p:nvPr/>
        </p:nvSpPr>
        <p:spPr>
          <a:xfrm>
            <a:off x="180975" y="85725"/>
            <a:ext cx="2914650" cy="369332"/>
          </a:xfrm>
          <a:prstGeom prst="rect">
            <a:avLst/>
          </a:prstGeom>
          <a:noFill/>
        </p:spPr>
        <p:txBody>
          <a:bodyPr wrap="square" rtlCol="0">
            <a:spAutoFit/>
          </a:bodyPr>
          <a:lstStyle/>
          <a:p>
            <a:r>
              <a:rPr lang="en-GB" dirty="0">
                <a:solidFill>
                  <a:schemeClr val="accent4">
                    <a:lumMod val="75000"/>
                  </a:schemeClr>
                </a:solidFill>
                <a:latin typeface="Arial" panose="020B0604020202020204" pitchFamily="34" charset="0"/>
                <a:cs typeface="Arial" panose="020B0604020202020204" pitchFamily="34" charset="0"/>
              </a:rPr>
              <a:t>James Lloyd</a:t>
            </a:r>
          </a:p>
        </p:txBody>
      </p:sp>
    </p:spTree>
    <p:extLst>
      <p:ext uri="{BB962C8B-B14F-4D97-AF65-F5344CB8AC3E}">
        <p14:creationId xmlns:p14="http://schemas.microsoft.com/office/powerpoint/2010/main" val="24756658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9B00294-588E-4838-91A2-A67D0BBB3254}"/>
              </a:ext>
            </a:extLst>
          </p:cNvPr>
          <p:cNvSpPr>
            <a:spLocks noGrp="1"/>
          </p:cNvSpPr>
          <p:nvPr>
            <p:ph type="title"/>
          </p:nvPr>
        </p:nvSpPr>
        <p:spPr>
          <a:xfrm>
            <a:off x="836612" y="355600"/>
            <a:ext cx="10515600" cy="1325563"/>
          </a:xfrm>
        </p:spPr>
        <p:txBody>
          <a:bodyPr/>
          <a:lstStyle/>
          <a:p>
            <a:r>
              <a:rPr lang="en-GB" b="1" dirty="0">
                <a:latin typeface="Arial" panose="020B0604020202020204" pitchFamily="34" charset="0"/>
                <a:cs typeface="Arial" panose="020B0604020202020204" pitchFamily="34" charset="0"/>
              </a:rPr>
              <a:t>Environmental Protection Act 1990: Part 2A</a:t>
            </a:r>
          </a:p>
        </p:txBody>
      </p:sp>
      <p:sp>
        <p:nvSpPr>
          <p:cNvPr id="2" name="Text Placeholder 1">
            <a:extLst>
              <a:ext uri="{FF2B5EF4-FFF2-40B4-BE49-F238E27FC236}">
                <a16:creationId xmlns:a16="http://schemas.microsoft.com/office/drawing/2014/main" id="{F9FC0860-9ACB-4DCB-9011-FF4A8A66B49B}"/>
              </a:ext>
            </a:extLst>
          </p:cNvPr>
          <p:cNvSpPr>
            <a:spLocks noGrp="1"/>
          </p:cNvSpPr>
          <p:nvPr>
            <p:ph type="body" idx="1"/>
          </p:nvPr>
        </p:nvSpPr>
        <p:spPr>
          <a:xfrm>
            <a:off x="839788" y="1833563"/>
            <a:ext cx="5157787" cy="823912"/>
          </a:xfrm>
        </p:spPr>
        <p:txBody>
          <a:bodyPr/>
          <a:lstStyle/>
          <a:p>
            <a:r>
              <a:rPr lang="en-GB" u="sng" dirty="0">
                <a:latin typeface="Arial" panose="020B0604020202020204" pitchFamily="34" charset="0"/>
                <a:cs typeface="Arial" panose="020B0604020202020204" pitchFamily="34" charset="0"/>
              </a:rPr>
              <a:t>Determination of Contaminated Land</a:t>
            </a:r>
          </a:p>
          <a:p>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B83DF189-DBE8-45D2-9C80-29778B1443AF}"/>
              </a:ext>
            </a:extLst>
          </p:cNvPr>
          <p:cNvSpPr>
            <a:spLocks noGrp="1"/>
          </p:cNvSpPr>
          <p:nvPr>
            <p:ph sz="half" idx="2"/>
          </p:nvPr>
        </p:nvSpPr>
        <p:spPr>
          <a:xfrm>
            <a:off x="836612" y="2085813"/>
            <a:ext cx="5157787" cy="3549496"/>
          </a:xfrm>
        </p:spPr>
        <p:txBody>
          <a:bodyPr>
            <a:noAutofit/>
          </a:bodyPr>
          <a:lstStyle/>
          <a:p>
            <a:pPr marL="0" indent="0">
              <a:buNone/>
            </a:pPr>
            <a:r>
              <a:rPr lang="en-GB" sz="1800" dirty="0">
                <a:latin typeface="Arial" panose="020B0604020202020204" pitchFamily="34" charset="0"/>
                <a:cs typeface="Arial" panose="020B0604020202020204" pitchFamily="34" charset="0"/>
              </a:rPr>
              <a:t>The local Authority has the sole responsibility for determining the presence of contamination in the soil.</a:t>
            </a:r>
          </a:p>
          <a:p>
            <a:pPr marL="0" indent="0">
              <a:buNone/>
            </a:pPr>
            <a:r>
              <a:rPr lang="en-GB" sz="1800" dirty="0">
                <a:latin typeface="Arial" panose="020B0604020202020204" pitchFamily="34" charset="0"/>
                <a:cs typeface="Arial" panose="020B0604020202020204" pitchFamily="34" charset="0"/>
              </a:rPr>
              <a:t>	With exception to Section 101 of the Local Government Act [1972] “</a:t>
            </a:r>
            <a:r>
              <a:rPr lang="en-GB" sz="1800" i="1" dirty="0">
                <a:latin typeface="Arial" panose="020B0604020202020204" pitchFamily="34" charset="0"/>
                <a:cs typeface="Arial" panose="020B0604020202020204" pitchFamily="34" charset="0"/>
              </a:rPr>
              <a:t>subject to any express statutory provision a local authority may arrange for the discharge of any of its functions by a committee, sub-committee or one of its officers</a:t>
            </a:r>
            <a:r>
              <a:rPr lang="en-GB" sz="1800" dirty="0">
                <a:latin typeface="Arial" panose="020B0604020202020204" pitchFamily="34" charset="0"/>
                <a:cs typeface="Arial" panose="020B0604020202020204" pitchFamily="34" charset="0"/>
              </a:rPr>
              <a:t>”. </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Must identify the extent of the contamination, to ensure effective remediation.</a:t>
            </a:r>
          </a:p>
        </p:txBody>
      </p:sp>
      <p:sp>
        <p:nvSpPr>
          <p:cNvPr id="3" name="Text Placeholder 2">
            <a:extLst>
              <a:ext uri="{FF2B5EF4-FFF2-40B4-BE49-F238E27FC236}">
                <a16:creationId xmlns:a16="http://schemas.microsoft.com/office/drawing/2014/main" id="{3143C37E-C626-4BDF-93F3-40B18DB3A9B2}"/>
              </a:ext>
            </a:extLst>
          </p:cNvPr>
          <p:cNvSpPr>
            <a:spLocks noGrp="1"/>
          </p:cNvSpPr>
          <p:nvPr>
            <p:ph type="body" sz="quarter" idx="3"/>
          </p:nvPr>
        </p:nvSpPr>
        <p:spPr>
          <a:xfrm>
            <a:off x="6172200" y="1795463"/>
            <a:ext cx="5183188" cy="823912"/>
          </a:xfrm>
        </p:spPr>
        <p:txBody>
          <a:bodyPr/>
          <a:lstStyle/>
          <a:p>
            <a:r>
              <a:rPr lang="en-GB" u="sng" dirty="0">
                <a:latin typeface="Arial" panose="020B0604020202020204" pitchFamily="34" charset="0"/>
                <a:cs typeface="Arial" panose="020B0604020202020204" pitchFamily="34" charset="0"/>
              </a:rPr>
              <a:t>Remediation of Contaminated Land</a:t>
            </a:r>
          </a:p>
          <a:p>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9D4AE3C8-68EF-4D53-9162-59B83CBA46AD}"/>
              </a:ext>
            </a:extLst>
          </p:cNvPr>
          <p:cNvSpPr>
            <a:spLocks noGrp="1"/>
          </p:cNvSpPr>
          <p:nvPr>
            <p:ph sz="quarter" idx="4"/>
          </p:nvPr>
        </p:nvSpPr>
        <p:spPr>
          <a:xfrm>
            <a:off x="6169024" y="2093119"/>
            <a:ext cx="5183188" cy="2537442"/>
          </a:xfrm>
        </p:spPr>
        <p:txBody>
          <a:bodyPr>
            <a:normAutofit lnSpcReduction="10000"/>
          </a:bodyPr>
          <a:lstStyle/>
          <a:p>
            <a:pPr marL="0" indent="0">
              <a:buNone/>
            </a:pPr>
            <a:r>
              <a:rPr lang="en-GB" sz="1800" dirty="0">
                <a:latin typeface="Arial" panose="020B0604020202020204" pitchFamily="34" charset="0"/>
                <a:cs typeface="Arial" panose="020B0604020202020204" pitchFamily="34" charset="0"/>
              </a:rPr>
              <a:t>Remediation is the intention to:</a:t>
            </a:r>
          </a:p>
          <a:p>
            <a:r>
              <a:rPr lang="en-GB" sz="1800" dirty="0">
                <a:latin typeface="Arial" panose="020B0604020202020204" pitchFamily="34" charset="0"/>
                <a:cs typeface="Arial" panose="020B0604020202020204" pitchFamily="34" charset="0"/>
              </a:rPr>
              <a:t>Remove/permanently disrupt identified contaminant linkages.</a:t>
            </a:r>
          </a:p>
          <a:p>
            <a:r>
              <a:rPr lang="en-GB" sz="1800" dirty="0">
                <a:latin typeface="Arial" panose="020B0604020202020204" pitchFamily="34" charset="0"/>
                <a:cs typeface="Arial" panose="020B0604020202020204" pitchFamily="34" charset="0"/>
              </a:rPr>
              <a:t>Remedy harm or pollution caused by significant contaminant linkage.</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Involves a range of treatment, assessment and monitoring action.</a:t>
            </a:r>
          </a:p>
        </p:txBody>
      </p:sp>
      <p:sp>
        <p:nvSpPr>
          <p:cNvPr id="9" name="Content Placeholder 5">
            <a:extLst>
              <a:ext uri="{FF2B5EF4-FFF2-40B4-BE49-F238E27FC236}">
                <a16:creationId xmlns:a16="http://schemas.microsoft.com/office/drawing/2014/main" id="{AE8F03D5-00BD-4210-99DE-D96341D75A99}"/>
              </a:ext>
            </a:extLst>
          </p:cNvPr>
          <p:cNvSpPr txBox="1">
            <a:spLocks/>
          </p:cNvSpPr>
          <p:nvPr/>
        </p:nvSpPr>
        <p:spPr>
          <a:xfrm>
            <a:off x="912812" y="5635309"/>
            <a:ext cx="10439400" cy="101282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latin typeface="Arial" panose="020B0604020202020204" pitchFamily="34" charset="0"/>
                <a:cs typeface="Arial" panose="020B0604020202020204" pitchFamily="34" charset="0"/>
              </a:rPr>
              <a:t>Department for Environment, Food and Rural Affairs. (2012). </a:t>
            </a:r>
            <a:r>
              <a:rPr lang="en-GB" sz="1800" i="1" dirty="0">
                <a:latin typeface="Arial" panose="020B0604020202020204" pitchFamily="34" charset="0"/>
                <a:cs typeface="Arial" panose="020B0604020202020204" pitchFamily="34" charset="0"/>
              </a:rPr>
              <a:t>Environmental Protection Act 1990: Part 2A - Contaminated Land Statutory Guidance.</a:t>
            </a:r>
            <a:r>
              <a:rPr lang="en-GB" sz="1800" dirty="0">
                <a:latin typeface="Arial" panose="020B0604020202020204" pitchFamily="34" charset="0"/>
                <a:cs typeface="Arial" panose="020B0604020202020204" pitchFamily="34" charset="0"/>
              </a:rPr>
              <a:t> Available: https://assets.publishing.service.gov.uk/government/uploads/system/uploads/attachment_data/file/223705/pb13735cont-land-guidance.pdf. Last accessed 10th May 2020.</a:t>
            </a:r>
          </a:p>
        </p:txBody>
      </p:sp>
    </p:spTree>
    <p:extLst>
      <p:ext uri="{BB962C8B-B14F-4D97-AF65-F5344CB8AC3E}">
        <p14:creationId xmlns:p14="http://schemas.microsoft.com/office/powerpoint/2010/main" val="2438807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9B00294-588E-4838-91A2-A67D0BBB325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Impact of Contamination in the Soil</a:t>
            </a:r>
          </a:p>
        </p:txBody>
      </p:sp>
      <p:sp>
        <p:nvSpPr>
          <p:cNvPr id="5" name="Content Placeholder 4">
            <a:extLst>
              <a:ext uri="{FF2B5EF4-FFF2-40B4-BE49-F238E27FC236}">
                <a16:creationId xmlns:a16="http://schemas.microsoft.com/office/drawing/2014/main" id="{B83DF189-DBE8-45D2-9C80-29778B1443AF}"/>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Negative changes to the ecosystem:</a:t>
            </a:r>
          </a:p>
          <a:p>
            <a:r>
              <a:rPr lang="en-GB" dirty="0">
                <a:latin typeface="Arial" panose="020B0604020202020204" pitchFamily="34" charset="0"/>
                <a:cs typeface="Arial" panose="020B0604020202020204" pitchFamily="34" charset="0"/>
              </a:rPr>
              <a:t>Reduction in biodiversity</a:t>
            </a:r>
          </a:p>
          <a:p>
            <a:r>
              <a:rPr lang="en-GB" dirty="0">
                <a:latin typeface="Arial" panose="020B0604020202020204" pitchFamily="34" charset="0"/>
                <a:cs typeface="Arial" panose="020B0604020202020204" pitchFamily="34" charset="0"/>
              </a:rPr>
              <a:t>Fall in productivity</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Impact on public health:</a:t>
            </a:r>
          </a:p>
          <a:p>
            <a:r>
              <a:rPr lang="en-GB" dirty="0">
                <a:latin typeface="Arial" panose="020B0604020202020204" pitchFamily="34" charset="0"/>
                <a:cs typeface="Arial" panose="020B0604020202020204" pitchFamily="34" charset="0"/>
              </a:rPr>
              <a:t>Pollutant-related diseases via inhalation</a:t>
            </a:r>
          </a:p>
          <a:p>
            <a:r>
              <a:rPr lang="en-GB" dirty="0">
                <a:latin typeface="Arial" panose="020B0604020202020204" pitchFamily="34" charset="0"/>
                <a:cs typeface="Arial" panose="020B0604020202020204" pitchFamily="34" charset="0"/>
              </a:rPr>
              <a:t>Physical and intellectual birth defects (congenital disorders)</a:t>
            </a:r>
          </a:p>
          <a:p>
            <a:r>
              <a:rPr lang="en-GB" dirty="0">
                <a:latin typeface="Arial" panose="020B0604020202020204" pitchFamily="34" charset="0"/>
                <a:cs typeface="Arial" panose="020B0604020202020204" pitchFamily="34" charset="0"/>
              </a:rPr>
              <a:t>Headache, nausea, fatigue, eye irritation, etc.</a:t>
            </a:r>
          </a:p>
        </p:txBody>
      </p:sp>
    </p:spTree>
    <p:extLst>
      <p:ext uri="{BB962C8B-B14F-4D97-AF65-F5344CB8AC3E}">
        <p14:creationId xmlns:p14="http://schemas.microsoft.com/office/powerpoint/2010/main" val="2832041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9B00294-588E-4838-91A2-A67D0BBB325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Case Law</a:t>
            </a:r>
          </a:p>
        </p:txBody>
      </p:sp>
      <p:sp>
        <p:nvSpPr>
          <p:cNvPr id="5" name="Content Placeholder 4">
            <a:extLst>
              <a:ext uri="{FF2B5EF4-FFF2-40B4-BE49-F238E27FC236}">
                <a16:creationId xmlns:a16="http://schemas.microsoft.com/office/drawing/2014/main" id="{B83DF189-DBE8-45D2-9C80-29778B1443AF}"/>
              </a:ext>
            </a:extLst>
          </p:cNvPr>
          <p:cNvSpPr>
            <a:spLocks noGrp="1"/>
          </p:cNvSpPr>
          <p:nvPr>
            <p:ph idx="1"/>
          </p:nvPr>
        </p:nvSpPr>
        <p:spPr>
          <a:xfrm>
            <a:off x="838200" y="1825626"/>
            <a:ext cx="10515600" cy="997474"/>
          </a:xfrm>
        </p:spPr>
        <p:txBody>
          <a:bodyPr/>
          <a:lstStyle/>
          <a:p>
            <a:pPr marL="0" indent="0">
              <a:buNone/>
            </a:pPr>
            <a:r>
              <a:rPr lang="en-GB" u="sng" dirty="0">
                <a:latin typeface="Arial" panose="020B0604020202020204" pitchFamily="34" charset="0"/>
                <a:cs typeface="Arial" panose="020B0604020202020204" pitchFamily="34" charset="0"/>
              </a:rPr>
              <a:t>Walsall Metropolitan Borough Council v Jim 2 Ltd. (formerly McClean Homes) [2017]</a:t>
            </a:r>
          </a:p>
        </p:txBody>
      </p:sp>
      <p:sp>
        <p:nvSpPr>
          <p:cNvPr id="6" name="Content Placeholder 4">
            <a:extLst>
              <a:ext uri="{FF2B5EF4-FFF2-40B4-BE49-F238E27FC236}">
                <a16:creationId xmlns:a16="http://schemas.microsoft.com/office/drawing/2014/main" id="{D6A2DF65-9658-4142-990A-E95313DCBEB3}"/>
              </a:ext>
            </a:extLst>
          </p:cNvPr>
          <p:cNvSpPr txBox="1">
            <a:spLocks/>
          </p:cNvSpPr>
          <p:nvPr/>
        </p:nvSpPr>
        <p:spPr>
          <a:xfrm>
            <a:off x="838200" y="2958038"/>
            <a:ext cx="10515600" cy="250173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latin typeface="Arial" panose="020B0604020202020204" pitchFamily="34" charset="0"/>
                <a:cs typeface="Arial" panose="020B0604020202020204" pitchFamily="34" charset="0"/>
              </a:rPr>
              <a:t>Former site of Willenhall Gas works</a:t>
            </a:r>
          </a:p>
          <a:p>
            <a:r>
              <a:rPr lang="en-GB" sz="2000" dirty="0">
                <a:latin typeface="Arial" panose="020B0604020202020204" pitchFamily="34" charset="0"/>
                <a:cs typeface="Arial" panose="020B0604020202020204" pitchFamily="34" charset="0"/>
              </a:rPr>
              <a:t>Walsall Metropolitan Borough Council sold to Jim 2 (McClean at the time) &amp; E Fletcher Builders for housing development.</a:t>
            </a:r>
          </a:p>
          <a:p>
            <a:r>
              <a:rPr lang="en-GB" sz="2000" dirty="0">
                <a:latin typeface="Arial" panose="020B0604020202020204" pitchFamily="34" charset="0"/>
                <a:cs typeface="Arial" panose="020B0604020202020204" pitchFamily="34" charset="0"/>
              </a:rPr>
              <a:t>March 2012 the council marked two areas of the site as contaminated land.</a:t>
            </a:r>
          </a:p>
          <a:p>
            <a:r>
              <a:rPr lang="en-GB" sz="2000" dirty="0">
                <a:latin typeface="Arial" panose="020B0604020202020204" pitchFamily="34" charset="0"/>
                <a:cs typeface="Arial" panose="020B0604020202020204" pitchFamily="34" charset="0"/>
              </a:rPr>
              <a:t>Council served Jim with a remediation notice.</a:t>
            </a:r>
          </a:p>
          <a:p>
            <a:r>
              <a:rPr lang="en-GB" sz="2000" dirty="0">
                <a:latin typeface="Arial" panose="020B0604020202020204" pitchFamily="34" charset="0"/>
                <a:cs typeface="Arial" panose="020B0604020202020204" pitchFamily="34" charset="0"/>
              </a:rPr>
              <a:t>After appeal by Secretary of State, Jim was granted that the remediation notice was to be quashed.</a:t>
            </a:r>
          </a:p>
        </p:txBody>
      </p:sp>
      <p:sp>
        <p:nvSpPr>
          <p:cNvPr id="7" name="Content Placeholder 4">
            <a:extLst>
              <a:ext uri="{FF2B5EF4-FFF2-40B4-BE49-F238E27FC236}">
                <a16:creationId xmlns:a16="http://schemas.microsoft.com/office/drawing/2014/main" id="{3975AC4E-2C6B-4D60-AAC2-9AE6E3011409}"/>
              </a:ext>
            </a:extLst>
          </p:cNvPr>
          <p:cNvSpPr txBox="1">
            <a:spLocks/>
          </p:cNvSpPr>
          <p:nvPr/>
        </p:nvSpPr>
        <p:spPr>
          <a:xfrm>
            <a:off x="838200" y="5594706"/>
            <a:ext cx="10515600" cy="718798"/>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latin typeface="Arial" panose="020B0604020202020204" pitchFamily="34" charset="0"/>
                <a:cs typeface="Arial" panose="020B0604020202020204" pitchFamily="34" charset="0"/>
              </a:rPr>
              <a:t>Penny Simpson &amp; Emma </a:t>
            </a:r>
            <a:r>
              <a:rPr lang="en-GB" dirty="0" err="1">
                <a:latin typeface="Arial" panose="020B0604020202020204" pitchFamily="34" charset="0"/>
                <a:cs typeface="Arial" panose="020B0604020202020204" pitchFamily="34" charset="0"/>
              </a:rPr>
              <a:t>Tattersdill</a:t>
            </a:r>
            <a:r>
              <a:rPr lang="en-GB" dirty="0">
                <a:latin typeface="Arial" panose="020B0604020202020204" pitchFamily="34" charset="0"/>
                <a:cs typeface="Arial" panose="020B0604020202020204" pitchFamily="34" charset="0"/>
              </a:rPr>
              <a:t>. (2017). </a:t>
            </a:r>
            <a:r>
              <a:rPr lang="en-GB" i="1" dirty="0">
                <a:latin typeface="Arial" panose="020B0604020202020204" pitchFamily="34" charset="0"/>
                <a:cs typeface="Arial" panose="020B0604020202020204" pitchFamily="34" charset="0"/>
              </a:rPr>
              <a:t>Case Law Update: Contaminated land liabilities.</a:t>
            </a:r>
            <a:r>
              <a:rPr lang="en-GB" dirty="0">
                <a:latin typeface="Arial" panose="020B0604020202020204" pitchFamily="34" charset="0"/>
                <a:cs typeface="Arial" panose="020B0604020202020204" pitchFamily="34" charset="0"/>
              </a:rPr>
              <a:t> Available: https://www.freeths.co.uk/2017/01/13/case-law-update-contaminated-land-liabilities/. Last accessed 7th May 2020.</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3764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CB3F13-277A-48CC-912B-6BFAAB830DD7}"/>
              </a:ext>
            </a:extLst>
          </p:cNvPr>
          <p:cNvSpPr txBox="1"/>
          <p:nvPr/>
        </p:nvSpPr>
        <p:spPr>
          <a:xfrm>
            <a:off x="0" y="490330"/>
            <a:ext cx="121920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Impact on the Contractor </a:t>
            </a:r>
            <a:endPar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1026" name="Picture 2" descr="Photo by the  US Army Environmental Command">
            <a:extLst>
              <a:ext uri="{FF2B5EF4-FFF2-40B4-BE49-F238E27FC236}">
                <a16:creationId xmlns:a16="http://schemas.microsoft.com/office/drawing/2014/main" id="{4FE84597-47AF-4798-B9F8-167C2A263D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29291" y="1154533"/>
            <a:ext cx="3788898" cy="284167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A029C11B-D837-43F9-B290-B9742D9991B6}"/>
              </a:ext>
            </a:extLst>
          </p:cNvPr>
          <p:cNvPicPr>
            <a:picLocks noChangeAspect="1"/>
          </p:cNvPicPr>
          <p:nvPr/>
        </p:nvPicPr>
        <p:blipFill rotWithShape="1">
          <a:blip r:embed="rId3"/>
          <a:srcRect b="9152"/>
          <a:stretch/>
        </p:blipFill>
        <p:spPr>
          <a:xfrm>
            <a:off x="8543511" y="4408625"/>
            <a:ext cx="1943100" cy="1687375"/>
          </a:xfrm>
          <a:prstGeom prst="rect">
            <a:avLst/>
          </a:prstGeom>
        </p:spPr>
      </p:pic>
      <p:sp>
        <p:nvSpPr>
          <p:cNvPr id="6" name="TextBox 5">
            <a:extLst>
              <a:ext uri="{FF2B5EF4-FFF2-40B4-BE49-F238E27FC236}">
                <a16:creationId xmlns:a16="http://schemas.microsoft.com/office/drawing/2014/main" id="{6D31ABCB-A13A-4344-885B-E20AA05F6310}"/>
              </a:ext>
            </a:extLst>
          </p:cNvPr>
          <p:cNvSpPr txBox="1"/>
          <p:nvPr/>
        </p:nvSpPr>
        <p:spPr>
          <a:xfrm>
            <a:off x="291548" y="1470991"/>
            <a:ext cx="7235687" cy="2677656"/>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Cost increease for entire project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Contractor carries the risk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Contractor could preform it’s own site investigation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Contractor could include contingencies in contract </a:t>
            </a: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CF1BFCA-A3CE-42DE-BD26-958450F80C0B}"/>
              </a:ext>
            </a:extLst>
          </p:cNvPr>
          <p:cNvSpPr txBox="1"/>
          <p:nvPr/>
        </p:nvSpPr>
        <p:spPr>
          <a:xfrm>
            <a:off x="180975" y="85725"/>
            <a:ext cx="2914650" cy="369332"/>
          </a:xfrm>
          <a:prstGeom prst="rect">
            <a:avLst/>
          </a:prstGeom>
          <a:noFill/>
        </p:spPr>
        <p:txBody>
          <a:bodyPr wrap="square" rtlCol="0">
            <a:spAutoFit/>
          </a:bodyPr>
          <a:lstStyle/>
          <a:p>
            <a:r>
              <a:rPr lang="en-GB" dirty="0">
                <a:solidFill>
                  <a:schemeClr val="accent6">
                    <a:lumMod val="50000"/>
                  </a:schemeClr>
                </a:solidFill>
                <a:latin typeface="Arial" panose="020B0604020202020204" pitchFamily="34" charset="0"/>
                <a:cs typeface="Arial" panose="020B0604020202020204" pitchFamily="34" charset="0"/>
              </a:rPr>
              <a:t>Daniel Davies</a:t>
            </a:r>
          </a:p>
        </p:txBody>
      </p:sp>
    </p:spTree>
    <p:extLst>
      <p:ext uri="{BB962C8B-B14F-4D97-AF65-F5344CB8AC3E}">
        <p14:creationId xmlns:p14="http://schemas.microsoft.com/office/powerpoint/2010/main" val="26649885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AD2D07-1AF9-43A9-9A4A-B8CAB9FEFF6F}"/>
              </a:ext>
            </a:extLst>
          </p:cNvPr>
          <p:cNvSpPr txBox="1"/>
          <p:nvPr/>
        </p:nvSpPr>
        <p:spPr>
          <a:xfrm>
            <a:off x="0" y="685800"/>
            <a:ext cx="12192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3200" b="1"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Differing site conditions </a:t>
            </a:r>
            <a:endParaRPr kumimoji="0" lang="en-GB" sz="32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6A7613D-9E2A-409E-8326-C231BD69CB75}"/>
              </a:ext>
            </a:extLst>
          </p:cNvPr>
          <p:cNvSpPr txBox="1"/>
          <p:nvPr/>
        </p:nvSpPr>
        <p:spPr>
          <a:xfrm>
            <a:off x="0" y="1714500"/>
            <a:ext cx="12192000" cy="452431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Type 1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Site conditions that differ from the contract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Type 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Conditins that are differnt from the normal expectations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Main Question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REASONABLE?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“Rational, experienced, prudent and intelligent contractor in the same field of work”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Decision of the court will depend on whether the contractor took reasonable steps to investigate the site and used the information gathered to alter the price and time of the project in their bid.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3A29BC3-2621-49D3-B064-BF3BDAB8411B}"/>
              </a:ext>
            </a:extLst>
          </p:cNvPr>
          <p:cNvPicPr>
            <a:picLocks noChangeAspect="1"/>
          </p:cNvPicPr>
          <p:nvPr/>
        </p:nvPicPr>
        <p:blipFill>
          <a:blip r:embed="rId2"/>
          <a:stretch>
            <a:fillRect/>
          </a:stretch>
        </p:blipFill>
        <p:spPr>
          <a:xfrm>
            <a:off x="9367837" y="1115347"/>
            <a:ext cx="2600325" cy="1762125"/>
          </a:xfrm>
          <a:prstGeom prst="rect">
            <a:avLst/>
          </a:prstGeom>
        </p:spPr>
      </p:pic>
    </p:spTree>
    <p:extLst>
      <p:ext uri="{BB962C8B-B14F-4D97-AF65-F5344CB8AC3E}">
        <p14:creationId xmlns:p14="http://schemas.microsoft.com/office/powerpoint/2010/main" val="2684637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0C10A0-7B64-4EB3-AEE3-251680EE4E8D}"/>
              </a:ext>
            </a:extLst>
          </p:cNvPr>
          <p:cNvSpPr txBox="1"/>
          <p:nvPr/>
        </p:nvSpPr>
        <p:spPr>
          <a:xfrm>
            <a:off x="0" y="731520"/>
            <a:ext cx="12192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32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JCT vs NEC Contracts </a:t>
            </a:r>
            <a:endParaRPr kumimoji="0" lang="en-GB" sz="32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2C1AF31-C937-4B98-A6D1-69F0994D72CB}"/>
              </a:ext>
            </a:extLst>
          </p:cNvPr>
          <p:cNvSpPr txBox="1"/>
          <p:nvPr/>
        </p:nvSpPr>
        <p:spPr>
          <a:xfrm>
            <a:off x="0" y="1737360"/>
            <a:ext cx="12192000" cy="37856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2400" b="0" i="0" u="sng"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JCT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Does not mention unforeseen site conditions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Follows common law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Common law puts the risk on the contractor alone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sng"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NEC</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More contractor friendly contract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NEC Clause 60.1.12</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If the conditions were not reasonably foreseeable the risk is split between the contractor and client</a:t>
            </a:r>
            <a:endParaRPr kumimoji="0" lang="cy-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86692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A0609B-2E28-43A7-93D6-9A731CEC4567}"/>
              </a:ext>
            </a:extLst>
          </p:cNvPr>
          <p:cNvSpPr txBox="1"/>
          <p:nvPr/>
        </p:nvSpPr>
        <p:spPr>
          <a:xfrm>
            <a:off x="0" y="612665"/>
            <a:ext cx="12192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32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Contaminated Land</a:t>
            </a:r>
            <a:endParaRPr kumimoji="0" lang="en-GB" sz="32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A01C5BD-9845-44DC-830C-77B653214F1E}"/>
              </a:ext>
            </a:extLst>
          </p:cNvPr>
          <p:cNvSpPr txBox="1"/>
          <p:nvPr/>
        </p:nvSpPr>
        <p:spPr>
          <a:xfrm>
            <a:off x="132522" y="1384875"/>
            <a:ext cx="12192000"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Calibri" panose="020F0502020204030204"/>
                <a:ea typeface="+mn-ea"/>
                <a:cs typeface="+mn-cs"/>
              </a:rPr>
              <a:t>Definition- When </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substances</a:t>
            </a:r>
            <a:r>
              <a:rPr kumimoji="0" lang="cy-GB" sz="2000" b="0" i="0" u="none" strike="noStrike" kern="1200" cap="none" spc="0" normalizeH="0" baseline="0" noProof="0" dirty="0">
                <a:ln>
                  <a:noFill/>
                </a:ln>
                <a:solidFill>
                  <a:prstClr val="black"/>
                </a:solidFill>
                <a:effectLst/>
                <a:uLnTx/>
                <a:uFillTx/>
                <a:latin typeface="Calibri" panose="020F0502020204030204"/>
                <a:ea typeface="+mn-ea"/>
                <a:cs typeface="+mn-cs"/>
              </a:rPr>
              <a:t> could cause signifcant harm to people or protected species.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Calibri" panose="020F0502020204030204"/>
                <a:ea typeface="+mn-ea"/>
                <a:cs typeface="+mn-cs"/>
              </a:rPr>
              <a:t>Pollutant Linkage </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050" name="Picture 2" descr="Risk management">
            <a:extLst>
              <a:ext uri="{FF2B5EF4-FFF2-40B4-BE49-F238E27FC236}">
                <a16:creationId xmlns:a16="http://schemas.microsoft.com/office/drawing/2014/main" id="{E3F3FA84-AAD5-4638-895F-C5C4222A68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7600" y="2811899"/>
            <a:ext cx="4876800" cy="2057400"/>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0802AD0-7A63-4A6B-AE3E-EE1E535E6FDA}"/>
              </a:ext>
            </a:extLst>
          </p:cNvPr>
          <p:cNvSpPr txBox="1"/>
          <p:nvPr/>
        </p:nvSpPr>
        <p:spPr>
          <a:xfrm>
            <a:off x="0" y="5280660"/>
            <a:ext cx="12192000"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When found, a ground investigation must be preformed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If found that the soil is contaminated then a remediation method must be used </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08185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FD0D5-B081-4EAD-86B7-2F3E2C07868D}"/>
              </a:ext>
            </a:extLst>
          </p:cNvPr>
          <p:cNvSpPr>
            <a:spLocks noGrp="1"/>
          </p:cNvSpPr>
          <p:nvPr>
            <p:ph type="ctrTitle"/>
          </p:nvPr>
        </p:nvSpPr>
        <p:spPr/>
        <p:txBody>
          <a:bodyPr/>
          <a:lstStyle/>
          <a:p>
            <a:r>
              <a:rPr lang="en-GB" b="1" dirty="0">
                <a:latin typeface="Arial" panose="020B0604020202020204" pitchFamily="34" charset="0"/>
                <a:cs typeface="Arial" panose="020B0604020202020204" pitchFamily="34" charset="0"/>
              </a:rPr>
              <a:t>How the client dealt with it?</a:t>
            </a:r>
          </a:p>
        </p:txBody>
      </p:sp>
      <p:sp>
        <p:nvSpPr>
          <p:cNvPr id="3" name="TextBox 2">
            <a:extLst>
              <a:ext uri="{FF2B5EF4-FFF2-40B4-BE49-F238E27FC236}">
                <a16:creationId xmlns:a16="http://schemas.microsoft.com/office/drawing/2014/main" id="{93E3F2AE-DCBD-44EB-A50A-7E0D97DAC48B}"/>
              </a:ext>
            </a:extLst>
          </p:cNvPr>
          <p:cNvSpPr txBox="1"/>
          <p:nvPr/>
        </p:nvSpPr>
        <p:spPr>
          <a:xfrm>
            <a:off x="180975" y="85725"/>
            <a:ext cx="2914650" cy="369332"/>
          </a:xfrm>
          <a:prstGeom prst="rect">
            <a:avLst/>
          </a:prstGeom>
          <a:noFill/>
        </p:spPr>
        <p:txBody>
          <a:bodyPr wrap="square" rtlCol="0">
            <a:spAutoFit/>
          </a:bodyPr>
          <a:lstStyle/>
          <a:p>
            <a:r>
              <a:rPr lang="en-GB" dirty="0">
                <a:solidFill>
                  <a:schemeClr val="accent2">
                    <a:lumMod val="75000"/>
                  </a:schemeClr>
                </a:solidFill>
                <a:latin typeface="Arial" panose="020B0604020202020204" pitchFamily="34" charset="0"/>
                <a:cs typeface="Arial" panose="020B0604020202020204" pitchFamily="34" charset="0"/>
              </a:rPr>
              <a:t>Dylan Matthews</a:t>
            </a:r>
          </a:p>
        </p:txBody>
      </p:sp>
    </p:spTree>
    <p:extLst>
      <p:ext uri="{BB962C8B-B14F-4D97-AF65-F5344CB8AC3E}">
        <p14:creationId xmlns:p14="http://schemas.microsoft.com/office/powerpoint/2010/main" val="23447396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5833D-75FF-424F-8F1B-F5BF8732D7C7}"/>
              </a:ext>
            </a:extLst>
          </p:cNvPr>
          <p:cNvSpPr>
            <a:spLocks noGrp="1"/>
          </p:cNvSpPr>
          <p:nvPr>
            <p:ph type="title"/>
          </p:nvPr>
        </p:nvSpPr>
        <p:spPr>
          <a:xfrm>
            <a:off x="838200" y="250825"/>
            <a:ext cx="10515600" cy="1325563"/>
          </a:xfrm>
        </p:spPr>
        <p:txBody>
          <a:bodyPr/>
          <a:lstStyle/>
          <a:p>
            <a:r>
              <a:rPr lang="en-GB" b="1" dirty="0">
                <a:latin typeface="Arial" panose="020B0604020202020204" pitchFamily="34" charset="0"/>
                <a:cs typeface="Arial" panose="020B0604020202020204" pitchFamily="34" charset="0"/>
              </a:rPr>
              <a:t>Underground tank found at site location.</a:t>
            </a:r>
          </a:p>
        </p:txBody>
      </p:sp>
      <p:sp>
        <p:nvSpPr>
          <p:cNvPr id="3" name="Content Placeholder 2">
            <a:extLst>
              <a:ext uri="{FF2B5EF4-FFF2-40B4-BE49-F238E27FC236}">
                <a16:creationId xmlns:a16="http://schemas.microsoft.com/office/drawing/2014/main" id="{51C7FD52-4BD9-4706-A6F7-055E2F874EDA}"/>
              </a:ext>
            </a:extLst>
          </p:cNvPr>
          <p:cNvSpPr>
            <a:spLocks noGrp="1"/>
          </p:cNvSpPr>
          <p:nvPr>
            <p:ph idx="1"/>
          </p:nvPr>
        </p:nvSpPr>
        <p:spPr>
          <a:xfrm>
            <a:off x="187186" y="1475403"/>
            <a:ext cx="10515600" cy="4351338"/>
          </a:xfrm>
        </p:spPr>
        <p:txBody>
          <a:bodyPr>
            <a:normAutofit fontScale="77500" lnSpcReduction="20000"/>
          </a:bodyPr>
          <a:lstStyle/>
          <a:p>
            <a:r>
              <a:rPr lang="en-GB" dirty="0">
                <a:latin typeface="Arial" panose="020B0604020202020204" pitchFamily="34" charset="0"/>
                <a:cs typeface="Arial" panose="020B0604020202020204" pitchFamily="34" charset="0"/>
              </a:rPr>
              <a:t>A underground tank found on site in construction phase is a serious issue that needs to be addressed in steps for it to be safely removed.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Once it is found work should be stopped immediately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client is a person or a group of people of whom the construction is being carried out for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client should be notified straight away. </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client must take every preauction to safely remove it without breaking regulations.</a:t>
            </a:r>
          </a:p>
        </p:txBody>
      </p:sp>
      <p:pic>
        <p:nvPicPr>
          <p:cNvPr id="4" name="Picture 3">
            <a:extLst>
              <a:ext uri="{FF2B5EF4-FFF2-40B4-BE49-F238E27FC236}">
                <a16:creationId xmlns:a16="http://schemas.microsoft.com/office/drawing/2014/main" id="{C99611AC-81CF-4684-9581-C36B0EA17C03}"/>
              </a:ext>
            </a:extLst>
          </p:cNvPr>
          <p:cNvPicPr>
            <a:picLocks noChangeAspect="1"/>
          </p:cNvPicPr>
          <p:nvPr/>
        </p:nvPicPr>
        <p:blipFill>
          <a:blip r:embed="rId2"/>
          <a:stretch>
            <a:fillRect/>
          </a:stretch>
        </p:blipFill>
        <p:spPr>
          <a:xfrm>
            <a:off x="6493566" y="3578086"/>
            <a:ext cx="2155812" cy="1530627"/>
          </a:xfrm>
          <a:prstGeom prst="rect">
            <a:avLst/>
          </a:prstGeom>
        </p:spPr>
      </p:pic>
    </p:spTree>
    <p:extLst>
      <p:ext uri="{BB962C8B-B14F-4D97-AF65-F5344CB8AC3E}">
        <p14:creationId xmlns:p14="http://schemas.microsoft.com/office/powerpoint/2010/main" val="15007472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B246D-E049-4EAD-9528-CE5D32B038D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does the client need to do?</a:t>
            </a:r>
          </a:p>
        </p:txBody>
      </p:sp>
      <p:sp>
        <p:nvSpPr>
          <p:cNvPr id="3" name="Content Placeholder 2">
            <a:extLst>
              <a:ext uri="{FF2B5EF4-FFF2-40B4-BE49-F238E27FC236}">
                <a16:creationId xmlns:a16="http://schemas.microsoft.com/office/drawing/2014/main" id="{910F9A10-EB2D-4FDF-AEEA-C3546DB26645}"/>
              </a:ext>
            </a:extLst>
          </p:cNvPr>
          <p:cNvSpPr>
            <a:spLocks noGrp="1"/>
          </p:cNvSpPr>
          <p:nvPr>
            <p:ph idx="1"/>
          </p:nvPr>
        </p:nvSpPr>
        <p:spPr>
          <a:xfrm>
            <a:off x="1169505" y="1690688"/>
            <a:ext cx="10515600" cy="4351338"/>
          </a:xfrm>
        </p:spPr>
        <p:txBody>
          <a:bodyPr>
            <a:normAutofit fontScale="92500" lnSpcReduction="10000"/>
          </a:bodyPr>
          <a:lstStyle/>
          <a:p>
            <a:r>
              <a:rPr lang="en-GB" dirty="0">
                <a:latin typeface="Arial" panose="020B0604020202020204" pitchFamily="34" charset="0"/>
                <a:cs typeface="Arial" panose="020B0604020202020204" pitchFamily="34" charset="0"/>
              </a:rPr>
              <a:t>First the client should make appropriate contacts e.g. environmental council, site surveying company and lawyer.</a:t>
            </a:r>
          </a:p>
          <a:p>
            <a:r>
              <a:rPr lang="en-GB" dirty="0">
                <a:latin typeface="Arial" panose="020B0604020202020204" pitchFamily="34" charset="0"/>
                <a:cs typeface="Arial" panose="020B0604020202020204" pitchFamily="34" charset="0"/>
              </a:rPr>
              <a:t>The client may need to put a remedial plan in place which would need the hiring of a environmental consultant/engineer.</a:t>
            </a:r>
          </a:p>
          <a:p>
            <a:r>
              <a:rPr lang="en-GB" dirty="0">
                <a:latin typeface="Arial" panose="020B0604020202020204" pitchFamily="34" charset="0"/>
                <a:cs typeface="Arial" panose="020B0604020202020204" pitchFamily="34" charset="0"/>
              </a:rPr>
              <a:t>All parties contracts should have addressed risks such as “environmental hazards”</a:t>
            </a:r>
          </a:p>
          <a:p>
            <a:r>
              <a:rPr lang="en-GB" dirty="0">
                <a:latin typeface="Arial" panose="020B0604020202020204" pitchFamily="34" charset="0"/>
                <a:cs typeface="Arial" panose="020B0604020202020204" pitchFamily="34" charset="0"/>
              </a:rPr>
              <a:t>Client may need to extend the project due to high costs of removal and allocate more money to contractors.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2"/>
              </a:rPr>
              <a:t>https://www.lexology.com/library/detail.aspx?g=b1638514-1380-4f8e-8032-e80daa830212</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0933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BCB92-A6E4-44E3-ACA3-D1E8C58418B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Case law study</a:t>
            </a:r>
          </a:p>
        </p:txBody>
      </p:sp>
      <p:sp>
        <p:nvSpPr>
          <p:cNvPr id="3" name="Content Placeholder 2">
            <a:extLst>
              <a:ext uri="{FF2B5EF4-FFF2-40B4-BE49-F238E27FC236}">
                <a16:creationId xmlns:a16="http://schemas.microsoft.com/office/drawing/2014/main" id="{6BC5B85D-5C26-4E37-9687-7D73B18EE135}"/>
              </a:ext>
            </a:extLst>
          </p:cNvPr>
          <p:cNvSpPr>
            <a:spLocks noGrp="1"/>
          </p:cNvSpPr>
          <p:nvPr>
            <p:ph idx="1"/>
          </p:nvPr>
        </p:nvSpPr>
        <p:spPr>
          <a:xfrm>
            <a:off x="838200" y="1690688"/>
            <a:ext cx="10515600" cy="4351338"/>
          </a:xfrm>
        </p:spPr>
        <p:txBody>
          <a:bodyPr>
            <a:normAutofit fontScale="92500"/>
          </a:bodyPr>
          <a:lstStyle/>
          <a:p>
            <a:r>
              <a:rPr lang="en-GB" dirty="0">
                <a:latin typeface="Arial" panose="020B0604020202020204" pitchFamily="34" charset="0"/>
                <a:cs typeface="Arial" panose="020B0604020202020204" pitchFamily="34" charset="0"/>
              </a:rPr>
              <a:t>Case Study: Bawtry Gas Works Yorkshire 2001</a:t>
            </a:r>
          </a:p>
          <a:p>
            <a:r>
              <a:rPr lang="en-GB" dirty="0">
                <a:latin typeface="Arial" panose="020B0604020202020204" pitchFamily="34" charset="0"/>
                <a:cs typeface="Arial" panose="020B0604020202020204" pitchFamily="34" charset="0"/>
              </a:rPr>
              <a:t>Contaminated land due to previous industrial underground tanks </a:t>
            </a:r>
          </a:p>
          <a:p>
            <a:r>
              <a:rPr lang="en-GB" dirty="0">
                <a:latin typeface="Arial" panose="020B0604020202020204" pitchFamily="34" charset="0"/>
                <a:cs typeface="Arial" panose="020B0604020202020204" pitchFamily="34" charset="0"/>
              </a:rPr>
              <a:t>Clean up job was required to remove all hazardous wastes and tanks.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hlinkClick r:id=""/>
            </a:endParaRPr>
          </a:p>
          <a:p>
            <a:pPr marL="0" indent="0">
              <a:buNone/>
            </a:pPr>
            <a:endParaRPr lang="en-GB" dirty="0">
              <a:latin typeface="Arial" panose="020B0604020202020204" pitchFamily="34" charset="0"/>
              <a:cs typeface="Arial" panose="020B0604020202020204" pitchFamily="34" charset="0"/>
              <a:hlinkClick r:id=""/>
            </a:endParaRPr>
          </a:p>
          <a:p>
            <a:pPr marL="0" indent="0">
              <a:buNone/>
            </a:pPr>
            <a:endParaRPr lang="en-GB" dirty="0">
              <a:latin typeface="Arial" panose="020B0604020202020204" pitchFamily="34" charset="0"/>
              <a:cs typeface="Arial" panose="020B0604020202020204" pitchFamily="34" charset="0"/>
              <a:hlinkClick r:id=""/>
            </a:endParaRPr>
          </a:p>
          <a:p>
            <a:pPr marL="0" indent="0">
              <a:buNone/>
            </a:pPr>
            <a:r>
              <a:rPr lang="en-GB" dirty="0">
                <a:latin typeface="Arial" panose="020B0604020202020204" pitchFamily="34" charset="0"/>
                <a:cs typeface="Arial" panose="020B0604020202020204" pitchFamily="34" charset="0"/>
                <a:hlinkClick r:id=""/>
              </a:rPr>
              <a:t>http://www.environmentlaw.org.uk/rte.asp?id=228</a:t>
            </a:r>
            <a:r>
              <a:rPr lang="en-GB" dirty="0">
                <a:latin typeface="Arial" panose="020B0604020202020204" pitchFamily="34" charset="0"/>
                <a:cs typeface="Arial" panose="020B0604020202020204" pitchFamily="34" charset="0"/>
              </a:rPr>
              <a:t> </a:t>
            </a:r>
          </a:p>
        </p:txBody>
      </p:sp>
      <p:pic>
        <p:nvPicPr>
          <p:cNvPr id="4" name="Picture 3">
            <a:extLst>
              <a:ext uri="{FF2B5EF4-FFF2-40B4-BE49-F238E27FC236}">
                <a16:creationId xmlns:a16="http://schemas.microsoft.com/office/drawing/2014/main" id="{611429CF-AFD5-43FB-B4D2-293B92F9BF9B}"/>
              </a:ext>
            </a:extLst>
          </p:cNvPr>
          <p:cNvPicPr>
            <a:picLocks noChangeAspect="1"/>
          </p:cNvPicPr>
          <p:nvPr/>
        </p:nvPicPr>
        <p:blipFill>
          <a:blip r:embed="rId2"/>
          <a:stretch>
            <a:fillRect/>
          </a:stretch>
        </p:blipFill>
        <p:spPr>
          <a:xfrm>
            <a:off x="1115667" y="3424237"/>
            <a:ext cx="2857500" cy="1895475"/>
          </a:xfrm>
          <a:prstGeom prst="rect">
            <a:avLst/>
          </a:prstGeom>
        </p:spPr>
      </p:pic>
      <p:pic>
        <p:nvPicPr>
          <p:cNvPr id="5" name="Picture 4">
            <a:extLst>
              <a:ext uri="{FF2B5EF4-FFF2-40B4-BE49-F238E27FC236}">
                <a16:creationId xmlns:a16="http://schemas.microsoft.com/office/drawing/2014/main" id="{F554C346-8929-4887-B346-2938CF228274}"/>
              </a:ext>
            </a:extLst>
          </p:cNvPr>
          <p:cNvPicPr>
            <a:picLocks noChangeAspect="1"/>
          </p:cNvPicPr>
          <p:nvPr/>
        </p:nvPicPr>
        <p:blipFill>
          <a:blip r:embed="rId3"/>
          <a:stretch>
            <a:fillRect/>
          </a:stretch>
        </p:blipFill>
        <p:spPr>
          <a:xfrm>
            <a:off x="4898749" y="3194367"/>
            <a:ext cx="2857500" cy="2140111"/>
          </a:xfrm>
          <a:prstGeom prst="rect">
            <a:avLst/>
          </a:prstGeom>
        </p:spPr>
      </p:pic>
    </p:spTree>
    <p:extLst>
      <p:ext uri="{BB962C8B-B14F-4D97-AF65-F5344CB8AC3E}">
        <p14:creationId xmlns:p14="http://schemas.microsoft.com/office/powerpoint/2010/main" val="42619244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2747</TotalTime>
  <Words>1872</Words>
  <Application>Microsoft Office PowerPoint</Application>
  <PresentationFormat>Widescreen</PresentationFormat>
  <Paragraphs>213</Paragraphs>
  <Slides>21</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21</vt:i4>
      </vt:variant>
    </vt:vector>
  </HeadingPairs>
  <TitlesOfParts>
    <vt:vector size="28" baseType="lpstr">
      <vt:lpstr>Arial</vt:lpstr>
      <vt:lpstr>Calibri</vt:lpstr>
      <vt:lpstr>Calibri Light</vt:lpstr>
      <vt:lpstr>Times New Roman</vt:lpstr>
      <vt:lpstr>Office Theme</vt:lpstr>
      <vt:lpstr>1_office theme</vt:lpstr>
      <vt:lpstr>2_Office Theme</vt:lpstr>
      <vt:lpstr>Group 12  Natalie Jopling, James Lloyd, Teifion Evans, Daniel Davies &amp; Dylan Matthews</vt:lpstr>
      <vt:lpstr>How it could be missed?</vt:lpstr>
      <vt:lpstr>GPR survey</vt:lpstr>
      <vt:lpstr>Dicomissioning and Removal</vt:lpstr>
      <vt:lpstr>Case study</vt:lpstr>
      <vt:lpstr>Environmental Law – Issues that can occur with the Underground Tank</vt:lpstr>
      <vt:lpstr>Case Study – Circular Facilities (London) LTD v Sevenoaks District Council </vt:lpstr>
      <vt:lpstr>Environmental stages</vt:lpstr>
      <vt:lpstr>References</vt:lpstr>
      <vt:lpstr>Contaminated land</vt:lpstr>
      <vt:lpstr>Environmental Protection Act 1990: Part 2A</vt:lpstr>
      <vt:lpstr>The Impact of Contamination in the Soil</vt:lpstr>
      <vt:lpstr>Case Law</vt:lpstr>
      <vt:lpstr>PowerPoint Presentation</vt:lpstr>
      <vt:lpstr>PowerPoint Presentation</vt:lpstr>
      <vt:lpstr>PowerPoint Presentation</vt:lpstr>
      <vt:lpstr>PowerPoint Presentation</vt:lpstr>
      <vt:lpstr>How the client dealt with it?</vt:lpstr>
      <vt:lpstr>Underground tank found at site location.</vt:lpstr>
      <vt:lpstr>What does the client need to do?</vt:lpstr>
      <vt:lpstr>Case law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JLL-678</dc:creator>
  <cp:lastModifiedBy>JLL-678</cp:lastModifiedBy>
  <cp:revision>25</cp:revision>
  <dcterms:created xsi:type="dcterms:W3CDTF">2020-05-17T10:26:53Z</dcterms:created>
  <dcterms:modified xsi:type="dcterms:W3CDTF">2020-05-19T08:14:53Z</dcterms:modified>
</cp:coreProperties>
</file>