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theme/theme6.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7.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8.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 id="2147483686" r:id="rId5"/>
    <p:sldMasterId id="2147483688" r:id="rId6"/>
    <p:sldMasterId id="2147483690" r:id="rId7"/>
    <p:sldMasterId id="2147483694" r:id="rId8"/>
    <p:sldMasterId id="2147483696" r:id="rId9"/>
    <p:sldMasterId id="2147483698" r:id="rId10"/>
    <p:sldMasterId id="2147483782" r:id="rId11"/>
    <p:sldMasterId id="2147483830" r:id="rId12"/>
  </p:sldMasterIdLst>
  <p:notesMasterIdLst>
    <p:notesMasterId r:id="rId36"/>
  </p:notesMasterIdLst>
  <p:sldIdLst>
    <p:sldId id="256" r:id="rId13"/>
    <p:sldId id="257" r:id="rId14"/>
    <p:sldId id="259" r:id="rId15"/>
    <p:sldId id="260" r:id="rId16"/>
    <p:sldId id="258" r:id="rId17"/>
    <p:sldId id="261" r:id="rId18"/>
    <p:sldId id="262" r:id="rId19"/>
    <p:sldId id="263" r:id="rId20"/>
    <p:sldId id="267" r:id="rId21"/>
    <p:sldId id="265" r:id="rId22"/>
    <p:sldId id="266" r:id="rId23"/>
    <p:sldId id="280" r:id="rId24"/>
    <p:sldId id="269" r:id="rId25"/>
    <p:sldId id="270" r:id="rId26"/>
    <p:sldId id="271" r:id="rId27"/>
    <p:sldId id="272" r:id="rId28"/>
    <p:sldId id="276" r:id="rId29"/>
    <p:sldId id="274" r:id="rId30"/>
    <p:sldId id="275" r:id="rId31"/>
    <p:sldId id="268" r:id="rId32"/>
    <p:sldId id="277" r:id="rId33"/>
    <p:sldId id="278" r:id="rId34"/>
    <p:sldId id="27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66" autoAdjust="0"/>
    <p:restoredTop sz="94660"/>
  </p:normalViewPr>
  <p:slideViewPr>
    <p:cSldViewPr snapToGrid="0">
      <p:cViewPr varScale="1">
        <p:scale>
          <a:sx n="112" d="100"/>
          <a:sy n="112" d="100"/>
        </p:scale>
        <p:origin x="102" y="96"/>
      </p:cViewPr>
      <p:guideLst>
        <p:guide orient="horz" pos="2160"/>
        <p:guide pos="3840"/>
      </p:guideLst>
    </p:cSldViewPr>
  </p:slideViewPr>
  <p:notesTextViewPr>
    <p:cViewPr>
      <p:scale>
        <a:sx n="1" d="1"/>
        <a:sy n="1" d="1"/>
      </p:scale>
      <p:origin x="0" y="0"/>
    </p:cViewPr>
  </p:notesTextViewPr>
  <p:sorterViewPr>
    <p:cViewPr varScale="1">
      <p:scale>
        <a:sx n="1" d="1"/>
        <a:sy n="1" d="1"/>
      </p:scale>
      <p:origin x="0" y="-135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xml"/><Relationship Id="rId18" Type="http://schemas.openxmlformats.org/officeDocument/2006/relationships/slide" Target="slides/slide6.xml"/><Relationship Id="rId26" Type="http://schemas.openxmlformats.org/officeDocument/2006/relationships/slide" Target="slides/slide14.xml"/><Relationship Id="rId39" Type="http://schemas.openxmlformats.org/officeDocument/2006/relationships/theme" Target="theme/theme1.xml"/><Relationship Id="rId21" Type="http://schemas.openxmlformats.org/officeDocument/2006/relationships/slide" Target="slides/slide9.xml"/><Relationship Id="rId34" Type="http://schemas.openxmlformats.org/officeDocument/2006/relationships/slide" Target="slides/slide22.xml"/><Relationship Id="rId7" Type="http://schemas.openxmlformats.org/officeDocument/2006/relationships/slideMaster" Target="slideMasters/slideMaster4.xml"/><Relationship Id="rId12" Type="http://schemas.openxmlformats.org/officeDocument/2006/relationships/slideMaster" Target="slideMasters/slideMaster9.xml"/><Relationship Id="rId17" Type="http://schemas.openxmlformats.org/officeDocument/2006/relationships/slide" Target="slides/slide5.xml"/><Relationship Id="rId25" Type="http://schemas.openxmlformats.org/officeDocument/2006/relationships/slide" Target="slides/slide13.xml"/><Relationship Id="rId33" Type="http://schemas.openxmlformats.org/officeDocument/2006/relationships/slide" Target="slides/slide21.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4.xml"/><Relationship Id="rId20" Type="http://schemas.openxmlformats.org/officeDocument/2006/relationships/slide" Target="slides/slide8.xml"/><Relationship Id="rId29" Type="http://schemas.openxmlformats.org/officeDocument/2006/relationships/slide" Target="slides/slide17.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12.xml"/><Relationship Id="rId32" Type="http://schemas.openxmlformats.org/officeDocument/2006/relationships/slide" Target="slides/slide2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notesMaster" Target="notesMasters/notesMaster1.xml"/><Relationship Id="rId10" Type="http://schemas.openxmlformats.org/officeDocument/2006/relationships/slideMaster" Target="slideMasters/slideMaster7.xml"/><Relationship Id="rId19" Type="http://schemas.openxmlformats.org/officeDocument/2006/relationships/slide" Target="slides/slide7.xml"/><Relationship Id="rId31" Type="http://schemas.openxmlformats.org/officeDocument/2006/relationships/slide" Target="slides/slide19.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slide" Target="slides/slide18.xml"/><Relationship Id="rId35" Type="http://schemas.openxmlformats.org/officeDocument/2006/relationships/slide" Target="slides/slide23.xml"/><Relationship Id="rId8" Type="http://schemas.openxmlformats.org/officeDocument/2006/relationships/slideMaster" Target="slideMasters/slideMaster5.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7E02841-9B3D-4E77-BA0A-E631D0CCBA28}" type="datetimeFigureOut">
              <a:rPr lang="en-US" smtClean="0"/>
              <a:t>3/3/2021</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B62AAC8-0E47-4AD0-9589-97891C3DB1EF}" type="slidenum">
              <a:rPr lang="en-US" smtClean="0"/>
              <a:t>‹#›</a:t>
            </a:fld>
            <a:endParaRPr lang="en-US"/>
          </a:p>
        </p:txBody>
      </p:sp>
    </p:spTree>
    <p:extLst>
      <p:ext uri="{BB962C8B-B14F-4D97-AF65-F5344CB8AC3E}">
        <p14:creationId xmlns:p14="http://schemas.microsoft.com/office/powerpoint/2010/main" val="39261783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solidFill>
                  <a:prstClr val="black"/>
                </a:solidFill>
              </a:rPr>
              <a:t>Sandra Boscaneanu </a:t>
            </a:r>
            <a:endParaRPr lang="en-GB" dirty="0">
              <a:solidFill>
                <a:prstClr val="black"/>
              </a:solidFill>
            </a:endParaRPr>
          </a:p>
        </p:txBody>
      </p:sp>
      <p:sp>
        <p:nvSpPr>
          <p:cNvPr id="5" name="Slide Number Placeholder 4"/>
          <p:cNvSpPr>
            <a:spLocks noGrp="1"/>
          </p:cNvSpPr>
          <p:nvPr>
            <p:ph type="sldNum" sz="quarter" idx="5"/>
          </p:nvPr>
        </p:nvSpPr>
        <p:spPr/>
        <p:txBody>
          <a:bodyPr/>
          <a:lstStyle/>
          <a:p>
            <a:fld id="{C0E98A60-B79F-463E-ACF1-7985BFB5ED26}" type="slidenum">
              <a:rPr lang="en-GB" smtClean="0">
                <a:solidFill>
                  <a:prstClr val="black"/>
                </a:solidFill>
              </a:rPr>
              <a:pPr/>
              <a:t>13</a:t>
            </a:fld>
            <a:endParaRPr lang="en-GB" dirty="0">
              <a:solidFill>
                <a:prstClr val="black"/>
              </a:solidFill>
            </a:endParaRPr>
          </a:p>
        </p:txBody>
      </p:sp>
    </p:spTree>
    <p:extLst>
      <p:ext uri="{BB962C8B-B14F-4D97-AF65-F5344CB8AC3E}">
        <p14:creationId xmlns:p14="http://schemas.microsoft.com/office/powerpoint/2010/main" val="3171865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solidFill>
                  <a:prstClr val="black"/>
                </a:solidFill>
              </a:rPr>
              <a:t>Sandra Boscaneanu </a:t>
            </a:r>
            <a:endParaRPr lang="en-GB" dirty="0">
              <a:solidFill>
                <a:prstClr val="black"/>
              </a:solidFill>
            </a:endParaRPr>
          </a:p>
        </p:txBody>
      </p:sp>
      <p:sp>
        <p:nvSpPr>
          <p:cNvPr id="5" name="Slide Number Placeholder 4"/>
          <p:cNvSpPr>
            <a:spLocks noGrp="1"/>
          </p:cNvSpPr>
          <p:nvPr>
            <p:ph type="sldNum" sz="quarter" idx="5"/>
          </p:nvPr>
        </p:nvSpPr>
        <p:spPr/>
        <p:txBody>
          <a:bodyPr/>
          <a:lstStyle/>
          <a:p>
            <a:fld id="{C0E98A60-B79F-463E-ACF1-7985BFB5ED26}" type="slidenum">
              <a:rPr lang="en-GB" smtClean="0">
                <a:solidFill>
                  <a:prstClr val="black"/>
                </a:solidFill>
              </a:rPr>
              <a:pPr/>
              <a:t>15</a:t>
            </a:fld>
            <a:endParaRPr lang="en-GB" dirty="0">
              <a:solidFill>
                <a:prstClr val="black"/>
              </a:solidFill>
            </a:endParaRPr>
          </a:p>
        </p:txBody>
      </p:sp>
    </p:spTree>
    <p:extLst>
      <p:ext uri="{BB962C8B-B14F-4D97-AF65-F5344CB8AC3E}">
        <p14:creationId xmlns:p14="http://schemas.microsoft.com/office/powerpoint/2010/main" val="11953702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solidFill>
                  <a:prstClr val="black"/>
                </a:solidFill>
              </a:rPr>
              <a:t>Sandra Boscaneanu </a:t>
            </a:r>
            <a:endParaRPr lang="en-GB" dirty="0">
              <a:solidFill>
                <a:prstClr val="black"/>
              </a:solidFill>
            </a:endParaRPr>
          </a:p>
        </p:txBody>
      </p:sp>
      <p:sp>
        <p:nvSpPr>
          <p:cNvPr id="5" name="Slide Number Placeholder 4"/>
          <p:cNvSpPr>
            <a:spLocks noGrp="1"/>
          </p:cNvSpPr>
          <p:nvPr>
            <p:ph type="sldNum" sz="quarter" idx="5"/>
          </p:nvPr>
        </p:nvSpPr>
        <p:spPr/>
        <p:txBody>
          <a:bodyPr/>
          <a:lstStyle/>
          <a:p>
            <a:fld id="{C0E98A60-B79F-463E-ACF1-7985BFB5ED26}" type="slidenum">
              <a:rPr lang="en-GB" smtClean="0">
                <a:solidFill>
                  <a:prstClr val="black"/>
                </a:solidFill>
              </a:rPr>
              <a:pPr/>
              <a:t>18</a:t>
            </a:fld>
            <a:endParaRPr lang="en-GB" dirty="0">
              <a:solidFill>
                <a:prstClr val="black"/>
              </a:solidFill>
            </a:endParaRPr>
          </a:p>
        </p:txBody>
      </p:sp>
    </p:spTree>
    <p:extLst>
      <p:ext uri="{BB962C8B-B14F-4D97-AF65-F5344CB8AC3E}">
        <p14:creationId xmlns:p14="http://schemas.microsoft.com/office/powerpoint/2010/main" val="35655408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7.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7.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2640F68-44D9-4493-9692-85EFC75871ED}"/>
              </a:ext>
            </a:extLst>
          </p:cNvPr>
          <p:cNvSpPr>
            <a:spLocks noGrp="1"/>
          </p:cNvSpPr>
          <p:nvPr>
            <p:ph type="dt" sz="half" idx="10"/>
          </p:nvPr>
        </p:nvSpPr>
        <p:spPr/>
        <p:txBody>
          <a:bodyPr/>
          <a:lstStyle/>
          <a:p>
            <a:fld id="{0B45AB2A-7AE1-401B-8BB4-430AF71B6789}" type="datetime1">
              <a:rPr lang="en-GB" smtClean="0">
                <a:solidFill>
                  <a:prstClr val="black">
                    <a:tint val="75000"/>
                  </a:prstClr>
                </a:solidFill>
              </a:rPr>
              <a:pPr/>
              <a:t>03/03/2021</a:t>
            </a:fld>
            <a:endParaRPr lang="en-GB" dirty="0">
              <a:solidFill>
                <a:prstClr val="black">
                  <a:tint val="75000"/>
                </a:prstClr>
              </a:solidFill>
            </a:endParaRPr>
          </a:p>
        </p:txBody>
      </p:sp>
      <p:sp>
        <p:nvSpPr>
          <p:cNvPr id="3" name="Footer Placeholder 2">
            <a:extLst>
              <a:ext uri="{FF2B5EF4-FFF2-40B4-BE49-F238E27FC236}">
                <a16:creationId xmlns:a16="http://schemas.microsoft.com/office/drawing/2014/main" id="{69CB3C74-4E6D-44F2-8EB4-5C0E1E5318F8}"/>
              </a:ext>
            </a:extLst>
          </p:cNvPr>
          <p:cNvSpPr>
            <a:spLocks noGrp="1"/>
          </p:cNvSpPr>
          <p:nvPr>
            <p:ph type="ftr" sz="quarter" idx="11"/>
          </p:nvPr>
        </p:nvSpPr>
        <p:spPr/>
        <p:txBody>
          <a:bodyPr/>
          <a:lstStyle/>
          <a:p>
            <a:endParaRPr lang="en-GB" dirty="0">
              <a:solidFill>
                <a:prstClr val="black">
                  <a:tint val="75000"/>
                </a:prstClr>
              </a:solidFill>
            </a:endParaRPr>
          </a:p>
        </p:txBody>
      </p:sp>
      <p:sp>
        <p:nvSpPr>
          <p:cNvPr id="4" name="Slide Number Placeholder 3">
            <a:extLst>
              <a:ext uri="{FF2B5EF4-FFF2-40B4-BE49-F238E27FC236}">
                <a16:creationId xmlns:a16="http://schemas.microsoft.com/office/drawing/2014/main" id="{33FF3971-0237-462A-B773-0B1A9526E26F}"/>
              </a:ext>
            </a:extLst>
          </p:cNvPr>
          <p:cNvSpPr>
            <a:spLocks noGrp="1"/>
          </p:cNvSpPr>
          <p:nvPr>
            <p:ph type="sldNum" sz="quarter" idx="12"/>
          </p:nvPr>
        </p:nvSpPr>
        <p:spPr/>
        <p:txBody>
          <a:bodyPr/>
          <a:lstStyle/>
          <a:p>
            <a:fld id="{B3A0F18A-083C-4322-87A1-86EE146E10CF}"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2432946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2640F68-44D9-4493-9692-85EFC75871ED}"/>
              </a:ext>
            </a:extLst>
          </p:cNvPr>
          <p:cNvSpPr>
            <a:spLocks noGrp="1"/>
          </p:cNvSpPr>
          <p:nvPr>
            <p:ph type="dt" sz="half" idx="10"/>
          </p:nvPr>
        </p:nvSpPr>
        <p:spPr/>
        <p:txBody>
          <a:bodyPr/>
          <a:lstStyle/>
          <a:p>
            <a:fld id="{0B45AB2A-7AE1-401B-8BB4-430AF71B6789}" type="datetime1">
              <a:rPr lang="en-GB" smtClean="0">
                <a:solidFill>
                  <a:prstClr val="black">
                    <a:tint val="75000"/>
                  </a:prstClr>
                </a:solidFill>
              </a:rPr>
              <a:pPr/>
              <a:t>03/03/2021</a:t>
            </a:fld>
            <a:endParaRPr lang="en-GB" dirty="0">
              <a:solidFill>
                <a:prstClr val="black">
                  <a:tint val="75000"/>
                </a:prstClr>
              </a:solidFill>
            </a:endParaRPr>
          </a:p>
        </p:txBody>
      </p:sp>
      <p:sp>
        <p:nvSpPr>
          <p:cNvPr id="3" name="Footer Placeholder 2">
            <a:extLst>
              <a:ext uri="{FF2B5EF4-FFF2-40B4-BE49-F238E27FC236}">
                <a16:creationId xmlns:a16="http://schemas.microsoft.com/office/drawing/2014/main" id="{69CB3C74-4E6D-44F2-8EB4-5C0E1E5318F8}"/>
              </a:ext>
            </a:extLst>
          </p:cNvPr>
          <p:cNvSpPr>
            <a:spLocks noGrp="1"/>
          </p:cNvSpPr>
          <p:nvPr>
            <p:ph type="ftr" sz="quarter" idx="11"/>
          </p:nvPr>
        </p:nvSpPr>
        <p:spPr/>
        <p:txBody>
          <a:bodyPr/>
          <a:lstStyle/>
          <a:p>
            <a:endParaRPr lang="en-GB" dirty="0">
              <a:solidFill>
                <a:prstClr val="black">
                  <a:tint val="75000"/>
                </a:prstClr>
              </a:solidFill>
            </a:endParaRPr>
          </a:p>
        </p:txBody>
      </p:sp>
      <p:sp>
        <p:nvSpPr>
          <p:cNvPr id="4" name="Slide Number Placeholder 3">
            <a:extLst>
              <a:ext uri="{FF2B5EF4-FFF2-40B4-BE49-F238E27FC236}">
                <a16:creationId xmlns:a16="http://schemas.microsoft.com/office/drawing/2014/main" id="{33FF3971-0237-462A-B773-0B1A9526E26F}"/>
              </a:ext>
            </a:extLst>
          </p:cNvPr>
          <p:cNvSpPr>
            <a:spLocks noGrp="1"/>
          </p:cNvSpPr>
          <p:nvPr>
            <p:ph type="sldNum" sz="quarter" idx="12"/>
          </p:nvPr>
        </p:nvSpPr>
        <p:spPr/>
        <p:txBody>
          <a:bodyPr/>
          <a:lstStyle/>
          <a:p>
            <a:fld id="{B3A0F18A-083C-4322-87A1-86EE146E10CF}"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2432946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2640F68-44D9-4493-9692-85EFC75871ED}"/>
              </a:ext>
            </a:extLst>
          </p:cNvPr>
          <p:cNvSpPr>
            <a:spLocks noGrp="1"/>
          </p:cNvSpPr>
          <p:nvPr>
            <p:ph type="dt" sz="half" idx="10"/>
          </p:nvPr>
        </p:nvSpPr>
        <p:spPr/>
        <p:txBody>
          <a:bodyPr/>
          <a:lstStyle/>
          <a:p>
            <a:fld id="{0B45AB2A-7AE1-401B-8BB4-430AF71B6789}" type="datetime1">
              <a:rPr lang="en-GB" smtClean="0">
                <a:solidFill>
                  <a:prstClr val="black">
                    <a:tint val="75000"/>
                  </a:prstClr>
                </a:solidFill>
              </a:rPr>
              <a:pPr/>
              <a:t>03/03/2021</a:t>
            </a:fld>
            <a:endParaRPr lang="en-GB" dirty="0">
              <a:solidFill>
                <a:prstClr val="black">
                  <a:tint val="75000"/>
                </a:prstClr>
              </a:solidFill>
            </a:endParaRPr>
          </a:p>
        </p:txBody>
      </p:sp>
      <p:sp>
        <p:nvSpPr>
          <p:cNvPr id="3" name="Footer Placeholder 2">
            <a:extLst>
              <a:ext uri="{FF2B5EF4-FFF2-40B4-BE49-F238E27FC236}">
                <a16:creationId xmlns:a16="http://schemas.microsoft.com/office/drawing/2014/main" id="{69CB3C74-4E6D-44F2-8EB4-5C0E1E5318F8}"/>
              </a:ext>
            </a:extLst>
          </p:cNvPr>
          <p:cNvSpPr>
            <a:spLocks noGrp="1"/>
          </p:cNvSpPr>
          <p:nvPr>
            <p:ph type="ftr" sz="quarter" idx="11"/>
          </p:nvPr>
        </p:nvSpPr>
        <p:spPr/>
        <p:txBody>
          <a:bodyPr/>
          <a:lstStyle/>
          <a:p>
            <a:endParaRPr lang="en-GB" dirty="0">
              <a:solidFill>
                <a:prstClr val="black">
                  <a:tint val="75000"/>
                </a:prstClr>
              </a:solidFill>
            </a:endParaRPr>
          </a:p>
        </p:txBody>
      </p:sp>
      <p:sp>
        <p:nvSpPr>
          <p:cNvPr id="4" name="Slide Number Placeholder 3">
            <a:extLst>
              <a:ext uri="{FF2B5EF4-FFF2-40B4-BE49-F238E27FC236}">
                <a16:creationId xmlns:a16="http://schemas.microsoft.com/office/drawing/2014/main" id="{33FF3971-0237-462A-B773-0B1A9526E26F}"/>
              </a:ext>
            </a:extLst>
          </p:cNvPr>
          <p:cNvSpPr>
            <a:spLocks noGrp="1"/>
          </p:cNvSpPr>
          <p:nvPr>
            <p:ph type="sldNum" sz="quarter" idx="12"/>
          </p:nvPr>
        </p:nvSpPr>
        <p:spPr/>
        <p:txBody>
          <a:bodyPr/>
          <a:lstStyle/>
          <a:p>
            <a:fld id="{B3A0F18A-083C-4322-87A1-86EE146E10CF}"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2432946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2640F68-44D9-4493-9692-85EFC75871ED}"/>
              </a:ext>
            </a:extLst>
          </p:cNvPr>
          <p:cNvSpPr>
            <a:spLocks noGrp="1"/>
          </p:cNvSpPr>
          <p:nvPr>
            <p:ph type="dt" sz="half" idx="10"/>
          </p:nvPr>
        </p:nvSpPr>
        <p:spPr/>
        <p:txBody>
          <a:bodyPr/>
          <a:lstStyle/>
          <a:p>
            <a:fld id="{0B45AB2A-7AE1-401B-8BB4-430AF71B6789}" type="datetime1">
              <a:rPr lang="en-GB" smtClean="0">
                <a:solidFill>
                  <a:prstClr val="black">
                    <a:tint val="75000"/>
                  </a:prstClr>
                </a:solidFill>
              </a:rPr>
              <a:pPr/>
              <a:t>03/03/2021</a:t>
            </a:fld>
            <a:endParaRPr lang="en-GB" dirty="0">
              <a:solidFill>
                <a:prstClr val="black">
                  <a:tint val="75000"/>
                </a:prstClr>
              </a:solidFill>
            </a:endParaRPr>
          </a:p>
        </p:txBody>
      </p:sp>
      <p:sp>
        <p:nvSpPr>
          <p:cNvPr id="3" name="Footer Placeholder 2">
            <a:extLst>
              <a:ext uri="{FF2B5EF4-FFF2-40B4-BE49-F238E27FC236}">
                <a16:creationId xmlns:a16="http://schemas.microsoft.com/office/drawing/2014/main" id="{69CB3C74-4E6D-44F2-8EB4-5C0E1E5318F8}"/>
              </a:ext>
            </a:extLst>
          </p:cNvPr>
          <p:cNvSpPr>
            <a:spLocks noGrp="1"/>
          </p:cNvSpPr>
          <p:nvPr>
            <p:ph type="ftr" sz="quarter" idx="11"/>
          </p:nvPr>
        </p:nvSpPr>
        <p:spPr/>
        <p:txBody>
          <a:bodyPr/>
          <a:lstStyle/>
          <a:p>
            <a:endParaRPr lang="en-GB" dirty="0">
              <a:solidFill>
                <a:prstClr val="black">
                  <a:tint val="75000"/>
                </a:prstClr>
              </a:solidFill>
            </a:endParaRPr>
          </a:p>
        </p:txBody>
      </p:sp>
      <p:sp>
        <p:nvSpPr>
          <p:cNvPr id="4" name="Slide Number Placeholder 3">
            <a:extLst>
              <a:ext uri="{FF2B5EF4-FFF2-40B4-BE49-F238E27FC236}">
                <a16:creationId xmlns:a16="http://schemas.microsoft.com/office/drawing/2014/main" id="{33FF3971-0237-462A-B773-0B1A9526E26F}"/>
              </a:ext>
            </a:extLst>
          </p:cNvPr>
          <p:cNvSpPr>
            <a:spLocks noGrp="1"/>
          </p:cNvSpPr>
          <p:nvPr>
            <p:ph type="sldNum" sz="quarter" idx="12"/>
          </p:nvPr>
        </p:nvSpPr>
        <p:spPr/>
        <p:txBody>
          <a:bodyPr/>
          <a:lstStyle/>
          <a:p>
            <a:fld id="{B3A0F18A-083C-4322-87A1-86EE146E10CF}"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2432946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2640F68-44D9-4493-9692-85EFC75871ED}"/>
              </a:ext>
            </a:extLst>
          </p:cNvPr>
          <p:cNvSpPr>
            <a:spLocks noGrp="1"/>
          </p:cNvSpPr>
          <p:nvPr>
            <p:ph type="dt" sz="half" idx="10"/>
          </p:nvPr>
        </p:nvSpPr>
        <p:spPr/>
        <p:txBody>
          <a:bodyPr/>
          <a:lstStyle/>
          <a:p>
            <a:fld id="{0B45AB2A-7AE1-401B-8BB4-430AF71B6789}" type="datetime1">
              <a:rPr lang="en-GB" smtClean="0">
                <a:solidFill>
                  <a:prstClr val="black">
                    <a:tint val="75000"/>
                  </a:prstClr>
                </a:solidFill>
              </a:rPr>
              <a:pPr/>
              <a:t>03/03/2021</a:t>
            </a:fld>
            <a:endParaRPr lang="en-GB" dirty="0">
              <a:solidFill>
                <a:prstClr val="black">
                  <a:tint val="75000"/>
                </a:prstClr>
              </a:solidFill>
            </a:endParaRPr>
          </a:p>
        </p:txBody>
      </p:sp>
      <p:sp>
        <p:nvSpPr>
          <p:cNvPr id="3" name="Footer Placeholder 2">
            <a:extLst>
              <a:ext uri="{FF2B5EF4-FFF2-40B4-BE49-F238E27FC236}">
                <a16:creationId xmlns:a16="http://schemas.microsoft.com/office/drawing/2014/main" id="{69CB3C74-4E6D-44F2-8EB4-5C0E1E5318F8}"/>
              </a:ext>
            </a:extLst>
          </p:cNvPr>
          <p:cNvSpPr>
            <a:spLocks noGrp="1"/>
          </p:cNvSpPr>
          <p:nvPr>
            <p:ph type="ftr" sz="quarter" idx="11"/>
          </p:nvPr>
        </p:nvSpPr>
        <p:spPr/>
        <p:txBody>
          <a:bodyPr/>
          <a:lstStyle/>
          <a:p>
            <a:endParaRPr lang="en-GB" dirty="0">
              <a:solidFill>
                <a:prstClr val="black">
                  <a:tint val="75000"/>
                </a:prstClr>
              </a:solidFill>
            </a:endParaRPr>
          </a:p>
        </p:txBody>
      </p:sp>
      <p:sp>
        <p:nvSpPr>
          <p:cNvPr id="4" name="Slide Number Placeholder 3">
            <a:extLst>
              <a:ext uri="{FF2B5EF4-FFF2-40B4-BE49-F238E27FC236}">
                <a16:creationId xmlns:a16="http://schemas.microsoft.com/office/drawing/2014/main" id="{33FF3971-0237-462A-B773-0B1A9526E26F}"/>
              </a:ext>
            </a:extLst>
          </p:cNvPr>
          <p:cNvSpPr>
            <a:spLocks noGrp="1"/>
          </p:cNvSpPr>
          <p:nvPr>
            <p:ph type="sldNum" sz="quarter" idx="12"/>
          </p:nvPr>
        </p:nvSpPr>
        <p:spPr/>
        <p:txBody>
          <a:bodyPr/>
          <a:lstStyle/>
          <a:p>
            <a:fld id="{B3A0F18A-083C-4322-87A1-86EE146E10CF}"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2432946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2640F68-44D9-4493-9692-85EFC75871ED}"/>
              </a:ext>
            </a:extLst>
          </p:cNvPr>
          <p:cNvSpPr>
            <a:spLocks noGrp="1"/>
          </p:cNvSpPr>
          <p:nvPr>
            <p:ph type="dt" sz="half" idx="10"/>
          </p:nvPr>
        </p:nvSpPr>
        <p:spPr/>
        <p:txBody>
          <a:bodyPr/>
          <a:lstStyle/>
          <a:p>
            <a:fld id="{0B45AB2A-7AE1-401B-8BB4-430AF71B6789}" type="datetime1">
              <a:rPr lang="en-GB" smtClean="0">
                <a:solidFill>
                  <a:prstClr val="black">
                    <a:tint val="75000"/>
                  </a:prstClr>
                </a:solidFill>
              </a:rPr>
              <a:pPr/>
              <a:t>03/03/2021</a:t>
            </a:fld>
            <a:endParaRPr lang="en-GB" dirty="0">
              <a:solidFill>
                <a:prstClr val="black">
                  <a:tint val="75000"/>
                </a:prstClr>
              </a:solidFill>
            </a:endParaRPr>
          </a:p>
        </p:txBody>
      </p:sp>
      <p:sp>
        <p:nvSpPr>
          <p:cNvPr id="3" name="Footer Placeholder 2">
            <a:extLst>
              <a:ext uri="{FF2B5EF4-FFF2-40B4-BE49-F238E27FC236}">
                <a16:creationId xmlns:a16="http://schemas.microsoft.com/office/drawing/2014/main" id="{69CB3C74-4E6D-44F2-8EB4-5C0E1E5318F8}"/>
              </a:ext>
            </a:extLst>
          </p:cNvPr>
          <p:cNvSpPr>
            <a:spLocks noGrp="1"/>
          </p:cNvSpPr>
          <p:nvPr>
            <p:ph type="ftr" sz="quarter" idx="11"/>
          </p:nvPr>
        </p:nvSpPr>
        <p:spPr/>
        <p:txBody>
          <a:bodyPr/>
          <a:lstStyle/>
          <a:p>
            <a:endParaRPr lang="en-GB" dirty="0">
              <a:solidFill>
                <a:prstClr val="black">
                  <a:tint val="75000"/>
                </a:prstClr>
              </a:solidFill>
            </a:endParaRPr>
          </a:p>
        </p:txBody>
      </p:sp>
      <p:sp>
        <p:nvSpPr>
          <p:cNvPr id="4" name="Slide Number Placeholder 3">
            <a:extLst>
              <a:ext uri="{FF2B5EF4-FFF2-40B4-BE49-F238E27FC236}">
                <a16:creationId xmlns:a16="http://schemas.microsoft.com/office/drawing/2014/main" id="{33FF3971-0237-462A-B773-0B1A9526E26F}"/>
              </a:ext>
            </a:extLst>
          </p:cNvPr>
          <p:cNvSpPr>
            <a:spLocks noGrp="1"/>
          </p:cNvSpPr>
          <p:nvPr>
            <p:ph type="sldNum" sz="quarter" idx="12"/>
          </p:nvPr>
        </p:nvSpPr>
        <p:spPr/>
        <p:txBody>
          <a:bodyPr/>
          <a:lstStyle/>
          <a:p>
            <a:fld id="{B3A0F18A-083C-4322-87A1-86EE146E10CF}"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2432946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12201452"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914400" y="1752604"/>
            <a:ext cx="103632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914400" y="3611607"/>
            <a:ext cx="103632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5018" y="4953000"/>
            <a:ext cx="12197020"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4BDF68E2-58F2-4D09-BE8B-E3BD06533059}" type="datetimeFigureOut">
              <a:rPr lang="en-US" smtClean="0"/>
              <a:t>3/3/2021</a:t>
            </a:fld>
            <a:endParaRPr lang="en-US" dirty="0"/>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dirty="0"/>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4FAB73BC-B049-4115-A692-8D63A059BFB8}"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528FC5F6-F338-4AE4-BB23-26385BCFC423}" type="datetimeFigureOut">
              <a:rPr lang="en-US" smtClean="0"/>
              <a:t>3/3/2021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smtClean="0"/>
              <a:t>‹#›</a:t>
            </a:fld>
            <a:endParaRPr lang="en-US" dirty="0"/>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63168" y="1059712"/>
            <a:ext cx="103632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5230284" y="2931712"/>
            <a:ext cx="6096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smtClean="0"/>
              <a:t>3/3/2021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
        <p:nvSpPr>
          <p:cNvPr id="7" name="Chevron 6"/>
          <p:cNvSpPr/>
          <p:nvPr/>
        </p:nvSpPr>
        <p:spPr>
          <a:xfrm>
            <a:off x="4848907" y="3005472"/>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4600352" y="3005472"/>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481331"/>
            <a:ext cx="53848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6197600" y="1481331"/>
            <a:ext cx="53848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9AB4D41-86C1-4908-B66A-0B50CEB3BF29}" type="datetimeFigureOut">
              <a:rPr lang="en-US" smtClean="0"/>
              <a:t>3/3/2021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109728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609600" y="5410200"/>
            <a:ext cx="5386917"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6193370" y="5410200"/>
            <a:ext cx="5389033"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609600" y="1444297"/>
            <a:ext cx="5386917"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6193369" y="1444297"/>
            <a:ext cx="5389033"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E6426E2C-56C1-4E0D-A793-0088A7FDD37E}" type="datetimeFigureOut">
              <a:rPr lang="en-US" smtClean="0"/>
              <a:t>3/3/2021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C8C39B41-D8B5-4052-B551-9B5525EAA8B6}" type="datetimeFigureOut">
              <a:rPr lang="en-US" smtClean="0"/>
              <a:t>3/3/2021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D94136C-8742-45B2-AF27-D93DF72833A9}" type="datetimeFigureOut">
              <a:rPr lang="en-US" smtClean="0"/>
              <a:t>3/3/2021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4876800"/>
            <a:ext cx="9975701"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5892800" y="5355102"/>
            <a:ext cx="5299456"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1219200" y="274320"/>
            <a:ext cx="9973056"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8969376" y="6407944"/>
            <a:ext cx="2560320" cy="365760"/>
          </a:xfrm>
        </p:spPr>
        <p:txBody>
          <a:bodyPr/>
          <a:lstStyle/>
          <a:p>
            <a:fld id="{32ABBEA6-7C60-4B02-AE87-00D78D8422AF}" type="datetimeFigureOut">
              <a:rPr lang="en-US" smtClean="0"/>
              <a:t>3/3/2021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521643" y="5443402"/>
            <a:ext cx="95504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304800" y="189968"/>
            <a:ext cx="115824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C9CAD897-D46E-4AD2-BD9B-49DD3E640873}" type="datetimeFigureOut">
              <a:rPr lang="en-US" smtClean="0"/>
              <a:t>3/3/2021</a:t>
            </a:fld>
            <a:endParaRPr lang="en-US" dirty="0"/>
          </a:p>
        </p:txBody>
      </p:sp>
      <p:sp>
        <p:nvSpPr>
          <p:cNvPr id="6" name="Footer Placeholder 5"/>
          <p:cNvSpPr>
            <a:spLocks noGrp="1"/>
          </p:cNvSpPr>
          <p:nvPr>
            <p:ph type="ftr" sz="quarter" idx="11"/>
          </p:nvPr>
        </p:nvSpPr>
        <p:spPr>
          <a:xfrm>
            <a:off x="5840098" y="6407947"/>
            <a:ext cx="3134241" cy="365125"/>
          </a:xfrm>
        </p:spPr>
        <p:txBody>
          <a:bodyPr/>
          <a:lstStyle>
            <a:lvl1pPr>
              <a:defRPr>
                <a:solidFill>
                  <a:schemeClr val="tx1"/>
                </a:solidFill>
              </a:defRPr>
            </a:lvl1pPr>
            <a:extLst/>
          </a:lstStyle>
          <a:p>
            <a:endParaRPr lang="en-US" dirty="0"/>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4FAB73BC-B049-4115-A692-8D63A059BFB8}" type="slidenum">
              <a:rPr lang="en-US" smtClean="0"/>
              <a:t>‹#›</a:t>
            </a:fld>
            <a:endParaRPr lang="en-US" dirty="0"/>
          </a:p>
        </p:txBody>
      </p:sp>
      <p:sp>
        <p:nvSpPr>
          <p:cNvPr id="2" name="Title 1"/>
          <p:cNvSpPr>
            <a:spLocks noGrp="1"/>
          </p:cNvSpPr>
          <p:nvPr>
            <p:ph type="title"/>
          </p:nvPr>
        </p:nvSpPr>
        <p:spPr>
          <a:xfrm>
            <a:off x="304801" y="4865122"/>
            <a:ext cx="10767243"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665697" y="5944936"/>
            <a:ext cx="6587499"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47623" y="5939011"/>
            <a:ext cx="492060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8056" y="5791253"/>
            <a:ext cx="4536419"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12316" y="5787741"/>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11552149" y="4988440"/>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11303595" y="4988440"/>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609600" y="1481332"/>
            <a:ext cx="109728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E2D6473-DF6D-4702-B328-E0DD40540A4E}" type="datetimeFigureOut">
              <a:rPr lang="en-US" smtClean="0"/>
              <a:t>3/3/2021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5351" y="274643"/>
            <a:ext cx="236996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609600" y="274641"/>
            <a:ext cx="84328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26F7E3A-B166-407D-9866-32884E7D5B37}" type="datetimeFigureOut">
              <a:rPr lang="en-US" smtClean="0"/>
              <a:t>3/3/2021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910080" y="359898"/>
            <a:ext cx="987552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910080" y="1850064"/>
            <a:ext cx="987552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4BDF68E2-58F2-4D09-BE8B-E3BD06533059}" type="datetimeFigureOut">
              <a:rPr lang="en-US" smtClean="0"/>
              <a:t>3/3/2021</a:t>
            </a:fld>
            <a:endParaRPr lang="en-US" dirty="0"/>
          </a:p>
        </p:txBody>
      </p:sp>
      <p:sp>
        <p:nvSpPr>
          <p:cNvPr id="20" name="Footer Placeholder 19"/>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smtClean="0"/>
              <a:t>‹#›</a:t>
            </a:fld>
            <a:endParaRPr lang="en-US" dirty="0"/>
          </a:p>
        </p:txBody>
      </p:sp>
      <p:sp>
        <p:nvSpPr>
          <p:cNvPr id="8" name="Oval 7"/>
          <p:cNvSpPr/>
          <p:nvPr/>
        </p:nvSpPr>
        <p:spPr>
          <a:xfrm>
            <a:off x="1228577" y="1413802"/>
            <a:ext cx="280416"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542901" y="1345016"/>
            <a:ext cx="85344"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528FC5F6-F338-4AE4-BB23-26385BCFC423}" type="datetimeFigureOut">
              <a:rPr lang="en-US" smtClean="0"/>
              <a:t>3/3/2021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smtClean="0"/>
              <a:t>‹#›</a:t>
            </a:fld>
            <a:endParaRPr 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3043853" y="-54"/>
            <a:ext cx="9144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437856" y="2600325"/>
            <a:ext cx="85344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3437856" y="1066800"/>
            <a:ext cx="85344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smtClean="0"/>
              <a:t>3/3/2021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
        <p:nvSpPr>
          <p:cNvPr id="10" name="Rectangle 9"/>
          <p:cNvSpPr/>
          <p:nvPr/>
        </p:nvSpPr>
        <p:spPr bwMode="invGray">
          <a:xfrm>
            <a:off x="3048000" y="0"/>
            <a:ext cx="1016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896428" y="2814656"/>
            <a:ext cx="280416"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3210752" y="2745870"/>
            <a:ext cx="85344"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914144" y="274320"/>
            <a:ext cx="9997440" cy="1143000"/>
          </a:xfrm>
        </p:spPr>
        <p:txBody>
          <a:bodyPr/>
          <a:lstStyle/>
          <a:p>
            <a:r>
              <a:rPr kumimoji="0" lang="en-US"/>
              <a:t>Click to edit Master title style</a:t>
            </a:r>
          </a:p>
        </p:txBody>
      </p:sp>
      <p:sp>
        <p:nvSpPr>
          <p:cNvPr id="3" name="Content Placeholder 2"/>
          <p:cNvSpPr>
            <a:spLocks noGrp="1"/>
          </p:cNvSpPr>
          <p:nvPr>
            <p:ph sz="half" idx="1"/>
          </p:nvPr>
        </p:nvSpPr>
        <p:spPr>
          <a:xfrm>
            <a:off x="1914144" y="1524000"/>
            <a:ext cx="48768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7034784" y="1524000"/>
            <a:ext cx="48768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9AB4D41-86C1-4908-B66A-0B50CEB3BF29}" type="datetimeFigureOut">
              <a:rPr lang="en-US" smtClean="0"/>
              <a:t>3/3/2021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5160336"/>
            <a:ext cx="109728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609600" y="328278"/>
            <a:ext cx="536448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6217920" y="328278"/>
            <a:ext cx="536448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609600" y="969336"/>
            <a:ext cx="536448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6217920" y="969336"/>
            <a:ext cx="536448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E6426E2C-56C1-4E0D-A793-0088A7FDD37E}" type="datetimeFigureOut">
              <a:rPr lang="en-US" smtClean="0"/>
              <a:t>3/3/2021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14144" y="274320"/>
            <a:ext cx="999744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C8C39B41-D8B5-4052-B551-9B5525EAA8B6}" type="datetimeFigureOut">
              <a:rPr lang="en-US" smtClean="0"/>
              <a:t>3/3/2021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353312" y="0"/>
            <a:ext cx="10838688"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4D94136C-8742-45B2-AF27-D93DF72833A9}" type="datetimeFigureOut">
              <a:rPr lang="en-US" smtClean="0"/>
              <a:t>3/3/2021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
        <p:nvSpPr>
          <p:cNvPr id="6" name="Rectangle 5"/>
          <p:cNvSpPr/>
          <p:nvPr/>
        </p:nvSpPr>
        <p:spPr bwMode="invGray">
          <a:xfrm>
            <a:off x="1353312" y="-54"/>
            <a:ext cx="97536"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16778"/>
            <a:ext cx="508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609600" y="1406964"/>
            <a:ext cx="508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609600" y="2133603"/>
            <a:ext cx="108712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32ABBEA6-7C60-4B02-AE87-00D78D8422AF}" type="datetimeFigureOut">
              <a:rPr lang="en-US" smtClean="0"/>
              <a:t>3/3/2021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49195" y="1066800"/>
            <a:ext cx="36576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C9CAD897-D46E-4AD2-BD9B-49DD3E640873}" type="datetimeFigureOut">
              <a:rPr lang="en-US" smtClean="0"/>
              <a:t>3/3/2021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
        <p:nvSpPr>
          <p:cNvPr id="8" name="Rectangle 7"/>
          <p:cNvSpPr/>
          <p:nvPr/>
        </p:nvSpPr>
        <p:spPr>
          <a:xfrm>
            <a:off x="1016000" y="1066800"/>
            <a:ext cx="6096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1117600" y="1143006"/>
            <a:ext cx="58928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528967" y="954341"/>
            <a:ext cx="9144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6671556" y="936786"/>
            <a:ext cx="865632"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1117600" y="4800600"/>
            <a:ext cx="58928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E2D6473-DF6D-4702-B328-E0DD40540A4E}" type="datetimeFigureOut">
              <a:rPr lang="en-US" smtClean="0"/>
              <a:t>3/3/2021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44000" y="274642"/>
            <a:ext cx="24384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524000" y="274643"/>
            <a:ext cx="7416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26F7E3A-B166-407D-9866-32884E7D5B37}" type="datetimeFigureOut">
              <a:rPr lang="en-US" smtClean="0"/>
              <a:t>3/3/2021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905001"/>
            <a:ext cx="10058400" cy="2593975"/>
          </a:xfrm>
        </p:spPr>
        <p:txBody>
          <a:bodyPr anchor="b"/>
          <a:lstStyle>
            <a:lvl1pPr>
              <a:defRPr sz="6600">
                <a:ln>
                  <a:noFill/>
                </a:ln>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914400" y="4572000"/>
            <a:ext cx="861568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BDF68E2-58F2-4D09-BE8B-E3BD06533059}" type="datetimeFigureOut">
              <a:rPr lang="en-US" smtClean="0"/>
              <a:t>3/3/2021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28FC5F6-F338-4AE4-BB23-26385BCFC423}" type="datetimeFigureOut">
              <a:rPr lang="en-US" smtClean="0"/>
              <a:t>3/3/2021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smtClean="0"/>
              <a:t>‹#›</a:t>
            </a:fld>
            <a:endParaRPr lang="en-US" dirty="0"/>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5" y="5486400"/>
            <a:ext cx="10212916" cy="1168400"/>
          </a:xfrm>
        </p:spPr>
        <p:txBody>
          <a:bodyPr anchor="t"/>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963085" y="3852863"/>
            <a:ext cx="8180916"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smtClean="0"/>
              <a:t>3/3/2021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536192"/>
            <a:ext cx="48768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92800" y="1536192"/>
            <a:ext cx="48768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9AB4D41-86C1-4908-B66A-0B50CEB3BF29}" type="datetimeFigureOut">
              <a:rPr lang="en-US" smtClean="0"/>
              <a:t>3/3/2021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48768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48768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92800" y="1535113"/>
            <a:ext cx="48768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92800" y="2174875"/>
            <a:ext cx="48768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6426E2C-56C1-4E0D-A793-0088A7FDD37E}" type="datetimeFigureOut">
              <a:rPr lang="en-US" smtClean="0"/>
              <a:t>3/3/2021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8C39B41-D8B5-4052-B551-9B5525EAA8B6}" type="datetimeFigureOut">
              <a:rPr lang="en-US" smtClean="0"/>
              <a:t>3/3/2021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D94136C-8742-45B2-AF27-D93DF72833A9}" type="datetimeFigureOut">
              <a:rPr lang="en-US" smtClean="0"/>
              <a:t>3/3/2021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06401" y="5495544"/>
            <a:ext cx="10363200" cy="594360"/>
          </a:xfrm>
        </p:spPr>
        <p:txBody>
          <a:bodyPr anchor="b"/>
          <a:lstStyle>
            <a:lvl1pPr algn="ctr">
              <a:defRPr sz="2200" b="1"/>
            </a:lvl1pPr>
          </a:lstStyle>
          <a:p>
            <a:r>
              <a:rPr lang="en-US"/>
              <a:t>Click to edit Master title style</a:t>
            </a:r>
            <a:endParaRPr lang="en-US" dirty="0"/>
          </a:p>
        </p:txBody>
      </p:sp>
      <p:sp>
        <p:nvSpPr>
          <p:cNvPr id="4" name="Text Placeholder 3"/>
          <p:cNvSpPr>
            <a:spLocks noGrp="1"/>
          </p:cNvSpPr>
          <p:nvPr>
            <p:ph type="body" sz="half" idx="2"/>
          </p:nvPr>
        </p:nvSpPr>
        <p:spPr>
          <a:xfrm>
            <a:off x="406400" y="6096000"/>
            <a:ext cx="103632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2ABBEA6-7C60-4B02-AE87-00D78D8422AF}" type="datetimeFigureOut">
              <a:rPr lang="en-US" smtClean="0"/>
              <a:t>3/3/2021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
        <p:nvSpPr>
          <p:cNvPr id="9" name="Content Placeholder 8"/>
          <p:cNvSpPr>
            <a:spLocks noGrp="1"/>
          </p:cNvSpPr>
          <p:nvPr>
            <p:ph sz="quarter" idx="13"/>
          </p:nvPr>
        </p:nvSpPr>
        <p:spPr>
          <a:xfrm>
            <a:off x="406400" y="381000"/>
            <a:ext cx="10363200" cy="49428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02336" y="5495278"/>
            <a:ext cx="10363200" cy="594626"/>
          </a:xfrm>
        </p:spPr>
        <p:txBody>
          <a:bodyPr anchor="b"/>
          <a:lstStyle>
            <a:lvl1pPr algn="ctr">
              <a:defRPr sz="2200" b="1">
                <a:ln>
                  <a:noFill/>
                </a:ln>
                <a:solidFill>
                  <a:schemeClr val="tx2"/>
                </a:solidFill>
              </a:defRPr>
            </a:lvl1pPr>
          </a:lstStyle>
          <a:p>
            <a:r>
              <a:rPr lang="en-US"/>
              <a:t>Click to edit Master title style</a:t>
            </a:r>
            <a:endParaRPr lang="en-US" dirty="0"/>
          </a:p>
        </p:txBody>
      </p:sp>
      <p:sp>
        <p:nvSpPr>
          <p:cNvPr id="3" name="Picture Placeholder 2"/>
          <p:cNvSpPr>
            <a:spLocks noGrp="1"/>
          </p:cNvSpPr>
          <p:nvPr>
            <p:ph type="pic" idx="1"/>
          </p:nvPr>
        </p:nvSpPr>
        <p:spPr>
          <a:xfrm>
            <a:off x="0" y="0"/>
            <a:ext cx="112776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402336" y="6096000"/>
            <a:ext cx="103632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C9CAD897-D46E-4AD2-BD9B-49DD3E640873}" type="datetimeFigureOut">
              <a:rPr lang="en-US" smtClean="0"/>
              <a:t>3/3/2021</a:t>
            </a:fld>
            <a:endParaRPr lang="en-US" dirty="0"/>
          </a:p>
        </p:txBody>
      </p:sp>
      <p:sp>
        <p:nvSpPr>
          <p:cNvPr id="9" name="Slide Number Placeholder 8"/>
          <p:cNvSpPr>
            <a:spLocks noGrp="1"/>
          </p:cNvSpPr>
          <p:nvPr>
            <p:ph type="sldNum" sz="quarter" idx="11"/>
          </p:nvPr>
        </p:nvSpPr>
        <p:spPr/>
        <p:txBody>
          <a:bodyPr/>
          <a:lstStyle/>
          <a:p>
            <a:fld id="{4FAB73BC-B049-4115-A692-8D63A059BFB8}" type="slidenum">
              <a:rPr lang="en-US" smtClean="0"/>
              <a:t>‹#›</a:t>
            </a:fld>
            <a:endParaRPr lang="en-US" dirty="0"/>
          </a:p>
        </p:txBody>
      </p:sp>
      <p:sp>
        <p:nvSpPr>
          <p:cNvPr id="10" name="Footer Placeholder 9"/>
          <p:cNvSpPr>
            <a:spLocks noGrp="1"/>
          </p:cNvSpPr>
          <p:nvPr>
            <p:ph type="ftr" sz="quarter" idx="12"/>
          </p:nvPr>
        </p:nvSpPr>
        <p:spPr/>
        <p:txBody>
          <a:bodyPr/>
          <a:lstStyle/>
          <a:p>
            <a:endParaRPr lang="en-US" dirty="0"/>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E2D6473-DF6D-4702-B328-E0DD40540A4E}" type="datetimeFigureOut">
              <a:rPr lang="en-US" smtClean="0"/>
              <a:t>3/3/2021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336800" cy="58515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26F7E3A-B166-407D-9866-32884E7D5B37}" type="datetimeFigureOut">
              <a:rPr lang="en-US" smtClean="0"/>
              <a:t>3/3/2021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2" Type="http://schemas.openxmlformats.org/officeDocument/2006/relationships/theme" Target="../theme/theme6.xml"/><Relationship Id="rId1" Type="http://schemas.openxmlformats.org/officeDocument/2006/relationships/slideLayout" Target="../slideLayouts/slideLayout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4.xml"/><Relationship Id="rId13" Type="http://schemas.openxmlformats.org/officeDocument/2006/relationships/image" Target="../media/image1.jpeg"/><Relationship Id="rId3" Type="http://schemas.openxmlformats.org/officeDocument/2006/relationships/slideLayout" Target="../slideLayouts/slideLayout9.xml"/><Relationship Id="rId7" Type="http://schemas.openxmlformats.org/officeDocument/2006/relationships/slideLayout" Target="../slideLayouts/slideLayout13.xml"/><Relationship Id="rId12" Type="http://schemas.openxmlformats.org/officeDocument/2006/relationships/theme" Target="../theme/theme7.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11" Type="http://schemas.openxmlformats.org/officeDocument/2006/relationships/slideLayout" Target="../slideLayouts/slideLayout17.xml"/><Relationship Id="rId5" Type="http://schemas.openxmlformats.org/officeDocument/2006/relationships/slideLayout" Target="../slideLayouts/slideLayout11.xml"/><Relationship Id="rId10" Type="http://schemas.openxmlformats.org/officeDocument/2006/relationships/slideLayout" Target="../slideLayouts/slideLayout16.xml"/><Relationship Id="rId4" Type="http://schemas.openxmlformats.org/officeDocument/2006/relationships/slideLayout" Target="../slideLayouts/slideLayout10.xml"/><Relationship Id="rId9" Type="http://schemas.openxmlformats.org/officeDocument/2006/relationships/slideLayout" Target="../slideLayouts/slideLayout1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8.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36.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theme" Target="../theme/theme9.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3BEF490-655B-4930-A3A5-FB4AFF8BFC52}"/>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2B16544-599B-449C-B037-AC35480245E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E6EC4C-320B-4B61-BA96-5DD12E7AFAB9}"/>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1933C8-CA96-4191-8FB5-E59A020E0B04}" type="datetime1">
              <a:rPr lang="en-GB" smtClean="0">
                <a:solidFill>
                  <a:prstClr val="black">
                    <a:tint val="75000"/>
                  </a:prstClr>
                </a:solidFill>
              </a:rPr>
              <a:pPr/>
              <a:t>03/03/2021</a:t>
            </a:fld>
            <a:endParaRPr lang="en-GB" dirty="0">
              <a:solidFill>
                <a:prstClr val="black">
                  <a:tint val="75000"/>
                </a:prstClr>
              </a:solidFill>
            </a:endParaRPr>
          </a:p>
        </p:txBody>
      </p:sp>
      <p:sp>
        <p:nvSpPr>
          <p:cNvPr id="5" name="Footer Placeholder 4">
            <a:extLst>
              <a:ext uri="{FF2B5EF4-FFF2-40B4-BE49-F238E27FC236}">
                <a16:creationId xmlns:a16="http://schemas.microsoft.com/office/drawing/2014/main" id="{D1FEFAB8-66CE-42EC-B638-D69860BA7AC6}"/>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prstClr val="black">
                  <a:tint val="75000"/>
                </a:prstClr>
              </a:solidFill>
            </a:endParaRPr>
          </a:p>
        </p:txBody>
      </p:sp>
      <p:sp>
        <p:nvSpPr>
          <p:cNvPr id="6" name="Slide Number Placeholder 5">
            <a:extLst>
              <a:ext uri="{FF2B5EF4-FFF2-40B4-BE49-F238E27FC236}">
                <a16:creationId xmlns:a16="http://schemas.microsoft.com/office/drawing/2014/main" id="{358D1E3D-9E36-4E03-A9AD-B55AAEA2D9B7}"/>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A0F18A-083C-4322-87A1-86EE146E10CF}"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982503887"/>
      </p:ext>
    </p:extLst>
  </p:cSld>
  <p:clrMap bg1="lt1" tx1="dk1" bg2="lt2" tx2="dk2" accent1="accent1" accent2="accent2" accent3="accent3" accent4="accent4" accent5="accent5" accent6="accent6" hlink="hlink" folHlink="folHlink"/>
  <p:sldLayoutIdLst>
    <p:sldLayoutId id="2147483685"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3BEF490-655B-4930-A3A5-FB4AFF8BFC52}"/>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2B16544-599B-449C-B037-AC35480245E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E6EC4C-320B-4B61-BA96-5DD12E7AFAB9}"/>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1933C8-CA96-4191-8FB5-E59A020E0B04}" type="datetime1">
              <a:rPr lang="en-GB" smtClean="0">
                <a:solidFill>
                  <a:prstClr val="black">
                    <a:tint val="75000"/>
                  </a:prstClr>
                </a:solidFill>
              </a:rPr>
              <a:pPr/>
              <a:t>03/03/2021</a:t>
            </a:fld>
            <a:endParaRPr lang="en-GB" dirty="0">
              <a:solidFill>
                <a:prstClr val="black">
                  <a:tint val="75000"/>
                </a:prstClr>
              </a:solidFill>
            </a:endParaRPr>
          </a:p>
        </p:txBody>
      </p:sp>
      <p:sp>
        <p:nvSpPr>
          <p:cNvPr id="5" name="Footer Placeholder 4">
            <a:extLst>
              <a:ext uri="{FF2B5EF4-FFF2-40B4-BE49-F238E27FC236}">
                <a16:creationId xmlns:a16="http://schemas.microsoft.com/office/drawing/2014/main" id="{D1FEFAB8-66CE-42EC-B638-D69860BA7AC6}"/>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prstClr val="black">
                  <a:tint val="75000"/>
                </a:prstClr>
              </a:solidFill>
            </a:endParaRPr>
          </a:p>
        </p:txBody>
      </p:sp>
      <p:sp>
        <p:nvSpPr>
          <p:cNvPr id="6" name="Slide Number Placeholder 5">
            <a:extLst>
              <a:ext uri="{FF2B5EF4-FFF2-40B4-BE49-F238E27FC236}">
                <a16:creationId xmlns:a16="http://schemas.microsoft.com/office/drawing/2014/main" id="{358D1E3D-9E36-4E03-A9AD-B55AAEA2D9B7}"/>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A0F18A-083C-4322-87A1-86EE146E10CF}"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982503887"/>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3BEF490-655B-4930-A3A5-FB4AFF8BFC52}"/>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2B16544-599B-449C-B037-AC35480245E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E6EC4C-320B-4B61-BA96-5DD12E7AFAB9}"/>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1933C8-CA96-4191-8FB5-E59A020E0B04}" type="datetime1">
              <a:rPr lang="en-GB" smtClean="0">
                <a:solidFill>
                  <a:prstClr val="black">
                    <a:tint val="75000"/>
                  </a:prstClr>
                </a:solidFill>
              </a:rPr>
              <a:pPr/>
              <a:t>03/03/2021</a:t>
            </a:fld>
            <a:endParaRPr lang="en-GB" dirty="0">
              <a:solidFill>
                <a:prstClr val="black">
                  <a:tint val="75000"/>
                </a:prstClr>
              </a:solidFill>
            </a:endParaRPr>
          </a:p>
        </p:txBody>
      </p:sp>
      <p:sp>
        <p:nvSpPr>
          <p:cNvPr id="5" name="Footer Placeholder 4">
            <a:extLst>
              <a:ext uri="{FF2B5EF4-FFF2-40B4-BE49-F238E27FC236}">
                <a16:creationId xmlns:a16="http://schemas.microsoft.com/office/drawing/2014/main" id="{D1FEFAB8-66CE-42EC-B638-D69860BA7AC6}"/>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prstClr val="black">
                  <a:tint val="75000"/>
                </a:prstClr>
              </a:solidFill>
            </a:endParaRPr>
          </a:p>
        </p:txBody>
      </p:sp>
      <p:sp>
        <p:nvSpPr>
          <p:cNvPr id="6" name="Slide Number Placeholder 5">
            <a:extLst>
              <a:ext uri="{FF2B5EF4-FFF2-40B4-BE49-F238E27FC236}">
                <a16:creationId xmlns:a16="http://schemas.microsoft.com/office/drawing/2014/main" id="{358D1E3D-9E36-4E03-A9AD-B55AAEA2D9B7}"/>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A0F18A-083C-4322-87A1-86EE146E10CF}"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982503887"/>
      </p:ext>
    </p:extLst>
  </p:cSld>
  <p:clrMap bg1="lt1" tx1="dk1" bg2="lt2" tx2="dk2" accent1="accent1" accent2="accent2" accent3="accent3" accent4="accent4" accent5="accent5" accent6="accent6" hlink="hlink" folHlink="folHlink"/>
  <p:sldLayoutIdLst>
    <p:sldLayoutId id="2147483689"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3BEF490-655B-4930-A3A5-FB4AFF8BFC52}"/>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2B16544-599B-449C-B037-AC35480245E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E6EC4C-320B-4B61-BA96-5DD12E7AFAB9}"/>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1933C8-CA96-4191-8FB5-E59A020E0B04}" type="datetime1">
              <a:rPr lang="en-GB" smtClean="0">
                <a:solidFill>
                  <a:prstClr val="black">
                    <a:tint val="75000"/>
                  </a:prstClr>
                </a:solidFill>
              </a:rPr>
              <a:pPr/>
              <a:t>03/03/2021</a:t>
            </a:fld>
            <a:endParaRPr lang="en-GB" dirty="0">
              <a:solidFill>
                <a:prstClr val="black">
                  <a:tint val="75000"/>
                </a:prstClr>
              </a:solidFill>
            </a:endParaRPr>
          </a:p>
        </p:txBody>
      </p:sp>
      <p:sp>
        <p:nvSpPr>
          <p:cNvPr id="5" name="Footer Placeholder 4">
            <a:extLst>
              <a:ext uri="{FF2B5EF4-FFF2-40B4-BE49-F238E27FC236}">
                <a16:creationId xmlns:a16="http://schemas.microsoft.com/office/drawing/2014/main" id="{D1FEFAB8-66CE-42EC-B638-D69860BA7AC6}"/>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prstClr val="black">
                  <a:tint val="75000"/>
                </a:prstClr>
              </a:solidFill>
            </a:endParaRPr>
          </a:p>
        </p:txBody>
      </p:sp>
      <p:sp>
        <p:nvSpPr>
          <p:cNvPr id="6" name="Slide Number Placeholder 5">
            <a:extLst>
              <a:ext uri="{FF2B5EF4-FFF2-40B4-BE49-F238E27FC236}">
                <a16:creationId xmlns:a16="http://schemas.microsoft.com/office/drawing/2014/main" id="{358D1E3D-9E36-4E03-A9AD-B55AAEA2D9B7}"/>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A0F18A-083C-4322-87A1-86EE146E10CF}"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982503887"/>
      </p:ext>
    </p:extLst>
  </p:cSld>
  <p:clrMap bg1="lt1" tx1="dk1" bg2="lt2" tx2="dk2" accent1="accent1" accent2="accent2" accent3="accent3" accent4="accent4" accent5="accent5" accent6="accent6" hlink="hlink" folHlink="folHlink"/>
  <p:sldLayoutIdLst>
    <p:sldLayoutId id="2147483691"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3BEF490-655B-4930-A3A5-FB4AFF8BFC52}"/>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2B16544-599B-449C-B037-AC35480245E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E6EC4C-320B-4B61-BA96-5DD12E7AFAB9}"/>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1933C8-CA96-4191-8FB5-E59A020E0B04}" type="datetime1">
              <a:rPr lang="en-GB" smtClean="0">
                <a:solidFill>
                  <a:prstClr val="black">
                    <a:tint val="75000"/>
                  </a:prstClr>
                </a:solidFill>
              </a:rPr>
              <a:pPr/>
              <a:t>03/03/2021</a:t>
            </a:fld>
            <a:endParaRPr lang="en-GB" dirty="0">
              <a:solidFill>
                <a:prstClr val="black">
                  <a:tint val="75000"/>
                </a:prstClr>
              </a:solidFill>
            </a:endParaRPr>
          </a:p>
        </p:txBody>
      </p:sp>
      <p:sp>
        <p:nvSpPr>
          <p:cNvPr id="5" name="Footer Placeholder 4">
            <a:extLst>
              <a:ext uri="{FF2B5EF4-FFF2-40B4-BE49-F238E27FC236}">
                <a16:creationId xmlns:a16="http://schemas.microsoft.com/office/drawing/2014/main" id="{D1FEFAB8-66CE-42EC-B638-D69860BA7AC6}"/>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prstClr val="black">
                  <a:tint val="75000"/>
                </a:prstClr>
              </a:solidFill>
            </a:endParaRPr>
          </a:p>
        </p:txBody>
      </p:sp>
      <p:sp>
        <p:nvSpPr>
          <p:cNvPr id="6" name="Slide Number Placeholder 5">
            <a:extLst>
              <a:ext uri="{FF2B5EF4-FFF2-40B4-BE49-F238E27FC236}">
                <a16:creationId xmlns:a16="http://schemas.microsoft.com/office/drawing/2014/main" id="{358D1E3D-9E36-4E03-A9AD-B55AAEA2D9B7}"/>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A0F18A-083C-4322-87A1-86EE146E10CF}"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982503887"/>
      </p:ext>
    </p:extLst>
  </p:cSld>
  <p:clrMap bg1="lt1" tx1="dk1" bg2="lt2" tx2="dk2" accent1="accent1" accent2="accent2" accent3="accent3" accent4="accent4" accent5="accent5" accent6="accent6" hlink="hlink" folHlink="folHlink"/>
  <p:sldLayoutIdLst>
    <p:sldLayoutId id="2147483695"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3BEF490-655B-4930-A3A5-FB4AFF8BFC52}"/>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2B16544-599B-449C-B037-AC35480245E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E6EC4C-320B-4B61-BA96-5DD12E7AFAB9}"/>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1933C8-CA96-4191-8FB5-E59A020E0B04}" type="datetime1">
              <a:rPr lang="en-GB" smtClean="0">
                <a:solidFill>
                  <a:prstClr val="black">
                    <a:tint val="75000"/>
                  </a:prstClr>
                </a:solidFill>
              </a:rPr>
              <a:pPr/>
              <a:t>03/03/2021</a:t>
            </a:fld>
            <a:endParaRPr lang="en-GB" dirty="0">
              <a:solidFill>
                <a:prstClr val="black">
                  <a:tint val="75000"/>
                </a:prstClr>
              </a:solidFill>
            </a:endParaRPr>
          </a:p>
        </p:txBody>
      </p:sp>
      <p:sp>
        <p:nvSpPr>
          <p:cNvPr id="5" name="Footer Placeholder 4">
            <a:extLst>
              <a:ext uri="{FF2B5EF4-FFF2-40B4-BE49-F238E27FC236}">
                <a16:creationId xmlns:a16="http://schemas.microsoft.com/office/drawing/2014/main" id="{D1FEFAB8-66CE-42EC-B638-D69860BA7AC6}"/>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solidFill>
                <a:prstClr val="black">
                  <a:tint val="75000"/>
                </a:prstClr>
              </a:solidFill>
            </a:endParaRPr>
          </a:p>
        </p:txBody>
      </p:sp>
      <p:sp>
        <p:nvSpPr>
          <p:cNvPr id="6" name="Slide Number Placeholder 5">
            <a:extLst>
              <a:ext uri="{FF2B5EF4-FFF2-40B4-BE49-F238E27FC236}">
                <a16:creationId xmlns:a16="http://schemas.microsoft.com/office/drawing/2014/main" id="{358D1E3D-9E36-4E03-A9AD-B55AAEA2D9B7}"/>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A0F18A-083C-4322-87A1-86EE146E10CF}"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982503887"/>
      </p:ext>
    </p:extLst>
  </p:cSld>
  <p:clrMap bg1="lt1" tx1="dk1" bg2="lt2" tx2="dk2" accent1="accent1" accent2="accent2" accent3="accent3" accent4="accent4" accent5="accent5" accent6="accent6" hlink="hlink" folHlink="folHlink"/>
  <p:sldLayoutIdLst>
    <p:sldLayoutId id="2147483697"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665697" y="5944936"/>
            <a:ext cx="6587499"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647623" y="5939011"/>
            <a:ext cx="492060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8056" y="5791253"/>
            <a:ext cx="4536419"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12316" y="5787741"/>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609600" y="1481331"/>
            <a:ext cx="109728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8969376" y="6407944"/>
            <a:ext cx="2560320" cy="365760"/>
          </a:xfrm>
          <a:prstGeom prst="rect">
            <a:avLst/>
          </a:prstGeom>
        </p:spPr>
        <p:txBody>
          <a:bodyPr vert="horz" anchor="b"/>
          <a:lstStyle>
            <a:lvl1pPr algn="l" eaLnBrk="1" latinLnBrk="0" hangingPunct="1">
              <a:defRPr kumimoji="0" sz="1000">
                <a:solidFill>
                  <a:schemeClr val="tx1"/>
                </a:solidFill>
              </a:defRPr>
            </a:lvl1pPr>
            <a:extLst/>
          </a:lstStyle>
          <a:p>
            <a:fld id="{98624D31-43A5-475A-80CF-332C9F6DCF35}" type="datetimeFigureOut">
              <a:rPr lang="en-US" smtClean="0"/>
              <a:t>3/3/2021</a:t>
            </a:fld>
            <a:endParaRPr lang="en-US" dirty="0"/>
          </a:p>
        </p:txBody>
      </p:sp>
      <p:sp>
        <p:nvSpPr>
          <p:cNvPr id="22" name="Footer Placeholder 21"/>
          <p:cNvSpPr>
            <a:spLocks noGrp="1"/>
          </p:cNvSpPr>
          <p:nvPr>
            <p:ph type="ftr" sz="quarter" idx="3"/>
          </p:nvPr>
        </p:nvSpPr>
        <p:spPr>
          <a:xfrm>
            <a:off x="5840098" y="6407947"/>
            <a:ext cx="3134241" cy="365125"/>
          </a:xfrm>
          <a:prstGeom prst="rect">
            <a:avLst/>
          </a:prstGeom>
        </p:spPr>
        <p:txBody>
          <a:bodyPr vert="horz" anchor="b"/>
          <a:lstStyle>
            <a:lvl1pPr algn="r" eaLnBrk="1" latinLnBrk="0" hangingPunct="1">
              <a:defRPr kumimoji="0" sz="1000">
                <a:solidFill>
                  <a:schemeClr val="tx1"/>
                </a:solidFill>
              </a:defRPr>
            </a:lvl1pPr>
            <a:extLst/>
          </a:lstStyle>
          <a:p>
            <a:endParaRPr lang="en-US" dirty="0"/>
          </a:p>
        </p:txBody>
      </p:sp>
      <p:sp>
        <p:nvSpPr>
          <p:cNvPr id="18" name="Slide Number Placeholder 17"/>
          <p:cNvSpPr>
            <a:spLocks noGrp="1"/>
          </p:cNvSpPr>
          <p:nvPr>
            <p:ph type="sldNum" sz="quarter" idx="4"/>
          </p:nvPr>
        </p:nvSpPr>
        <p:spPr>
          <a:xfrm>
            <a:off x="11529696" y="6407947"/>
            <a:ext cx="487680" cy="365125"/>
          </a:xfrm>
          <a:prstGeom prst="rect">
            <a:avLst/>
          </a:prstGeom>
        </p:spPr>
        <p:txBody>
          <a:bodyPr vert="horz" anchor="b"/>
          <a:lstStyle>
            <a:lvl1pPr algn="r" eaLnBrk="1" latinLnBrk="0" hangingPunct="1">
              <a:defRPr kumimoji="0" sz="1000" b="0">
                <a:solidFill>
                  <a:schemeClr val="tx1"/>
                </a:solidFill>
              </a:defRPr>
            </a:lvl1pPr>
            <a:extLst/>
          </a:lstStyle>
          <a:p>
            <a:fld id="{4FAB73BC-B049-4115-A692-8D63A059BFB8}"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hf sldNum="0" hdr="0" ft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1087901" y="-815922"/>
            <a:ext cx="2185183"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25090" y="21105"/>
            <a:ext cx="2269588"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243843" y="1055077"/>
            <a:ext cx="1500956"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350499" y="-54"/>
            <a:ext cx="10841503"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914144" y="274638"/>
            <a:ext cx="999744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914144" y="1447800"/>
            <a:ext cx="999744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4775200" y="6305550"/>
            <a:ext cx="28448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9B1933C8-CA96-4191-8FB5-E59A020E0B04}" type="datetime1">
              <a:rPr lang="en-GB" smtClean="0">
                <a:solidFill>
                  <a:prstClr val="black">
                    <a:tint val="75000"/>
                  </a:prstClr>
                </a:solidFill>
              </a:rPr>
              <a:pPr/>
              <a:t>03/03/2021</a:t>
            </a:fld>
            <a:endParaRPr lang="en-GB" dirty="0">
              <a:solidFill>
                <a:prstClr val="black">
                  <a:tint val="75000"/>
                </a:prstClr>
              </a:solidFill>
            </a:endParaRPr>
          </a:p>
        </p:txBody>
      </p:sp>
      <p:sp>
        <p:nvSpPr>
          <p:cNvPr id="10" name="Footer Placeholder 9"/>
          <p:cNvSpPr>
            <a:spLocks noGrp="1"/>
          </p:cNvSpPr>
          <p:nvPr>
            <p:ph type="ftr" sz="quarter" idx="3"/>
          </p:nvPr>
        </p:nvSpPr>
        <p:spPr>
          <a:xfrm>
            <a:off x="7620000" y="6305550"/>
            <a:ext cx="38608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GB" dirty="0">
              <a:solidFill>
                <a:prstClr val="black">
                  <a:tint val="75000"/>
                </a:prstClr>
              </a:solidFill>
            </a:endParaRPr>
          </a:p>
        </p:txBody>
      </p:sp>
      <p:sp>
        <p:nvSpPr>
          <p:cNvPr id="22" name="Slide Number Placeholder 21"/>
          <p:cNvSpPr>
            <a:spLocks noGrp="1"/>
          </p:cNvSpPr>
          <p:nvPr>
            <p:ph type="sldNum" sz="quarter" idx="4"/>
          </p:nvPr>
        </p:nvSpPr>
        <p:spPr>
          <a:xfrm>
            <a:off x="11484864" y="6305550"/>
            <a:ext cx="6096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3A0F18A-083C-4322-87A1-86EE146E10CF}" type="slidenum">
              <a:rPr lang="en-GB" smtClean="0">
                <a:solidFill>
                  <a:prstClr val="black">
                    <a:tint val="75000"/>
                  </a:prstClr>
                </a:solidFill>
              </a:rPr>
              <a:pPr/>
              <a:t>‹#›</a:t>
            </a:fld>
            <a:endParaRPr lang="en-GB" dirty="0">
              <a:solidFill>
                <a:prstClr val="black">
                  <a:tint val="75000"/>
                </a:prstClr>
              </a:solidFill>
            </a:endParaRPr>
          </a:p>
        </p:txBody>
      </p:sp>
      <p:sp>
        <p:nvSpPr>
          <p:cNvPr id="15" name="Rectangle 14"/>
          <p:cNvSpPr/>
          <p:nvPr/>
        </p:nvSpPr>
        <p:spPr bwMode="invGray">
          <a:xfrm>
            <a:off x="1353312" y="-54"/>
            <a:ext cx="97536"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88" r:id="rId6"/>
    <p:sldLayoutId id="2147483789" r:id="rId7"/>
    <p:sldLayoutId id="2147483790" r:id="rId8"/>
    <p:sldLayoutId id="2147483791" r:id="rId9"/>
    <p:sldLayoutId id="2147483792" r:id="rId10"/>
    <p:sldLayoutId id="2147483793" r:id="rId11"/>
  </p:sldLayoutIdLst>
  <p:hf hdr="0" ftr="0" dt="0"/>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160000" cy="114300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609600" y="1600200"/>
            <a:ext cx="10160000" cy="480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11277600" y="0"/>
            <a:ext cx="9144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1277600" y="5486400"/>
            <a:ext cx="9144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11375717" y="5648960"/>
            <a:ext cx="73152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B3A0F18A-083C-4322-87A1-86EE146E10CF}" type="slidenum">
              <a:rPr lang="en-GB" smtClean="0">
                <a:solidFill>
                  <a:prstClr val="black">
                    <a:tint val="75000"/>
                  </a:prstClr>
                </a:solidFill>
              </a:rPr>
              <a:pPr/>
              <a:t>‹#›</a:t>
            </a:fld>
            <a:endParaRPr lang="en-GB" dirty="0">
              <a:solidFill>
                <a:prstClr val="black">
                  <a:tint val="75000"/>
                </a:prstClr>
              </a:solidFill>
            </a:endParaRPr>
          </a:p>
        </p:txBody>
      </p:sp>
      <p:sp>
        <p:nvSpPr>
          <p:cNvPr id="5" name="Footer Placeholder 4"/>
          <p:cNvSpPr>
            <a:spLocks noGrp="1"/>
          </p:cNvSpPr>
          <p:nvPr>
            <p:ph type="ftr" sz="quarter" idx="3"/>
          </p:nvPr>
        </p:nvSpPr>
        <p:spPr>
          <a:xfrm rot="16200000">
            <a:off x="10510428" y="3987800"/>
            <a:ext cx="2367281" cy="487680"/>
          </a:xfrm>
          <a:prstGeom prst="rect">
            <a:avLst/>
          </a:prstGeom>
        </p:spPr>
        <p:txBody>
          <a:bodyPr vert="horz" lIns="91440" tIns="45720" rIns="91440" bIns="45720" rtlCol="0" anchor="ctr"/>
          <a:lstStyle>
            <a:lvl1pPr algn="r">
              <a:defRPr sz="1200">
                <a:solidFill>
                  <a:schemeClr val="bg2"/>
                </a:solidFill>
              </a:defRPr>
            </a:lvl1pPr>
          </a:lstStyle>
          <a:p>
            <a:endParaRPr lang="en-GB" dirty="0">
              <a:solidFill>
                <a:prstClr val="black">
                  <a:tint val="75000"/>
                </a:prstClr>
              </a:solidFill>
            </a:endParaRPr>
          </a:p>
        </p:txBody>
      </p:sp>
      <p:sp>
        <p:nvSpPr>
          <p:cNvPr id="4" name="Date Placeholder 3"/>
          <p:cNvSpPr>
            <a:spLocks noGrp="1"/>
          </p:cNvSpPr>
          <p:nvPr>
            <p:ph type="dt" sz="half" idx="2"/>
          </p:nvPr>
        </p:nvSpPr>
        <p:spPr>
          <a:xfrm rot="16200000">
            <a:off x="10474869" y="1584960"/>
            <a:ext cx="2438399" cy="487680"/>
          </a:xfrm>
          <a:prstGeom prst="rect">
            <a:avLst/>
          </a:prstGeom>
        </p:spPr>
        <p:txBody>
          <a:bodyPr vert="horz" lIns="91440" tIns="45720" rIns="91440" bIns="45720" rtlCol="0" anchor="ctr"/>
          <a:lstStyle>
            <a:lvl1pPr algn="l">
              <a:defRPr sz="1200">
                <a:solidFill>
                  <a:schemeClr val="bg2"/>
                </a:solidFill>
              </a:defRPr>
            </a:lvl1pPr>
          </a:lstStyle>
          <a:p>
            <a:fld id="{9B1933C8-CA96-4191-8FB5-E59A020E0B04}" type="datetime1">
              <a:rPr lang="en-GB" smtClean="0">
                <a:solidFill>
                  <a:prstClr val="black">
                    <a:tint val="75000"/>
                  </a:prstClr>
                </a:solidFill>
              </a:rPr>
              <a:pPr/>
              <a:t>03/03/2021</a:t>
            </a:fld>
            <a:endParaRPr lang="en-GB"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831" r:id="rId1"/>
    <p:sldLayoutId id="2147483832" r:id="rId2"/>
    <p:sldLayoutId id="2147483833" r:id="rId3"/>
    <p:sldLayoutId id="2147483834" r:id="rId4"/>
    <p:sldLayoutId id="2147483835" r:id="rId5"/>
    <p:sldLayoutId id="2147483836" r:id="rId6"/>
    <p:sldLayoutId id="2147483837" r:id="rId7"/>
    <p:sldLayoutId id="2147483838" r:id="rId8"/>
    <p:sldLayoutId id="2147483839" r:id="rId9"/>
    <p:sldLayoutId id="2147483840" r:id="rId10"/>
    <p:sldLayoutId id="2147483841" r:id="rId11"/>
  </p:sldLayoutIdLst>
  <p:hf hdr="0" ft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wav"/><Relationship Id="rId2" Type="http://schemas.microsoft.com/office/2007/relationships/media" Target="../media/media1.wav"/><Relationship Id="rId1" Type="http://schemas.openxmlformats.org/officeDocument/2006/relationships/tags" Target="../tags/tag1.xml"/><Relationship Id="rId5" Type="http://schemas.openxmlformats.org/officeDocument/2006/relationships/image" Target="../media/image4.png"/><Relationship Id="rId4" Type="http://schemas.openxmlformats.org/officeDocument/2006/relationships/slideLayout" Target="../slideLayouts/slideLayout29.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30.xml"/><Relationship Id="rId2" Type="http://schemas.openxmlformats.org/officeDocument/2006/relationships/audio" Target="../media/media2.wav"/><Relationship Id="rId1" Type="http://schemas.microsoft.com/office/2007/relationships/media" Target="../media/media2.wav"/><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media3.wav"/><Relationship Id="rId1" Type="http://schemas.microsoft.com/office/2007/relationships/media" Target="../media/media3.wav"/><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audio" Target="../media/media4.wav"/><Relationship Id="rId7" Type="http://schemas.openxmlformats.org/officeDocument/2006/relationships/image" Target="../media/image4.png"/><Relationship Id="rId2" Type="http://schemas.microsoft.com/office/2007/relationships/media" Target="../media/media4.wav"/><Relationship Id="rId1" Type="http://schemas.openxmlformats.org/officeDocument/2006/relationships/tags" Target="../tags/tag2.xml"/><Relationship Id="rId6" Type="http://schemas.openxmlformats.org/officeDocument/2006/relationships/hyperlink" Target="http://www.pngall.com/team-png" TargetMode="External"/><Relationship Id="rId5" Type="http://schemas.openxmlformats.org/officeDocument/2006/relationships/image" Target="../media/image6.png"/><Relationship Id="rId4"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audio" Target="../media/media5.wav"/><Relationship Id="rId2" Type="http://schemas.microsoft.com/office/2007/relationships/media" Target="../media/media5.wav"/><Relationship Id="rId1" Type="http://schemas.openxmlformats.org/officeDocument/2006/relationships/tags" Target="../tags/tag3.xml"/><Relationship Id="rId5" Type="http://schemas.openxmlformats.org/officeDocument/2006/relationships/image" Target="../media/image4.png"/><Relationship Id="rId4"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audio" Target="../media/media6.wav"/><Relationship Id="rId7" Type="http://schemas.openxmlformats.org/officeDocument/2006/relationships/image" Target="../media/image5.png"/><Relationship Id="rId2" Type="http://schemas.microsoft.com/office/2007/relationships/media" Target="../media/media6.wav"/><Relationship Id="rId1" Type="http://schemas.openxmlformats.org/officeDocument/2006/relationships/tags" Target="../tags/tag4.xml"/><Relationship Id="rId6" Type="http://schemas.openxmlformats.org/officeDocument/2006/relationships/hyperlink" Target="http://www.pngall.com/team-work-png" TargetMode="External"/><Relationship Id="rId5" Type="http://schemas.openxmlformats.org/officeDocument/2006/relationships/image" Target="../media/image7.png"/><Relationship Id="rId4"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audio" Target="../media/media7.wav"/><Relationship Id="rId1" Type="http://schemas.microsoft.com/office/2007/relationships/media" Target="../media/media7.wav"/><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wav"/><Relationship Id="rId1" Type="http://schemas.microsoft.com/office/2007/relationships/media" Target="../media/media8.wav"/><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9.wav"/><Relationship Id="rId1" Type="http://schemas.microsoft.com/office/2007/relationships/media" Target="../media/media9.wav"/><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0.wav"/><Relationship Id="rId1" Type="http://schemas.microsoft.com/office/2007/relationships/media" Target="../media/media10.wav"/><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1.wav"/><Relationship Id="rId1" Type="http://schemas.microsoft.com/office/2007/relationships/media" Target="../media/media11.wav"/><Relationship Id="rId5" Type="http://schemas.openxmlformats.org/officeDocument/2006/relationships/image" Target="../media/image4.png"/><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9.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hyperlink" Target="http://www.slideshare.net/aldenmae/group-dynamics-51262682" TargetMode="External"/><Relationship Id="rId5" Type="http://schemas.openxmlformats.org/officeDocument/2006/relationships/image" Target="../media/image10.jpg"/><Relationship Id="rId4" Type="http://schemas.openxmlformats.org/officeDocument/2006/relationships/notesSlide" Target="../notesSlides/notesSlide1.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9.png"/><Relationship Id="rId5" Type="http://schemas.openxmlformats.org/officeDocument/2006/relationships/hyperlink" Target="https://ecampusontario.pressbooks.pub/commbusprofcdn/chapter/group-life-cycles-and-member-roles/" TargetMode="Externa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9.pn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hyperlink" Target="http://www.slideshare.net/DisneyPrincesses/types-of-groups-69754651" TargetMode="External"/><Relationship Id="rId5" Type="http://schemas.openxmlformats.org/officeDocument/2006/relationships/image" Target="../media/image12.jpg"/><Relationship Id="rId4" Type="http://schemas.openxmlformats.org/officeDocument/2006/relationships/notesSlide" Target="../notesSlides/notesSlide2.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6.m4a"/><Relationship Id="rId1" Type="http://schemas.microsoft.com/office/2007/relationships/media" Target="../media/media16.m4a"/><Relationship Id="rId5" Type="http://schemas.openxmlformats.org/officeDocument/2006/relationships/image" Target="../media/image9.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9.png"/><Relationship Id="rId5" Type="http://schemas.openxmlformats.org/officeDocument/2006/relationships/hyperlink" Target="https://leadingdifferently.com/tag/thomas-kilmann/" TargetMode="Externa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9.png"/><Relationship Id="rId5" Type="http://schemas.openxmlformats.org/officeDocument/2006/relationships/image" Target="../media/image15.png"/><Relationship Id="rId4" Type="http://schemas.openxmlformats.org/officeDocument/2006/relationships/notesSlide" Target="../notesSlides/notesSlide3.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9.m4a"/><Relationship Id="rId1" Type="http://schemas.microsoft.com/office/2007/relationships/media" Target="../media/media19.m4a"/><Relationship Id="rId5" Type="http://schemas.openxmlformats.org/officeDocument/2006/relationships/image" Target="../media/image9.png"/><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audio" Target="../media/media20.wav"/><Relationship Id="rId1" Type="http://schemas.microsoft.com/office/2007/relationships/media" Target="../media/media20.wav"/><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audio" Target="../media/media21.wav"/><Relationship Id="rId1" Type="http://schemas.microsoft.com/office/2007/relationships/media" Target="../media/media21.wav"/><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audio" Target="../media/media22.wav"/><Relationship Id="rId1" Type="http://schemas.microsoft.com/office/2007/relationships/media" Target="../media/media22.wav"/><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audio" Target="../media/media23.wav"/><Relationship Id="rId1" Type="http://schemas.microsoft.com/office/2007/relationships/media" Target="../media/media23.wav"/><Relationship Id="rId5" Type="http://schemas.openxmlformats.org/officeDocument/2006/relationships/image" Target="../media/image5.png"/><Relationship Id="rId4"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96639" y="1017746"/>
            <a:ext cx="10044023" cy="2200311"/>
          </a:xfrm>
        </p:spPr>
        <p:txBody>
          <a:bodyPr>
            <a:normAutofit/>
          </a:bodyPr>
          <a:lstStyle/>
          <a:p>
            <a:r>
              <a:rPr lang="en-US" sz="5400" dirty="0">
                <a:cs typeface="Calibri Light"/>
              </a:rPr>
              <a:t>Improving the performance of a  team in the modern workplace</a:t>
            </a:r>
            <a:endParaRPr lang="en-US" sz="4000" dirty="0">
              <a:cs typeface="Calibri Light"/>
            </a:endParaRPr>
          </a:p>
        </p:txBody>
      </p:sp>
      <p:sp>
        <p:nvSpPr>
          <p:cNvPr id="3" name="Subtitle 2"/>
          <p:cNvSpPr>
            <a:spLocks noGrp="1"/>
          </p:cNvSpPr>
          <p:nvPr>
            <p:ph type="subTitle" idx="1"/>
          </p:nvPr>
        </p:nvSpPr>
        <p:spPr>
          <a:xfrm>
            <a:off x="1114428" y="4700035"/>
            <a:ext cx="10058400" cy="1143000"/>
          </a:xfrm>
        </p:spPr>
        <p:txBody>
          <a:bodyPr vert="horz" lIns="91440" tIns="45720" rIns="91440" bIns="45720" rtlCol="0" anchor="t">
            <a:normAutofit/>
          </a:bodyPr>
          <a:lstStyle/>
          <a:p>
            <a:r>
              <a:rPr lang="en-US" dirty="0">
                <a:cs typeface="Calibri Light"/>
              </a:rPr>
              <a:t>Students: Adriana </a:t>
            </a:r>
            <a:r>
              <a:rPr lang="en-US" dirty="0" err="1">
                <a:cs typeface="Calibri Light"/>
              </a:rPr>
              <a:t>Dascalu</a:t>
            </a:r>
            <a:r>
              <a:rPr lang="en-US" dirty="0">
                <a:cs typeface="Calibri Light"/>
              </a:rPr>
              <a:t> (2011303)</a:t>
            </a:r>
          </a:p>
          <a:p>
            <a:r>
              <a:rPr lang="en-US" dirty="0">
                <a:cs typeface="Calibri Light"/>
              </a:rPr>
              <a:t>                 Cornel </a:t>
            </a:r>
            <a:r>
              <a:rPr lang="en-US" dirty="0" err="1">
                <a:cs typeface="Calibri Light"/>
              </a:rPr>
              <a:t>Iurea</a:t>
            </a:r>
            <a:r>
              <a:rPr lang="en-US" dirty="0">
                <a:cs typeface="Calibri Light"/>
              </a:rPr>
              <a:t> (1817181)</a:t>
            </a:r>
          </a:p>
          <a:p>
            <a:r>
              <a:rPr lang="en-US" dirty="0">
                <a:cs typeface="Calibri Light"/>
              </a:rPr>
              <a:t>                 Sandra </a:t>
            </a:r>
            <a:r>
              <a:rPr lang="en-US" dirty="0" err="1">
                <a:cs typeface="Calibri Light"/>
              </a:rPr>
              <a:t>Boscaneanu</a:t>
            </a:r>
            <a:r>
              <a:rPr lang="en-US" dirty="0">
                <a:cs typeface="Calibri Light"/>
              </a:rPr>
              <a:t> (2016826)</a:t>
            </a:r>
          </a:p>
        </p:txBody>
      </p:sp>
      <p:pic>
        <p:nvPicPr>
          <p:cNvPr id="4" name="Audio 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109857222"/>
      </p:ext>
    </p:extLst>
  </p:cSld>
  <p:clrMapOvr>
    <a:masterClrMapping/>
  </p:clrMapOvr>
  <mc:AlternateContent xmlns:mc="http://schemas.openxmlformats.org/markup-compatibility/2006" xmlns:p14="http://schemas.microsoft.com/office/powerpoint/2010/main">
    <mc:Choice Requires="p14">
      <p:transition spd="med" p14:dur="700" advClick="0" advTm="13380">
        <p:fade/>
      </p:transition>
    </mc:Choice>
    <mc:Fallback xmlns="">
      <p:transition spd="med" advClick="0" advTm="1338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4"/>
                                        </p:tgtEl>
                                      </p:cBhvr>
                                    </p:cmd>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500"/>
                                        <p:tgtEl>
                                          <p:spTgt spid="2"/>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4"/>
                </p:tgtEl>
              </p:cMediaNode>
            </p:audio>
          </p:childTnLst>
        </p:cTn>
      </p:par>
    </p:tnLst>
    <p:bldLst>
      <p:bldP spid="2"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6467E5-0877-4997-828F-16A194C3FCC4}"/>
              </a:ext>
            </a:extLst>
          </p:cNvPr>
          <p:cNvSpPr>
            <a:spLocks noGrp="1"/>
          </p:cNvSpPr>
          <p:nvPr>
            <p:ph type="title"/>
          </p:nvPr>
        </p:nvSpPr>
        <p:spPr/>
        <p:txBody>
          <a:bodyPr/>
          <a:lstStyle/>
          <a:p>
            <a:r>
              <a:rPr lang="en-US" dirty="0">
                <a:cs typeface="Calibri Light"/>
              </a:rPr>
              <a:t>Contents</a:t>
            </a:r>
            <a:endParaRPr lang="en-US" dirty="0"/>
          </a:p>
        </p:txBody>
      </p:sp>
      <p:sp>
        <p:nvSpPr>
          <p:cNvPr id="3" name="Content Placeholder 2">
            <a:extLst>
              <a:ext uri="{FF2B5EF4-FFF2-40B4-BE49-F238E27FC236}">
                <a16:creationId xmlns:a16="http://schemas.microsoft.com/office/drawing/2014/main" id="{1A129E64-335E-4C94-85F0-2C95BE70B94B}"/>
              </a:ext>
            </a:extLst>
          </p:cNvPr>
          <p:cNvSpPr>
            <a:spLocks noGrp="1"/>
          </p:cNvSpPr>
          <p:nvPr>
            <p:ph idx="1"/>
          </p:nvPr>
        </p:nvSpPr>
        <p:spPr>
          <a:xfrm>
            <a:off x="1097280" y="2118904"/>
            <a:ext cx="10058400" cy="4023360"/>
          </a:xfrm>
        </p:spPr>
        <p:txBody>
          <a:bodyPr vert="horz" lIns="0" tIns="45720" rIns="0" bIns="45720" rtlCol="0" anchor="t">
            <a:normAutofit/>
          </a:bodyPr>
          <a:lstStyle/>
          <a:p>
            <a:r>
              <a:rPr lang="en-US" sz="2800" dirty="0">
                <a:cs typeface="Calibri"/>
              </a:rPr>
              <a:t>1. Definitions of Groups and Teams. Differences between Groups and Teams </a:t>
            </a:r>
          </a:p>
          <a:p>
            <a:r>
              <a:rPr lang="en-US" sz="2800" dirty="0">
                <a:cs typeface="Calibri"/>
              </a:rPr>
              <a:t>2. Characteristics of an effective team</a:t>
            </a:r>
          </a:p>
          <a:p>
            <a:r>
              <a:rPr lang="en-US" sz="2800" dirty="0">
                <a:cs typeface="Calibri"/>
              </a:rPr>
              <a:t>3. Group dynamics</a:t>
            </a:r>
          </a:p>
          <a:p>
            <a:r>
              <a:rPr lang="en-US" sz="2800" dirty="0">
                <a:cs typeface="Calibri"/>
              </a:rPr>
              <a:t>4.  Effective conflict handling and delegation</a:t>
            </a:r>
          </a:p>
          <a:p>
            <a:r>
              <a:rPr lang="en-US" sz="2800" dirty="0">
                <a:cs typeface="Calibri"/>
              </a:rPr>
              <a:t>5. Conclusions</a:t>
            </a:r>
          </a:p>
          <a:p>
            <a:endParaRPr lang="en-US" dirty="0">
              <a:cs typeface="Calibri"/>
            </a:endParaRPr>
          </a:p>
        </p:txBody>
      </p:sp>
      <p:sp>
        <p:nvSpPr>
          <p:cNvPr id="4" name="TextBox 3"/>
          <p:cNvSpPr txBox="1"/>
          <p:nvPr/>
        </p:nvSpPr>
        <p:spPr>
          <a:xfrm>
            <a:off x="599606" y="5576340"/>
            <a:ext cx="4841824" cy="1138773"/>
          </a:xfrm>
          <a:prstGeom prst="rect">
            <a:avLst/>
          </a:prstGeom>
          <a:noFill/>
        </p:spPr>
        <p:txBody>
          <a:bodyPr wrap="square" rtlCol="0">
            <a:spAutoFit/>
          </a:bodyPr>
          <a:lstStyle/>
          <a:p>
            <a:pPr lvl="0">
              <a:spcBef>
                <a:spcPct val="20000"/>
              </a:spcBef>
              <a:buClr>
                <a:srgbClr val="A9A57C"/>
              </a:buClr>
            </a:pPr>
            <a:r>
              <a:rPr lang="en-US" sz="2000" dirty="0">
                <a:solidFill>
                  <a:srgbClr val="2F2B20">
                    <a:tint val="75000"/>
                  </a:srgbClr>
                </a:solidFill>
                <a:cs typeface="Calibri Light"/>
              </a:rPr>
              <a:t>Adriana </a:t>
            </a:r>
            <a:r>
              <a:rPr lang="en-US" sz="2000" dirty="0" err="1">
                <a:solidFill>
                  <a:srgbClr val="2F2B20">
                    <a:tint val="75000"/>
                  </a:srgbClr>
                </a:solidFill>
                <a:cs typeface="Calibri Light"/>
              </a:rPr>
              <a:t>Dascalu</a:t>
            </a:r>
            <a:r>
              <a:rPr lang="en-US" sz="2000" dirty="0">
                <a:solidFill>
                  <a:srgbClr val="2F2B20">
                    <a:tint val="75000"/>
                  </a:srgbClr>
                </a:solidFill>
                <a:cs typeface="Calibri Light"/>
              </a:rPr>
              <a:t> (20111303)</a:t>
            </a:r>
          </a:p>
          <a:p>
            <a:pPr lvl="0">
              <a:spcBef>
                <a:spcPct val="20000"/>
              </a:spcBef>
              <a:buClr>
                <a:srgbClr val="A9A57C"/>
              </a:buClr>
            </a:pPr>
            <a:r>
              <a:rPr lang="en-US" sz="2000" dirty="0">
                <a:solidFill>
                  <a:srgbClr val="2F2B20">
                    <a:tint val="75000"/>
                  </a:srgbClr>
                </a:solidFill>
                <a:cs typeface="Calibri Light"/>
              </a:rPr>
              <a:t>Cornel </a:t>
            </a:r>
            <a:r>
              <a:rPr lang="en-US" sz="2000" dirty="0" err="1">
                <a:solidFill>
                  <a:srgbClr val="2F2B20">
                    <a:tint val="75000"/>
                  </a:srgbClr>
                </a:solidFill>
                <a:cs typeface="Calibri Light"/>
              </a:rPr>
              <a:t>Iurea</a:t>
            </a:r>
            <a:r>
              <a:rPr lang="en-US" sz="2000" dirty="0">
                <a:solidFill>
                  <a:srgbClr val="2F2B20">
                    <a:tint val="75000"/>
                  </a:srgbClr>
                </a:solidFill>
                <a:cs typeface="Calibri Light"/>
              </a:rPr>
              <a:t> (1817181)</a:t>
            </a:r>
          </a:p>
          <a:p>
            <a:pPr lvl="0">
              <a:spcBef>
                <a:spcPct val="20000"/>
              </a:spcBef>
              <a:buClr>
                <a:srgbClr val="A9A57C"/>
              </a:buClr>
            </a:pPr>
            <a:r>
              <a:rPr lang="en-US" sz="2000" dirty="0">
                <a:solidFill>
                  <a:srgbClr val="2F2B20">
                    <a:tint val="75000"/>
                  </a:srgbClr>
                </a:solidFill>
                <a:cs typeface="Calibri Light"/>
              </a:rPr>
              <a:t>Sandra </a:t>
            </a:r>
            <a:r>
              <a:rPr lang="en-US" sz="2000" dirty="0" err="1">
                <a:solidFill>
                  <a:srgbClr val="2F2B20">
                    <a:tint val="75000"/>
                  </a:srgbClr>
                </a:solidFill>
                <a:cs typeface="Calibri Light"/>
              </a:rPr>
              <a:t>Boscaneanu</a:t>
            </a:r>
            <a:r>
              <a:rPr lang="en-US" sz="2000" dirty="0">
                <a:solidFill>
                  <a:srgbClr val="2F2B20">
                    <a:tint val="75000"/>
                  </a:srgbClr>
                </a:solidFill>
                <a:cs typeface="Calibri Light"/>
              </a:rPr>
              <a:t> (2016826)</a:t>
            </a: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3300498857"/>
      </p:ext>
    </p:extLst>
  </p:cSld>
  <p:clrMapOvr>
    <a:masterClrMapping/>
  </p:clrMapOvr>
  <mc:AlternateContent xmlns:mc="http://schemas.openxmlformats.org/markup-compatibility/2006" xmlns:p14="http://schemas.microsoft.com/office/powerpoint/2010/main">
    <mc:Choice Requires="p14">
      <p:transition spd="slow" p14:dur="3400" advClick="0" advTm="16714">
        <p14:reveal/>
      </p:transition>
    </mc:Choice>
    <mc:Fallback xmlns="">
      <p:transition spd="slow" advClick="0" advTm="1671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E237D-1153-4DB6-8598-DCF4E967C07A}"/>
              </a:ext>
            </a:extLst>
          </p:cNvPr>
          <p:cNvSpPr>
            <a:spLocks noGrp="1"/>
          </p:cNvSpPr>
          <p:nvPr>
            <p:ph type="ctrTitle"/>
          </p:nvPr>
        </p:nvSpPr>
        <p:spPr>
          <a:xfrm>
            <a:off x="1584933" y="955334"/>
            <a:ext cx="10173419" cy="2530991"/>
          </a:xfrm>
        </p:spPr>
        <p:txBody>
          <a:bodyPr>
            <a:noAutofit/>
          </a:bodyPr>
          <a:lstStyle/>
          <a:p>
            <a:r>
              <a:rPr lang="en-US" sz="6000" dirty="0">
                <a:ea typeface="+mj-lt"/>
                <a:cs typeface="+mj-lt"/>
              </a:rPr>
              <a:t>Definitions of Groups and Teams. Differences between Groups and Teams</a:t>
            </a:r>
            <a:endParaRPr lang="en-US" sz="6000" dirty="0"/>
          </a:p>
        </p:txBody>
      </p:sp>
      <p:sp>
        <p:nvSpPr>
          <p:cNvPr id="3" name="Subtitle 2">
            <a:extLst>
              <a:ext uri="{FF2B5EF4-FFF2-40B4-BE49-F238E27FC236}">
                <a16:creationId xmlns:a16="http://schemas.microsoft.com/office/drawing/2014/main" id="{83F3EE27-1E6E-4922-940B-24A98A651CEF}"/>
              </a:ext>
            </a:extLst>
          </p:cNvPr>
          <p:cNvSpPr>
            <a:spLocks noGrp="1"/>
          </p:cNvSpPr>
          <p:nvPr>
            <p:ph type="subTitle" idx="1"/>
          </p:nvPr>
        </p:nvSpPr>
        <p:spPr>
          <a:xfrm>
            <a:off x="1550316" y="4428372"/>
            <a:ext cx="9875520" cy="1752600"/>
          </a:xfrm>
        </p:spPr>
        <p:txBody>
          <a:bodyPr vert="horz" lIns="91440" tIns="45720" rIns="91440" bIns="45720" rtlCol="0" anchor="t">
            <a:normAutofit/>
          </a:bodyPr>
          <a:lstStyle/>
          <a:p>
            <a:r>
              <a:rPr lang="en-US" dirty="0">
                <a:cs typeface="Calibri Light"/>
              </a:rPr>
              <a:t>PRESENTED BY: Adriana </a:t>
            </a:r>
            <a:r>
              <a:rPr lang="en-US" dirty="0" err="1">
                <a:cs typeface="Calibri Light"/>
              </a:rPr>
              <a:t>Dascalu</a:t>
            </a:r>
            <a:r>
              <a:rPr lang="en-US" dirty="0">
                <a:cs typeface="Calibri Light"/>
              </a:rPr>
              <a:t> (2011303)</a:t>
            </a:r>
            <a:endParaRPr lang="en-US"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2916963363"/>
      </p:ext>
    </p:extLst>
  </p:cSld>
  <p:clrMapOvr>
    <a:masterClrMapping/>
  </p:clrMapOvr>
  <mc:AlternateContent xmlns:mc="http://schemas.openxmlformats.org/markup-compatibility/2006" xmlns:p14="http://schemas.microsoft.com/office/powerpoint/2010/main">
    <mc:Choice Requires="p14">
      <p:transition p14:dur="100" advTm="12710">
        <p:cut/>
      </p:transition>
    </mc:Choice>
    <mc:Fallback xmlns="">
      <p:transition advTm="12710">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85E0E-9861-4275-8357-6712244562AB}"/>
              </a:ext>
            </a:extLst>
          </p:cNvPr>
          <p:cNvSpPr>
            <a:spLocks noGrp="1"/>
          </p:cNvSpPr>
          <p:nvPr>
            <p:ph type="title"/>
          </p:nvPr>
        </p:nvSpPr>
        <p:spPr/>
        <p:txBody>
          <a:bodyPr>
            <a:normAutofit/>
          </a:bodyPr>
          <a:lstStyle/>
          <a:p>
            <a:r>
              <a:rPr lang="en-US" dirty="0">
                <a:cs typeface="Calibri Light"/>
              </a:rPr>
              <a:t>Introduction</a:t>
            </a:r>
            <a:endParaRPr lang="en-US" dirty="0"/>
          </a:p>
        </p:txBody>
      </p:sp>
      <p:sp>
        <p:nvSpPr>
          <p:cNvPr id="3" name="Content Placeholder 2">
            <a:extLst>
              <a:ext uri="{FF2B5EF4-FFF2-40B4-BE49-F238E27FC236}">
                <a16:creationId xmlns:a16="http://schemas.microsoft.com/office/drawing/2014/main" id="{9D11D2D9-0707-4978-B070-6294A475BA86}"/>
              </a:ext>
            </a:extLst>
          </p:cNvPr>
          <p:cNvSpPr>
            <a:spLocks noGrp="1"/>
          </p:cNvSpPr>
          <p:nvPr>
            <p:ph idx="1"/>
          </p:nvPr>
        </p:nvSpPr>
        <p:spPr>
          <a:xfrm>
            <a:off x="1097280" y="1845734"/>
            <a:ext cx="6454987" cy="4023360"/>
          </a:xfrm>
        </p:spPr>
        <p:txBody>
          <a:bodyPr vert="horz" lIns="0" tIns="45720" rIns="0" bIns="45720" rtlCol="0" anchor="t">
            <a:normAutofit/>
          </a:bodyPr>
          <a:lstStyle/>
          <a:p>
            <a:endParaRPr lang="en-US" dirty="0"/>
          </a:p>
          <a:p>
            <a:pPr>
              <a:buFont typeface="Arial" panose="020F0502020204030204" pitchFamily="34" charset="0"/>
              <a:buChar char="•"/>
            </a:pPr>
            <a:r>
              <a:rPr lang="en-US" sz="3200" dirty="0">
                <a:cs typeface="Calibri"/>
              </a:rPr>
              <a:t>The modern workplace today</a:t>
            </a:r>
          </a:p>
          <a:p>
            <a:pPr>
              <a:buFont typeface="Arial" panose="020F0502020204030204" pitchFamily="34" charset="0"/>
              <a:buChar char="•"/>
            </a:pPr>
            <a:endParaRPr lang="en-US" sz="3200" dirty="0">
              <a:cs typeface="Calibri"/>
            </a:endParaRPr>
          </a:p>
          <a:p>
            <a:pPr>
              <a:buFont typeface="Arial" panose="020F0502020204030204" pitchFamily="34" charset="0"/>
              <a:buChar char="•"/>
            </a:pPr>
            <a:r>
              <a:rPr lang="en-US" sz="3200" dirty="0">
                <a:ea typeface="+mn-lt"/>
                <a:cs typeface="+mn-lt"/>
              </a:rPr>
              <a:t>Where do I currently work? </a:t>
            </a:r>
          </a:p>
          <a:p>
            <a:pPr>
              <a:buFont typeface="Arial" panose="020F0502020204030204" pitchFamily="34" charset="0"/>
              <a:buChar char="•"/>
            </a:pPr>
            <a:endParaRPr lang="en-US" sz="3200" dirty="0">
              <a:ea typeface="+mn-lt"/>
              <a:cs typeface="+mn-lt"/>
            </a:endParaRPr>
          </a:p>
          <a:p>
            <a:pPr>
              <a:buFont typeface="Arial" panose="020F0502020204030204" pitchFamily="34" charset="0"/>
              <a:buChar char="•"/>
            </a:pPr>
            <a:r>
              <a:rPr lang="en-US" sz="3200" dirty="0">
                <a:ea typeface="+mn-lt"/>
                <a:cs typeface="+mn-lt"/>
              </a:rPr>
              <a:t>How are people organized at my job?</a:t>
            </a:r>
            <a:r>
              <a:rPr lang="en-US" sz="3200" dirty="0">
                <a:cs typeface="Calibri"/>
              </a:rPr>
              <a:t> </a:t>
            </a:r>
            <a:endParaRPr lang="en-US" dirty="0"/>
          </a:p>
        </p:txBody>
      </p:sp>
      <p:pic>
        <p:nvPicPr>
          <p:cNvPr id="4" name="Picture 4" descr="A picture containing icon&#10;&#10;Description automatically generated">
            <a:extLst>
              <a:ext uri="{FF2B5EF4-FFF2-40B4-BE49-F238E27FC236}">
                <a16:creationId xmlns:a16="http://schemas.microsoft.com/office/drawing/2014/main" id="{FA32116C-6BEE-43F3-8CD7-4A4B3092C7D0}"/>
              </a:ext>
            </a:extLst>
          </p:cNvPr>
          <p:cNvPicPr>
            <a:picLocks noChangeAspect="1"/>
          </p:cNvPicPr>
          <p:nvPr/>
        </p:nvPicPr>
        <p:blipFill rotWithShape="1">
          <a:blip r:embed="rId5">
            <a:extLst>
              <a:ext uri="{837473B0-CC2E-450A-ABE3-18F120FF3D39}">
                <a1611:picAttrSrcUrl xmlns:a1611="http://schemas.microsoft.com/office/drawing/2016/11/main" r:id="rId6"/>
              </a:ext>
            </a:extLst>
          </a:blip>
          <a:srcRect l="4851" r="4831" b="5"/>
          <a:stretch/>
        </p:blipFill>
        <p:spPr>
          <a:xfrm>
            <a:off x="8020571" y="1916318"/>
            <a:ext cx="3135109" cy="3471012"/>
          </a:xfrm>
          <a:prstGeom prst="rect">
            <a:avLst/>
          </a:prstGeom>
        </p:spPr>
      </p:pic>
      <p:sp>
        <p:nvSpPr>
          <p:cNvPr id="5" name="TextBox 4"/>
          <p:cNvSpPr txBox="1"/>
          <p:nvPr/>
        </p:nvSpPr>
        <p:spPr>
          <a:xfrm>
            <a:off x="9278912" y="6330633"/>
            <a:ext cx="2698230" cy="369332"/>
          </a:xfrm>
          <a:prstGeom prst="rect">
            <a:avLst/>
          </a:prstGeom>
          <a:noFill/>
        </p:spPr>
        <p:txBody>
          <a:bodyPr wrap="square" rtlCol="0">
            <a:spAutoFit/>
          </a:bodyPr>
          <a:lstStyle/>
          <a:p>
            <a:r>
              <a:rPr lang="en-US" dirty="0"/>
              <a:t>Adriana </a:t>
            </a:r>
            <a:r>
              <a:rPr lang="en-US" dirty="0" err="1"/>
              <a:t>Dascalu</a:t>
            </a:r>
            <a:r>
              <a:rPr lang="en-US" dirty="0"/>
              <a:t> (2011303)</a:t>
            </a:r>
          </a:p>
        </p:txBody>
      </p:sp>
      <p:pic>
        <p:nvPicPr>
          <p:cNvPr id="6" name="Audio 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871737438"/>
      </p:ext>
    </p:extLst>
  </p:cSld>
  <p:clrMapOvr>
    <a:masterClrMapping/>
  </p:clrMapOvr>
  <mc:AlternateContent xmlns:mc="http://schemas.openxmlformats.org/markup-compatibility/2006" xmlns:p14="http://schemas.microsoft.com/office/powerpoint/2010/main">
    <mc:Choice Requires="p14">
      <p:transition spd="slow" p14:dur="3400" advClick="0" advTm="67178">
        <p14:reveal/>
      </p:transition>
    </mc:Choice>
    <mc:Fallback xmlns="">
      <p:transition spd="slow" advClick="0" advTm="6717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par>
                                <p:cTn id="7" presetID="10"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fade">
                                      <p:cBhvr>
                                        <p:cTn id="9" dur="500"/>
                                        <p:tgtEl>
                                          <p:spTgt spid="3"/>
                                        </p:tgtEl>
                                      </p:cBhvr>
                                    </p:animEffect>
                                  </p:childTnLst>
                                </p:cTn>
                              </p:par>
                              <p:par>
                                <p:cTn id="10" presetID="10"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6"/>
                </p:tgtEl>
              </p:cMediaNode>
            </p:audio>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4C8F87-EA28-48E8-AB9D-4B80C77C92C1}"/>
              </a:ext>
            </a:extLst>
          </p:cNvPr>
          <p:cNvSpPr>
            <a:spLocks noGrp="1"/>
          </p:cNvSpPr>
          <p:nvPr>
            <p:ph type="title"/>
          </p:nvPr>
        </p:nvSpPr>
        <p:spPr/>
        <p:txBody>
          <a:bodyPr/>
          <a:lstStyle/>
          <a:p>
            <a:r>
              <a:rPr lang="en-US" dirty="0">
                <a:cs typeface="Calibri Light"/>
              </a:rPr>
              <a:t>Definitions of Groups and Teams</a:t>
            </a:r>
            <a:endParaRPr lang="en-US" dirty="0"/>
          </a:p>
        </p:txBody>
      </p:sp>
      <p:sp>
        <p:nvSpPr>
          <p:cNvPr id="3" name="Content Placeholder 2">
            <a:extLst>
              <a:ext uri="{FF2B5EF4-FFF2-40B4-BE49-F238E27FC236}">
                <a16:creationId xmlns:a16="http://schemas.microsoft.com/office/drawing/2014/main" id="{CEB3F5A6-A0E8-481A-A7D5-DE24976BEFD7}"/>
              </a:ext>
            </a:extLst>
          </p:cNvPr>
          <p:cNvSpPr>
            <a:spLocks noGrp="1"/>
          </p:cNvSpPr>
          <p:nvPr>
            <p:ph idx="1"/>
          </p:nvPr>
        </p:nvSpPr>
        <p:spPr/>
        <p:txBody>
          <a:bodyPr vert="horz" lIns="0" tIns="45720" rIns="0" bIns="45720" rtlCol="0" anchor="t">
            <a:normAutofit/>
          </a:bodyPr>
          <a:lstStyle/>
          <a:p>
            <a:endParaRPr lang="en-US"/>
          </a:p>
          <a:p>
            <a:pPr marL="0" indent="0">
              <a:buNone/>
            </a:pPr>
            <a:endParaRPr lang="en-US" dirty="0">
              <a:cs typeface="Calibri"/>
            </a:endParaRPr>
          </a:p>
        </p:txBody>
      </p:sp>
      <p:sp>
        <p:nvSpPr>
          <p:cNvPr id="4" name="TextBox 3">
            <a:extLst>
              <a:ext uri="{FF2B5EF4-FFF2-40B4-BE49-F238E27FC236}">
                <a16:creationId xmlns:a16="http://schemas.microsoft.com/office/drawing/2014/main" id="{5014DA30-65B8-4E15-899C-F0485F275792}"/>
              </a:ext>
            </a:extLst>
          </p:cNvPr>
          <p:cNvSpPr txBox="1"/>
          <p:nvPr/>
        </p:nvSpPr>
        <p:spPr>
          <a:xfrm>
            <a:off x="828137" y="1949571"/>
            <a:ext cx="10722633" cy="48320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ea typeface="+mn-lt"/>
                <a:cs typeface="+mn-lt"/>
              </a:rPr>
              <a:t>   </a:t>
            </a:r>
            <a:r>
              <a:rPr lang="en-US" sz="2800" dirty="0">
                <a:ea typeface="+mn-lt"/>
                <a:cs typeface="+mn-lt"/>
              </a:rPr>
              <a:t>  A group is a collective of independent individuals who pursue different goals but are united by the same experiences or interests. Even if they share them within the collective, they are responsible for their own work (Kozlowski, Bell, 2012).</a:t>
            </a:r>
          </a:p>
          <a:p>
            <a:endParaRPr lang="en-US" sz="2800" dirty="0">
              <a:cs typeface="Calibri" panose="020F0502020204030204"/>
            </a:endParaRPr>
          </a:p>
          <a:p>
            <a:r>
              <a:rPr lang="en-US" sz="2800" dirty="0">
                <a:cs typeface="Calibri" panose="020F0502020204030204"/>
              </a:rPr>
              <a:t>Examples of groups:</a:t>
            </a:r>
          </a:p>
          <a:p>
            <a:endParaRPr lang="en-US" sz="2800" dirty="0">
              <a:cs typeface="Calibri" panose="020F0502020204030204"/>
            </a:endParaRPr>
          </a:p>
          <a:p>
            <a:r>
              <a:rPr lang="en-US" sz="2800" dirty="0">
                <a:cs typeface="Calibri" panose="020F0502020204030204"/>
              </a:rPr>
              <a:t>1. Formal Groups vs. Informal Groups</a:t>
            </a:r>
          </a:p>
          <a:p>
            <a:endParaRPr lang="en-US" sz="2800" dirty="0">
              <a:cs typeface="Calibri" panose="020F0502020204030204"/>
            </a:endParaRPr>
          </a:p>
          <a:p>
            <a:r>
              <a:rPr lang="en-US" sz="2800" dirty="0">
                <a:cs typeface="Calibri" panose="020F0502020204030204"/>
              </a:rPr>
              <a:t>2. Primary Groups vs. Secondary Groups</a:t>
            </a:r>
          </a:p>
          <a:p>
            <a:endParaRPr lang="en-US" sz="2800" dirty="0">
              <a:cs typeface="Calibri" panose="020F0502020204030204"/>
            </a:endParaRPr>
          </a:p>
        </p:txBody>
      </p:sp>
      <p:sp>
        <p:nvSpPr>
          <p:cNvPr id="6" name="TextBox 5">
            <a:extLst>
              <a:ext uri="{FF2B5EF4-FFF2-40B4-BE49-F238E27FC236}">
                <a16:creationId xmlns:a16="http://schemas.microsoft.com/office/drawing/2014/main" id="{1B79B581-EF77-49BA-9011-0B3FB10173EF}"/>
              </a:ext>
            </a:extLst>
          </p:cNvPr>
          <p:cNvSpPr txBox="1"/>
          <p:nvPr/>
        </p:nvSpPr>
        <p:spPr>
          <a:xfrm>
            <a:off x="7441721" y="5867400"/>
            <a:ext cx="2743200" cy="317500"/>
          </a:xfrm>
          <a:prstGeom prst="rect">
            <a:avLst/>
          </a:prstGeom>
        </p:spPr>
        <p:txBody>
          <a:bodyPr lIns="91440" tIns="45720" rIns="91440" bIns="45720" anchor="t">
            <a:normAutofit fontScale="92500" lnSpcReduction="20000"/>
          </a:bodyPr>
          <a:lstStyle/>
          <a:p>
            <a:endParaRPr lang="en-US" dirty="0">
              <a:cs typeface="Calibri"/>
            </a:endParaRPr>
          </a:p>
        </p:txBody>
      </p:sp>
      <p:sp>
        <p:nvSpPr>
          <p:cNvPr id="5" name="TextBox 4"/>
          <p:cNvSpPr txBox="1"/>
          <p:nvPr/>
        </p:nvSpPr>
        <p:spPr>
          <a:xfrm>
            <a:off x="9293902" y="6026150"/>
            <a:ext cx="2758190" cy="369332"/>
          </a:xfrm>
          <a:prstGeom prst="rect">
            <a:avLst/>
          </a:prstGeom>
          <a:noFill/>
        </p:spPr>
        <p:txBody>
          <a:bodyPr wrap="square" rtlCol="0">
            <a:spAutoFit/>
          </a:bodyPr>
          <a:lstStyle/>
          <a:p>
            <a:r>
              <a:rPr lang="en-US" dirty="0"/>
              <a:t>Adriana </a:t>
            </a:r>
            <a:r>
              <a:rPr lang="en-US" dirty="0" err="1"/>
              <a:t>Dascalu</a:t>
            </a:r>
            <a:r>
              <a:rPr lang="en-US" dirty="0"/>
              <a:t> (2011303)</a:t>
            </a:r>
          </a:p>
        </p:txBody>
      </p:sp>
      <p:pic>
        <p:nvPicPr>
          <p:cNvPr id="7" name="Audio 6">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1149333114"/>
      </p:ext>
    </p:extLst>
  </p:cSld>
  <p:clrMapOvr>
    <a:masterClrMapping/>
  </p:clrMapOvr>
  <p:transition advTm="33208">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7"/>
                                        </p:tgtEl>
                                      </p:cBhvr>
                                    </p:cmd>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par>
                                <p:cTn id="9" presetID="4"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in)">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7"/>
                </p:tgtEl>
              </p:cMediaNode>
            </p:audio>
          </p:childTnLst>
        </p:cTn>
      </p:par>
    </p:tnLst>
    <p:bldLst>
      <p:bldP spid="2"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4C8F87-EA28-48E8-AB9D-4B80C77C92C1}"/>
              </a:ext>
            </a:extLst>
          </p:cNvPr>
          <p:cNvSpPr>
            <a:spLocks noGrp="1"/>
          </p:cNvSpPr>
          <p:nvPr>
            <p:ph type="title"/>
          </p:nvPr>
        </p:nvSpPr>
        <p:spPr/>
        <p:txBody>
          <a:bodyPr/>
          <a:lstStyle/>
          <a:p>
            <a:r>
              <a:rPr lang="en-US" dirty="0">
                <a:cs typeface="Calibri Light"/>
              </a:rPr>
              <a:t>Definitions of Groups and Teams</a:t>
            </a:r>
            <a:endParaRPr lang="en-US" dirty="0"/>
          </a:p>
        </p:txBody>
      </p:sp>
      <p:sp>
        <p:nvSpPr>
          <p:cNvPr id="3" name="Content Placeholder 2">
            <a:extLst>
              <a:ext uri="{FF2B5EF4-FFF2-40B4-BE49-F238E27FC236}">
                <a16:creationId xmlns:a16="http://schemas.microsoft.com/office/drawing/2014/main" id="{CEB3F5A6-A0E8-481A-A7D5-DE24976BEFD7}"/>
              </a:ext>
            </a:extLst>
          </p:cNvPr>
          <p:cNvSpPr>
            <a:spLocks noGrp="1"/>
          </p:cNvSpPr>
          <p:nvPr>
            <p:ph idx="1"/>
          </p:nvPr>
        </p:nvSpPr>
        <p:spPr/>
        <p:txBody>
          <a:bodyPr vert="horz" lIns="0" tIns="45720" rIns="0" bIns="45720" rtlCol="0" anchor="t">
            <a:normAutofit/>
          </a:bodyPr>
          <a:lstStyle/>
          <a:p>
            <a:endParaRPr lang="en-US"/>
          </a:p>
          <a:p>
            <a:pPr marL="0" indent="0">
              <a:buNone/>
            </a:pPr>
            <a:endParaRPr lang="en-US" dirty="0">
              <a:cs typeface="Calibri"/>
            </a:endParaRPr>
          </a:p>
        </p:txBody>
      </p:sp>
      <p:sp>
        <p:nvSpPr>
          <p:cNvPr id="4" name="TextBox 3">
            <a:extLst>
              <a:ext uri="{FF2B5EF4-FFF2-40B4-BE49-F238E27FC236}">
                <a16:creationId xmlns:a16="http://schemas.microsoft.com/office/drawing/2014/main" id="{5014DA30-65B8-4E15-899C-F0485F275792}"/>
              </a:ext>
            </a:extLst>
          </p:cNvPr>
          <p:cNvSpPr txBox="1"/>
          <p:nvPr/>
        </p:nvSpPr>
        <p:spPr>
          <a:xfrm>
            <a:off x="828137" y="2107721"/>
            <a:ext cx="10722633"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ea typeface="+mn-lt"/>
                <a:cs typeface="+mn-lt"/>
              </a:rPr>
              <a:t>   </a:t>
            </a:r>
            <a:r>
              <a:rPr lang="en-US" sz="2800" dirty="0">
                <a:ea typeface="+mn-lt"/>
                <a:cs typeface="+mn-lt"/>
              </a:rPr>
              <a:t>  A </a:t>
            </a:r>
            <a:r>
              <a:rPr lang="en-US" sz="2800" b="1" dirty="0">
                <a:ea typeface="+mn-lt"/>
                <a:cs typeface="+mn-lt"/>
              </a:rPr>
              <a:t>team</a:t>
            </a:r>
            <a:r>
              <a:rPr lang="en-US" sz="2800" dirty="0">
                <a:ea typeface="+mn-lt"/>
                <a:cs typeface="+mn-lt"/>
              </a:rPr>
              <a:t> is a collective of a set number of individuals, selected according to their abilities, well organized, which aims to pursue the same goals (Kozlowski, Bell, 2012) .</a:t>
            </a:r>
          </a:p>
          <a:p>
            <a:endParaRPr lang="en-US" sz="2800" dirty="0">
              <a:cs typeface="Calibri" panose="020F0502020204030204"/>
            </a:endParaRPr>
          </a:p>
          <a:p>
            <a:r>
              <a:rPr lang="en-US" sz="2800" dirty="0">
                <a:cs typeface="Calibri" panose="020F0502020204030204"/>
              </a:rPr>
              <a:t>Examples of teams:</a:t>
            </a:r>
          </a:p>
          <a:p>
            <a:endParaRPr lang="en-US" sz="2800" dirty="0">
              <a:cs typeface="Calibri" panose="020F0502020204030204"/>
            </a:endParaRPr>
          </a:p>
          <a:p>
            <a:pPr marL="457200" indent="-457200">
              <a:buFont typeface="Arial"/>
              <a:buChar char="•"/>
            </a:pPr>
            <a:r>
              <a:rPr lang="en-US" sz="2800" dirty="0">
                <a:cs typeface="Calibri" panose="020F0502020204030204"/>
              </a:rPr>
              <a:t>Self-directed team</a:t>
            </a:r>
          </a:p>
          <a:p>
            <a:pPr marL="457200" indent="-457200">
              <a:buFont typeface="Arial"/>
              <a:buChar char="•"/>
            </a:pPr>
            <a:r>
              <a:rPr lang="en-US" sz="2800" dirty="0">
                <a:cs typeface="Calibri" panose="020F0502020204030204"/>
              </a:rPr>
              <a:t>Virtual team</a:t>
            </a:r>
          </a:p>
          <a:p>
            <a:pPr marL="457200" indent="-457200">
              <a:buFont typeface="Arial"/>
              <a:buChar char="•"/>
            </a:pPr>
            <a:r>
              <a:rPr lang="en-US" sz="2800" dirty="0">
                <a:cs typeface="Calibri" panose="020F0502020204030204"/>
              </a:rPr>
              <a:t>Project team</a:t>
            </a:r>
          </a:p>
        </p:txBody>
      </p:sp>
      <p:sp>
        <p:nvSpPr>
          <p:cNvPr id="6" name="TextBox 5">
            <a:extLst>
              <a:ext uri="{FF2B5EF4-FFF2-40B4-BE49-F238E27FC236}">
                <a16:creationId xmlns:a16="http://schemas.microsoft.com/office/drawing/2014/main" id="{1B79B581-EF77-49BA-9011-0B3FB10173EF}"/>
              </a:ext>
            </a:extLst>
          </p:cNvPr>
          <p:cNvSpPr txBox="1"/>
          <p:nvPr/>
        </p:nvSpPr>
        <p:spPr>
          <a:xfrm>
            <a:off x="7441721" y="5867400"/>
            <a:ext cx="2743200" cy="317500"/>
          </a:xfrm>
          <a:prstGeom prst="rect">
            <a:avLst/>
          </a:prstGeom>
        </p:spPr>
        <p:txBody>
          <a:bodyPr lIns="91440" tIns="45720" rIns="91440" bIns="45720" anchor="t">
            <a:normAutofit fontScale="92500" lnSpcReduction="20000"/>
          </a:bodyPr>
          <a:lstStyle/>
          <a:p>
            <a:endParaRPr lang="en-US" dirty="0">
              <a:cs typeface="Calibri"/>
            </a:endParaRPr>
          </a:p>
        </p:txBody>
      </p:sp>
      <p:pic>
        <p:nvPicPr>
          <p:cNvPr id="5" name="Picture 6" descr="A picture containing toy&#10;&#10;Description automatically generated">
            <a:extLst>
              <a:ext uri="{FF2B5EF4-FFF2-40B4-BE49-F238E27FC236}">
                <a16:creationId xmlns:a16="http://schemas.microsoft.com/office/drawing/2014/main" id="{B162EF99-3A0C-4543-8FE1-53B99A68E13F}"/>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6219647" y="3214420"/>
            <a:ext cx="3864632" cy="2628899"/>
          </a:xfrm>
          <a:prstGeom prst="rect">
            <a:avLst/>
          </a:prstGeom>
        </p:spPr>
      </p:pic>
      <p:sp>
        <p:nvSpPr>
          <p:cNvPr id="7" name="TextBox 6">
            <a:extLst>
              <a:ext uri="{FF2B5EF4-FFF2-40B4-BE49-F238E27FC236}">
                <a16:creationId xmlns:a16="http://schemas.microsoft.com/office/drawing/2014/main" id="{F7BB17E8-C53A-42EC-84B5-B3D8F460FD65}"/>
              </a:ext>
            </a:extLst>
          </p:cNvPr>
          <p:cNvSpPr txBox="1"/>
          <p:nvPr/>
        </p:nvSpPr>
        <p:spPr>
          <a:xfrm>
            <a:off x="6219648" y="5800186"/>
            <a:ext cx="3864633" cy="360632"/>
          </a:xfrm>
          <a:prstGeom prst="rect">
            <a:avLst/>
          </a:prstGeom>
        </p:spPr>
        <p:txBody>
          <a:bodyPr lIns="91440" tIns="45720" rIns="91440" bIns="45720" anchor="t">
            <a:normAutofit lnSpcReduction="10000"/>
          </a:bodyPr>
          <a:lstStyle/>
          <a:p>
            <a:endParaRPr lang="en-US" dirty="0">
              <a:cs typeface="Calibri"/>
            </a:endParaRPr>
          </a:p>
        </p:txBody>
      </p:sp>
      <p:sp>
        <p:nvSpPr>
          <p:cNvPr id="8" name="TextBox 7"/>
          <p:cNvSpPr txBox="1"/>
          <p:nvPr/>
        </p:nvSpPr>
        <p:spPr>
          <a:xfrm>
            <a:off x="9383843" y="6160818"/>
            <a:ext cx="2983042" cy="369332"/>
          </a:xfrm>
          <a:prstGeom prst="rect">
            <a:avLst/>
          </a:prstGeom>
          <a:noFill/>
        </p:spPr>
        <p:txBody>
          <a:bodyPr wrap="square" rtlCol="0">
            <a:spAutoFit/>
          </a:bodyPr>
          <a:lstStyle/>
          <a:p>
            <a:r>
              <a:rPr lang="en-US" dirty="0"/>
              <a:t>Adriana </a:t>
            </a:r>
            <a:r>
              <a:rPr lang="en-US" dirty="0" err="1"/>
              <a:t>Dascalu</a:t>
            </a:r>
            <a:r>
              <a:rPr lang="en-US" dirty="0"/>
              <a:t> (2011303)</a:t>
            </a:r>
          </a:p>
        </p:txBody>
      </p:sp>
      <p:pic>
        <p:nvPicPr>
          <p:cNvPr id="9" name="Audio 8">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2780627758"/>
      </p:ext>
    </p:extLst>
  </p:cSld>
  <p:clrMapOvr>
    <a:masterClrMapping/>
  </p:clrMapOvr>
  <mc:AlternateContent xmlns:mc="http://schemas.openxmlformats.org/markup-compatibility/2006" xmlns:p14="http://schemas.microsoft.com/office/powerpoint/2010/main">
    <mc:Choice Requires="p14">
      <p:transition spd="slow" p14:dur="2000" advTm="36001"/>
    </mc:Choice>
    <mc:Fallback xmlns="">
      <p:transition spd="slow" advTm="360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9"/>
                                        </p:tgtEl>
                                      </p:cBhvr>
                                    </p:cmd>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par>
                                <p:cTn id="9" presetID="10"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par>
                                <p:cTn id="12" presetID="4" presetClass="entr" presetSubtype="16"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ox(in)">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9"/>
                </p:tgtEl>
              </p:cMediaNode>
            </p:audio>
          </p:childTnLst>
        </p:cTn>
      </p:par>
    </p:tnLst>
    <p:bldLst>
      <p:bldP spid="2"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1E4C86-0BD1-4B1A-8825-8A570F986770}"/>
              </a:ext>
            </a:extLst>
          </p:cNvPr>
          <p:cNvSpPr txBox="1"/>
          <p:nvPr/>
        </p:nvSpPr>
        <p:spPr>
          <a:xfrm>
            <a:off x="1400828" y="267420"/>
            <a:ext cx="6668217"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t>Differences between Groups and Teams</a:t>
            </a:r>
          </a:p>
        </p:txBody>
      </p:sp>
      <p:graphicFrame>
        <p:nvGraphicFramePr>
          <p:cNvPr id="3" name="Table 3">
            <a:extLst>
              <a:ext uri="{FF2B5EF4-FFF2-40B4-BE49-F238E27FC236}">
                <a16:creationId xmlns:a16="http://schemas.microsoft.com/office/drawing/2014/main" id="{0CE2F5B4-0801-46CE-A4A9-205D5B5EAA8A}"/>
              </a:ext>
            </a:extLst>
          </p:cNvPr>
          <p:cNvGraphicFramePr>
            <a:graphicFrameLocks noGrp="1"/>
          </p:cNvGraphicFramePr>
          <p:nvPr>
            <p:extLst>
              <p:ext uri="{D42A27DB-BD31-4B8C-83A1-F6EECF244321}">
                <p14:modId xmlns:p14="http://schemas.microsoft.com/office/powerpoint/2010/main" val="3899997447"/>
              </p:ext>
            </p:extLst>
          </p:nvPr>
        </p:nvGraphicFramePr>
        <p:xfrm>
          <a:off x="2086631" y="1644082"/>
          <a:ext cx="8168640" cy="3730752"/>
        </p:xfrm>
        <a:graphic>
          <a:graphicData uri="http://schemas.openxmlformats.org/drawingml/2006/table">
            <a:tbl>
              <a:tblPr firstRow="1" bandRow="1">
                <a:tableStyleId>{5DA37D80-6434-44D0-A028-1B22A696006F}</a:tableStyleId>
              </a:tblPr>
              <a:tblGrid>
                <a:gridCol w="4084320">
                  <a:extLst>
                    <a:ext uri="{9D8B030D-6E8A-4147-A177-3AD203B41FA5}">
                      <a16:colId xmlns:a16="http://schemas.microsoft.com/office/drawing/2014/main" val="2961209078"/>
                    </a:ext>
                  </a:extLst>
                </a:gridCol>
                <a:gridCol w="4084320">
                  <a:extLst>
                    <a:ext uri="{9D8B030D-6E8A-4147-A177-3AD203B41FA5}">
                      <a16:colId xmlns:a16="http://schemas.microsoft.com/office/drawing/2014/main" val="594526154"/>
                    </a:ext>
                  </a:extLst>
                </a:gridCol>
              </a:tblGrid>
              <a:tr h="932688">
                <a:tc>
                  <a:txBody>
                    <a:bodyPr/>
                    <a:lstStyle/>
                    <a:p>
                      <a:pPr algn="ctr"/>
                      <a:r>
                        <a:rPr lang="en-US" sz="4000" dirty="0"/>
                        <a:t>Groups</a:t>
                      </a:r>
                    </a:p>
                  </a:txBody>
                  <a:tcPr/>
                </a:tc>
                <a:tc>
                  <a:txBody>
                    <a:bodyPr/>
                    <a:lstStyle/>
                    <a:p>
                      <a:pPr algn="ctr"/>
                      <a:r>
                        <a:rPr lang="en-US" sz="4000" dirty="0"/>
                        <a:t>Teams</a:t>
                      </a:r>
                    </a:p>
                  </a:txBody>
                  <a:tcPr/>
                </a:tc>
                <a:extLst>
                  <a:ext uri="{0D108BD9-81ED-4DB2-BD59-A6C34878D82A}">
                    <a16:rowId xmlns:a16="http://schemas.microsoft.com/office/drawing/2014/main" val="4066106580"/>
                  </a:ext>
                </a:extLst>
              </a:tr>
              <a:tr h="932688">
                <a:tc>
                  <a:txBody>
                    <a:bodyPr/>
                    <a:lstStyle/>
                    <a:p>
                      <a:r>
                        <a:rPr lang="en-US"/>
                        <a:t>Individual goals</a:t>
                      </a:r>
                    </a:p>
                  </a:txBody>
                  <a:tcPr/>
                </a:tc>
                <a:tc>
                  <a:txBody>
                    <a:bodyPr/>
                    <a:lstStyle/>
                    <a:p>
                      <a:r>
                        <a:rPr lang="en-US"/>
                        <a:t>Common goals</a:t>
                      </a:r>
                    </a:p>
                  </a:txBody>
                  <a:tcPr/>
                </a:tc>
                <a:extLst>
                  <a:ext uri="{0D108BD9-81ED-4DB2-BD59-A6C34878D82A}">
                    <a16:rowId xmlns:a16="http://schemas.microsoft.com/office/drawing/2014/main" val="3620844486"/>
                  </a:ext>
                </a:extLst>
              </a:tr>
              <a:tr h="932688">
                <a:tc>
                  <a:txBody>
                    <a:bodyPr/>
                    <a:lstStyle/>
                    <a:p>
                      <a:pPr lvl="0">
                        <a:buNone/>
                      </a:pPr>
                      <a:r>
                        <a:rPr lang="en-US" sz="1800" u="none" strike="noStrike" noProof="0"/>
                        <a:t>Individual Accountability</a:t>
                      </a:r>
                      <a:endParaRPr lang="en-US" b="0"/>
                    </a:p>
                  </a:txBody>
                  <a:tcPr/>
                </a:tc>
                <a:tc>
                  <a:txBody>
                    <a:bodyPr/>
                    <a:lstStyle/>
                    <a:p>
                      <a:pPr lvl="0">
                        <a:buNone/>
                      </a:pPr>
                      <a:r>
                        <a:rPr lang="en-US" sz="1800" u="none" strike="noStrike" noProof="0"/>
                        <a:t>Mutual Accountability</a:t>
                      </a:r>
                      <a:endParaRPr lang="en-US" b="0"/>
                    </a:p>
                  </a:txBody>
                  <a:tcPr/>
                </a:tc>
                <a:extLst>
                  <a:ext uri="{0D108BD9-81ED-4DB2-BD59-A6C34878D82A}">
                    <a16:rowId xmlns:a16="http://schemas.microsoft.com/office/drawing/2014/main" val="2668421974"/>
                  </a:ext>
                </a:extLst>
              </a:tr>
              <a:tr h="932688">
                <a:tc>
                  <a:txBody>
                    <a:bodyPr/>
                    <a:lstStyle/>
                    <a:p>
                      <a:r>
                        <a:rPr lang="en-US"/>
                        <a:t>Equal status between individuals</a:t>
                      </a:r>
                    </a:p>
                  </a:txBody>
                  <a:tcPr/>
                </a:tc>
                <a:tc>
                  <a:txBody>
                    <a:bodyPr/>
                    <a:lstStyle/>
                    <a:p>
                      <a:r>
                        <a:rPr lang="en-US" dirty="0"/>
                        <a:t>Leadership</a:t>
                      </a:r>
                    </a:p>
                  </a:txBody>
                  <a:tcPr/>
                </a:tc>
                <a:extLst>
                  <a:ext uri="{0D108BD9-81ED-4DB2-BD59-A6C34878D82A}">
                    <a16:rowId xmlns:a16="http://schemas.microsoft.com/office/drawing/2014/main" val="3310697572"/>
                  </a:ext>
                </a:extLst>
              </a:tr>
            </a:tbl>
          </a:graphicData>
        </a:graphic>
      </p:graphicFrame>
      <p:sp>
        <p:nvSpPr>
          <p:cNvPr id="4" name="TextBox 3">
            <a:extLst>
              <a:ext uri="{FF2B5EF4-FFF2-40B4-BE49-F238E27FC236}">
                <a16:creationId xmlns:a16="http://schemas.microsoft.com/office/drawing/2014/main" id="{2F68BF2D-5722-4915-B442-7E17E7C85E0F}"/>
              </a:ext>
            </a:extLst>
          </p:cNvPr>
          <p:cNvSpPr txBox="1"/>
          <p:nvPr/>
        </p:nvSpPr>
        <p:spPr>
          <a:xfrm>
            <a:off x="1000664" y="5587042"/>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cs typeface="Calibri"/>
            </a:endParaRPr>
          </a:p>
        </p:txBody>
      </p:sp>
      <p:sp>
        <p:nvSpPr>
          <p:cNvPr id="5" name="TextBox 4"/>
          <p:cNvSpPr txBox="1"/>
          <p:nvPr/>
        </p:nvSpPr>
        <p:spPr>
          <a:xfrm>
            <a:off x="8949129" y="6235908"/>
            <a:ext cx="2773180" cy="369332"/>
          </a:xfrm>
          <a:prstGeom prst="rect">
            <a:avLst/>
          </a:prstGeom>
          <a:noFill/>
        </p:spPr>
        <p:txBody>
          <a:bodyPr wrap="square" rtlCol="0">
            <a:spAutoFit/>
          </a:bodyPr>
          <a:lstStyle/>
          <a:p>
            <a:r>
              <a:rPr lang="en-US" dirty="0"/>
              <a:t>Adriana </a:t>
            </a:r>
            <a:r>
              <a:rPr lang="en-US" dirty="0" err="1"/>
              <a:t>Dascalu</a:t>
            </a:r>
            <a:r>
              <a:rPr lang="en-US" dirty="0"/>
              <a:t> (2011303)</a:t>
            </a:r>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3147462340"/>
      </p:ext>
    </p:extLst>
  </p:cSld>
  <p:clrMapOvr>
    <a:masterClrMapping/>
  </p:clrMapOvr>
  <p:transition advClick="0" advTm="118083">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E237D-1153-4DB6-8598-DCF4E967C07A}"/>
              </a:ext>
            </a:extLst>
          </p:cNvPr>
          <p:cNvSpPr>
            <a:spLocks noGrp="1"/>
          </p:cNvSpPr>
          <p:nvPr>
            <p:ph type="ctrTitle"/>
          </p:nvPr>
        </p:nvSpPr>
        <p:spPr>
          <a:xfrm>
            <a:off x="850415" y="160855"/>
            <a:ext cx="10173419" cy="2530991"/>
          </a:xfrm>
        </p:spPr>
        <p:txBody>
          <a:bodyPr>
            <a:noAutofit/>
          </a:bodyPr>
          <a:lstStyle/>
          <a:p>
            <a:r>
              <a:rPr lang="en-US" dirty="0">
                <a:latin typeface="Calibri" panose="020F0502020204030204" pitchFamily="34" charset="0"/>
                <a:ea typeface="+mj-lt"/>
                <a:cs typeface="Calibri" panose="020F0502020204030204" pitchFamily="34" charset="0"/>
              </a:rPr>
              <a:t>The characteristics of an effective team</a:t>
            </a:r>
            <a:endParaRPr lang="en-US" dirty="0">
              <a:latin typeface="Calibri" panose="020F0502020204030204" pitchFamily="34" charset="0"/>
              <a:cs typeface="Calibri" panose="020F0502020204030204" pitchFamily="34" charset="0"/>
            </a:endParaRPr>
          </a:p>
        </p:txBody>
      </p:sp>
      <p:sp>
        <p:nvSpPr>
          <p:cNvPr id="3" name="Subtitle 2">
            <a:extLst>
              <a:ext uri="{FF2B5EF4-FFF2-40B4-BE49-F238E27FC236}">
                <a16:creationId xmlns:a16="http://schemas.microsoft.com/office/drawing/2014/main" id="{83F3EE27-1E6E-4922-940B-24A98A651CEF}"/>
              </a:ext>
            </a:extLst>
          </p:cNvPr>
          <p:cNvSpPr>
            <a:spLocks noGrp="1"/>
          </p:cNvSpPr>
          <p:nvPr>
            <p:ph type="subTitle" idx="1"/>
          </p:nvPr>
        </p:nvSpPr>
        <p:spPr/>
        <p:txBody>
          <a:bodyPr vert="horz" lIns="91440" tIns="45720" rIns="91440" bIns="45720" rtlCol="0" anchor="t">
            <a:normAutofit/>
          </a:bodyPr>
          <a:lstStyle/>
          <a:p>
            <a:r>
              <a:rPr lang="en-US" dirty="0">
                <a:latin typeface="Calibri" panose="020F0502020204030204" pitchFamily="34" charset="0"/>
                <a:cs typeface="Calibri" panose="020F0502020204030204" pitchFamily="34" charset="0"/>
              </a:rPr>
              <a:t>PRESENTED BY: CORNEL IUREA (1817181)</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3668103675"/>
      </p:ext>
    </p:extLst>
  </p:cSld>
  <p:clrMapOvr>
    <a:masterClrMapping/>
  </p:clrMapOvr>
  <mc:AlternateContent xmlns:mc="http://schemas.openxmlformats.org/markup-compatibility/2006" xmlns:p14="http://schemas.microsoft.com/office/powerpoint/2010/main">
    <mc:Choice Requires="p14">
      <p:transition spd="med" p14:dur="700" advTm="8772">
        <p:fade/>
      </p:transition>
    </mc:Choice>
    <mc:Fallback xmlns="">
      <p:transition spd="med" advTm="877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4D650C-6B70-470C-A249-F396E6E4B65A}"/>
              </a:ext>
            </a:extLst>
          </p:cNvPr>
          <p:cNvSpPr txBox="1"/>
          <p:nvPr/>
        </p:nvSpPr>
        <p:spPr>
          <a:xfrm>
            <a:off x="770627" y="382439"/>
            <a:ext cx="7013275"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dirty="0">
                <a:latin typeface="Calibri" panose="020F0502020204030204" pitchFamily="34" charset="0"/>
                <a:cs typeface="Calibri" panose="020F0502020204030204" pitchFamily="34" charset="0"/>
              </a:rPr>
              <a:t>Characteristics of an effective team</a:t>
            </a:r>
          </a:p>
        </p:txBody>
      </p:sp>
      <p:sp>
        <p:nvSpPr>
          <p:cNvPr id="3" name="TextBox 2">
            <a:extLst>
              <a:ext uri="{FF2B5EF4-FFF2-40B4-BE49-F238E27FC236}">
                <a16:creationId xmlns:a16="http://schemas.microsoft.com/office/drawing/2014/main" id="{C62E44C5-1D78-495D-A9AA-3845A540CD49}"/>
              </a:ext>
            </a:extLst>
          </p:cNvPr>
          <p:cNvSpPr txBox="1"/>
          <p:nvPr/>
        </p:nvSpPr>
        <p:spPr>
          <a:xfrm>
            <a:off x="669088" y="1632372"/>
            <a:ext cx="10693877" cy="34778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Calibri" panose="020F0502020204030204" pitchFamily="34" charset="0"/>
                <a:cs typeface="Calibri" panose="020F0502020204030204" pitchFamily="34" charset="0"/>
              </a:rPr>
              <a:t>1. Team spirit: </a:t>
            </a:r>
            <a:r>
              <a:rPr lang="en-US" sz="2400" dirty="0">
                <a:latin typeface="Calibri" panose="020F0502020204030204" pitchFamily="34" charset="0"/>
                <a:ea typeface="+mn-lt"/>
                <a:cs typeface="Calibri" panose="020F0502020204030204" pitchFamily="34" charset="0"/>
              </a:rPr>
              <a:t>inducing the feeling of importance, responsibility and value of each member, directing the members to each other.</a:t>
            </a:r>
          </a:p>
          <a:p>
            <a:endParaRPr lang="en-US" sz="24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2. </a:t>
            </a:r>
            <a:r>
              <a:rPr lang="en-US" sz="2400" dirty="0">
                <a:latin typeface="Calibri" panose="020F0502020204030204" pitchFamily="34" charset="0"/>
                <a:ea typeface="+mn-lt"/>
                <a:cs typeface="Calibri" panose="020F0502020204030204" pitchFamily="34" charset="0"/>
              </a:rPr>
              <a:t>Mutual support and trust: enhancing the importance of mutuality, increasing the performance</a:t>
            </a:r>
            <a:endParaRPr lang="en-US" sz="2400" dirty="0">
              <a:latin typeface="Calibri" panose="020F0502020204030204" pitchFamily="34" charset="0"/>
              <a:cs typeface="Calibri" panose="020F0502020204030204" pitchFamily="34" charset="0"/>
            </a:endParaRPr>
          </a:p>
          <a:p>
            <a:endParaRPr lang="en-US" sz="24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3. Freedom of expression: choosing to listen to the others' thoughts and consider them. Decision should be a result of all opinions.</a:t>
            </a:r>
          </a:p>
          <a:p>
            <a:endParaRPr lang="en-US" sz="2800" dirty="0">
              <a:cs typeface="Calibri"/>
            </a:endParaRP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30000" y="6096000"/>
            <a:ext cx="609600" cy="609600"/>
          </a:xfrm>
          <a:prstGeom prst="rect">
            <a:avLst/>
          </a:prstGeom>
        </p:spPr>
      </p:pic>
      <p:sp>
        <p:nvSpPr>
          <p:cNvPr id="5" name="TextBox 4"/>
          <p:cNvSpPr txBox="1"/>
          <p:nvPr/>
        </p:nvSpPr>
        <p:spPr>
          <a:xfrm>
            <a:off x="4781861" y="6096000"/>
            <a:ext cx="3387777" cy="369332"/>
          </a:xfrm>
          <a:prstGeom prst="rect">
            <a:avLst/>
          </a:prstGeom>
          <a:noFill/>
        </p:spPr>
        <p:txBody>
          <a:bodyPr wrap="square" rtlCol="0">
            <a:spAutoFit/>
          </a:bodyPr>
          <a:lstStyle/>
          <a:p>
            <a:r>
              <a:rPr lang="en-US" dirty="0">
                <a:latin typeface="Calibri" panose="020F0502020204030204" pitchFamily="34" charset="0"/>
                <a:cs typeface="Calibri" panose="020F0502020204030204" pitchFamily="34" charset="0"/>
              </a:rPr>
              <a:t>Cornel </a:t>
            </a:r>
            <a:r>
              <a:rPr lang="en-US" dirty="0" err="1">
                <a:latin typeface="Calibri" panose="020F0502020204030204" pitchFamily="34" charset="0"/>
                <a:cs typeface="Calibri" panose="020F0502020204030204" pitchFamily="34" charset="0"/>
              </a:rPr>
              <a:t>Iurea</a:t>
            </a:r>
            <a:r>
              <a:rPr lang="en-US" dirty="0">
                <a:latin typeface="Calibri" panose="020F0502020204030204" pitchFamily="34" charset="0"/>
                <a:cs typeface="Calibri" panose="020F0502020204030204" pitchFamily="34" charset="0"/>
              </a:rPr>
              <a:t> (1817181)</a:t>
            </a:r>
          </a:p>
        </p:txBody>
      </p:sp>
    </p:spTree>
    <p:extLst>
      <p:ext uri="{BB962C8B-B14F-4D97-AF65-F5344CB8AC3E}">
        <p14:creationId xmlns:p14="http://schemas.microsoft.com/office/powerpoint/2010/main" val="1030711747"/>
      </p:ext>
    </p:extLst>
  </p:cSld>
  <p:clrMapOvr>
    <a:masterClrMapping/>
  </p:clrMapOvr>
  <p:transition spd="slow" advClick="0" advTm="83288">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808DF3D-9CBF-43CE-A91C-05041A83057F}"/>
              </a:ext>
            </a:extLst>
          </p:cNvPr>
          <p:cNvSpPr txBox="1"/>
          <p:nvPr/>
        </p:nvSpPr>
        <p:spPr>
          <a:xfrm>
            <a:off x="1273835" y="655608"/>
            <a:ext cx="5589916"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800"/>
          </a:p>
        </p:txBody>
      </p:sp>
      <p:sp>
        <p:nvSpPr>
          <p:cNvPr id="3" name="TextBox 2">
            <a:extLst>
              <a:ext uri="{FF2B5EF4-FFF2-40B4-BE49-F238E27FC236}">
                <a16:creationId xmlns:a16="http://schemas.microsoft.com/office/drawing/2014/main" id="{323687CB-0CA3-4D95-814D-18870AAF7242}"/>
              </a:ext>
            </a:extLst>
          </p:cNvPr>
          <p:cNvSpPr txBox="1"/>
          <p:nvPr/>
        </p:nvSpPr>
        <p:spPr>
          <a:xfrm>
            <a:off x="871269" y="526212"/>
            <a:ext cx="6740105"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dirty="0">
                <a:latin typeface="Calibri" panose="020F0502020204030204" pitchFamily="34" charset="0"/>
                <a:ea typeface="+mn-lt"/>
                <a:cs typeface="Calibri" panose="020F0502020204030204" pitchFamily="34" charset="0"/>
              </a:rPr>
              <a:t>Characteristics of an effective team</a:t>
            </a:r>
            <a:endParaRPr lang="en-US" sz="3200" dirty="0">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A880BA67-4105-4779-BD68-CA1F2240A45B}"/>
              </a:ext>
            </a:extLst>
          </p:cNvPr>
          <p:cNvSpPr txBox="1"/>
          <p:nvPr/>
        </p:nvSpPr>
        <p:spPr>
          <a:xfrm>
            <a:off x="518859" y="1580332"/>
            <a:ext cx="10492595"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Calibri" panose="020F0502020204030204" pitchFamily="34" charset="0"/>
                <a:cs typeface="Calibri" panose="020F0502020204030204" pitchFamily="34" charset="0"/>
              </a:rPr>
              <a:t>4. Effective conflict management: balancing the differences points of view</a:t>
            </a:r>
          </a:p>
          <a:p>
            <a:endParaRPr lang="en-US" sz="24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5. </a:t>
            </a:r>
            <a:r>
              <a:rPr lang="en-US" sz="2400" dirty="0">
                <a:latin typeface="Calibri" panose="020F0502020204030204" pitchFamily="34" charset="0"/>
                <a:ea typeface="+mn-lt"/>
                <a:cs typeface="Calibri" panose="020F0502020204030204" pitchFamily="34" charset="0"/>
              </a:rPr>
              <a:t>Investing personal and professional skills: everyone must invest their abilities and effort to achieve their goals</a:t>
            </a:r>
            <a:endParaRPr lang="en-US" sz="2400" dirty="0">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6A17EE00-6036-4C5E-A4F8-FD891610A717}"/>
              </a:ext>
            </a:extLst>
          </p:cNvPr>
          <p:cNvSpPr txBox="1"/>
          <p:nvPr/>
        </p:nvSpPr>
        <p:spPr>
          <a:xfrm>
            <a:off x="871268" y="4496690"/>
            <a:ext cx="10593237"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u="sng" dirty="0">
                <a:latin typeface="Calibri" panose="020F0502020204030204" pitchFamily="34" charset="0"/>
                <a:cs typeface="Calibri" panose="020F0502020204030204" pitchFamily="34" charset="0"/>
              </a:rPr>
              <a:t>Personal example</a:t>
            </a:r>
            <a:r>
              <a:rPr lang="en-US" sz="2400" dirty="0">
                <a:latin typeface="Calibri" panose="020F0502020204030204" pitchFamily="34" charset="0"/>
                <a:cs typeface="Calibri" panose="020F0502020204030204" pitchFamily="34" charset="0"/>
              </a:rPr>
              <a:t>: At my last job, I was a part of an effective team. We had almost all these characteristics.</a:t>
            </a:r>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30000" y="6096000"/>
            <a:ext cx="609600" cy="609600"/>
          </a:xfrm>
          <a:prstGeom prst="rect">
            <a:avLst/>
          </a:prstGeom>
        </p:spPr>
      </p:pic>
      <p:sp>
        <p:nvSpPr>
          <p:cNvPr id="7" name="TextBox 6"/>
          <p:cNvSpPr txBox="1"/>
          <p:nvPr/>
        </p:nvSpPr>
        <p:spPr>
          <a:xfrm>
            <a:off x="4572000" y="6096000"/>
            <a:ext cx="3477718" cy="369332"/>
          </a:xfrm>
          <a:prstGeom prst="rect">
            <a:avLst/>
          </a:prstGeom>
          <a:noFill/>
        </p:spPr>
        <p:txBody>
          <a:bodyPr wrap="square" rtlCol="0">
            <a:spAutoFit/>
          </a:bodyPr>
          <a:lstStyle/>
          <a:p>
            <a:pPr lvl="0"/>
            <a:r>
              <a:rPr lang="en-US" dirty="0">
                <a:solidFill>
                  <a:prstClr val="black"/>
                </a:solidFill>
                <a:latin typeface="Calibri" panose="020F0502020204030204" pitchFamily="34" charset="0"/>
                <a:cs typeface="Calibri" panose="020F0502020204030204" pitchFamily="34" charset="0"/>
              </a:rPr>
              <a:t>Cornel </a:t>
            </a:r>
            <a:r>
              <a:rPr lang="en-US" dirty="0" err="1">
                <a:solidFill>
                  <a:prstClr val="black"/>
                </a:solidFill>
                <a:latin typeface="Calibri" panose="020F0502020204030204" pitchFamily="34" charset="0"/>
                <a:cs typeface="Calibri" panose="020F0502020204030204" pitchFamily="34" charset="0"/>
              </a:rPr>
              <a:t>Iurea</a:t>
            </a:r>
            <a:r>
              <a:rPr lang="en-US" dirty="0">
                <a:solidFill>
                  <a:prstClr val="black"/>
                </a:solidFill>
                <a:latin typeface="Calibri" panose="020F0502020204030204" pitchFamily="34" charset="0"/>
                <a:cs typeface="Calibri" panose="020F0502020204030204" pitchFamily="34" charset="0"/>
              </a:rPr>
              <a:t> (1817181)</a:t>
            </a:r>
          </a:p>
        </p:txBody>
      </p:sp>
    </p:spTree>
    <p:extLst>
      <p:ext uri="{BB962C8B-B14F-4D97-AF65-F5344CB8AC3E}">
        <p14:creationId xmlns:p14="http://schemas.microsoft.com/office/powerpoint/2010/main" val="2339790891"/>
      </p:ext>
    </p:extLst>
  </p:cSld>
  <p:clrMapOvr>
    <a:masterClrMapping/>
  </p:clrMapOvr>
  <p:transition spd="slow" advTm="84797">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A2C7D0-615D-4915-A96D-50A1E20B7F19}"/>
              </a:ext>
            </a:extLst>
          </p:cNvPr>
          <p:cNvSpPr txBox="1"/>
          <p:nvPr/>
        </p:nvSpPr>
        <p:spPr>
          <a:xfrm>
            <a:off x="698740" y="425570"/>
            <a:ext cx="6409427"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800" dirty="0">
              <a:cs typeface="Calibri"/>
            </a:endParaRPr>
          </a:p>
        </p:txBody>
      </p:sp>
      <p:sp>
        <p:nvSpPr>
          <p:cNvPr id="3" name="TextBox 2">
            <a:extLst>
              <a:ext uri="{FF2B5EF4-FFF2-40B4-BE49-F238E27FC236}">
                <a16:creationId xmlns:a16="http://schemas.microsoft.com/office/drawing/2014/main" id="{BE0BC7F8-38AD-4A01-95E6-F83920A02711}"/>
              </a:ext>
            </a:extLst>
          </p:cNvPr>
          <p:cNvSpPr txBox="1"/>
          <p:nvPr/>
        </p:nvSpPr>
        <p:spPr>
          <a:xfrm>
            <a:off x="612476" y="368061"/>
            <a:ext cx="5345501"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dirty="0">
                <a:latin typeface="Calibri" panose="020F0502020204030204" pitchFamily="34" charset="0"/>
                <a:cs typeface="Calibri" panose="020F0502020204030204" pitchFamily="34" charset="0"/>
              </a:rPr>
              <a:t>Belbin's Team Roles Theory</a:t>
            </a:r>
          </a:p>
        </p:txBody>
      </p:sp>
      <p:sp>
        <p:nvSpPr>
          <p:cNvPr id="4" name="TextBox 3">
            <a:extLst>
              <a:ext uri="{FF2B5EF4-FFF2-40B4-BE49-F238E27FC236}">
                <a16:creationId xmlns:a16="http://schemas.microsoft.com/office/drawing/2014/main" id="{C2878E9C-115C-4562-93D3-00F80E740276}"/>
              </a:ext>
            </a:extLst>
          </p:cNvPr>
          <p:cNvSpPr txBox="1"/>
          <p:nvPr/>
        </p:nvSpPr>
        <p:spPr>
          <a:xfrm>
            <a:off x="382438" y="1418603"/>
            <a:ext cx="7042029"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latin typeface="Calibri" panose="020F0502020204030204" pitchFamily="34" charset="0"/>
                <a:cs typeface="Calibri" panose="020F0502020204030204" pitchFamily="34" charset="0"/>
              </a:rPr>
              <a:t>1. </a:t>
            </a:r>
            <a:r>
              <a:rPr lang="en-US" sz="2800" dirty="0">
                <a:latin typeface="Calibri" panose="020F0502020204030204" pitchFamily="34" charset="0"/>
                <a:ea typeface="+mn-lt"/>
                <a:cs typeface="Calibri" panose="020F0502020204030204" pitchFamily="34" charset="0"/>
              </a:rPr>
              <a:t>Resource Investigator</a:t>
            </a:r>
            <a:endParaRPr lang="en-US" sz="2800" dirty="0">
              <a:latin typeface="Calibri" panose="020F0502020204030204" pitchFamily="34" charset="0"/>
              <a:cs typeface="Calibri" panose="020F0502020204030204" pitchFamily="34" charset="0"/>
            </a:endParaRPr>
          </a:p>
          <a:p>
            <a:r>
              <a:rPr lang="en-US" sz="2800" dirty="0">
                <a:latin typeface="Calibri" panose="020F0502020204030204" pitchFamily="34" charset="0"/>
                <a:ea typeface="+mn-lt"/>
                <a:cs typeface="Calibri" panose="020F0502020204030204" pitchFamily="34" charset="0"/>
              </a:rPr>
              <a:t>2. Co-</a:t>
            </a:r>
            <a:r>
              <a:rPr lang="en-US" sz="2800" dirty="0" err="1">
                <a:latin typeface="Calibri" panose="020F0502020204030204" pitchFamily="34" charset="0"/>
                <a:ea typeface="+mn-lt"/>
                <a:cs typeface="Calibri" panose="020F0502020204030204" pitchFamily="34" charset="0"/>
              </a:rPr>
              <a:t>ordinator</a:t>
            </a:r>
            <a:endParaRPr lang="en-US" sz="2800" dirty="0">
              <a:latin typeface="Calibri" panose="020F0502020204030204" pitchFamily="34" charset="0"/>
              <a:cs typeface="Calibri" panose="020F0502020204030204" pitchFamily="34" charset="0"/>
            </a:endParaRPr>
          </a:p>
          <a:p>
            <a:r>
              <a:rPr lang="en-US" sz="2800" dirty="0">
                <a:latin typeface="Calibri" panose="020F0502020204030204" pitchFamily="34" charset="0"/>
                <a:ea typeface="+mn-lt"/>
                <a:cs typeface="Calibri" panose="020F0502020204030204" pitchFamily="34" charset="0"/>
              </a:rPr>
              <a:t>3. Teamwork</a:t>
            </a:r>
          </a:p>
          <a:p>
            <a:r>
              <a:rPr lang="en-US" sz="2800" dirty="0">
                <a:latin typeface="Calibri" panose="020F0502020204030204" pitchFamily="34" charset="0"/>
                <a:ea typeface="+mn-lt"/>
                <a:cs typeface="Calibri" panose="020F0502020204030204" pitchFamily="34" charset="0"/>
              </a:rPr>
              <a:t>4. Plant</a:t>
            </a:r>
          </a:p>
          <a:p>
            <a:r>
              <a:rPr lang="en-US" sz="2800" dirty="0">
                <a:latin typeface="Calibri" panose="020F0502020204030204" pitchFamily="34" charset="0"/>
                <a:ea typeface="+mn-lt"/>
                <a:cs typeface="Calibri" panose="020F0502020204030204" pitchFamily="34" charset="0"/>
              </a:rPr>
              <a:t>5. Monitor Evaluator</a:t>
            </a:r>
          </a:p>
          <a:p>
            <a:r>
              <a:rPr lang="en-US" sz="2800" dirty="0">
                <a:latin typeface="Calibri" panose="020F0502020204030204" pitchFamily="34" charset="0"/>
                <a:ea typeface="+mn-lt"/>
                <a:cs typeface="Calibri" panose="020F0502020204030204" pitchFamily="34" charset="0"/>
              </a:rPr>
              <a:t>6. Specialist</a:t>
            </a:r>
          </a:p>
          <a:p>
            <a:r>
              <a:rPr lang="en-US" sz="2800" dirty="0">
                <a:latin typeface="Calibri" panose="020F0502020204030204" pitchFamily="34" charset="0"/>
                <a:ea typeface="+mn-lt"/>
                <a:cs typeface="Calibri" panose="020F0502020204030204" pitchFamily="34" charset="0"/>
              </a:rPr>
              <a:t>7. Shaper</a:t>
            </a:r>
          </a:p>
          <a:p>
            <a:r>
              <a:rPr lang="en-US" sz="2800" dirty="0">
                <a:latin typeface="Calibri" panose="020F0502020204030204" pitchFamily="34" charset="0"/>
                <a:ea typeface="+mn-lt"/>
                <a:cs typeface="Calibri" panose="020F0502020204030204" pitchFamily="34" charset="0"/>
              </a:rPr>
              <a:t>8. Implementer </a:t>
            </a:r>
          </a:p>
          <a:p>
            <a:r>
              <a:rPr lang="en-US" sz="2800" dirty="0">
                <a:latin typeface="Calibri" panose="020F0502020204030204" pitchFamily="34" charset="0"/>
                <a:ea typeface="+mn-lt"/>
                <a:cs typeface="Calibri" panose="020F0502020204030204" pitchFamily="34" charset="0"/>
              </a:rPr>
              <a:t>9. Completer Finisher</a:t>
            </a:r>
            <a:endParaRPr lang="en-US" sz="2800" dirty="0">
              <a:latin typeface="Calibri" panose="020F0502020204030204" pitchFamily="34" charset="0"/>
              <a:cs typeface="Calibri" panose="020F0502020204030204" pitchFamily="34" charset="0"/>
            </a:endParaRPr>
          </a:p>
        </p:txBody>
      </p:sp>
      <p:pic>
        <p:nvPicPr>
          <p:cNvPr id="5" name="Picture 5" descr="Colorful strings being woven togehter">
            <a:extLst>
              <a:ext uri="{FF2B5EF4-FFF2-40B4-BE49-F238E27FC236}">
                <a16:creationId xmlns:a16="http://schemas.microsoft.com/office/drawing/2014/main" id="{879A302A-BE5C-4856-A036-3C46F6448652}"/>
              </a:ext>
            </a:extLst>
          </p:cNvPr>
          <p:cNvPicPr>
            <a:picLocks noChangeAspect="1"/>
          </p:cNvPicPr>
          <p:nvPr/>
        </p:nvPicPr>
        <p:blipFill>
          <a:blip r:embed="rId4"/>
          <a:stretch>
            <a:fillRect/>
          </a:stretch>
        </p:blipFill>
        <p:spPr>
          <a:xfrm>
            <a:off x="5946475" y="2054748"/>
            <a:ext cx="5446143" cy="3625522"/>
          </a:xfrm>
          <a:prstGeom prst="rect">
            <a:avLst/>
          </a:prstGeom>
        </p:spPr>
      </p:pic>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30000" y="6096000"/>
            <a:ext cx="609600" cy="609600"/>
          </a:xfrm>
          <a:prstGeom prst="rect">
            <a:avLst/>
          </a:prstGeom>
        </p:spPr>
      </p:pic>
      <p:sp>
        <p:nvSpPr>
          <p:cNvPr id="7" name="TextBox 6"/>
          <p:cNvSpPr txBox="1"/>
          <p:nvPr/>
        </p:nvSpPr>
        <p:spPr>
          <a:xfrm>
            <a:off x="4407108" y="6096000"/>
            <a:ext cx="4601981" cy="369332"/>
          </a:xfrm>
          <a:prstGeom prst="rect">
            <a:avLst/>
          </a:prstGeom>
          <a:noFill/>
        </p:spPr>
        <p:txBody>
          <a:bodyPr wrap="square" rtlCol="0">
            <a:spAutoFit/>
          </a:bodyPr>
          <a:lstStyle/>
          <a:p>
            <a:r>
              <a:rPr lang="en-US" dirty="0">
                <a:latin typeface="Calibri" panose="020F0502020204030204" pitchFamily="34" charset="0"/>
                <a:cs typeface="Calibri" panose="020F0502020204030204" pitchFamily="34" charset="0"/>
              </a:rPr>
              <a:t>Cornel </a:t>
            </a:r>
            <a:r>
              <a:rPr lang="en-US" dirty="0" err="1">
                <a:latin typeface="Calibri" panose="020F0502020204030204" pitchFamily="34" charset="0"/>
                <a:cs typeface="Calibri" panose="020F0502020204030204" pitchFamily="34" charset="0"/>
              </a:rPr>
              <a:t>Iurea</a:t>
            </a:r>
            <a:r>
              <a:rPr lang="en-US" dirty="0">
                <a:latin typeface="Calibri" panose="020F0502020204030204" pitchFamily="34" charset="0"/>
                <a:cs typeface="Calibri" panose="020F0502020204030204" pitchFamily="34" charset="0"/>
              </a:rPr>
              <a:t> (1817181)</a:t>
            </a:r>
          </a:p>
        </p:txBody>
      </p:sp>
    </p:spTree>
    <p:extLst>
      <p:ext uri="{BB962C8B-B14F-4D97-AF65-F5344CB8AC3E}">
        <p14:creationId xmlns:p14="http://schemas.microsoft.com/office/powerpoint/2010/main" val="4180448739"/>
      </p:ext>
    </p:extLst>
  </p:cSld>
  <p:clrMapOvr>
    <a:masterClrMapping/>
  </p:clrMapOvr>
  <mc:AlternateContent xmlns:mc="http://schemas.openxmlformats.org/markup-compatibility/2006" xmlns:p14="http://schemas.microsoft.com/office/powerpoint/2010/main">
    <mc:Choice Requires="p14">
      <p:transition spd="slow" p14:dur="2000" advTm="94921">
        <p:fade/>
      </p:transition>
    </mc:Choice>
    <mc:Fallback xmlns="">
      <p:transition spd="slow" advTm="9492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25">
            <a:extLst>
              <a:ext uri="{FF2B5EF4-FFF2-40B4-BE49-F238E27FC236}">
                <a16:creationId xmlns:a16="http://schemas.microsoft.com/office/drawing/2014/main" id="{BB7169B8-2507-43F4-A148-FA791CD9C6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08EF793-E97F-4536-8267-C7CF70330811}"/>
              </a:ext>
            </a:extLst>
          </p:cNvPr>
          <p:cNvSpPr txBox="1"/>
          <p:nvPr/>
        </p:nvSpPr>
        <p:spPr>
          <a:xfrm>
            <a:off x="838199" y="381934"/>
            <a:ext cx="5257801" cy="5181523"/>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6200" kern="1200" dirty="0">
                <a:solidFill>
                  <a:schemeClr val="tx1"/>
                </a:solidFill>
                <a:latin typeface="+mj-lt"/>
                <a:ea typeface="+mj-ea"/>
                <a:cs typeface="+mj-cs"/>
              </a:rPr>
              <a:t>Group Dynamic</a:t>
            </a:r>
          </a:p>
          <a:p>
            <a:pPr>
              <a:lnSpc>
                <a:spcPct val="90000"/>
              </a:lnSpc>
              <a:spcBef>
                <a:spcPct val="0"/>
              </a:spcBef>
              <a:spcAft>
                <a:spcPts val="600"/>
              </a:spcAft>
            </a:pPr>
            <a:r>
              <a:rPr lang="en-US" sz="6200" kern="1200" dirty="0">
                <a:solidFill>
                  <a:schemeClr val="tx1"/>
                </a:solidFill>
                <a:latin typeface="+mj-lt"/>
                <a:ea typeface="+mj-ea"/>
                <a:cs typeface="+mj-cs"/>
              </a:rPr>
              <a:t>Effective conflict handling and Delegation </a:t>
            </a:r>
          </a:p>
        </p:txBody>
      </p:sp>
      <p:cxnSp>
        <p:nvCxnSpPr>
          <p:cNvPr id="40" name="Straight Connector 2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23622" y="373056"/>
            <a:ext cx="0" cy="6476066"/>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41"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2814" y="74031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42"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1594" y="969611"/>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sp>
        <p:nvSpPr>
          <p:cNvPr id="43"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07274" y="1484755"/>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a:p>
        </p:txBody>
      </p:sp>
      <p:sp>
        <p:nvSpPr>
          <p:cNvPr id="6" name="TextBox 5">
            <a:extLst>
              <a:ext uri="{FF2B5EF4-FFF2-40B4-BE49-F238E27FC236}">
                <a16:creationId xmlns:a16="http://schemas.microsoft.com/office/drawing/2014/main" id="{2F3B03C2-5545-4F15-8AFE-B9D2554182C5}"/>
              </a:ext>
            </a:extLst>
          </p:cNvPr>
          <p:cNvSpPr txBox="1"/>
          <p:nvPr/>
        </p:nvSpPr>
        <p:spPr>
          <a:xfrm>
            <a:off x="7229042" y="698643"/>
            <a:ext cx="4124758" cy="5060131"/>
          </a:xfrm>
          <a:prstGeom prst="rect">
            <a:avLst/>
          </a:prstGeom>
        </p:spPr>
        <p:txBody>
          <a:bodyPr vert="horz" lIns="91440" tIns="45720" rIns="91440" bIns="45720" rtlCol="0" anchor="b">
            <a:normAutofit/>
          </a:bodyPr>
          <a:lstStyle/>
          <a:p>
            <a:pPr indent="-228600">
              <a:lnSpc>
                <a:spcPct val="90000"/>
              </a:lnSpc>
              <a:spcAft>
                <a:spcPts val="600"/>
              </a:spcAft>
              <a:buFont typeface="Arial" panose="020B0604020202020204" pitchFamily="34" charset="0"/>
              <a:buChar char="•"/>
            </a:pPr>
            <a:r>
              <a:rPr lang="en-US" sz="2000" dirty="0">
                <a:solidFill>
                  <a:schemeClr val="tx1">
                    <a:alpha val="80000"/>
                  </a:schemeClr>
                </a:solidFill>
              </a:rPr>
              <a:t>BY: Sandra Boscaneanu    (20168PRESENTED26)</a:t>
            </a:r>
          </a:p>
        </p:txBody>
      </p:sp>
      <p:sp>
        <p:nvSpPr>
          <p:cNvPr id="2" name="Slide Number Placeholder 1">
            <a:extLst>
              <a:ext uri="{FF2B5EF4-FFF2-40B4-BE49-F238E27FC236}">
                <a16:creationId xmlns:a16="http://schemas.microsoft.com/office/drawing/2014/main" id="{B5C9B21A-7366-47DE-97BF-7B28CC8EC1DD}"/>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B3A0F18A-083C-4322-87A1-86EE146E10CF}" type="slidenum">
              <a:rPr lang="en-US" smtClean="0">
                <a:solidFill>
                  <a:schemeClr val="tx1">
                    <a:alpha val="60000"/>
                  </a:schemeClr>
                </a:solidFill>
              </a:rPr>
              <a:pPr>
                <a:spcAft>
                  <a:spcPts val="600"/>
                </a:spcAft>
              </a:pPr>
              <a:t>12</a:t>
            </a:fld>
            <a:endParaRPr lang="en-US">
              <a:solidFill>
                <a:schemeClr val="tx1">
                  <a:alpha val="60000"/>
                </a:schemeClr>
              </a:solidFill>
            </a:endParaRPr>
          </a:p>
        </p:txBody>
      </p:sp>
      <p:pic>
        <p:nvPicPr>
          <p:cNvPr id="8" name="Recorded Sound">
            <a:hlinkClick r:id="" action="ppaction://media"/>
            <a:extLst>
              <a:ext uri="{FF2B5EF4-FFF2-40B4-BE49-F238E27FC236}">
                <a16:creationId xmlns:a16="http://schemas.microsoft.com/office/drawing/2014/main" id="{BF1EA764-15D6-471C-A35D-1735BAC8BA3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402474" y="5373245"/>
            <a:ext cx="609600" cy="609600"/>
          </a:xfrm>
          <a:prstGeom prst="rect">
            <a:avLst/>
          </a:prstGeom>
        </p:spPr>
      </p:pic>
    </p:spTree>
    <p:extLst>
      <p:ext uri="{BB962C8B-B14F-4D97-AF65-F5344CB8AC3E}">
        <p14:creationId xmlns:p14="http://schemas.microsoft.com/office/powerpoint/2010/main" val="428283935"/>
      </p:ext>
    </p:extLst>
  </p:cSld>
  <p:clrMapOvr>
    <a:masterClrMapping/>
  </p:clrMapOvr>
  <mc:AlternateContent xmlns:mc="http://schemas.openxmlformats.org/markup-compatibility/2006" xmlns:p14="http://schemas.microsoft.com/office/powerpoint/2010/main">
    <mc:Choice Requires="p14">
      <p:transition spd="slow" p14:dur="2000" advClick="0" advTm="10600"/>
    </mc:Choice>
    <mc:Fallback xmlns="">
      <p:transition spd="slow" advClick="0" advTm="10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0598" fill="hold"/>
                                        <p:tgtEl>
                                          <p:spTgt spid="8"/>
                                        </p:tgtEl>
                                      </p:cBhvr>
                                    </p:cmd>
                                  </p:childTnLst>
                                </p:cTn>
                              </p:par>
                              <p:par>
                                <p:cTn id="7" presetID="16" presetClass="entr" presetSubtype="21"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barn(inVertical)">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0" fill="hold" display="0">
                  <p:stCondLst>
                    <p:cond delay="indefinite"/>
                  </p:stCondLst>
                  <p:endCondLst>
                    <p:cond evt="onStopAudio" delay="0">
                      <p:tgtEl>
                        <p:sldTgt/>
                      </p:tgtEl>
                    </p:cond>
                  </p:endCondLst>
                </p:cTn>
                <p:tgtEl>
                  <p:spTgt spid="8"/>
                </p:tgtEl>
              </p:cMediaNode>
            </p:audio>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 application&#10;&#10;Description automatically generated">
            <a:extLst>
              <a:ext uri="{FF2B5EF4-FFF2-40B4-BE49-F238E27FC236}">
                <a16:creationId xmlns:a16="http://schemas.microsoft.com/office/drawing/2014/main" id="{BFD4719C-1A71-4ECB-91BC-7B30B56ACA79}"/>
              </a:ext>
            </a:extLst>
          </p:cNvPr>
          <p:cNvPicPr>
            <a:picLocks noChangeAspect="1"/>
          </p:cNvPicPr>
          <p:nvPr/>
        </p:nvPicPr>
        <p:blipFill rotWithShape="1">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3239" t="-1758" r="-2686" b="-3075"/>
          <a:stretch/>
        </p:blipFill>
        <p:spPr>
          <a:xfrm>
            <a:off x="64008" y="45720"/>
            <a:ext cx="5870421" cy="4361926"/>
          </a:xfrm>
          <a:prstGeom prst="rect">
            <a:avLst/>
          </a:prstGeom>
        </p:spPr>
      </p:pic>
      <p:sp>
        <p:nvSpPr>
          <p:cNvPr id="5" name="TextBox 4">
            <a:extLst>
              <a:ext uri="{FF2B5EF4-FFF2-40B4-BE49-F238E27FC236}">
                <a16:creationId xmlns:a16="http://schemas.microsoft.com/office/drawing/2014/main" id="{C833A711-EEC2-4A9E-BDCD-80C80342AE36}"/>
              </a:ext>
            </a:extLst>
          </p:cNvPr>
          <p:cNvSpPr txBox="1"/>
          <p:nvPr/>
        </p:nvSpPr>
        <p:spPr>
          <a:xfrm>
            <a:off x="6096002" y="914400"/>
            <a:ext cx="5498871" cy="1754326"/>
          </a:xfrm>
          <a:prstGeom prst="rect">
            <a:avLst/>
          </a:prstGeom>
          <a:noFill/>
        </p:spPr>
        <p:txBody>
          <a:bodyPr wrap="square" rtlCol="0">
            <a:spAutoFit/>
          </a:bodyPr>
          <a:lstStyle/>
          <a:p>
            <a:r>
              <a:rPr lang="en-GB" sz="3600" dirty="0">
                <a:solidFill>
                  <a:srgbClr val="000000"/>
                </a:solidFill>
              </a:rPr>
              <a:t>Refers to the attitudinal and behavioural characteristics of a group. </a:t>
            </a:r>
            <a:endParaRPr lang="en-GB" sz="3600" dirty="0">
              <a:solidFill>
                <a:prstClr val="black"/>
              </a:solidFill>
            </a:endParaRPr>
          </a:p>
        </p:txBody>
      </p:sp>
      <p:sp>
        <p:nvSpPr>
          <p:cNvPr id="6" name="TextBox 5">
            <a:extLst>
              <a:ext uri="{FF2B5EF4-FFF2-40B4-BE49-F238E27FC236}">
                <a16:creationId xmlns:a16="http://schemas.microsoft.com/office/drawing/2014/main" id="{C3B4AF16-7CB2-4332-B6C4-52453F66EB28}"/>
              </a:ext>
            </a:extLst>
          </p:cNvPr>
          <p:cNvSpPr txBox="1"/>
          <p:nvPr/>
        </p:nvSpPr>
        <p:spPr>
          <a:xfrm>
            <a:off x="2258555" y="4576443"/>
            <a:ext cx="8979408" cy="2062103"/>
          </a:xfrm>
          <a:prstGeom prst="rect">
            <a:avLst/>
          </a:prstGeom>
          <a:noFill/>
        </p:spPr>
        <p:txBody>
          <a:bodyPr wrap="square" rtlCol="0">
            <a:spAutoFit/>
          </a:bodyPr>
          <a:lstStyle/>
          <a:p>
            <a:pPr marL="457200" indent="-457200">
              <a:buFont typeface="Arial" panose="020B0604020202020204" pitchFamily="34" charset="0"/>
              <a:buChar char="•"/>
            </a:pPr>
            <a:r>
              <a:rPr lang="en-GB" sz="3200" dirty="0">
                <a:solidFill>
                  <a:srgbClr val="000000"/>
                </a:solidFill>
              </a:rPr>
              <a:t>The formation</a:t>
            </a:r>
          </a:p>
          <a:p>
            <a:pPr marL="457200" indent="-457200">
              <a:buFont typeface="Arial" panose="020B0604020202020204" pitchFamily="34" charset="0"/>
              <a:buChar char="•"/>
            </a:pPr>
            <a:r>
              <a:rPr lang="en-GB" sz="3200" dirty="0">
                <a:solidFill>
                  <a:srgbClr val="000000"/>
                </a:solidFill>
              </a:rPr>
              <a:t>Composition </a:t>
            </a:r>
          </a:p>
          <a:p>
            <a:pPr marL="457200" indent="-457200">
              <a:buFont typeface="Arial" panose="020B0604020202020204" pitchFamily="34" charset="0"/>
              <a:buChar char="•"/>
            </a:pPr>
            <a:r>
              <a:rPr lang="en-GB" sz="3200" dirty="0">
                <a:solidFill>
                  <a:srgbClr val="000000"/>
                </a:solidFill>
              </a:rPr>
              <a:t>Mechanism of groups</a:t>
            </a:r>
          </a:p>
          <a:p>
            <a:pPr marL="457200" indent="-457200">
              <a:buFont typeface="Arial" panose="020B0604020202020204" pitchFamily="34" charset="0"/>
              <a:buChar char="•"/>
            </a:pPr>
            <a:r>
              <a:rPr lang="en-GB" sz="3200" dirty="0">
                <a:solidFill>
                  <a:srgbClr val="000000"/>
                </a:solidFill>
              </a:rPr>
              <a:t>How they work</a:t>
            </a:r>
            <a:endParaRPr lang="en-GB" sz="3200" dirty="0">
              <a:solidFill>
                <a:prstClr val="black"/>
              </a:solidFill>
            </a:endParaRPr>
          </a:p>
        </p:txBody>
      </p:sp>
      <p:sp>
        <p:nvSpPr>
          <p:cNvPr id="7" name="Slide Number Placeholder 6">
            <a:extLst>
              <a:ext uri="{FF2B5EF4-FFF2-40B4-BE49-F238E27FC236}">
                <a16:creationId xmlns:a16="http://schemas.microsoft.com/office/drawing/2014/main" id="{14302C24-33C1-429E-A990-55B294100D8B}"/>
              </a:ext>
            </a:extLst>
          </p:cNvPr>
          <p:cNvSpPr>
            <a:spLocks noGrp="1"/>
          </p:cNvSpPr>
          <p:nvPr>
            <p:ph type="sldNum" sz="quarter" idx="12"/>
          </p:nvPr>
        </p:nvSpPr>
        <p:spPr/>
        <p:txBody>
          <a:bodyPr/>
          <a:lstStyle/>
          <a:p>
            <a:fld id="{B3A0F18A-083C-4322-87A1-86EE146E10CF}" type="slidenum">
              <a:rPr lang="en-GB" smtClean="0">
                <a:solidFill>
                  <a:prstClr val="black">
                    <a:tint val="75000"/>
                  </a:prstClr>
                </a:solidFill>
              </a:rPr>
              <a:pPr/>
              <a:t>13</a:t>
            </a:fld>
            <a:endParaRPr lang="en-GB" dirty="0">
              <a:solidFill>
                <a:prstClr val="black">
                  <a:tint val="75000"/>
                </a:prstClr>
              </a:solidFill>
            </a:endParaRPr>
          </a:p>
        </p:txBody>
      </p:sp>
      <p:sp>
        <p:nvSpPr>
          <p:cNvPr id="8" name="TextBox 7">
            <a:extLst>
              <a:ext uri="{FF2B5EF4-FFF2-40B4-BE49-F238E27FC236}">
                <a16:creationId xmlns:a16="http://schemas.microsoft.com/office/drawing/2014/main" id="{73C388D7-E94C-4380-B62E-C163831649E9}"/>
              </a:ext>
            </a:extLst>
          </p:cNvPr>
          <p:cNvSpPr txBox="1"/>
          <p:nvPr/>
        </p:nvSpPr>
        <p:spPr>
          <a:xfrm>
            <a:off x="7446530" y="136527"/>
            <a:ext cx="4001759" cy="276999"/>
          </a:xfrm>
          <a:prstGeom prst="rect">
            <a:avLst/>
          </a:prstGeom>
          <a:noFill/>
        </p:spPr>
        <p:txBody>
          <a:bodyPr wrap="square" rtlCol="0">
            <a:spAutoFit/>
          </a:bodyPr>
          <a:lstStyle/>
          <a:p>
            <a:r>
              <a:rPr lang="en-GB" sz="1200" dirty="0">
                <a:solidFill>
                  <a:prstClr val="black"/>
                </a:solidFill>
              </a:rPr>
              <a:t>Sandra Boscaneanu 2016826</a:t>
            </a:r>
          </a:p>
        </p:txBody>
      </p:sp>
      <p:pic>
        <p:nvPicPr>
          <p:cNvPr id="9" name="Recorded Sound">
            <a:hlinkClick r:id="" action="ppaction://media"/>
            <a:extLst>
              <a:ext uri="{FF2B5EF4-FFF2-40B4-BE49-F238E27FC236}">
                <a16:creationId xmlns:a16="http://schemas.microsoft.com/office/drawing/2014/main" id="{93C0AFAF-9B2B-4E65-8AF3-F2AFE45DED3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7698377" y="4582998"/>
            <a:ext cx="609600" cy="609600"/>
          </a:xfrm>
          <a:prstGeom prst="rect">
            <a:avLst/>
          </a:prstGeom>
        </p:spPr>
      </p:pic>
    </p:spTree>
    <p:extLst>
      <p:ext uri="{BB962C8B-B14F-4D97-AF65-F5344CB8AC3E}">
        <p14:creationId xmlns:p14="http://schemas.microsoft.com/office/powerpoint/2010/main" val="615756006"/>
      </p:ext>
    </p:extLst>
  </p:cSld>
  <p:clrMapOvr>
    <a:masterClrMapping/>
  </p:clrMapOvr>
  <mc:AlternateContent xmlns:mc="http://schemas.openxmlformats.org/markup-compatibility/2006" xmlns:p14="http://schemas.microsoft.com/office/powerpoint/2010/main">
    <mc:Choice Requires="p14">
      <p:transition spd="slow" p14:dur="11950" advClick="0" advTm="11950"/>
    </mc:Choice>
    <mc:Fallback xmlns="">
      <p:transition spd="slow" advClick="0" advTm="119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1945" fill="hold"/>
                                        <p:tgtEl>
                                          <p:spTgt spid="9"/>
                                        </p:tgtEl>
                                      </p:cBhvr>
                                    </p:cmd>
                                  </p:childTnLst>
                                </p:cTn>
                              </p:par>
                              <p:par>
                                <p:cTn id="7" presetID="6" presetClass="entr" presetSubtype="1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circle(in)">
                                      <p:cBhvr>
                                        <p:cTn id="9" dur="2000"/>
                                        <p:tgtEl>
                                          <p:spTgt spid="3"/>
                                        </p:tgtEl>
                                      </p:cBhvr>
                                    </p:animEffect>
                                  </p:childTnLst>
                                </p:cTn>
                              </p:par>
                              <p:par>
                                <p:cTn id="10" presetID="22" presetClass="entr" presetSubtype="4"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par>
                                <p:cTn id="13" presetID="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7" fill="hold" display="0">
                  <p:stCondLst>
                    <p:cond delay="indefinite"/>
                  </p:stCondLst>
                  <p:endCondLst>
                    <p:cond evt="onStopAudio" delay="0">
                      <p:tgtEl>
                        <p:sldTgt/>
                      </p:tgtEl>
                    </p:cond>
                  </p:endCondLst>
                </p:cTn>
                <p:tgtEl>
                  <p:spTgt spid="9"/>
                </p:tgtEl>
              </p:cMediaNode>
            </p:audio>
          </p:childTnLst>
        </p:cTn>
      </p:par>
    </p:tnLst>
    <p:bldLst>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Picture 39" descr="Diagram&#10;&#10;Description automatically generated">
            <a:extLst>
              <a:ext uri="{FF2B5EF4-FFF2-40B4-BE49-F238E27FC236}">
                <a16:creationId xmlns:a16="http://schemas.microsoft.com/office/drawing/2014/main" id="{FA4A011E-2916-4A74-BEE6-CDF12A6032F4}"/>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4219615" y="413524"/>
            <a:ext cx="5103303" cy="4889004"/>
          </a:xfrm>
          <a:prstGeom prst="rect">
            <a:avLst/>
          </a:prstGeom>
        </p:spPr>
      </p:pic>
      <p:sp>
        <p:nvSpPr>
          <p:cNvPr id="2" name="Slide Number Placeholder 1">
            <a:extLst>
              <a:ext uri="{FF2B5EF4-FFF2-40B4-BE49-F238E27FC236}">
                <a16:creationId xmlns:a16="http://schemas.microsoft.com/office/drawing/2014/main" id="{CEF4C226-2FA8-40F4-9E81-C213B1CC34F4}"/>
              </a:ext>
            </a:extLst>
          </p:cNvPr>
          <p:cNvSpPr>
            <a:spLocks noGrp="1"/>
          </p:cNvSpPr>
          <p:nvPr>
            <p:ph type="sldNum" sz="quarter" idx="12"/>
          </p:nvPr>
        </p:nvSpPr>
        <p:spPr/>
        <p:txBody>
          <a:bodyPr/>
          <a:lstStyle/>
          <a:p>
            <a:fld id="{B3A0F18A-083C-4322-87A1-86EE146E10CF}" type="slidenum">
              <a:rPr lang="en-GB" smtClean="0">
                <a:solidFill>
                  <a:prstClr val="black">
                    <a:tint val="75000"/>
                  </a:prstClr>
                </a:solidFill>
              </a:rPr>
              <a:pPr/>
              <a:t>14</a:t>
            </a:fld>
            <a:endParaRPr lang="en-GB" dirty="0">
              <a:solidFill>
                <a:prstClr val="black">
                  <a:tint val="75000"/>
                </a:prstClr>
              </a:solidFill>
            </a:endParaRPr>
          </a:p>
        </p:txBody>
      </p:sp>
      <p:sp>
        <p:nvSpPr>
          <p:cNvPr id="4" name="TextBox 3">
            <a:extLst>
              <a:ext uri="{FF2B5EF4-FFF2-40B4-BE49-F238E27FC236}">
                <a16:creationId xmlns:a16="http://schemas.microsoft.com/office/drawing/2014/main" id="{5BE8884E-85C1-4B37-A373-B3D3C4597ED4}"/>
              </a:ext>
            </a:extLst>
          </p:cNvPr>
          <p:cNvSpPr txBox="1"/>
          <p:nvPr/>
        </p:nvSpPr>
        <p:spPr>
          <a:xfrm>
            <a:off x="7446530" y="136527"/>
            <a:ext cx="4001759" cy="276999"/>
          </a:xfrm>
          <a:prstGeom prst="rect">
            <a:avLst/>
          </a:prstGeom>
          <a:noFill/>
        </p:spPr>
        <p:txBody>
          <a:bodyPr wrap="square" rtlCol="0">
            <a:spAutoFit/>
          </a:bodyPr>
          <a:lstStyle/>
          <a:p>
            <a:r>
              <a:rPr lang="en-GB" sz="1200" dirty="0">
                <a:solidFill>
                  <a:prstClr val="black"/>
                </a:solidFill>
              </a:rPr>
              <a:t>Sandra Boscaneanu 2016826</a:t>
            </a:r>
          </a:p>
        </p:txBody>
      </p:sp>
      <p:sp>
        <p:nvSpPr>
          <p:cNvPr id="15" name="TextBox 14">
            <a:extLst>
              <a:ext uri="{FF2B5EF4-FFF2-40B4-BE49-F238E27FC236}">
                <a16:creationId xmlns:a16="http://schemas.microsoft.com/office/drawing/2014/main" id="{F324BE87-E679-49BC-9660-08D6A5F17688}"/>
              </a:ext>
            </a:extLst>
          </p:cNvPr>
          <p:cNvSpPr txBox="1"/>
          <p:nvPr/>
        </p:nvSpPr>
        <p:spPr>
          <a:xfrm>
            <a:off x="758952" y="413524"/>
            <a:ext cx="5337048" cy="1446550"/>
          </a:xfrm>
          <a:prstGeom prst="rect">
            <a:avLst/>
          </a:prstGeom>
          <a:noFill/>
        </p:spPr>
        <p:txBody>
          <a:bodyPr wrap="square" rtlCol="0">
            <a:spAutoFit/>
          </a:bodyPr>
          <a:lstStyle/>
          <a:p>
            <a:r>
              <a:rPr lang="en-GB" sz="4400" dirty="0">
                <a:solidFill>
                  <a:prstClr val="black"/>
                </a:solidFill>
              </a:rPr>
              <a:t>Bruce Tuckman’s model (1965)</a:t>
            </a:r>
          </a:p>
        </p:txBody>
      </p:sp>
      <p:sp>
        <p:nvSpPr>
          <p:cNvPr id="28" name="TextBox 27">
            <a:extLst>
              <a:ext uri="{FF2B5EF4-FFF2-40B4-BE49-F238E27FC236}">
                <a16:creationId xmlns:a16="http://schemas.microsoft.com/office/drawing/2014/main" id="{7C6EFC53-81A1-4F8C-BC3E-52FA93D772A7}"/>
              </a:ext>
            </a:extLst>
          </p:cNvPr>
          <p:cNvSpPr txBox="1"/>
          <p:nvPr/>
        </p:nvSpPr>
        <p:spPr>
          <a:xfrm>
            <a:off x="758952" y="5067302"/>
            <a:ext cx="11035309" cy="954107"/>
          </a:xfrm>
          <a:prstGeom prst="rect">
            <a:avLst/>
          </a:prstGeom>
          <a:noFill/>
        </p:spPr>
        <p:txBody>
          <a:bodyPr wrap="square" rtlCol="0">
            <a:spAutoFit/>
          </a:bodyPr>
          <a:lstStyle/>
          <a:p>
            <a:r>
              <a:rPr lang="en-GB" sz="2800" dirty="0">
                <a:solidFill>
                  <a:srgbClr val="000000"/>
                </a:solidFill>
              </a:rPr>
              <a:t>Bruce Tuckman’s model for group development describes how teams come together and start performing. </a:t>
            </a:r>
            <a:endParaRPr lang="en-GB" sz="2800" dirty="0">
              <a:solidFill>
                <a:prstClr val="black"/>
              </a:solidFill>
            </a:endParaRPr>
          </a:p>
        </p:txBody>
      </p:sp>
      <p:pic>
        <p:nvPicPr>
          <p:cNvPr id="44" name="Recorded Sound">
            <a:hlinkClick r:id="" action="ppaction://media"/>
            <a:extLst>
              <a:ext uri="{FF2B5EF4-FFF2-40B4-BE49-F238E27FC236}">
                <a16:creationId xmlns:a16="http://schemas.microsoft.com/office/drawing/2014/main" id="{4E470E77-4E64-416E-9880-DEEDEB23DDF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789443" y="3708346"/>
            <a:ext cx="609600" cy="609600"/>
          </a:xfrm>
          <a:prstGeom prst="rect">
            <a:avLst/>
          </a:prstGeom>
        </p:spPr>
      </p:pic>
    </p:spTree>
    <p:extLst>
      <p:ext uri="{BB962C8B-B14F-4D97-AF65-F5344CB8AC3E}">
        <p14:creationId xmlns:p14="http://schemas.microsoft.com/office/powerpoint/2010/main" val="1608901801"/>
      </p:ext>
    </p:extLst>
  </p:cSld>
  <p:clrMapOvr>
    <a:masterClrMapping/>
  </p:clrMapOvr>
  <p:transition spd="med" advClick="0" advTm="9658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6582" fill="hold"/>
                                        <p:tgtEl>
                                          <p:spTgt spid="44"/>
                                        </p:tgtEl>
                                      </p:cBhvr>
                                    </p:cmd>
                                  </p:childTnLst>
                                </p:cTn>
                              </p:par>
                              <p:par>
                                <p:cTn id="7" presetID="2" presetClass="entr" presetSubtype="4"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anim calcmode="lin" valueType="num">
                                      <p:cBhvr additive="base">
                                        <p:cTn id="9" dur="500" fill="hold"/>
                                        <p:tgtEl>
                                          <p:spTgt spid="15"/>
                                        </p:tgtEl>
                                        <p:attrNameLst>
                                          <p:attrName>ppt_x</p:attrName>
                                        </p:attrNameLst>
                                      </p:cBhvr>
                                      <p:tavLst>
                                        <p:tav tm="0">
                                          <p:val>
                                            <p:strVal val="#ppt_x"/>
                                          </p:val>
                                        </p:tav>
                                        <p:tav tm="100000">
                                          <p:val>
                                            <p:strVal val="#ppt_x"/>
                                          </p:val>
                                        </p:tav>
                                      </p:tavLst>
                                    </p:anim>
                                    <p:anim calcmode="lin" valueType="num">
                                      <p:cBhvr additive="base">
                                        <p:cTn id="10" dur="500" fill="hold"/>
                                        <p:tgtEl>
                                          <p:spTgt spid="15"/>
                                        </p:tgtEl>
                                        <p:attrNameLst>
                                          <p:attrName>ppt_y</p:attrName>
                                        </p:attrNameLst>
                                      </p:cBhvr>
                                      <p:tavLst>
                                        <p:tav tm="0">
                                          <p:val>
                                            <p:strVal val="1+#ppt_h/2"/>
                                          </p:val>
                                        </p:tav>
                                        <p:tav tm="100000">
                                          <p:val>
                                            <p:strVal val="#ppt_y"/>
                                          </p:val>
                                        </p:tav>
                                      </p:tavLst>
                                    </p:anim>
                                  </p:childTnLst>
                                </p:cTn>
                              </p:par>
                              <p:par>
                                <p:cTn id="11" presetID="16" presetClass="entr" presetSubtype="21" fill="hold" nodeType="withEffect">
                                  <p:stCondLst>
                                    <p:cond delay="0"/>
                                  </p:stCondLst>
                                  <p:childTnLst>
                                    <p:set>
                                      <p:cBhvr>
                                        <p:cTn id="12" dur="1" fill="hold">
                                          <p:stCondLst>
                                            <p:cond delay="0"/>
                                          </p:stCondLst>
                                        </p:cTn>
                                        <p:tgtEl>
                                          <p:spTgt spid="40"/>
                                        </p:tgtEl>
                                        <p:attrNameLst>
                                          <p:attrName>style.visibility</p:attrName>
                                        </p:attrNameLst>
                                      </p:cBhvr>
                                      <p:to>
                                        <p:strVal val="visible"/>
                                      </p:to>
                                    </p:set>
                                    <p:animEffect transition="in" filter="barn(inVertical)">
                                      <p:cBhvr>
                                        <p:cTn id="1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4" fill="hold" display="0">
                  <p:stCondLst>
                    <p:cond delay="indefinite"/>
                  </p:stCondLst>
                  <p:endCondLst>
                    <p:cond evt="onStopAudio" delay="0">
                      <p:tgtEl>
                        <p:sldTgt/>
                      </p:tgtEl>
                    </p:cond>
                  </p:endCondLst>
                </p:cTn>
                <p:tgtEl>
                  <p:spTgt spid="44"/>
                </p:tgtEl>
              </p:cMediaNode>
            </p:audio>
          </p:childTnLst>
        </p:cTn>
      </p:par>
    </p:tnLst>
    <p:bldLst>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Text, letter&#10;&#10;Description automatically generated">
            <a:extLst>
              <a:ext uri="{FF2B5EF4-FFF2-40B4-BE49-F238E27FC236}">
                <a16:creationId xmlns:a16="http://schemas.microsoft.com/office/drawing/2014/main" id="{4AA8C7E7-E66B-42D1-B7C8-B45B56396C62}"/>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882895" y="847150"/>
            <a:ext cx="6688540" cy="5021646"/>
          </a:xfrm>
          <a:prstGeom prst="rect">
            <a:avLst/>
          </a:prstGeom>
        </p:spPr>
      </p:pic>
      <p:sp>
        <p:nvSpPr>
          <p:cNvPr id="3" name="TextBox 2">
            <a:extLst>
              <a:ext uri="{FF2B5EF4-FFF2-40B4-BE49-F238E27FC236}">
                <a16:creationId xmlns:a16="http://schemas.microsoft.com/office/drawing/2014/main" id="{EF1C98BD-784B-4B53-99FF-1B61FA6DFB16}"/>
              </a:ext>
            </a:extLst>
          </p:cNvPr>
          <p:cNvSpPr txBox="1"/>
          <p:nvPr/>
        </p:nvSpPr>
        <p:spPr>
          <a:xfrm>
            <a:off x="7159752" y="136525"/>
            <a:ext cx="3520440" cy="553998"/>
          </a:xfrm>
          <a:prstGeom prst="rect">
            <a:avLst/>
          </a:prstGeom>
          <a:noFill/>
        </p:spPr>
        <p:txBody>
          <a:bodyPr wrap="square" rtlCol="0">
            <a:spAutoFit/>
          </a:bodyPr>
          <a:lstStyle/>
          <a:p>
            <a:r>
              <a:rPr lang="en-GB" sz="1200" dirty="0">
                <a:solidFill>
                  <a:prstClr val="black"/>
                </a:solidFill>
              </a:rPr>
              <a:t>Sandra Boscaneanu 2016826</a:t>
            </a:r>
          </a:p>
          <a:p>
            <a:endParaRPr lang="en-GB" dirty="0">
              <a:solidFill>
                <a:prstClr val="black"/>
              </a:solidFill>
            </a:endParaRPr>
          </a:p>
        </p:txBody>
      </p:sp>
      <p:sp>
        <p:nvSpPr>
          <p:cNvPr id="14" name="TextBox 13">
            <a:extLst>
              <a:ext uri="{FF2B5EF4-FFF2-40B4-BE49-F238E27FC236}">
                <a16:creationId xmlns:a16="http://schemas.microsoft.com/office/drawing/2014/main" id="{866DE4C8-B38C-49D5-9AC3-1FD992E4C200}"/>
              </a:ext>
            </a:extLst>
          </p:cNvPr>
          <p:cNvSpPr txBox="1"/>
          <p:nvPr/>
        </p:nvSpPr>
        <p:spPr>
          <a:xfrm>
            <a:off x="7832337" y="1638608"/>
            <a:ext cx="3965217" cy="3785652"/>
          </a:xfrm>
          <a:prstGeom prst="rect">
            <a:avLst/>
          </a:prstGeom>
          <a:noFill/>
        </p:spPr>
        <p:txBody>
          <a:bodyPr wrap="square" rtlCol="0">
            <a:spAutoFit/>
          </a:bodyPr>
          <a:lstStyle/>
          <a:p>
            <a:pPr marL="285750" indent="-285750">
              <a:buFont typeface="Arial" panose="020B0604020202020204" pitchFamily="34" charset="0"/>
              <a:buChar char="•"/>
            </a:pPr>
            <a:endParaRPr lang="en-GB" sz="4000" dirty="0">
              <a:solidFill>
                <a:prstClr val="black"/>
              </a:solidFill>
            </a:endParaRPr>
          </a:p>
          <a:p>
            <a:r>
              <a:rPr lang="en-GB" sz="4000" dirty="0">
                <a:solidFill>
                  <a:prstClr val="black"/>
                </a:solidFill>
              </a:rPr>
              <a:t>Key elements </a:t>
            </a:r>
          </a:p>
          <a:p>
            <a:r>
              <a:rPr lang="en-GB" sz="4000" dirty="0">
                <a:solidFill>
                  <a:prstClr val="black"/>
                </a:solidFill>
              </a:rPr>
              <a:t>Activities</a:t>
            </a:r>
          </a:p>
          <a:p>
            <a:r>
              <a:rPr lang="en-GB" sz="4000" dirty="0">
                <a:solidFill>
                  <a:prstClr val="black"/>
                </a:solidFill>
              </a:rPr>
              <a:t>Interactions</a:t>
            </a:r>
          </a:p>
          <a:p>
            <a:r>
              <a:rPr lang="en-GB" sz="4000" dirty="0">
                <a:solidFill>
                  <a:prstClr val="black"/>
                </a:solidFill>
              </a:rPr>
              <a:t>Sentiments</a:t>
            </a:r>
          </a:p>
          <a:p>
            <a:pPr marL="285750" indent="-285750">
              <a:buFont typeface="Arial" panose="020B0604020202020204" pitchFamily="34" charset="0"/>
              <a:buChar char="•"/>
            </a:pPr>
            <a:endParaRPr lang="en-GB" sz="4000" dirty="0">
              <a:solidFill>
                <a:prstClr val="black"/>
              </a:solidFill>
            </a:endParaRPr>
          </a:p>
        </p:txBody>
      </p:sp>
      <p:pic>
        <p:nvPicPr>
          <p:cNvPr id="2" name="Recorded Sound">
            <a:hlinkClick r:id="" action="ppaction://media"/>
            <a:extLst>
              <a:ext uri="{FF2B5EF4-FFF2-40B4-BE49-F238E27FC236}">
                <a16:creationId xmlns:a16="http://schemas.microsoft.com/office/drawing/2014/main" id="{A06E5393-AE00-44EF-A202-76FD0409C03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543108" y="5424260"/>
            <a:ext cx="609600" cy="609600"/>
          </a:xfrm>
          <a:prstGeom prst="rect">
            <a:avLst/>
          </a:prstGeom>
        </p:spPr>
      </p:pic>
    </p:spTree>
    <p:extLst>
      <p:ext uri="{BB962C8B-B14F-4D97-AF65-F5344CB8AC3E}">
        <p14:creationId xmlns:p14="http://schemas.microsoft.com/office/powerpoint/2010/main" val="3777667291"/>
      </p:ext>
    </p:extLst>
  </p:cSld>
  <p:clrMapOvr>
    <a:masterClrMapping/>
  </p:clrMapOvr>
  <mc:AlternateContent xmlns:mc="http://schemas.openxmlformats.org/markup-compatibility/2006" xmlns:p14="http://schemas.microsoft.com/office/powerpoint/2010/main">
    <mc:Choice Requires="p14">
      <p:transition spd="slow" p14:dur="2000" advClick="0" advTm="26060"/>
    </mc:Choice>
    <mc:Fallback xmlns="">
      <p:transition spd="slow" advClick="0" advTm="260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26062" fill="hold"/>
                                        <p:tgtEl>
                                          <p:spTgt spid="2"/>
                                        </p:tgtEl>
                                      </p:cBhvr>
                                    </p:cmd>
                                  </p:childTnLst>
                                </p:cTn>
                              </p:par>
                              <p:par>
                                <p:cTn id="7" presetID="31" presetClass="entr" presetSubtype="0" fill="hold" nodeType="withEffect">
                                  <p:stCondLst>
                                    <p:cond delay="0"/>
                                  </p:stCondLst>
                                  <p:childTnLst>
                                    <p:set>
                                      <p:cBhvr>
                                        <p:cTn id="8" dur="1" fill="hold">
                                          <p:stCondLst>
                                            <p:cond delay="0"/>
                                          </p:stCondLst>
                                        </p:cTn>
                                        <p:tgtEl>
                                          <p:spTgt spid="17"/>
                                        </p:tgtEl>
                                        <p:attrNameLst>
                                          <p:attrName>style.visibility</p:attrName>
                                        </p:attrNameLst>
                                      </p:cBhvr>
                                      <p:to>
                                        <p:strVal val="visible"/>
                                      </p:to>
                                    </p:set>
                                    <p:anim calcmode="lin" valueType="num">
                                      <p:cBhvr>
                                        <p:cTn id="9" dur="1000" fill="hold"/>
                                        <p:tgtEl>
                                          <p:spTgt spid="17"/>
                                        </p:tgtEl>
                                        <p:attrNameLst>
                                          <p:attrName>ppt_w</p:attrName>
                                        </p:attrNameLst>
                                      </p:cBhvr>
                                      <p:tavLst>
                                        <p:tav tm="0">
                                          <p:val>
                                            <p:fltVal val="0"/>
                                          </p:val>
                                        </p:tav>
                                        <p:tav tm="100000">
                                          <p:val>
                                            <p:strVal val="#ppt_w"/>
                                          </p:val>
                                        </p:tav>
                                      </p:tavLst>
                                    </p:anim>
                                    <p:anim calcmode="lin" valueType="num">
                                      <p:cBhvr>
                                        <p:cTn id="10" dur="1000" fill="hold"/>
                                        <p:tgtEl>
                                          <p:spTgt spid="17"/>
                                        </p:tgtEl>
                                        <p:attrNameLst>
                                          <p:attrName>ppt_h</p:attrName>
                                        </p:attrNameLst>
                                      </p:cBhvr>
                                      <p:tavLst>
                                        <p:tav tm="0">
                                          <p:val>
                                            <p:fltVal val="0"/>
                                          </p:val>
                                        </p:tav>
                                        <p:tav tm="100000">
                                          <p:val>
                                            <p:strVal val="#ppt_h"/>
                                          </p:val>
                                        </p:tav>
                                      </p:tavLst>
                                    </p:anim>
                                    <p:anim calcmode="lin" valueType="num">
                                      <p:cBhvr>
                                        <p:cTn id="11" dur="1000" fill="hold"/>
                                        <p:tgtEl>
                                          <p:spTgt spid="17"/>
                                        </p:tgtEl>
                                        <p:attrNameLst>
                                          <p:attrName>style.rotation</p:attrName>
                                        </p:attrNameLst>
                                      </p:cBhvr>
                                      <p:tavLst>
                                        <p:tav tm="0">
                                          <p:val>
                                            <p:fltVal val="90"/>
                                          </p:val>
                                        </p:tav>
                                        <p:tav tm="100000">
                                          <p:val>
                                            <p:fltVal val="0"/>
                                          </p:val>
                                        </p:tav>
                                      </p:tavLst>
                                    </p:anim>
                                    <p:animEffect transition="in" filter="fade">
                                      <p:cBhvr>
                                        <p:cTn id="12" dur="1000"/>
                                        <p:tgtEl>
                                          <p:spTgt spid="17"/>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circle(in)">
                                      <p:cBhvr>
                                        <p:cTn id="15"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6" fill="hold" display="0">
                  <p:stCondLst>
                    <p:cond delay="indefinite"/>
                  </p:stCondLst>
                  <p:endCondLst>
                    <p:cond evt="onStopAudio" delay="0">
                      <p:tgtEl>
                        <p:sldTgt/>
                      </p:tgtEl>
                    </p:cond>
                  </p:endCondLst>
                </p:cTn>
                <p:tgtEl>
                  <p:spTgt spid="2"/>
                </p:tgtEl>
              </p:cMediaNode>
            </p:audio>
          </p:childTnLst>
        </p:cTn>
      </p:par>
    </p:tnLst>
    <p:bldLst>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4597AFF-16A6-4100-8DEC-5C261D6B9784}"/>
              </a:ext>
            </a:extLst>
          </p:cNvPr>
          <p:cNvSpPr>
            <a:spLocks noGrp="1"/>
          </p:cNvSpPr>
          <p:nvPr>
            <p:ph type="sldNum" sz="quarter" idx="12"/>
          </p:nvPr>
        </p:nvSpPr>
        <p:spPr/>
        <p:txBody>
          <a:bodyPr/>
          <a:lstStyle/>
          <a:p>
            <a:fld id="{B3A0F18A-083C-4322-87A1-86EE146E10CF}" type="slidenum">
              <a:rPr lang="en-GB" smtClean="0">
                <a:solidFill>
                  <a:prstClr val="black">
                    <a:tint val="75000"/>
                  </a:prstClr>
                </a:solidFill>
              </a:rPr>
              <a:pPr/>
              <a:t>16</a:t>
            </a:fld>
            <a:endParaRPr lang="en-GB" dirty="0">
              <a:solidFill>
                <a:prstClr val="black">
                  <a:tint val="75000"/>
                </a:prstClr>
              </a:solidFill>
            </a:endParaRPr>
          </a:p>
        </p:txBody>
      </p:sp>
      <p:sp>
        <p:nvSpPr>
          <p:cNvPr id="3" name="TextBox 2">
            <a:extLst>
              <a:ext uri="{FF2B5EF4-FFF2-40B4-BE49-F238E27FC236}">
                <a16:creationId xmlns:a16="http://schemas.microsoft.com/office/drawing/2014/main" id="{A245ACBB-5C27-4CD1-AB27-ACDA3574CF2F}"/>
              </a:ext>
            </a:extLst>
          </p:cNvPr>
          <p:cNvSpPr txBox="1"/>
          <p:nvPr/>
        </p:nvSpPr>
        <p:spPr>
          <a:xfrm>
            <a:off x="8999130" y="136527"/>
            <a:ext cx="4001759" cy="276999"/>
          </a:xfrm>
          <a:prstGeom prst="rect">
            <a:avLst/>
          </a:prstGeom>
          <a:noFill/>
        </p:spPr>
        <p:txBody>
          <a:bodyPr wrap="square" rtlCol="0">
            <a:spAutoFit/>
          </a:bodyPr>
          <a:lstStyle/>
          <a:p>
            <a:r>
              <a:rPr lang="en-GB" sz="1200" dirty="0">
                <a:solidFill>
                  <a:prstClr val="black"/>
                </a:solidFill>
              </a:rPr>
              <a:t>Sandra Boscaneanu 2016826</a:t>
            </a:r>
          </a:p>
        </p:txBody>
      </p:sp>
      <p:sp>
        <p:nvSpPr>
          <p:cNvPr id="4" name="TextBox 3">
            <a:extLst>
              <a:ext uri="{FF2B5EF4-FFF2-40B4-BE49-F238E27FC236}">
                <a16:creationId xmlns:a16="http://schemas.microsoft.com/office/drawing/2014/main" id="{E89306C7-1D8B-4704-BF0A-F1EC8A7FA4DC}"/>
              </a:ext>
            </a:extLst>
          </p:cNvPr>
          <p:cNvSpPr txBox="1"/>
          <p:nvPr/>
        </p:nvSpPr>
        <p:spPr>
          <a:xfrm>
            <a:off x="217012" y="329283"/>
            <a:ext cx="10718989" cy="769441"/>
          </a:xfrm>
          <a:prstGeom prst="rect">
            <a:avLst/>
          </a:prstGeom>
          <a:noFill/>
        </p:spPr>
        <p:txBody>
          <a:bodyPr wrap="square" rtlCol="0">
            <a:spAutoFit/>
          </a:bodyPr>
          <a:lstStyle/>
          <a:p>
            <a:r>
              <a:rPr lang="en-GB" sz="4400" b="1" dirty="0">
                <a:solidFill>
                  <a:prstClr val="black"/>
                </a:solidFill>
              </a:rPr>
              <a:t>Effective conflict handling and Delegation</a:t>
            </a:r>
          </a:p>
        </p:txBody>
      </p:sp>
      <p:sp>
        <p:nvSpPr>
          <p:cNvPr id="15" name="TextBox 14">
            <a:extLst>
              <a:ext uri="{FF2B5EF4-FFF2-40B4-BE49-F238E27FC236}">
                <a16:creationId xmlns:a16="http://schemas.microsoft.com/office/drawing/2014/main" id="{2F0DC8AC-432D-42CC-87A6-569DB1664BB0}"/>
              </a:ext>
            </a:extLst>
          </p:cNvPr>
          <p:cNvSpPr txBox="1"/>
          <p:nvPr/>
        </p:nvSpPr>
        <p:spPr>
          <a:xfrm>
            <a:off x="324081" y="1596996"/>
            <a:ext cx="7257819" cy="3139321"/>
          </a:xfrm>
          <a:prstGeom prst="rect">
            <a:avLst/>
          </a:prstGeom>
          <a:noFill/>
        </p:spPr>
        <p:txBody>
          <a:bodyPr wrap="square" rtlCol="0">
            <a:spAutoFit/>
          </a:bodyPr>
          <a:lstStyle/>
          <a:p>
            <a:r>
              <a:rPr lang="en-GB" sz="3600" b="1" dirty="0">
                <a:solidFill>
                  <a:srgbClr val="00B050"/>
                </a:solidFill>
              </a:rPr>
              <a:t>Conflicts cannot be avoided, in addition, having an effective conflict strategy in place to solve the problem it is essential. </a:t>
            </a:r>
          </a:p>
          <a:p>
            <a:endParaRPr lang="en-GB" sz="3600" dirty="0">
              <a:solidFill>
                <a:srgbClr val="000000"/>
              </a:solidFill>
            </a:endParaRPr>
          </a:p>
          <a:p>
            <a:endParaRPr lang="en-GB" dirty="0">
              <a:solidFill>
                <a:prstClr val="black"/>
              </a:solidFill>
            </a:endParaRPr>
          </a:p>
        </p:txBody>
      </p:sp>
      <p:sp>
        <p:nvSpPr>
          <p:cNvPr id="16" name="TextBox 15">
            <a:extLst>
              <a:ext uri="{FF2B5EF4-FFF2-40B4-BE49-F238E27FC236}">
                <a16:creationId xmlns:a16="http://schemas.microsoft.com/office/drawing/2014/main" id="{786F099A-F116-47AB-9654-A6EF8FE54478}"/>
              </a:ext>
            </a:extLst>
          </p:cNvPr>
          <p:cNvSpPr txBox="1"/>
          <p:nvPr/>
        </p:nvSpPr>
        <p:spPr>
          <a:xfrm>
            <a:off x="7863980" y="3145236"/>
            <a:ext cx="4236440" cy="1384995"/>
          </a:xfrm>
          <a:prstGeom prst="rect">
            <a:avLst/>
          </a:prstGeom>
          <a:noFill/>
        </p:spPr>
        <p:txBody>
          <a:bodyPr wrap="square" rtlCol="0">
            <a:spAutoFit/>
          </a:bodyPr>
          <a:lstStyle/>
          <a:p>
            <a:r>
              <a:rPr lang="en-GB" sz="2800" dirty="0">
                <a:solidFill>
                  <a:prstClr val="black"/>
                </a:solidFill>
                <a:latin typeface="Arial Rounded MT Bold" panose="020F0704030504030204" pitchFamily="34" charset="0"/>
              </a:rPr>
              <a:t>Workplace examples: Employees feeling unmotivated.</a:t>
            </a:r>
          </a:p>
        </p:txBody>
      </p:sp>
      <p:sp>
        <p:nvSpPr>
          <p:cNvPr id="27" name="TextBox 26">
            <a:extLst>
              <a:ext uri="{FF2B5EF4-FFF2-40B4-BE49-F238E27FC236}">
                <a16:creationId xmlns:a16="http://schemas.microsoft.com/office/drawing/2014/main" id="{0EA433B1-0EE8-4D2C-A572-B217E788240D}"/>
              </a:ext>
            </a:extLst>
          </p:cNvPr>
          <p:cNvSpPr txBox="1"/>
          <p:nvPr/>
        </p:nvSpPr>
        <p:spPr>
          <a:xfrm>
            <a:off x="676276" y="4863400"/>
            <a:ext cx="9476613" cy="1815882"/>
          </a:xfrm>
          <a:prstGeom prst="rect">
            <a:avLst/>
          </a:prstGeom>
          <a:noFill/>
        </p:spPr>
        <p:txBody>
          <a:bodyPr wrap="square" rtlCol="0">
            <a:spAutoFit/>
          </a:bodyPr>
          <a:lstStyle/>
          <a:p>
            <a:r>
              <a:rPr lang="en-GB" sz="2800" dirty="0">
                <a:solidFill>
                  <a:srgbClr val="00B050"/>
                </a:solidFill>
                <a:latin typeface="Arial Rounded MT Bold" panose="020F0704030504030204" pitchFamily="34" charset="0"/>
              </a:rPr>
              <a:t>Strategies to overcome this problem:</a:t>
            </a:r>
          </a:p>
          <a:p>
            <a:pPr marL="285750" indent="-285750">
              <a:buFont typeface="Arial" panose="020B0604020202020204" pitchFamily="34" charset="0"/>
              <a:buChar char="•"/>
            </a:pPr>
            <a:r>
              <a:rPr lang="en-GB" sz="2800" dirty="0">
                <a:solidFill>
                  <a:srgbClr val="00B050"/>
                </a:solidFill>
                <a:latin typeface="Arial Rounded MT Bold" panose="020F0704030504030204" pitchFamily="34" charset="0"/>
              </a:rPr>
              <a:t>More responsibilities make them feel satisfied with their job.</a:t>
            </a:r>
          </a:p>
          <a:p>
            <a:pPr marL="285750" indent="-285750">
              <a:buFont typeface="Arial" panose="020B0604020202020204" pitchFamily="34" charset="0"/>
              <a:buChar char="•"/>
            </a:pPr>
            <a:r>
              <a:rPr lang="en-GB" sz="2800" dirty="0">
                <a:solidFill>
                  <a:srgbClr val="00B050"/>
                </a:solidFill>
                <a:latin typeface="Arial Rounded MT Bold" panose="020F0704030504030204" pitchFamily="34" charset="0"/>
              </a:rPr>
              <a:t>Incentive pay, reward.</a:t>
            </a:r>
          </a:p>
        </p:txBody>
      </p:sp>
      <p:sp>
        <p:nvSpPr>
          <p:cNvPr id="30" name="Graphic 28" descr="Arrow Right with solid fill">
            <a:extLst>
              <a:ext uri="{FF2B5EF4-FFF2-40B4-BE49-F238E27FC236}">
                <a16:creationId xmlns:a16="http://schemas.microsoft.com/office/drawing/2014/main" id="{647A1B75-FC05-44B0-9378-19E77D2D57BB}"/>
              </a:ext>
            </a:extLst>
          </p:cNvPr>
          <p:cNvSpPr/>
          <p:nvPr/>
        </p:nvSpPr>
        <p:spPr>
          <a:xfrm rot="2442620">
            <a:off x="7445097" y="2546061"/>
            <a:ext cx="837763" cy="323410"/>
          </a:xfrm>
          <a:custGeom>
            <a:avLst/>
            <a:gdLst>
              <a:gd name="connsiteX0" fmla="*/ 28575 w 837762"/>
              <a:gd name="connsiteY0" fmla="*/ 190395 h 323410"/>
              <a:gd name="connsiteX1" fmla="*/ 740655 w 837762"/>
              <a:gd name="connsiteY1" fmla="*/ 190395 h 323410"/>
              <a:gd name="connsiteX2" fmla="*/ 655930 w 837762"/>
              <a:gd name="connsiteY2" fmla="*/ 275120 h 323410"/>
              <a:gd name="connsiteX3" fmla="*/ 655930 w 837762"/>
              <a:gd name="connsiteY3" fmla="*/ 315125 h 323410"/>
              <a:gd name="connsiteX4" fmla="*/ 695935 w 837762"/>
              <a:gd name="connsiteY4" fmla="*/ 315125 h 323410"/>
              <a:gd name="connsiteX5" fmla="*/ 829189 w 837762"/>
              <a:gd name="connsiteY5" fmla="*/ 181832 h 323410"/>
              <a:gd name="connsiteX6" fmla="*/ 830142 w 837762"/>
              <a:gd name="connsiteY6" fmla="*/ 142780 h 323410"/>
              <a:gd name="connsiteX7" fmla="*/ 829189 w 837762"/>
              <a:gd name="connsiteY7" fmla="*/ 141827 h 323410"/>
              <a:gd name="connsiteX8" fmla="*/ 695906 w 837762"/>
              <a:gd name="connsiteY8" fmla="*/ 8573 h 323410"/>
              <a:gd name="connsiteX9" fmla="*/ 656854 w 837762"/>
              <a:gd name="connsiteY9" fmla="*/ 7620 h 323410"/>
              <a:gd name="connsiteX10" fmla="*/ 655901 w 837762"/>
              <a:gd name="connsiteY10" fmla="*/ 8573 h 323410"/>
              <a:gd name="connsiteX11" fmla="*/ 654949 w 837762"/>
              <a:gd name="connsiteY11" fmla="*/ 47625 h 323410"/>
              <a:gd name="connsiteX12" fmla="*/ 655901 w 837762"/>
              <a:gd name="connsiteY12" fmla="*/ 48578 h 323410"/>
              <a:gd name="connsiteX13" fmla="*/ 740626 w 837762"/>
              <a:gd name="connsiteY13" fmla="*/ 133350 h 323410"/>
              <a:gd name="connsiteX14" fmla="*/ 28575 w 837762"/>
              <a:gd name="connsiteY14" fmla="*/ 133350 h 323410"/>
              <a:gd name="connsiteX15" fmla="*/ 0 w 837762"/>
              <a:gd name="connsiteY15" fmla="*/ 161925 h 323410"/>
              <a:gd name="connsiteX16" fmla="*/ 28575 w 837762"/>
              <a:gd name="connsiteY16" fmla="*/ 190500 h 323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37762" h="323410">
                <a:moveTo>
                  <a:pt x="28575" y="190395"/>
                </a:moveTo>
                <a:lnTo>
                  <a:pt x="740655" y="190395"/>
                </a:lnTo>
                <a:lnTo>
                  <a:pt x="655930" y="275120"/>
                </a:lnTo>
                <a:cubicBezTo>
                  <a:pt x="644883" y="286167"/>
                  <a:pt x="644883" y="304078"/>
                  <a:pt x="655930" y="315125"/>
                </a:cubicBezTo>
                <a:cubicBezTo>
                  <a:pt x="666977" y="326172"/>
                  <a:pt x="684888" y="326172"/>
                  <a:pt x="695935" y="315125"/>
                </a:cubicBezTo>
                <a:lnTo>
                  <a:pt x="829189" y="181832"/>
                </a:lnTo>
                <a:cubicBezTo>
                  <a:pt x="840236" y="171311"/>
                  <a:pt x="840663" y="153827"/>
                  <a:pt x="830142" y="142780"/>
                </a:cubicBezTo>
                <a:cubicBezTo>
                  <a:pt x="829832" y="142455"/>
                  <a:pt x="829514" y="142137"/>
                  <a:pt x="829189" y="141827"/>
                </a:cubicBezTo>
                <a:lnTo>
                  <a:pt x="695906" y="8573"/>
                </a:lnTo>
                <a:cubicBezTo>
                  <a:pt x="685385" y="-2474"/>
                  <a:pt x="667901" y="-2901"/>
                  <a:pt x="656854" y="7620"/>
                </a:cubicBezTo>
                <a:cubicBezTo>
                  <a:pt x="656529" y="7930"/>
                  <a:pt x="656211" y="8248"/>
                  <a:pt x="655901" y="8573"/>
                </a:cubicBezTo>
                <a:cubicBezTo>
                  <a:pt x="644854" y="19094"/>
                  <a:pt x="644427" y="36578"/>
                  <a:pt x="654949" y="47625"/>
                </a:cubicBezTo>
                <a:cubicBezTo>
                  <a:pt x="655258" y="47950"/>
                  <a:pt x="655576" y="48268"/>
                  <a:pt x="655901" y="48578"/>
                </a:cubicBezTo>
                <a:lnTo>
                  <a:pt x="740626" y="133350"/>
                </a:lnTo>
                <a:lnTo>
                  <a:pt x="28575" y="133350"/>
                </a:lnTo>
                <a:cubicBezTo>
                  <a:pt x="12794" y="133350"/>
                  <a:pt x="0" y="146143"/>
                  <a:pt x="0" y="161925"/>
                </a:cubicBezTo>
                <a:cubicBezTo>
                  <a:pt x="0" y="177707"/>
                  <a:pt x="12794" y="190500"/>
                  <a:pt x="28575" y="190500"/>
                </a:cubicBezTo>
                <a:close/>
              </a:path>
            </a:pathLst>
          </a:custGeom>
          <a:solidFill>
            <a:srgbClr val="000000"/>
          </a:solidFill>
          <a:ln w="9525" cap="flat">
            <a:noFill/>
            <a:prstDash val="solid"/>
            <a:miter/>
          </a:ln>
        </p:spPr>
        <p:txBody>
          <a:bodyPr rtlCol="0" anchor="ctr"/>
          <a:lstStyle/>
          <a:p>
            <a:endParaRPr lang="en-GB">
              <a:solidFill>
                <a:prstClr val="black"/>
              </a:solidFill>
            </a:endParaRPr>
          </a:p>
        </p:txBody>
      </p:sp>
      <p:pic>
        <p:nvPicPr>
          <p:cNvPr id="31" name="Picture 30">
            <a:extLst>
              <a:ext uri="{FF2B5EF4-FFF2-40B4-BE49-F238E27FC236}">
                <a16:creationId xmlns:a16="http://schemas.microsoft.com/office/drawing/2014/main" id="{4BB3F9BA-786B-4612-B4FB-7FA154832D81}"/>
              </a:ext>
            </a:extLst>
          </p:cNvPr>
          <p:cNvPicPr>
            <a:picLocks noChangeAspect="1"/>
          </p:cNvPicPr>
          <p:nvPr/>
        </p:nvPicPr>
        <p:blipFill>
          <a:blip r:embed="rId4"/>
          <a:stretch>
            <a:fillRect/>
          </a:stretch>
        </p:blipFill>
        <p:spPr>
          <a:xfrm rot="8421725">
            <a:off x="7661684" y="4617556"/>
            <a:ext cx="841321" cy="323116"/>
          </a:xfrm>
          <a:prstGeom prst="rect">
            <a:avLst/>
          </a:prstGeom>
        </p:spPr>
      </p:pic>
      <p:pic>
        <p:nvPicPr>
          <p:cNvPr id="5" name="Recorded Sound">
            <a:hlinkClick r:id="" action="ppaction://media"/>
            <a:extLst>
              <a:ext uri="{FF2B5EF4-FFF2-40B4-BE49-F238E27FC236}">
                <a16:creationId xmlns:a16="http://schemas.microsoft.com/office/drawing/2014/main" id="{431B9055-BE24-4E56-A1D0-FBB1A468247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920630"/>
            <a:ext cx="609600" cy="609600"/>
          </a:xfrm>
          <a:prstGeom prst="rect">
            <a:avLst/>
          </a:prstGeom>
        </p:spPr>
      </p:pic>
    </p:spTree>
    <p:extLst>
      <p:ext uri="{BB962C8B-B14F-4D97-AF65-F5344CB8AC3E}">
        <p14:creationId xmlns:p14="http://schemas.microsoft.com/office/powerpoint/2010/main" val="762685052"/>
      </p:ext>
    </p:extLst>
  </p:cSld>
  <p:clrMapOvr>
    <a:masterClrMapping/>
  </p:clrMapOvr>
  <mc:AlternateContent xmlns:mc="http://schemas.openxmlformats.org/markup-compatibility/2006" xmlns:p14="http://schemas.microsoft.com/office/powerpoint/2010/main">
    <mc:Choice Requires="p14">
      <p:transition spd="slow" p14:dur="2000" advClick="0" advTm="34720"/>
    </mc:Choice>
    <mc:Fallback xmlns="">
      <p:transition spd="slow" advClick="0" advTm="347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1000"/>
                                        <p:tgtEl>
                                          <p:spTgt spid="15"/>
                                        </p:tgtEl>
                                      </p:cBhvr>
                                    </p:animEffect>
                                    <p:anim calcmode="lin" valueType="num">
                                      <p:cBhvr>
                                        <p:cTn id="12" dur="1000" fill="hold"/>
                                        <p:tgtEl>
                                          <p:spTgt spid="15"/>
                                        </p:tgtEl>
                                        <p:attrNameLst>
                                          <p:attrName>ppt_x</p:attrName>
                                        </p:attrNameLst>
                                      </p:cBhvr>
                                      <p:tavLst>
                                        <p:tav tm="0">
                                          <p:val>
                                            <p:strVal val="#ppt_x"/>
                                          </p:val>
                                        </p:tav>
                                        <p:tav tm="100000">
                                          <p:val>
                                            <p:strVal val="#ppt_x"/>
                                          </p:val>
                                        </p:tav>
                                      </p:tavLst>
                                    </p:anim>
                                    <p:anim calcmode="lin" valueType="num">
                                      <p:cBhvr>
                                        <p:cTn id="13" dur="1000" fill="hold"/>
                                        <p:tgtEl>
                                          <p:spTgt spid="15"/>
                                        </p:tgtEl>
                                        <p:attrNameLst>
                                          <p:attrName>ppt_y</p:attrName>
                                        </p:attrNameLst>
                                      </p:cBhvr>
                                      <p:tavLst>
                                        <p:tav tm="0">
                                          <p:val>
                                            <p:strVal val="#ppt_y+.1"/>
                                          </p:val>
                                        </p:tav>
                                        <p:tav tm="100000">
                                          <p:val>
                                            <p:strVal val="#ppt_y"/>
                                          </p:val>
                                        </p:tav>
                                      </p:tavLst>
                                    </p:anim>
                                  </p:childTnLst>
                                </p:cTn>
                              </p:par>
                              <p:par>
                                <p:cTn id="14" presetID="1" presetClass="mediacall" presetSubtype="0" fill="hold" nodeType="withEffect">
                                  <p:stCondLst>
                                    <p:cond delay="0"/>
                                  </p:stCondLst>
                                  <p:childTnLst>
                                    <p:cmd type="call" cmd="playFrom(0.0)">
                                      <p:cBhvr>
                                        <p:cTn id="15" dur="34723" fill="hold"/>
                                        <p:tgtEl>
                                          <p:spTgt spid="5"/>
                                        </p:tgtEl>
                                      </p:cBhvr>
                                    </p:cmd>
                                  </p:childTnLst>
                                </p:cTn>
                              </p:par>
                              <p:par>
                                <p:cTn id="16" presetID="22" presetClass="entr" presetSubtype="4" fill="hold" grpId="0" nodeType="with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wipe(down)">
                                      <p:cBhvr>
                                        <p:cTn id="18" dur="500"/>
                                        <p:tgtEl>
                                          <p:spTgt spid="30"/>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500" fill="hold"/>
                                        <p:tgtEl>
                                          <p:spTgt spid="16"/>
                                        </p:tgtEl>
                                        <p:attrNameLst>
                                          <p:attrName>ppt_w</p:attrName>
                                        </p:attrNameLst>
                                      </p:cBhvr>
                                      <p:tavLst>
                                        <p:tav tm="0">
                                          <p:val>
                                            <p:fltVal val="0"/>
                                          </p:val>
                                        </p:tav>
                                        <p:tav tm="100000">
                                          <p:val>
                                            <p:strVal val="#ppt_w"/>
                                          </p:val>
                                        </p:tav>
                                      </p:tavLst>
                                    </p:anim>
                                    <p:anim calcmode="lin" valueType="num">
                                      <p:cBhvr>
                                        <p:cTn id="22" dur="500" fill="hold"/>
                                        <p:tgtEl>
                                          <p:spTgt spid="16"/>
                                        </p:tgtEl>
                                        <p:attrNameLst>
                                          <p:attrName>ppt_h</p:attrName>
                                        </p:attrNameLst>
                                      </p:cBhvr>
                                      <p:tavLst>
                                        <p:tav tm="0">
                                          <p:val>
                                            <p:fltVal val="0"/>
                                          </p:val>
                                        </p:tav>
                                        <p:tav tm="100000">
                                          <p:val>
                                            <p:strVal val="#ppt_h"/>
                                          </p:val>
                                        </p:tav>
                                      </p:tavLst>
                                    </p:anim>
                                    <p:animEffect transition="in" filter="fade">
                                      <p:cBhvr>
                                        <p:cTn id="23" dur="500"/>
                                        <p:tgtEl>
                                          <p:spTgt spid="16"/>
                                        </p:tgtEl>
                                      </p:cBhvr>
                                    </p:animEffect>
                                  </p:childTnLst>
                                </p:cTn>
                              </p:par>
                              <p:par>
                                <p:cTn id="24" presetID="2" presetClass="entr" presetSubtype="4" fill="hold" nodeType="withEffect">
                                  <p:stCondLst>
                                    <p:cond delay="0"/>
                                  </p:stCondLst>
                                  <p:childTnLst>
                                    <p:set>
                                      <p:cBhvr>
                                        <p:cTn id="25" dur="1" fill="hold">
                                          <p:stCondLst>
                                            <p:cond delay="0"/>
                                          </p:stCondLst>
                                        </p:cTn>
                                        <p:tgtEl>
                                          <p:spTgt spid="31"/>
                                        </p:tgtEl>
                                        <p:attrNameLst>
                                          <p:attrName>style.visibility</p:attrName>
                                        </p:attrNameLst>
                                      </p:cBhvr>
                                      <p:to>
                                        <p:strVal val="visible"/>
                                      </p:to>
                                    </p:set>
                                    <p:anim calcmode="lin" valueType="num">
                                      <p:cBhvr additive="base">
                                        <p:cTn id="26" dur="500" fill="hold"/>
                                        <p:tgtEl>
                                          <p:spTgt spid="31"/>
                                        </p:tgtEl>
                                        <p:attrNameLst>
                                          <p:attrName>ppt_x</p:attrName>
                                        </p:attrNameLst>
                                      </p:cBhvr>
                                      <p:tavLst>
                                        <p:tav tm="0">
                                          <p:val>
                                            <p:strVal val="#ppt_x"/>
                                          </p:val>
                                        </p:tav>
                                        <p:tav tm="100000">
                                          <p:val>
                                            <p:strVal val="#ppt_x"/>
                                          </p:val>
                                        </p:tav>
                                      </p:tavLst>
                                    </p:anim>
                                    <p:anim calcmode="lin" valueType="num">
                                      <p:cBhvr additive="base">
                                        <p:cTn id="27" dur="500" fill="hold"/>
                                        <p:tgtEl>
                                          <p:spTgt spid="31"/>
                                        </p:tgtEl>
                                        <p:attrNameLst>
                                          <p:attrName>ppt_y</p:attrName>
                                        </p:attrNameLst>
                                      </p:cBhvr>
                                      <p:tavLst>
                                        <p:tav tm="0">
                                          <p:val>
                                            <p:strVal val="1+#ppt_h/2"/>
                                          </p:val>
                                        </p:tav>
                                        <p:tav tm="100000">
                                          <p:val>
                                            <p:strVal val="#ppt_y"/>
                                          </p:val>
                                        </p:tav>
                                      </p:tavLst>
                                    </p:anim>
                                  </p:childTnLst>
                                </p:cTn>
                              </p:par>
                              <p:par>
                                <p:cTn id="28" presetID="53" presetClass="entr" presetSubtype="16" fill="hold" grpId="0" nodeType="withEffect">
                                  <p:stCondLst>
                                    <p:cond delay="0"/>
                                  </p:stCondLst>
                                  <p:childTnLst>
                                    <p:set>
                                      <p:cBhvr>
                                        <p:cTn id="29" dur="1" fill="hold">
                                          <p:stCondLst>
                                            <p:cond delay="0"/>
                                          </p:stCondLst>
                                        </p:cTn>
                                        <p:tgtEl>
                                          <p:spTgt spid="27"/>
                                        </p:tgtEl>
                                        <p:attrNameLst>
                                          <p:attrName>style.visibility</p:attrName>
                                        </p:attrNameLst>
                                      </p:cBhvr>
                                      <p:to>
                                        <p:strVal val="visible"/>
                                      </p:to>
                                    </p:set>
                                    <p:anim calcmode="lin" valueType="num">
                                      <p:cBhvr>
                                        <p:cTn id="30" dur="500" fill="hold"/>
                                        <p:tgtEl>
                                          <p:spTgt spid="27"/>
                                        </p:tgtEl>
                                        <p:attrNameLst>
                                          <p:attrName>ppt_w</p:attrName>
                                        </p:attrNameLst>
                                      </p:cBhvr>
                                      <p:tavLst>
                                        <p:tav tm="0">
                                          <p:val>
                                            <p:fltVal val="0"/>
                                          </p:val>
                                        </p:tav>
                                        <p:tav tm="100000">
                                          <p:val>
                                            <p:strVal val="#ppt_w"/>
                                          </p:val>
                                        </p:tav>
                                      </p:tavLst>
                                    </p:anim>
                                    <p:anim calcmode="lin" valueType="num">
                                      <p:cBhvr>
                                        <p:cTn id="31" dur="500" fill="hold"/>
                                        <p:tgtEl>
                                          <p:spTgt spid="27"/>
                                        </p:tgtEl>
                                        <p:attrNameLst>
                                          <p:attrName>ppt_h</p:attrName>
                                        </p:attrNameLst>
                                      </p:cBhvr>
                                      <p:tavLst>
                                        <p:tav tm="0">
                                          <p:val>
                                            <p:fltVal val="0"/>
                                          </p:val>
                                        </p:tav>
                                        <p:tav tm="100000">
                                          <p:val>
                                            <p:strVal val="#ppt_h"/>
                                          </p:val>
                                        </p:tav>
                                      </p:tavLst>
                                    </p:anim>
                                    <p:animEffect transition="in" filter="fade">
                                      <p:cBhvr>
                                        <p:cTn id="3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33" fill="hold" display="0">
                  <p:stCondLst>
                    <p:cond delay="indefinite"/>
                  </p:stCondLst>
                  <p:endCondLst>
                    <p:cond evt="onStopAudio" delay="0">
                      <p:tgtEl>
                        <p:sldTgt/>
                      </p:tgtEl>
                    </p:cond>
                  </p:endCondLst>
                </p:cTn>
                <p:tgtEl>
                  <p:spTgt spid="5"/>
                </p:tgtEl>
              </p:cMediaNode>
            </p:audio>
          </p:childTnLst>
        </p:cTn>
      </p:par>
    </p:tnLst>
    <p:bldLst>
      <p:bldP spid="4" grpId="0"/>
      <p:bldP spid="15" grpId="0"/>
      <p:bldP spid="16" grpId="0"/>
      <p:bldP spid="27" grpId="0"/>
      <p:bldP spid="3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8FE746E-AF45-4C29-98CD-DF6288C2804E}"/>
              </a:ext>
            </a:extLst>
          </p:cNvPr>
          <p:cNvSpPr txBox="1"/>
          <p:nvPr/>
        </p:nvSpPr>
        <p:spPr>
          <a:xfrm>
            <a:off x="7446530" y="136525"/>
            <a:ext cx="4001758" cy="276999"/>
          </a:xfrm>
          <a:prstGeom prst="rect">
            <a:avLst/>
          </a:prstGeom>
          <a:noFill/>
        </p:spPr>
        <p:txBody>
          <a:bodyPr wrap="square" rtlCol="0">
            <a:spAutoFit/>
          </a:bodyPr>
          <a:lstStyle/>
          <a:p>
            <a:r>
              <a:rPr lang="en-GB" sz="1200" dirty="0"/>
              <a:t>Sandra Boscaneanu 2016826</a:t>
            </a:r>
          </a:p>
        </p:txBody>
      </p:sp>
      <p:pic>
        <p:nvPicPr>
          <p:cNvPr id="8" name="Picture 7" descr="Diagram&#10;&#10;Description automatically generated with medium confidence">
            <a:extLst>
              <a:ext uri="{FF2B5EF4-FFF2-40B4-BE49-F238E27FC236}">
                <a16:creationId xmlns:a16="http://schemas.microsoft.com/office/drawing/2014/main" id="{7ADA834A-357F-41DC-BB91-6F2E445DF69D}"/>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348109" y="1522583"/>
            <a:ext cx="4816210" cy="3812833"/>
          </a:xfrm>
          <a:prstGeom prst="rect">
            <a:avLst/>
          </a:prstGeom>
        </p:spPr>
      </p:pic>
      <p:sp>
        <p:nvSpPr>
          <p:cNvPr id="10" name="TextBox 9">
            <a:extLst>
              <a:ext uri="{FF2B5EF4-FFF2-40B4-BE49-F238E27FC236}">
                <a16:creationId xmlns:a16="http://schemas.microsoft.com/office/drawing/2014/main" id="{0A3F5338-5981-4046-843A-47F4268AAB9D}"/>
              </a:ext>
            </a:extLst>
          </p:cNvPr>
          <p:cNvSpPr txBox="1"/>
          <p:nvPr/>
        </p:nvSpPr>
        <p:spPr>
          <a:xfrm>
            <a:off x="314324" y="533400"/>
            <a:ext cx="11225403" cy="769441"/>
          </a:xfrm>
          <a:prstGeom prst="rect">
            <a:avLst/>
          </a:prstGeom>
          <a:noFill/>
        </p:spPr>
        <p:txBody>
          <a:bodyPr wrap="square" rtlCol="0">
            <a:spAutoFit/>
          </a:bodyPr>
          <a:lstStyle/>
          <a:p>
            <a:r>
              <a:rPr lang="en-GB" sz="4400" dirty="0"/>
              <a:t>Thomas – Kilmann model of resolving conflicts. </a:t>
            </a:r>
          </a:p>
        </p:txBody>
      </p:sp>
      <p:sp>
        <p:nvSpPr>
          <p:cNvPr id="11" name="TextBox 10">
            <a:extLst>
              <a:ext uri="{FF2B5EF4-FFF2-40B4-BE49-F238E27FC236}">
                <a16:creationId xmlns:a16="http://schemas.microsoft.com/office/drawing/2014/main" id="{63323C5B-A4A7-4C69-9EBB-7BCE64DA4857}"/>
              </a:ext>
            </a:extLst>
          </p:cNvPr>
          <p:cNvSpPr txBox="1"/>
          <p:nvPr/>
        </p:nvSpPr>
        <p:spPr>
          <a:xfrm>
            <a:off x="742001" y="2096703"/>
            <a:ext cx="5658799" cy="2308324"/>
          </a:xfrm>
          <a:prstGeom prst="rect">
            <a:avLst/>
          </a:prstGeom>
          <a:noFill/>
        </p:spPr>
        <p:txBody>
          <a:bodyPr wrap="square" rtlCol="0">
            <a:spAutoFit/>
          </a:bodyPr>
          <a:lstStyle/>
          <a:p>
            <a:pPr marL="285750" indent="-285750" fontAlgn="base">
              <a:buFont typeface="Arial" panose="020B0604020202020204" pitchFamily="34" charset="0"/>
              <a:buChar char="•"/>
            </a:pPr>
            <a:r>
              <a:rPr lang="en-GB" sz="2400" b="1" dirty="0"/>
              <a:t>C</a:t>
            </a:r>
            <a:r>
              <a:rPr lang="en-GB" sz="2400" b="1" i="0" dirty="0">
                <a:effectLst/>
              </a:rPr>
              <a:t>ompeting</a:t>
            </a:r>
            <a:r>
              <a:rPr lang="en-GB" sz="2400" b="0" i="0" dirty="0">
                <a:effectLst/>
              </a:rPr>
              <a:t> </a:t>
            </a:r>
          </a:p>
          <a:p>
            <a:pPr marL="285750" indent="-285750" fontAlgn="base">
              <a:buFont typeface="Arial" panose="020B0604020202020204" pitchFamily="34" charset="0"/>
              <a:buChar char="•"/>
            </a:pPr>
            <a:r>
              <a:rPr lang="en-GB" sz="2400" b="1" i="0" dirty="0">
                <a:solidFill>
                  <a:srgbClr val="000000"/>
                </a:solidFill>
                <a:effectLst/>
              </a:rPr>
              <a:t>Collaborating</a:t>
            </a:r>
            <a:r>
              <a:rPr lang="en-GB" sz="2400" b="0" i="0" dirty="0">
                <a:solidFill>
                  <a:srgbClr val="000000"/>
                </a:solidFill>
                <a:effectLst/>
              </a:rPr>
              <a:t>  </a:t>
            </a:r>
          </a:p>
          <a:p>
            <a:pPr marL="285750" indent="-285750" fontAlgn="base">
              <a:buFont typeface="Arial" panose="020B0604020202020204" pitchFamily="34" charset="0"/>
              <a:buChar char="•"/>
            </a:pPr>
            <a:r>
              <a:rPr lang="en-GB" sz="2400" b="1" i="0" dirty="0">
                <a:solidFill>
                  <a:srgbClr val="000000"/>
                </a:solidFill>
                <a:effectLst/>
              </a:rPr>
              <a:t>Compromising</a:t>
            </a:r>
          </a:p>
          <a:p>
            <a:pPr marL="285750" indent="-285750" fontAlgn="base">
              <a:buFont typeface="Arial" panose="020B0604020202020204" pitchFamily="34" charset="0"/>
              <a:buChar char="•"/>
            </a:pPr>
            <a:r>
              <a:rPr lang="en-GB" sz="2400" b="1" i="0" dirty="0">
                <a:solidFill>
                  <a:srgbClr val="000000"/>
                </a:solidFill>
                <a:effectLst/>
              </a:rPr>
              <a:t>Avoiding </a:t>
            </a:r>
          </a:p>
          <a:p>
            <a:pPr marL="285750" indent="-285750" fontAlgn="base">
              <a:buFont typeface="Arial" panose="020B0604020202020204" pitchFamily="34" charset="0"/>
              <a:buChar char="•"/>
            </a:pPr>
            <a:r>
              <a:rPr lang="en-GB" sz="2400" b="1" i="0" dirty="0">
                <a:solidFill>
                  <a:srgbClr val="000000"/>
                </a:solidFill>
                <a:effectLst/>
              </a:rPr>
              <a:t>Accommodating</a:t>
            </a:r>
            <a:r>
              <a:rPr lang="en-GB" sz="2400" b="0" i="0" dirty="0">
                <a:solidFill>
                  <a:srgbClr val="000000"/>
                </a:solidFill>
                <a:effectLst/>
              </a:rPr>
              <a:t> </a:t>
            </a:r>
          </a:p>
          <a:p>
            <a:pPr fontAlgn="base"/>
            <a:endParaRPr lang="en-GB" sz="2400" b="0" i="0" dirty="0">
              <a:solidFill>
                <a:srgbClr val="000000"/>
              </a:solidFill>
              <a:effectLst/>
            </a:endParaRPr>
          </a:p>
        </p:txBody>
      </p:sp>
      <p:pic>
        <p:nvPicPr>
          <p:cNvPr id="4" name="Recorded Sound">
            <a:hlinkClick r:id="" action="ppaction://media"/>
            <a:extLst>
              <a:ext uri="{FF2B5EF4-FFF2-40B4-BE49-F238E27FC236}">
                <a16:creationId xmlns:a16="http://schemas.microsoft.com/office/drawing/2014/main" id="{3519908B-59CB-4D9C-992F-2B11DBA7C1E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3675033" y="5782961"/>
            <a:ext cx="609600" cy="609600"/>
          </a:xfrm>
          <a:prstGeom prst="rect">
            <a:avLst/>
          </a:prstGeom>
        </p:spPr>
      </p:pic>
    </p:spTree>
    <p:extLst>
      <p:ext uri="{BB962C8B-B14F-4D97-AF65-F5344CB8AC3E}">
        <p14:creationId xmlns:p14="http://schemas.microsoft.com/office/powerpoint/2010/main" val="2419452863"/>
      </p:ext>
    </p:extLst>
  </p:cSld>
  <p:clrMapOvr>
    <a:masterClrMapping/>
  </p:clrMapOvr>
  <mc:AlternateContent xmlns:mc="http://schemas.openxmlformats.org/markup-compatibility/2006" xmlns:p14="http://schemas.microsoft.com/office/powerpoint/2010/main">
    <mc:Choice Requires="p14">
      <p:transition spd="slow" p14:dur="2000" advClick="0" advTm="46170"/>
    </mc:Choice>
    <mc:Fallback xmlns="">
      <p:transition spd="slow" advClick="0" advTm="4617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randombar(horizontal)">
                                      <p:cBhvr>
                                        <p:cTn id="12" dur="500"/>
                                        <p:tgtEl>
                                          <p:spTgt spid="11">
                                            <p:txEl>
                                              <p:pRg st="0" end="0"/>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11">
                                            <p:txEl>
                                              <p:pRg st="1" end="1"/>
                                            </p:txEl>
                                          </p:spTgt>
                                        </p:tgtEl>
                                        <p:attrNameLst>
                                          <p:attrName>style.visibility</p:attrName>
                                        </p:attrNameLst>
                                      </p:cBhvr>
                                      <p:to>
                                        <p:strVal val="visible"/>
                                      </p:to>
                                    </p:set>
                                    <p:animEffect transition="in" filter="randombar(horizontal)">
                                      <p:cBhvr>
                                        <p:cTn id="15" dur="500"/>
                                        <p:tgtEl>
                                          <p:spTgt spid="11">
                                            <p:txEl>
                                              <p:pRg st="1" end="1"/>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11">
                                            <p:txEl>
                                              <p:pRg st="2" end="2"/>
                                            </p:txEl>
                                          </p:spTgt>
                                        </p:tgtEl>
                                        <p:attrNameLst>
                                          <p:attrName>style.visibility</p:attrName>
                                        </p:attrNameLst>
                                      </p:cBhvr>
                                      <p:to>
                                        <p:strVal val="visible"/>
                                      </p:to>
                                    </p:set>
                                    <p:animEffect transition="in" filter="randombar(horizontal)">
                                      <p:cBhvr>
                                        <p:cTn id="18" dur="500"/>
                                        <p:tgtEl>
                                          <p:spTgt spid="11">
                                            <p:txEl>
                                              <p:pRg st="2" end="2"/>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11">
                                            <p:txEl>
                                              <p:pRg st="3" end="3"/>
                                            </p:txEl>
                                          </p:spTgt>
                                        </p:tgtEl>
                                        <p:attrNameLst>
                                          <p:attrName>style.visibility</p:attrName>
                                        </p:attrNameLst>
                                      </p:cBhvr>
                                      <p:to>
                                        <p:strVal val="visible"/>
                                      </p:to>
                                    </p:set>
                                    <p:animEffect transition="in" filter="randombar(horizontal)">
                                      <p:cBhvr>
                                        <p:cTn id="21" dur="500"/>
                                        <p:tgtEl>
                                          <p:spTgt spid="11">
                                            <p:txEl>
                                              <p:pRg st="3" end="3"/>
                                            </p:txEl>
                                          </p:spTgt>
                                        </p:tgtEl>
                                      </p:cBhvr>
                                    </p:animEffect>
                                  </p:childTnLst>
                                </p:cTn>
                              </p:par>
                              <p:par>
                                <p:cTn id="22" presetID="14" presetClass="entr" presetSubtype="10" fill="hold" nodeType="withEffect">
                                  <p:stCondLst>
                                    <p:cond delay="0"/>
                                  </p:stCondLst>
                                  <p:childTnLst>
                                    <p:set>
                                      <p:cBhvr>
                                        <p:cTn id="23" dur="1" fill="hold">
                                          <p:stCondLst>
                                            <p:cond delay="0"/>
                                          </p:stCondLst>
                                        </p:cTn>
                                        <p:tgtEl>
                                          <p:spTgt spid="11">
                                            <p:txEl>
                                              <p:pRg st="4" end="4"/>
                                            </p:txEl>
                                          </p:spTgt>
                                        </p:tgtEl>
                                        <p:attrNameLst>
                                          <p:attrName>style.visibility</p:attrName>
                                        </p:attrNameLst>
                                      </p:cBhvr>
                                      <p:to>
                                        <p:strVal val="visible"/>
                                      </p:to>
                                    </p:set>
                                    <p:animEffect transition="in" filter="randombar(horizontal)">
                                      <p:cBhvr>
                                        <p:cTn id="24" dur="500"/>
                                        <p:tgtEl>
                                          <p:spTgt spid="11">
                                            <p:txEl>
                                              <p:pRg st="4" end="4"/>
                                            </p:txEl>
                                          </p:spTgt>
                                        </p:tgtEl>
                                      </p:cBhvr>
                                    </p:animEffect>
                                  </p:childTnLst>
                                </p:cTn>
                              </p:par>
                              <p:par>
                                <p:cTn id="25" presetID="1" presetClass="mediacall" presetSubtype="0" fill="hold" nodeType="withEffect">
                                  <p:stCondLst>
                                    <p:cond delay="0"/>
                                  </p:stCondLst>
                                  <p:childTnLst>
                                    <p:cmd type="call" cmd="playFrom(0.0)">
                                      <p:cBhvr>
                                        <p:cTn id="26" dur="4617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27" fill="hold" display="0">
                  <p:stCondLst>
                    <p:cond delay="indefinite"/>
                  </p:stCondLst>
                  <p:endCondLst>
                    <p:cond evt="onStopAudio" delay="0">
                      <p:tgtEl>
                        <p:sldTgt/>
                      </p:tgtEl>
                    </p:cond>
                  </p:endCondLst>
                </p:cTn>
                <p:tgtEl>
                  <p:spTgt spid="4"/>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5C5792B-D9CD-4F27-BCE4-FD45ECCFE187}"/>
              </a:ext>
            </a:extLst>
          </p:cNvPr>
          <p:cNvSpPr>
            <a:spLocks noGrp="1"/>
          </p:cNvSpPr>
          <p:nvPr>
            <p:ph type="sldNum" sz="quarter" idx="12"/>
          </p:nvPr>
        </p:nvSpPr>
        <p:spPr/>
        <p:txBody>
          <a:bodyPr/>
          <a:lstStyle/>
          <a:p>
            <a:fld id="{B3A0F18A-083C-4322-87A1-86EE146E10CF}" type="slidenum">
              <a:rPr lang="en-GB" smtClean="0">
                <a:solidFill>
                  <a:prstClr val="black">
                    <a:tint val="75000"/>
                  </a:prstClr>
                </a:solidFill>
              </a:rPr>
              <a:pPr/>
              <a:t>18</a:t>
            </a:fld>
            <a:endParaRPr lang="en-GB" dirty="0">
              <a:solidFill>
                <a:prstClr val="black">
                  <a:tint val="75000"/>
                </a:prstClr>
              </a:solidFill>
            </a:endParaRPr>
          </a:p>
        </p:txBody>
      </p:sp>
      <p:sp>
        <p:nvSpPr>
          <p:cNvPr id="3" name="TextBox 2">
            <a:extLst>
              <a:ext uri="{FF2B5EF4-FFF2-40B4-BE49-F238E27FC236}">
                <a16:creationId xmlns:a16="http://schemas.microsoft.com/office/drawing/2014/main" id="{C865808E-3830-453C-B3B9-47D9CA3D6690}"/>
              </a:ext>
            </a:extLst>
          </p:cNvPr>
          <p:cNvSpPr txBox="1"/>
          <p:nvPr/>
        </p:nvSpPr>
        <p:spPr>
          <a:xfrm>
            <a:off x="751332" y="156588"/>
            <a:ext cx="8695944" cy="923330"/>
          </a:xfrm>
          <a:prstGeom prst="rect">
            <a:avLst/>
          </a:prstGeom>
          <a:noFill/>
        </p:spPr>
        <p:txBody>
          <a:bodyPr wrap="square" rtlCol="0">
            <a:spAutoFit/>
          </a:bodyPr>
          <a:lstStyle/>
          <a:p>
            <a:r>
              <a:rPr lang="en-GB" sz="5400" dirty="0">
                <a:solidFill>
                  <a:prstClr val="black"/>
                </a:solidFill>
              </a:rPr>
              <a:t>Effective Delegation</a:t>
            </a:r>
          </a:p>
        </p:txBody>
      </p:sp>
      <p:sp>
        <p:nvSpPr>
          <p:cNvPr id="4" name="TextBox 3">
            <a:extLst>
              <a:ext uri="{FF2B5EF4-FFF2-40B4-BE49-F238E27FC236}">
                <a16:creationId xmlns:a16="http://schemas.microsoft.com/office/drawing/2014/main" id="{7B8B3CB8-A15C-4875-9196-E7D6D2FEB5DD}"/>
              </a:ext>
            </a:extLst>
          </p:cNvPr>
          <p:cNvSpPr txBox="1"/>
          <p:nvPr/>
        </p:nvSpPr>
        <p:spPr>
          <a:xfrm>
            <a:off x="173736" y="1059856"/>
            <a:ext cx="10588752" cy="1661993"/>
          </a:xfrm>
          <a:prstGeom prst="rect">
            <a:avLst/>
          </a:prstGeom>
          <a:noFill/>
        </p:spPr>
        <p:txBody>
          <a:bodyPr wrap="square" rtlCol="0">
            <a:spAutoFit/>
          </a:bodyPr>
          <a:lstStyle/>
          <a:p>
            <a:pPr fontAlgn="base"/>
            <a:r>
              <a:rPr lang="en-GB" sz="2800" dirty="0">
                <a:solidFill>
                  <a:prstClr val="black"/>
                </a:solidFill>
              </a:rPr>
              <a:t>Delegation is one of the most essential roles of a manager. The willingness to assign authority and responsibility can be used to assess manager's performance.</a:t>
            </a:r>
            <a:endParaRPr lang="en-GB" dirty="0">
              <a:solidFill>
                <a:srgbClr val="000000"/>
              </a:solidFill>
            </a:endParaRPr>
          </a:p>
          <a:p>
            <a:pPr fontAlgn="base"/>
            <a:endParaRPr lang="en-GB" dirty="0">
              <a:solidFill>
                <a:srgbClr val="000000"/>
              </a:solidFill>
            </a:endParaRPr>
          </a:p>
        </p:txBody>
      </p:sp>
      <p:sp>
        <p:nvSpPr>
          <p:cNvPr id="5" name="TextBox 4">
            <a:extLst>
              <a:ext uri="{FF2B5EF4-FFF2-40B4-BE49-F238E27FC236}">
                <a16:creationId xmlns:a16="http://schemas.microsoft.com/office/drawing/2014/main" id="{B84828EF-94E5-40A8-88BB-0ADE423C166D}"/>
              </a:ext>
            </a:extLst>
          </p:cNvPr>
          <p:cNvSpPr txBox="1"/>
          <p:nvPr/>
        </p:nvSpPr>
        <p:spPr>
          <a:xfrm>
            <a:off x="566928" y="2529339"/>
            <a:ext cx="3639312" cy="2954655"/>
          </a:xfrm>
          <a:prstGeom prst="rect">
            <a:avLst/>
          </a:prstGeom>
          <a:noFill/>
        </p:spPr>
        <p:txBody>
          <a:bodyPr wrap="square" rtlCol="0">
            <a:spAutoFit/>
          </a:bodyPr>
          <a:lstStyle/>
          <a:p>
            <a:pPr fontAlgn="base"/>
            <a:endParaRPr lang="en-GB" b="1" dirty="0">
              <a:solidFill>
                <a:srgbClr val="000000"/>
              </a:solidFill>
              <a:latin typeface="Segoe UI" panose="020B0502040204020203" pitchFamily="34" charset="0"/>
            </a:endParaRPr>
          </a:p>
          <a:p>
            <a:pPr fontAlgn="base">
              <a:buFont typeface="+mj-lt"/>
              <a:buAutoNum type="arabicPeriod"/>
            </a:pPr>
            <a:r>
              <a:rPr lang="en-GB" sz="2800" b="1" dirty="0">
                <a:solidFill>
                  <a:srgbClr val="000000"/>
                </a:solidFill>
              </a:rPr>
              <a:t>Asses </a:t>
            </a:r>
          </a:p>
          <a:p>
            <a:pPr fontAlgn="base"/>
            <a:r>
              <a:rPr lang="en-GB" sz="2800" b="1" dirty="0">
                <a:solidFill>
                  <a:srgbClr val="000000"/>
                </a:solidFill>
              </a:rPr>
              <a:t>-What is the right task to delegate?</a:t>
            </a:r>
          </a:p>
          <a:p>
            <a:pPr fontAlgn="base"/>
            <a:r>
              <a:rPr lang="en-GB" sz="2800" b="1" dirty="0">
                <a:solidFill>
                  <a:srgbClr val="000000"/>
                </a:solidFill>
              </a:rPr>
              <a:t>2.Set expectations</a:t>
            </a:r>
          </a:p>
          <a:p>
            <a:pPr fontAlgn="base"/>
            <a:r>
              <a:rPr lang="en-GB" sz="2800" b="1" dirty="0">
                <a:solidFill>
                  <a:srgbClr val="000000"/>
                </a:solidFill>
              </a:rPr>
              <a:t>- What exactly is it that he must to do?</a:t>
            </a:r>
          </a:p>
        </p:txBody>
      </p:sp>
      <p:sp>
        <p:nvSpPr>
          <p:cNvPr id="6" name="TextBox 5">
            <a:extLst>
              <a:ext uri="{FF2B5EF4-FFF2-40B4-BE49-F238E27FC236}">
                <a16:creationId xmlns:a16="http://schemas.microsoft.com/office/drawing/2014/main" id="{1F495A96-9E8E-497A-B2DF-2B44F22F36EA}"/>
              </a:ext>
            </a:extLst>
          </p:cNvPr>
          <p:cNvSpPr txBox="1"/>
          <p:nvPr/>
        </p:nvSpPr>
        <p:spPr>
          <a:xfrm>
            <a:off x="6692047" y="2676962"/>
            <a:ext cx="4379052" cy="3385542"/>
          </a:xfrm>
          <a:prstGeom prst="rect">
            <a:avLst/>
          </a:prstGeom>
          <a:noFill/>
        </p:spPr>
        <p:txBody>
          <a:bodyPr wrap="square" rtlCol="0">
            <a:spAutoFit/>
          </a:bodyPr>
          <a:lstStyle/>
          <a:p>
            <a:pPr fontAlgn="base"/>
            <a:r>
              <a:rPr lang="en-GB" sz="2800" b="1" dirty="0">
                <a:solidFill>
                  <a:srgbClr val="000000"/>
                </a:solidFill>
              </a:rPr>
              <a:t>3. Provide support</a:t>
            </a:r>
          </a:p>
          <a:p>
            <a:pPr fontAlgn="base"/>
            <a:r>
              <a:rPr lang="en-GB" sz="2800" b="1" dirty="0">
                <a:solidFill>
                  <a:srgbClr val="000000"/>
                </a:solidFill>
              </a:rPr>
              <a:t>-What resources does he need to finish the job?</a:t>
            </a:r>
          </a:p>
          <a:p>
            <a:pPr fontAlgn="base"/>
            <a:r>
              <a:rPr lang="en-GB" sz="2800" b="1" dirty="0">
                <a:solidFill>
                  <a:srgbClr val="000000"/>
                </a:solidFill>
              </a:rPr>
              <a:t>4. Follow up</a:t>
            </a:r>
          </a:p>
          <a:p>
            <a:pPr fontAlgn="base"/>
            <a:r>
              <a:rPr lang="en-GB" sz="2800" b="1" dirty="0">
                <a:solidFill>
                  <a:srgbClr val="000000"/>
                </a:solidFill>
              </a:rPr>
              <a:t>-What would you do to express your gratitude for the employee's efforts?</a:t>
            </a:r>
          </a:p>
          <a:p>
            <a:endParaRPr lang="en-GB" dirty="0">
              <a:solidFill>
                <a:prstClr val="black"/>
              </a:solidFill>
            </a:endParaRPr>
          </a:p>
        </p:txBody>
      </p:sp>
      <p:pic>
        <p:nvPicPr>
          <p:cNvPr id="12" name="Picture 11">
            <a:extLst>
              <a:ext uri="{FF2B5EF4-FFF2-40B4-BE49-F238E27FC236}">
                <a16:creationId xmlns:a16="http://schemas.microsoft.com/office/drawing/2014/main" id="{33309A83-DB6E-445A-8075-6E2904329C61}"/>
              </a:ext>
            </a:extLst>
          </p:cNvPr>
          <p:cNvPicPr>
            <a:picLocks noChangeAspect="1"/>
          </p:cNvPicPr>
          <p:nvPr/>
        </p:nvPicPr>
        <p:blipFill>
          <a:blip r:embed="rId5"/>
          <a:stretch>
            <a:fillRect/>
          </a:stretch>
        </p:blipFill>
        <p:spPr>
          <a:xfrm>
            <a:off x="8333061" y="136524"/>
            <a:ext cx="1981372" cy="323116"/>
          </a:xfrm>
          <a:prstGeom prst="rect">
            <a:avLst/>
          </a:prstGeom>
        </p:spPr>
      </p:pic>
      <p:pic>
        <p:nvPicPr>
          <p:cNvPr id="7" name="Recorded Sound">
            <a:hlinkClick r:id="" action="ppaction://media"/>
            <a:extLst>
              <a:ext uri="{FF2B5EF4-FFF2-40B4-BE49-F238E27FC236}">
                <a16:creationId xmlns:a16="http://schemas.microsoft.com/office/drawing/2014/main" id="{5A0130F9-0FC9-4B4E-9BCC-945CE8779EF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106991" y="5717993"/>
            <a:ext cx="609600" cy="609600"/>
          </a:xfrm>
          <a:prstGeom prst="rect">
            <a:avLst/>
          </a:prstGeom>
        </p:spPr>
      </p:pic>
    </p:spTree>
    <p:extLst>
      <p:ext uri="{BB962C8B-B14F-4D97-AF65-F5344CB8AC3E}">
        <p14:creationId xmlns:p14="http://schemas.microsoft.com/office/powerpoint/2010/main" val="1042184302"/>
      </p:ext>
    </p:extLst>
  </p:cSld>
  <p:clrMapOvr>
    <a:masterClrMapping/>
  </p:clrMapOvr>
  <mc:AlternateContent xmlns:mc="http://schemas.openxmlformats.org/markup-compatibility/2006" xmlns:p14="http://schemas.microsoft.com/office/powerpoint/2010/main">
    <mc:Choice Requires="p14">
      <p:transition spd="slow" p14:dur="2000" advClick="0" advTm="27900"/>
    </mc:Choice>
    <mc:Fallback xmlns="">
      <p:transition spd="slow" advClick="0" advTm="279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 calcmode="lin" valueType="num">
                                      <p:cBhvr additive="base">
                                        <p:cTn id="11"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 calcmode="lin" valueType="num">
                                      <p:cBhvr additive="base">
                                        <p:cTn id="15"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5">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anim calcmode="lin" valueType="num">
                                      <p:cBhvr additive="base">
                                        <p:cTn id="23"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6">
                                            <p:txEl>
                                              <p:pRg st="0" end="0"/>
                                            </p:txEl>
                                          </p:spTgt>
                                        </p:tgtEl>
                                        <p:attrNameLst>
                                          <p:attrName>style.visibility</p:attrName>
                                        </p:attrNameLst>
                                      </p:cBhvr>
                                      <p:to>
                                        <p:strVal val="visible"/>
                                      </p:to>
                                    </p:set>
                                    <p:animEffect transition="in" filter="wipe(down)">
                                      <p:cBhvr>
                                        <p:cTn id="29" dur="500"/>
                                        <p:tgtEl>
                                          <p:spTgt spid="6">
                                            <p:txEl>
                                              <p:pRg st="0" end="0"/>
                                            </p:txEl>
                                          </p:spTgt>
                                        </p:tgtEl>
                                      </p:cBhvr>
                                    </p:animEffect>
                                  </p:childTnLst>
                                </p:cTn>
                              </p:par>
                              <p:par>
                                <p:cTn id="30" presetID="22" presetClass="entr" presetSubtype="4" fill="hold" nodeType="withEffect">
                                  <p:stCondLst>
                                    <p:cond delay="0"/>
                                  </p:stCondLst>
                                  <p:childTnLst>
                                    <p:set>
                                      <p:cBhvr>
                                        <p:cTn id="31" dur="1" fill="hold">
                                          <p:stCondLst>
                                            <p:cond delay="0"/>
                                          </p:stCondLst>
                                        </p:cTn>
                                        <p:tgtEl>
                                          <p:spTgt spid="6">
                                            <p:txEl>
                                              <p:pRg st="1" end="1"/>
                                            </p:txEl>
                                          </p:spTgt>
                                        </p:tgtEl>
                                        <p:attrNameLst>
                                          <p:attrName>style.visibility</p:attrName>
                                        </p:attrNameLst>
                                      </p:cBhvr>
                                      <p:to>
                                        <p:strVal val="visible"/>
                                      </p:to>
                                    </p:set>
                                    <p:animEffect transition="in" filter="wipe(down)">
                                      <p:cBhvr>
                                        <p:cTn id="32" dur="500"/>
                                        <p:tgtEl>
                                          <p:spTgt spid="6">
                                            <p:txEl>
                                              <p:pRg st="1" end="1"/>
                                            </p:txEl>
                                          </p:spTgt>
                                        </p:tgtEl>
                                      </p:cBhvr>
                                    </p:animEffect>
                                  </p:childTnLst>
                                </p:cTn>
                              </p:par>
                              <p:par>
                                <p:cTn id="33" presetID="22" presetClass="entr" presetSubtype="4" fill="hold" nodeType="withEffect">
                                  <p:stCondLst>
                                    <p:cond delay="0"/>
                                  </p:stCondLst>
                                  <p:childTnLst>
                                    <p:set>
                                      <p:cBhvr>
                                        <p:cTn id="34" dur="1" fill="hold">
                                          <p:stCondLst>
                                            <p:cond delay="0"/>
                                          </p:stCondLst>
                                        </p:cTn>
                                        <p:tgtEl>
                                          <p:spTgt spid="6">
                                            <p:txEl>
                                              <p:pRg st="2" end="2"/>
                                            </p:txEl>
                                          </p:spTgt>
                                        </p:tgtEl>
                                        <p:attrNameLst>
                                          <p:attrName>style.visibility</p:attrName>
                                        </p:attrNameLst>
                                      </p:cBhvr>
                                      <p:to>
                                        <p:strVal val="visible"/>
                                      </p:to>
                                    </p:set>
                                    <p:animEffect transition="in" filter="wipe(down)">
                                      <p:cBhvr>
                                        <p:cTn id="35" dur="500"/>
                                        <p:tgtEl>
                                          <p:spTgt spid="6">
                                            <p:txEl>
                                              <p:pRg st="2" end="2"/>
                                            </p:txEl>
                                          </p:spTgt>
                                        </p:tgtEl>
                                      </p:cBhvr>
                                    </p:animEffect>
                                  </p:childTnLst>
                                </p:cTn>
                              </p:par>
                              <p:par>
                                <p:cTn id="36" presetID="22" presetClass="entr" presetSubtype="4" fill="hold" nodeType="withEffect">
                                  <p:stCondLst>
                                    <p:cond delay="0"/>
                                  </p:stCondLst>
                                  <p:childTnLst>
                                    <p:set>
                                      <p:cBhvr>
                                        <p:cTn id="37" dur="1" fill="hold">
                                          <p:stCondLst>
                                            <p:cond delay="0"/>
                                          </p:stCondLst>
                                        </p:cTn>
                                        <p:tgtEl>
                                          <p:spTgt spid="6">
                                            <p:txEl>
                                              <p:pRg st="3" end="3"/>
                                            </p:txEl>
                                          </p:spTgt>
                                        </p:tgtEl>
                                        <p:attrNameLst>
                                          <p:attrName>style.visibility</p:attrName>
                                        </p:attrNameLst>
                                      </p:cBhvr>
                                      <p:to>
                                        <p:strVal val="visible"/>
                                      </p:to>
                                    </p:set>
                                    <p:animEffect transition="in" filter="wipe(down)">
                                      <p:cBhvr>
                                        <p:cTn id="38" dur="500"/>
                                        <p:tgtEl>
                                          <p:spTgt spid="6">
                                            <p:txEl>
                                              <p:pRg st="3" end="3"/>
                                            </p:txEl>
                                          </p:spTgt>
                                        </p:tgtEl>
                                      </p:cBhvr>
                                    </p:animEffect>
                                  </p:childTnLst>
                                </p:cTn>
                              </p:par>
                              <p:par>
                                <p:cTn id="39" presetID="1" presetClass="mediacall" presetSubtype="0" fill="hold" nodeType="withEffect">
                                  <p:stCondLst>
                                    <p:cond delay="0"/>
                                  </p:stCondLst>
                                  <p:childTnLst>
                                    <p:cmd type="call" cmd="playFrom(0.0)">
                                      <p:cBhvr>
                                        <p:cTn id="40" dur="27897"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41" fill="hold" display="0">
                  <p:stCondLst>
                    <p:cond delay="indefinite"/>
                  </p:stCondLst>
                  <p:endCondLst>
                    <p:cond evt="onStopAudio" delay="0">
                      <p:tgtEl>
                        <p:sldTgt/>
                      </p:tgtEl>
                    </p:cond>
                  </p:endCondLst>
                </p:cTn>
                <p:tgtEl>
                  <p:spTgt spid="7"/>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A3608D3-7E24-4561-A189-9EBCBDE5A44A}"/>
              </a:ext>
            </a:extLst>
          </p:cNvPr>
          <p:cNvSpPr>
            <a:spLocks noGrp="1"/>
          </p:cNvSpPr>
          <p:nvPr>
            <p:ph type="sldNum" sz="quarter" idx="12"/>
          </p:nvPr>
        </p:nvSpPr>
        <p:spPr/>
        <p:txBody>
          <a:bodyPr/>
          <a:lstStyle/>
          <a:p>
            <a:fld id="{B3A0F18A-083C-4322-87A1-86EE146E10CF}" type="slidenum">
              <a:rPr lang="en-GB" smtClean="0">
                <a:solidFill>
                  <a:prstClr val="black">
                    <a:tint val="75000"/>
                  </a:prstClr>
                </a:solidFill>
              </a:rPr>
              <a:pPr/>
              <a:t>19</a:t>
            </a:fld>
            <a:endParaRPr lang="en-GB" dirty="0">
              <a:solidFill>
                <a:prstClr val="black">
                  <a:tint val="75000"/>
                </a:prstClr>
              </a:solidFill>
            </a:endParaRPr>
          </a:p>
        </p:txBody>
      </p:sp>
      <p:sp>
        <p:nvSpPr>
          <p:cNvPr id="9" name="TextBox 8">
            <a:extLst>
              <a:ext uri="{FF2B5EF4-FFF2-40B4-BE49-F238E27FC236}">
                <a16:creationId xmlns:a16="http://schemas.microsoft.com/office/drawing/2014/main" id="{25A10A48-AAAE-45B5-BEFA-C9BC3F089537}"/>
              </a:ext>
            </a:extLst>
          </p:cNvPr>
          <p:cNvSpPr txBox="1"/>
          <p:nvPr/>
        </p:nvSpPr>
        <p:spPr>
          <a:xfrm>
            <a:off x="623337" y="222981"/>
            <a:ext cx="5557819" cy="830997"/>
          </a:xfrm>
          <a:prstGeom prst="rect">
            <a:avLst/>
          </a:prstGeom>
          <a:noFill/>
        </p:spPr>
        <p:txBody>
          <a:bodyPr wrap="square" rtlCol="0">
            <a:spAutoFit/>
          </a:bodyPr>
          <a:lstStyle/>
          <a:p>
            <a:r>
              <a:rPr lang="en-GB" sz="4800" dirty="0">
                <a:solidFill>
                  <a:prstClr val="black"/>
                </a:solidFill>
              </a:rPr>
              <a:t>Belbin  Team Roles </a:t>
            </a:r>
          </a:p>
        </p:txBody>
      </p:sp>
      <p:sp>
        <p:nvSpPr>
          <p:cNvPr id="10" name="TextBox 9">
            <a:extLst>
              <a:ext uri="{FF2B5EF4-FFF2-40B4-BE49-F238E27FC236}">
                <a16:creationId xmlns:a16="http://schemas.microsoft.com/office/drawing/2014/main" id="{8EF6FB93-D898-4C44-904B-C60D0BC95C1D}"/>
              </a:ext>
            </a:extLst>
          </p:cNvPr>
          <p:cNvSpPr txBox="1"/>
          <p:nvPr/>
        </p:nvSpPr>
        <p:spPr>
          <a:xfrm>
            <a:off x="623337" y="1454184"/>
            <a:ext cx="4609791" cy="2554545"/>
          </a:xfrm>
          <a:prstGeom prst="rect">
            <a:avLst/>
          </a:prstGeom>
          <a:noFill/>
        </p:spPr>
        <p:txBody>
          <a:bodyPr wrap="square" rtlCol="0">
            <a:spAutoFit/>
          </a:bodyPr>
          <a:lstStyle/>
          <a:p>
            <a:pPr fontAlgn="base"/>
            <a:r>
              <a:rPr lang="en-GB" sz="4000" dirty="0">
                <a:solidFill>
                  <a:srgbClr val="000000"/>
                </a:solidFill>
              </a:rPr>
              <a:t>According to Belbin questionnaire I have a Teamwork and a Shaper role.</a:t>
            </a:r>
          </a:p>
        </p:txBody>
      </p:sp>
      <p:pic>
        <p:nvPicPr>
          <p:cNvPr id="14" name="Picture 13">
            <a:extLst>
              <a:ext uri="{FF2B5EF4-FFF2-40B4-BE49-F238E27FC236}">
                <a16:creationId xmlns:a16="http://schemas.microsoft.com/office/drawing/2014/main" id="{037645BF-1129-45E6-9CF0-AB88ACC4EBB3}"/>
              </a:ext>
            </a:extLst>
          </p:cNvPr>
          <p:cNvPicPr>
            <a:picLocks noChangeAspect="1"/>
          </p:cNvPicPr>
          <p:nvPr/>
        </p:nvPicPr>
        <p:blipFill>
          <a:blip r:embed="rId4"/>
          <a:stretch>
            <a:fillRect/>
          </a:stretch>
        </p:blipFill>
        <p:spPr>
          <a:xfrm>
            <a:off x="8399021" y="136525"/>
            <a:ext cx="1981372" cy="323116"/>
          </a:xfrm>
          <a:prstGeom prst="rect">
            <a:avLst/>
          </a:prstGeom>
        </p:spPr>
      </p:pic>
      <p:sp>
        <p:nvSpPr>
          <p:cNvPr id="15" name="TextBox 14">
            <a:extLst>
              <a:ext uri="{FF2B5EF4-FFF2-40B4-BE49-F238E27FC236}">
                <a16:creationId xmlns:a16="http://schemas.microsoft.com/office/drawing/2014/main" id="{E313B61D-C2FC-431C-B2C9-08A7B5457809}"/>
              </a:ext>
            </a:extLst>
          </p:cNvPr>
          <p:cNvSpPr txBox="1"/>
          <p:nvPr/>
        </p:nvSpPr>
        <p:spPr>
          <a:xfrm>
            <a:off x="6113418" y="1658639"/>
            <a:ext cx="6798908" cy="3877985"/>
          </a:xfrm>
          <a:prstGeom prst="rect">
            <a:avLst/>
          </a:prstGeom>
          <a:noFill/>
        </p:spPr>
        <p:txBody>
          <a:bodyPr wrap="square" rtlCol="0">
            <a:spAutoFit/>
          </a:bodyPr>
          <a:lstStyle/>
          <a:p>
            <a:r>
              <a:rPr lang="en-GB" sz="3200" dirty="0">
                <a:solidFill>
                  <a:prstClr val="black"/>
                </a:solidFill>
              </a:rPr>
              <a:t>Strengths</a:t>
            </a:r>
          </a:p>
          <a:p>
            <a:endParaRPr lang="en-GB" sz="3200" dirty="0">
              <a:solidFill>
                <a:prstClr val="black"/>
              </a:solidFill>
            </a:endParaRPr>
          </a:p>
          <a:p>
            <a:pPr marL="285750" indent="-285750">
              <a:buFont typeface="Arial" panose="020B0604020202020204" pitchFamily="34" charset="0"/>
              <a:buChar char="•"/>
            </a:pPr>
            <a:r>
              <a:rPr lang="en-GB" sz="3200" dirty="0">
                <a:solidFill>
                  <a:prstClr val="black"/>
                </a:solidFill>
              </a:rPr>
              <a:t>Co-operative</a:t>
            </a:r>
          </a:p>
          <a:p>
            <a:pPr marL="285750" indent="-285750">
              <a:buFont typeface="Arial" panose="020B0604020202020204" pitchFamily="34" charset="0"/>
              <a:buChar char="•"/>
            </a:pPr>
            <a:r>
              <a:rPr lang="en-GB" sz="3200" dirty="0">
                <a:solidFill>
                  <a:prstClr val="black"/>
                </a:solidFill>
              </a:rPr>
              <a:t>Diplomatic</a:t>
            </a:r>
          </a:p>
          <a:p>
            <a:pPr marL="285750" indent="-285750">
              <a:buFont typeface="Arial" panose="020B0604020202020204" pitchFamily="34" charset="0"/>
              <a:buChar char="•"/>
            </a:pPr>
            <a:r>
              <a:rPr lang="en-GB" sz="3200" dirty="0">
                <a:solidFill>
                  <a:prstClr val="black"/>
                </a:solidFill>
              </a:rPr>
              <a:t>Energetic</a:t>
            </a:r>
          </a:p>
          <a:p>
            <a:pPr marL="285750" indent="-285750">
              <a:buFont typeface="Arial" panose="020B0604020202020204" pitchFamily="34" charset="0"/>
              <a:buChar char="•"/>
            </a:pPr>
            <a:r>
              <a:rPr lang="en-GB" sz="3200" dirty="0">
                <a:solidFill>
                  <a:prstClr val="black"/>
                </a:solidFill>
              </a:rPr>
              <a:t>Dynamic</a:t>
            </a:r>
          </a:p>
          <a:p>
            <a:endParaRPr lang="en-GB" dirty="0">
              <a:solidFill>
                <a:prstClr val="black"/>
              </a:solidFill>
            </a:endParaRPr>
          </a:p>
          <a:p>
            <a:endParaRPr lang="en-GB" dirty="0">
              <a:solidFill>
                <a:prstClr val="black"/>
              </a:solidFill>
            </a:endParaRPr>
          </a:p>
          <a:p>
            <a:r>
              <a:rPr lang="en-GB" dirty="0">
                <a:solidFill>
                  <a:prstClr val="black"/>
                </a:solidFill>
              </a:rPr>
              <a:t> </a:t>
            </a:r>
          </a:p>
        </p:txBody>
      </p:sp>
      <p:sp>
        <p:nvSpPr>
          <p:cNvPr id="16" name="TextBox 15">
            <a:extLst>
              <a:ext uri="{FF2B5EF4-FFF2-40B4-BE49-F238E27FC236}">
                <a16:creationId xmlns:a16="http://schemas.microsoft.com/office/drawing/2014/main" id="{0DD47ECC-C15F-4AF7-84F6-A1B5055E023C}"/>
              </a:ext>
            </a:extLst>
          </p:cNvPr>
          <p:cNvSpPr txBox="1"/>
          <p:nvPr/>
        </p:nvSpPr>
        <p:spPr>
          <a:xfrm>
            <a:off x="8893941" y="3181038"/>
            <a:ext cx="3830527" cy="3447098"/>
          </a:xfrm>
          <a:prstGeom prst="rect">
            <a:avLst/>
          </a:prstGeom>
          <a:noFill/>
        </p:spPr>
        <p:txBody>
          <a:bodyPr wrap="square" rtlCol="0">
            <a:spAutoFit/>
          </a:bodyPr>
          <a:lstStyle/>
          <a:p>
            <a:r>
              <a:rPr lang="en-GB" sz="3200" dirty="0">
                <a:solidFill>
                  <a:prstClr val="black"/>
                </a:solidFill>
              </a:rPr>
              <a:t>Weaknesses</a:t>
            </a:r>
          </a:p>
          <a:p>
            <a:endParaRPr lang="en-GB" dirty="0">
              <a:solidFill>
                <a:prstClr val="black"/>
              </a:solidFill>
            </a:endParaRPr>
          </a:p>
          <a:p>
            <a:pPr marL="285750" indent="-285750">
              <a:buFont typeface="Arial" panose="020B0604020202020204" pitchFamily="34" charset="0"/>
              <a:buChar char="•"/>
            </a:pPr>
            <a:r>
              <a:rPr lang="en-GB" sz="2800" dirty="0">
                <a:solidFill>
                  <a:prstClr val="black"/>
                </a:solidFill>
              </a:rPr>
              <a:t>Avoid conflicts and making difficult decisions</a:t>
            </a:r>
          </a:p>
          <a:p>
            <a:pPr marL="285750" indent="-285750">
              <a:buFont typeface="Arial" panose="020B0604020202020204" pitchFamily="34" charset="0"/>
              <a:buChar char="•"/>
            </a:pPr>
            <a:r>
              <a:rPr lang="en-GB" sz="2800" dirty="0">
                <a:solidFill>
                  <a:prstClr val="black"/>
                </a:solidFill>
              </a:rPr>
              <a:t>Offend people’s feelings.</a:t>
            </a:r>
          </a:p>
          <a:p>
            <a:pPr marL="285750" indent="-285750">
              <a:buFont typeface="Arial" panose="020B0604020202020204" pitchFamily="34" charset="0"/>
              <a:buChar char="•"/>
            </a:pPr>
            <a:r>
              <a:rPr lang="en-GB" sz="2800" dirty="0">
                <a:solidFill>
                  <a:prstClr val="black"/>
                </a:solidFill>
              </a:rPr>
              <a:t>Get irritated</a:t>
            </a:r>
          </a:p>
        </p:txBody>
      </p:sp>
      <p:pic>
        <p:nvPicPr>
          <p:cNvPr id="3" name="Recorded Sound">
            <a:hlinkClick r:id="" action="ppaction://media"/>
            <a:extLst>
              <a:ext uri="{FF2B5EF4-FFF2-40B4-BE49-F238E27FC236}">
                <a16:creationId xmlns:a16="http://schemas.microsoft.com/office/drawing/2014/main" id="{C50924ED-3277-4858-9E56-3C2615DD1B3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41075" y="5684520"/>
            <a:ext cx="609600" cy="609600"/>
          </a:xfrm>
          <a:prstGeom prst="rect">
            <a:avLst/>
          </a:prstGeom>
        </p:spPr>
      </p:pic>
    </p:spTree>
    <p:extLst>
      <p:ext uri="{BB962C8B-B14F-4D97-AF65-F5344CB8AC3E}">
        <p14:creationId xmlns:p14="http://schemas.microsoft.com/office/powerpoint/2010/main" val="1416495851"/>
      </p:ext>
    </p:extLst>
  </p:cSld>
  <p:clrMapOvr>
    <a:masterClrMapping/>
  </p:clrMapOvr>
  <mc:AlternateContent xmlns:mc="http://schemas.openxmlformats.org/markup-compatibility/2006" xmlns:p14="http://schemas.microsoft.com/office/powerpoint/2010/main">
    <mc:Choice Requires="p14">
      <p:transition spd="slow" p14:dur="2000" advClick="0" advTm="25150"/>
    </mc:Choice>
    <mc:Fallback xmlns="">
      <p:transition spd="slow" advClick="0" advTm="251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25157" fill="hold"/>
                                        <p:tgtEl>
                                          <p:spTgt spid="3"/>
                                        </p:tgtEl>
                                      </p:cBhvr>
                                    </p:cmd>
                                  </p:childTnLst>
                                </p:cTn>
                              </p:par>
                              <p:par>
                                <p:cTn id="7" presetID="16" presetClass="entr" presetSubtype="21"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animEffect transition="in" filter="barn(inVertical)">
                                      <p:cBhvr>
                                        <p:cTn id="9" dur="500"/>
                                        <p:tgtEl>
                                          <p:spTgt spid="9"/>
                                        </p:tgtEl>
                                      </p:cBhvr>
                                    </p:animEffect>
                                  </p:childTnLst>
                                </p:cTn>
                              </p:par>
                              <p:par>
                                <p:cTn id="10" presetID="22" presetClass="entr" presetSubtype="4"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par>
                                <p:cTn id="13" presetID="21" presetClass="entr" presetSubtype="1"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heel(1)">
                                      <p:cBhvr>
                                        <p:cTn id="15" dur="2000"/>
                                        <p:tgtEl>
                                          <p:spTgt spid="15"/>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 fill="hold"/>
                                        <p:tgtEl>
                                          <p:spTgt spid="16"/>
                                        </p:tgtEl>
                                        <p:attrNameLst>
                                          <p:attrName>ppt_w</p:attrName>
                                        </p:attrNameLst>
                                      </p:cBhvr>
                                      <p:tavLst>
                                        <p:tav tm="0">
                                          <p:val>
                                            <p:fltVal val="0"/>
                                          </p:val>
                                        </p:tav>
                                        <p:tav tm="100000">
                                          <p:val>
                                            <p:strVal val="#ppt_w"/>
                                          </p:val>
                                        </p:tav>
                                      </p:tavLst>
                                    </p:anim>
                                    <p:anim calcmode="lin" valueType="num">
                                      <p:cBhvr>
                                        <p:cTn id="19" dur="500" fill="hold"/>
                                        <p:tgtEl>
                                          <p:spTgt spid="16"/>
                                        </p:tgtEl>
                                        <p:attrNameLst>
                                          <p:attrName>ppt_h</p:attrName>
                                        </p:attrNameLst>
                                      </p:cBhvr>
                                      <p:tavLst>
                                        <p:tav tm="0">
                                          <p:val>
                                            <p:fltVal val="0"/>
                                          </p:val>
                                        </p:tav>
                                        <p:tav tm="100000">
                                          <p:val>
                                            <p:strVal val="#ppt_h"/>
                                          </p:val>
                                        </p:tav>
                                      </p:tavLst>
                                    </p:anim>
                                    <p:animEffect transition="in" filter="fade">
                                      <p:cBhvr>
                                        <p:cTn id="2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21" fill="hold" display="0">
                  <p:stCondLst>
                    <p:cond delay="indefinite"/>
                  </p:stCondLst>
                  <p:endCondLst>
                    <p:cond evt="onStopAudio" delay="0">
                      <p:tgtEl>
                        <p:sldTgt/>
                      </p:tgtEl>
                    </p:cond>
                  </p:endCondLst>
                </p:cTn>
                <p:tgtEl>
                  <p:spTgt spid="3"/>
                </p:tgtEl>
              </p:cMediaNode>
            </p:audio>
          </p:childTnLst>
        </p:cTn>
      </p:par>
    </p:tnLst>
    <p:bldLst>
      <p:bldP spid="9" grpId="0"/>
      <p:bldP spid="10" grpId="0"/>
      <p:bldP spid="15" grpId="0"/>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FF4518-5275-4CF3-8164-253EF67E3E37}"/>
              </a:ext>
            </a:extLst>
          </p:cNvPr>
          <p:cNvSpPr>
            <a:spLocks noGrp="1"/>
          </p:cNvSpPr>
          <p:nvPr>
            <p:ph type="title"/>
          </p:nvPr>
        </p:nvSpPr>
        <p:spPr/>
        <p:txBody>
          <a:bodyPr/>
          <a:lstStyle/>
          <a:p>
            <a:r>
              <a:rPr lang="en-US" dirty="0">
                <a:cs typeface="Calibri Light"/>
              </a:rPr>
              <a:t>Conclusion</a:t>
            </a:r>
            <a:endParaRPr lang="en-US" dirty="0"/>
          </a:p>
        </p:txBody>
      </p:sp>
      <p:sp>
        <p:nvSpPr>
          <p:cNvPr id="3" name="Content Placeholder 2">
            <a:extLst>
              <a:ext uri="{FF2B5EF4-FFF2-40B4-BE49-F238E27FC236}">
                <a16:creationId xmlns:a16="http://schemas.microsoft.com/office/drawing/2014/main" id="{1B3FC903-20B3-42B8-BBFC-F7D0E58FCC23}"/>
              </a:ext>
            </a:extLst>
          </p:cNvPr>
          <p:cNvSpPr>
            <a:spLocks noGrp="1"/>
          </p:cNvSpPr>
          <p:nvPr>
            <p:ph idx="1"/>
          </p:nvPr>
        </p:nvSpPr>
        <p:spPr>
          <a:xfrm>
            <a:off x="1052309" y="1780542"/>
            <a:ext cx="10058400" cy="4023360"/>
          </a:xfrm>
        </p:spPr>
        <p:txBody>
          <a:bodyPr vert="horz" lIns="0" tIns="45720" rIns="0" bIns="45720" rtlCol="0" anchor="t">
            <a:normAutofit/>
          </a:bodyPr>
          <a:lstStyle/>
          <a:p>
            <a:pPr>
              <a:buFont typeface="Arial"/>
              <a:buChar char="•"/>
            </a:pPr>
            <a:r>
              <a:rPr lang="en-US" sz="2800" dirty="0">
                <a:latin typeface="Calibri" panose="020F0502020204030204" pitchFamily="34" charset="0"/>
                <a:cs typeface="Calibri" panose="020F0502020204030204" pitchFamily="34" charset="0"/>
              </a:rPr>
              <a:t>Working with people is not easy</a:t>
            </a:r>
            <a:endParaRPr lang="en-US" dirty="0">
              <a:latin typeface="Calibri" panose="020F0502020204030204" pitchFamily="34" charset="0"/>
              <a:cs typeface="Calibri" panose="020F0502020204030204" pitchFamily="34" charset="0"/>
            </a:endParaRPr>
          </a:p>
          <a:p>
            <a:pPr>
              <a:buFont typeface="Arial"/>
              <a:buChar char="•"/>
            </a:pPr>
            <a:r>
              <a:rPr lang="en-US" sz="2800" dirty="0">
                <a:latin typeface="Calibri" panose="020F0502020204030204" pitchFamily="34" charset="0"/>
                <a:ea typeface="+mn-lt"/>
                <a:cs typeface="Calibri" panose="020F0502020204030204" pitchFamily="34" charset="0"/>
              </a:rPr>
              <a:t>Individual performance is different from collective performance</a:t>
            </a:r>
          </a:p>
          <a:p>
            <a:pPr>
              <a:buFont typeface="Arial"/>
              <a:buChar char="•"/>
            </a:pPr>
            <a:r>
              <a:rPr lang="en-US" sz="2800" dirty="0">
                <a:latin typeface="Calibri" panose="020F0502020204030204" pitchFamily="34" charset="0"/>
                <a:ea typeface="+mn-lt"/>
                <a:cs typeface="Calibri" panose="020F0502020204030204" pitchFamily="34" charset="0"/>
              </a:rPr>
              <a:t>When they work together, people expose their strengths and weaknesses</a:t>
            </a:r>
          </a:p>
          <a:p>
            <a:pPr>
              <a:buFont typeface="Arial"/>
              <a:buChar char="•"/>
            </a:pPr>
            <a:r>
              <a:rPr lang="en-US" sz="2800" dirty="0">
                <a:latin typeface="Calibri" panose="020F0502020204030204" pitchFamily="34" charset="0"/>
                <a:ea typeface="+mn-lt"/>
                <a:cs typeface="Calibri" panose="020F0502020204030204" pitchFamily="34" charset="0"/>
              </a:rPr>
              <a:t>People must be "One for all and all for one."</a:t>
            </a:r>
          </a:p>
          <a:p>
            <a:pPr>
              <a:buFont typeface="Arial"/>
              <a:buChar char="•"/>
            </a:pPr>
            <a:endParaRPr lang="en-US" sz="2800" dirty="0">
              <a:latin typeface="Calibri" panose="020F0502020204030204" pitchFamily="34" charset="0"/>
              <a:cs typeface="Calibri" panose="020F0502020204030204" pitchFamily="34" charset="0"/>
            </a:endParaRPr>
          </a:p>
          <a:p>
            <a:pPr marL="0" indent="0">
              <a:buNone/>
            </a:pPr>
            <a:r>
              <a:rPr lang="en-US" sz="2800" dirty="0">
                <a:latin typeface="Calibri" panose="020F0502020204030204" pitchFamily="34" charset="0"/>
                <a:cs typeface="Calibri" panose="020F0502020204030204" pitchFamily="34" charset="0"/>
              </a:rPr>
              <a:t>Keywords: cooperation, team, group, dynamics, roles, leadership</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30000" y="6096000"/>
            <a:ext cx="609600" cy="609600"/>
          </a:xfrm>
          <a:prstGeom prst="rect">
            <a:avLst/>
          </a:prstGeom>
        </p:spPr>
      </p:pic>
      <p:sp>
        <p:nvSpPr>
          <p:cNvPr id="6" name="TextBox 5"/>
          <p:cNvSpPr txBox="1"/>
          <p:nvPr/>
        </p:nvSpPr>
        <p:spPr>
          <a:xfrm>
            <a:off x="1454046" y="5526613"/>
            <a:ext cx="4512039" cy="1138773"/>
          </a:xfrm>
          <a:prstGeom prst="rect">
            <a:avLst/>
          </a:prstGeom>
          <a:noFill/>
        </p:spPr>
        <p:txBody>
          <a:bodyPr wrap="square" rtlCol="0">
            <a:spAutoFit/>
          </a:bodyPr>
          <a:lstStyle/>
          <a:p>
            <a:pPr lvl="0">
              <a:spcBef>
                <a:spcPct val="20000"/>
              </a:spcBef>
              <a:buClr>
                <a:srgbClr val="A9A57C"/>
              </a:buClr>
            </a:pPr>
            <a:r>
              <a:rPr lang="en-US" sz="2000" dirty="0">
                <a:solidFill>
                  <a:srgbClr val="2F2B20">
                    <a:tint val="75000"/>
                  </a:srgbClr>
                </a:solidFill>
                <a:latin typeface="Calibri"/>
                <a:cs typeface="Calibri Light"/>
              </a:rPr>
              <a:t>Adriana </a:t>
            </a:r>
            <a:r>
              <a:rPr lang="en-US" sz="2000" dirty="0" err="1">
                <a:solidFill>
                  <a:srgbClr val="2F2B20">
                    <a:tint val="75000"/>
                  </a:srgbClr>
                </a:solidFill>
                <a:latin typeface="Calibri"/>
                <a:cs typeface="Calibri Light"/>
              </a:rPr>
              <a:t>Dascalu</a:t>
            </a:r>
            <a:r>
              <a:rPr lang="en-US" sz="2000" dirty="0">
                <a:solidFill>
                  <a:srgbClr val="2F2B20">
                    <a:tint val="75000"/>
                  </a:srgbClr>
                </a:solidFill>
                <a:latin typeface="Calibri"/>
                <a:cs typeface="Calibri Light"/>
              </a:rPr>
              <a:t> (2011303)</a:t>
            </a:r>
          </a:p>
          <a:p>
            <a:pPr lvl="0">
              <a:spcBef>
                <a:spcPct val="20000"/>
              </a:spcBef>
              <a:buClr>
                <a:srgbClr val="A9A57C"/>
              </a:buClr>
            </a:pPr>
            <a:r>
              <a:rPr lang="en-US" sz="2000" dirty="0">
                <a:solidFill>
                  <a:srgbClr val="2F2B20">
                    <a:tint val="75000"/>
                  </a:srgbClr>
                </a:solidFill>
                <a:latin typeface="Calibri"/>
                <a:cs typeface="Calibri Light"/>
              </a:rPr>
              <a:t>Cornel </a:t>
            </a:r>
            <a:r>
              <a:rPr lang="en-US" sz="2000" dirty="0" err="1">
                <a:solidFill>
                  <a:srgbClr val="2F2B20">
                    <a:tint val="75000"/>
                  </a:srgbClr>
                </a:solidFill>
                <a:latin typeface="Calibri"/>
                <a:cs typeface="Calibri Light"/>
              </a:rPr>
              <a:t>Iurea</a:t>
            </a:r>
            <a:r>
              <a:rPr lang="en-US" sz="2000" dirty="0">
                <a:solidFill>
                  <a:srgbClr val="2F2B20">
                    <a:tint val="75000"/>
                  </a:srgbClr>
                </a:solidFill>
                <a:latin typeface="Calibri"/>
                <a:cs typeface="Calibri Light"/>
              </a:rPr>
              <a:t> (1817181)</a:t>
            </a:r>
          </a:p>
          <a:p>
            <a:pPr lvl="0">
              <a:spcBef>
                <a:spcPct val="20000"/>
              </a:spcBef>
              <a:buClr>
                <a:srgbClr val="A9A57C"/>
              </a:buClr>
            </a:pPr>
            <a:r>
              <a:rPr lang="en-US" sz="2000" dirty="0">
                <a:solidFill>
                  <a:srgbClr val="2F2B20">
                    <a:tint val="75000"/>
                  </a:srgbClr>
                </a:solidFill>
                <a:latin typeface="Calibri"/>
                <a:cs typeface="Calibri Light"/>
              </a:rPr>
              <a:t>Sandra </a:t>
            </a:r>
            <a:r>
              <a:rPr lang="en-US" sz="2000" dirty="0" err="1">
                <a:solidFill>
                  <a:srgbClr val="2F2B20">
                    <a:tint val="75000"/>
                  </a:srgbClr>
                </a:solidFill>
                <a:latin typeface="Calibri"/>
                <a:cs typeface="Calibri Light"/>
              </a:rPr>
              <a:t>Boscaneanu</a:t>
            </a:r>
            <a:r>
              <a:rPr lang="en-US" sz="2000" dirty="0">
                <a:solidFill>
                  <a:srgbClr val="2F2B20">
                    <a:tint val="75000"/>
                  </a:srgbClr>
                </a:solidFill>
                <a:latin typeface="Calibri"/>
                <a:cs typeface="Calibri Light"/>
              </a:rPr>
              <a:t> (2016826)</a:t>
            </a:r>
          </a:p>
        </p:txBody>
      </p:sp>
    </p:spTree>
    <p:extLst>
      <p:ext uri="{BB962C8B-B14F-4D97-AF65-F5344CB8AC3E}">
        <p14:creationId xmlns:p14="http://schemas.microsoft.com/office/powerpoint/2010/main" val="2838005777"/>
      </p:ext>
    </p:extLst>
  </p:cSld>
  <p:clrMapOvr>
    <a:masterClrMapping/>
  </p:clrMapOvr>
  <mc:AlternateContent xmlns:mc="http://schemas.openxmlformats.org/markup-compatibility/2006" xmlns:p14="http://schemas.microsoft.com/office/powerpoint/2010/main">
    <mc:Choice Requires="p14">
      <p:transition spd="slow" p14:dur="2000" advClick="0" advTm="49416"/>
    </mc:Choice>
    <mc:Fallback xmlns="">
      <p:transition spd="slow" advClick="0" advTm="494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a:t>
            </a:r>
          </a:p>
        </p:txBody>
      </p:sp>
      <p:sp>
        <p:nvSpPr>
          <p:cNvPr id="3" name="Content Placeholder 2"/>
          <p:cNvSpPr>
            <a:spLocks noGrp="1"/>
          </p:cNvSpPr>
          <p:nvPr>
            <p:ph idx="1"/>
          </p:nvPr>
        </p:nvSpPr>
        <p:spPr>
          <a:xfrm>
            <a:off x="1553535" y="1306132"/>
            <a:ext cx="9997440" cy="4800600"/>
          </a:xfrm>
        </p:spPr>
        <p:txBody>
          <a:bodyPr>
            <a:normAutofit fontScale="32500" lnSpcReduction="20000"/>
          </a:bodyPr>
          <a:lstStyle/>
          <a:p>
            <a:pPr marL="0" marR="0" indent="0">
              <a:lnSpc>
                <a:spcPct val="115000"/>
              </a:lnSpc>
              <a:spcBef>
                <a:spcPts val="0"/>
              </a:spcBef>
              <a:spcAft>
                <a:spcPts val="1000"/>
              </a:spcAft>
              <a:buNone/>
            </a:pPr>
            <a:endParaRPr lang="en-US" sz="4800" dirty="0">
              <a:latin typeface="Calibri" panose="020F0502020204030204" pitchFamily="34" charset="0"/>
              <a:ea typeface="Calibri"/>
              <a:cs typeface="Calibri" panose="020F0502020204030204" pitchFamily="34" charset="0"/>
            </a:endParaRPr>
          </a:p>
          <a:p>
            <a:pPr marL="0" marR="0">
              <a:lnSpc>
                <a:spcPct val="120000"/>
              </a:lnSpc>
              <a:spcBef>
                <a:spcPts val="0"/>
              </a:spcBef>
              <a:spcAft>
                <a:spcPts val="1000"/>
              </a:spcAft>
            </a:pPr>
            <a:r>
              <a:rPr lang="en-US" sz="6400" dirty="0" err="1">
                <a:latin typeface="Calibri" panose="020F0502020204030204" pitchFamily="34" charset="0"/>
                <a:ea typeface="Calibri"/>
                <a:cs typeface="Calibri" panose="020F0502020204030204" pitchFamily="34" charset="0"/>
              </a:rPr>
              <a:t>Åkerlund</a:t>
            </a:r>
            <a:r>
              <a:rPr lang="en-US" sz="6400" dirty="0">
                <a:latin typeface="Calibri" panose="020F0502020204030204" pitchFamily="34" charset="0"/>
                <a:ea typeface="Calibri"/>
                <a:cs typeface="Calibri" panose="020F0502020204030204" pitchFamily="34" charset="0"/>
              </a:rPr>
              <a:t>, M., </a:t>
            </a:r>
            <a:r>
              <a:rPr lang="en-US" sz="6400" dirty="0" err="1">
                <a:latin typeface="Calibri" panose="020F0502020204030204" pitchFamily="34" charset="0"/>
                <a:ea typeface="Calibri"/>
                <a:cs typeface="Calibri" panose="020F0502020204030204" pitchFamily="34" charset="0"/>
              </a:rPr>
              <a:t>Jacobsson</a:t>
            </a:r>
            <a:r>
              <a:rPr lang="en-US" sz="6400" dirty="0">
                <a:latin typeface="Calibri" panose="020F0502020204030204" pitchFamily="34" charset="0"/>
                <a:ea typeface="Calibri"/>
                <a:cs typeface="Calibri" panose="020F0502020204030204" pitchFamily="34" charset="0"/>
              </a:rPr>
              <a:t>, C. and </a:t>
            </a:r>
            <a:r>
              <a:rPr lang="en-US" sz="6400" dirty="0" err="1">
                <a:latin typeface="Calibri" panose="020F0502020204030204" pitchFamily="34" charset="0"/>
                <a:ea typeface="Calibri"/>
                <a:cs typeface="Calibri" panose="020F0502020204030204" pitchFamily="34" charset="0"/>
              </a:rPr>
              <a:t>Tilin</a:t>
            </a:r>
            <a:r>
              <a:rPr lang="en-US" sz="6400" dirty="0">
                <a:latin typeface="Calibri" panose="020F0502020204030204" pitchFamily="34" charset="0"/>
                <a:ea typeface="Calibri"/>
                <a:cs typeface="Calibri" panose="020F0502020204030204" pitchFamily="34" charset="0"/>
              </a:rPr>
              <a:t>, F., 2020. The Legacy of Susan </a:t>
            </a:r>
            <a:r>
              <a:rPr lang="en-US" sz="6400" dirty="0" err="1">
                <a:latin typeface="Calibri" panose="020F0502020204030204" pitchFamily="34" charset="0"/>
                <a:ea typeface="Calibri"/>
                <a:cs typeface="Calibri" panose="020F0502020204030204" pitchFamily="34" charset="0"/>
              </a:rPr>
              <a:t>Wheelan</a:t>
            </a:r>
            <a:r>
              <a:rPr lang="en-US" sz="6400" dirty="0">
                <a:latin typeface="Calibri" panose="020F0502020204030204" pitchFamily="34" charset="0"/>
                <a:ea typeface="Calibri"/>
                <a:cs typeface="Calibri" panose="020F0502020204030204" pitchFamily="34" charset="0"/>
              </a:rPr>
              <a:t>. Small Group Research, 52(1), pp.103-109. </a:t>
            </a:r>
          </a:p>
          <a:p>
            <a:pPr marL="0" marR="0">
              <a:lnSpc>
                <a:spcPct val="120000"/>
              </a:lnSpc>
              <a:spcBef>
                <a:spcPts val="0"/>
              </a:spcBef>
              <a:spcAft>
                <a:spcPts val="1000"/>
              </a:spcAft>
            </a:pPr>
            <a:r>
              <a:rPr lang="en-US" sz="6400" dirty="0">
                <a:solidFill>
                  <a:srgbClr val="222222"/>
                </a:solidFill>
                <a:latin typeface="Calibri" panose="020F0502020204030204" pitchFamily="34" charset="0"/>
                <a:ea typeface="Calibri"/>
                <a:cs typeface="Calibri" panose="020F0502020204030204" pitchFamily="34" charset="0"/>
              </a:rPr>
              <a:t>Belbin, R., M., (1981).</a:t>
            </a:r>
            <a:r>
              <a:rPr lang="en-US" sz="6400" i="1" dirty="0">
                <a:solidFill>
                  <a:srgbClr val="222222"/>
                </a:solidFill>
                <a:latin typeface="Calibri" panose="020F0502020204030204" pitchFamily="34" charset="0"/>
                <a:ea typeface="Calibri"/>
                <a:cs typeface="Calibri" panose="020F0502020204030204" pitchFamily="34" charset="0"/>
              </a:rPr>
              <a:t>Management Teams: Why they Succeed or Fail</a:t>
            </a:r>
            <a:r>
              <a:rPr lang="en-US" sz="6400" dirty="0">
                <a:solidFill>
                  <a:srgbClr val="222222"/>
                </a:solidFill>
                <a:latin typeface="Calibri" panose="020F0502020204030204" pitchFamily="34" charset="0"/>
                <a:ea typeface="Calibri"/>
                <a:cs typeface="Calibri" panose="020F0502020204030204" pitchFamily="34" charset="0"/>
              </a:rPr>
              <a:t>.</a:t>
            </a:r>
            <a:endParaRPr lang="en-US" sz="6400" dirty="0">
              <a:latin typeface="Calibri" panose="020F0502020204030204" pitchFamily="34" charset="0"/>
              <a:ea typeface="Calibri"/>
              <a:cs typeface="Calibri" panose="020F0502020204030204" pitchFamily="34" charset="0"/>
            </a:endParaRPr>
          </a:p>
          <a:p>
            <a:pPr marL="0" marR="0">
              <a:lnSpc>
                <a:spcPct val="120000"/>
              </a:lnSpc>
              <a:spcBef>
                <a:spcPts val="0"/>
              </a:spcBef>
              <a:spcAft>
                <a:spcPts val="1000"/>
              </a:spcAft>
            </a:pPr>
            <a:r>
              <a:rPr lang="en-US" sz="6400" dirty="0" err="1">
                <a:solidFill>
                  <a:srgbClr val="000000"/>
                </a:solidFill>
                <a:latin typeface="Calibri" panose="020F0502020204030204" pitchFamily="34" charset="0"/>
                <a:ea typeface="Calibri"/>
                <a:cs typeface="Calibri" panose="020F0502020204030204" pitchFamily="34" charset="0"/>
              </a:rPr>
              <a:t>Bohanon</a:t>
            </a:r>
            <a:r>
              <a:rPr lang="en-US" sz="6400" dirty="0">
                <a:solidFill>
                  <a:srgbClr val="000000"/>
                </a:solidFill>
                <a:latin typeface="Calibri" panose="020F0502020204030204" pitchFamily="34" charset="0"/>
                <a:ea typeface="Calibri"/>
                <a:cs typeface="Calibri" panose="020F0502020204030204" pitchFamily="34" charset="0"/>
              </a:rPr>
              <a:t>, H., Love, L. and Morrissey, K. ed., 2020. What Does An Effective Team Look Like?. In: </a:t>
            </a:r>
            <a:r>
              <a:rPr lang="en-US" sz="6400" i="1" dirty="0">
                <a:solidFill>
                  <a:srgbClr val="000000"/>
                </a:solidFill>
                <a:latin typeface="Calibri" panose="020F0502020204030204" pitchFamily="34" charset="0"/>
                <a:ea typeface="Calibri"/>
                <a:cs typeface="Calibri" panose="020F0502020204030204" pitchFamily="34" charset="0"/>
              </a:rPr>
              <a:t>Implementing Systematic Interventions</a:t>
            </a:r>
            <a:r>
              <a:rPr lang="en-US" sz="6400" dirty="0">
                <a:solidFill>
                  <a:srgbClr val="000000"/>
                </a:solidFill>
                <a:latin typeface="Calibri" panose="020F0502020204030204" pitchFamily="34" charset="0"/>
                <a:ea typeface="Calibri"/>
                <a:cs typeface="Calibri" panose="020F0502020204030204" pitchFamily="34" charset="0"/>
              </a:rPr>
              <a:t>, 1st ed.</a:t>
            </a:r>
            <a:endParaRPr lang="en-US" sz="6400" dirty="0">
              <a:latin typeface="Calibri" panose="020F0502020204030204" pitchFamily="34" charset="0"/>
              <a:ea typeface="Calibri"/>
              <a:cs typeface="Calibri" panose="020F0502020204030204" pitchFamily="34" charset="0"/>
            </a:endParaRPr>
          </a:p>
          <a:p>
            <a:pPr marL="0" marR="0">
              <a:lnSpc>
                <a:spcPct val="120000"/>
              </a:lnSpc>
              <a:spcBef>
                <a:spcPts val="0"/>
              </a:spcBef>
              <a:spcAft>
                <a:spcPts val="1000"/>
              </a:spcAft>
            </a:pPr>
            <a:r>
              <a:rPr lang="en-US" sz="6400" dirty="0">
                <a:latin typeface="Calibri" panose="020F0502020204030204" pitchFamily="34" charset="0"/>
                <a:ea typeface="Calibri"/>
                <a:cs typeface="Calibri" panose="020F0502020204030204" pitchFamily="34" charset="0"/>
              </a:rPr>
              <a:t>Chester, S., </a:t>
            </a:r>
            <a:r>
              <a:rPr lang="en-US" sz="6400" dirty="0" err="1">
                <a:latin typeface="Calibri" panose="020F0502020204030204" pitchFamily="34" charset="0"/>
                <a:ea typeface="Calibri"/>
                <a:cs typeface="Calibri" panose="020F0502020204030204" pitchFamily="34" charset="0"/>
              </a:rPr>
              <a:t>Egolf</a:t>
            </a:r>
            <a:r>
              <a:rPr lang="en-US" sz="6400" dirty="0">
                <a:latin typeface="Calibri" panose="020F0502020204030204" pitchFamily="34" charset="0"/>
                <a:ea typeface="Calibri"/>
                <a:cs typeface="Calibri" panose="020F0502020204030204" pitchFamily="34" charset="0"/>
              </a:rPr>
              <a:t>, D. (2013). Forming Storming Norming Performing: Successful Communication in Groups and Teams (Third Edition). United States: </a:t>
            </a:r>
            <a:r>
              <a:rPr lang="en-US" sz="6400" dirty="0" err="1">
                <a:latin typeface="Calibri" panose="020F0502020204030204" pitchFamily="34" charset="0"/>
                <a:ea typeface="Calibri"/>
                <a:cs typeface="Calibri" panose="020F0502020204030204" pitchFamily="34" charset="0"/>
              </a:rPr>
              <a:t>IUniverse</a:t>
            </a:r>
            <a:r>
              <a:rPr lang="en-US" sz="6400" dirty="0">
                <a:latin typeface="Calibri" panose="020F0502020204030204" pitchFamily="34" charset="0"/>
                <a:ea typeface="Calibri"/>
                <a:cs typeface="Calibri" panose="020F0502020204030204" pitchFamily="34" charset="0"/>
              </a:rPr>
              <a:t>. </a:t>
            </a:r>
          </a:p>
          <a:p>
            <a:pPr marL="0" marR="0">
              <a:lnSpc>
                <a:spcPct val="120000"/>
              </a:lnSpc>
              <a:spcBef>
                <a:spcPts val="0"/>
              </a:spcBef>
              <a:spcAft>
                <a:spcPts val="1000"/>
              </a:spcAft>
            </a:pPr>
            <a:r>
              <a:rPr lang="en-US" sz="6400" dirty="0">
                <a:solidFill>
                  <a:srgbClr val="222222"/>
                </a:solidFill>
                <a:latin typeface="Calibri" panose="020F0502020204030204" pitchFamily="34" charset="0"/>
                <a:ea typeface="Calibri"/>
                <a:cs typeface="Calibri" panose="020F0502020204030204" pitchFamily="34" charset="0"/>
              </a:rPr>
              <a:t>Kozlowski, S. W., &amp; Bell, B. S. (2012). Work groups and teams in organizations. </a:t>
            </a:r>
            <a:r>
              <a:rPr lang="en-US" sz="6400" i="1" dirty="0">
                <a:solidFill>
                  <a:srgbClr val="222222"/>
                </a:solidFill>
                <a:latin typeface="Calibri" panose="020F0502020204030204" pitchFamily="34" charset="0"/>
                <a:ea typeface="Calibri"/>
                <a:cs typeface="Calibri" panose="020F0502020204030204" pitchFamily="34" charset="0"/>
              </a:rPr>
              <a:t>Handbook of Psychology, Second Edition</a:t>
            </a:r>
            <a:r>
              <a:rPr lang="en-US" sz="6400" dirty="0">
                <a:solidFill>
                  <a:srgbClr val="222222"/>
                </a:solidFill>
                <a:latin typeface="Calibri" panose="020F0502020204030204" pitchFamily="34" charset="0"/>
                <a:ea typeface="Calibri"/>
                <a:cs typeface="Calibri" panose="020F0502020204030204" pitchFamily="34" charset="0"/>
              </a:rPr>
              <a:t>, </a:t>
            </a:r>
            <a:r>
              <a:rPr lang="en-US" sz="6400" i="1" dirty="0">
                <a:solidFill>
                  <a:srgbClr val="222222"/>
                </a:solidFill>
                <a:latin typeface="Calibri" panose="020F0502020204030204" pitchFamily="34" charset="0"/>
                <a:ea typeface="Calibri"/>
                <a:cs typeface="Calibri" panose="020F0502020204030204" pitchFamily="34" charset="0"/>
              </a:rPr>
              <a:t>12</a:t>
            </a:r>
            <a:r>
              <a:rPr lang="en-US" sz="6400" dirty="0">
                <a:solidFill>
                  <a:srgbClr val="222222"/>
                </a:solidFill>
                <a:latin typeface="Calibri" panose="020F0502020204030204" pitchFamily="34" charset="0"/>
                <a:ea typeface="Calibri"/>
                <a:cs typeface="Calibri" panose="020F0502020204030204" pitchFamily="34" charset="0"/>
              </a:rPr>
              <a:t>.</a:t>
            </a:r>
            <a:endParaRPr lang="en-US" sz="6400" dirty="0">
              <a:latin typeface="Calibri" panose="020F0502020204030204" pitchFamily="34" charset="0"/>
              <a:ea typeface="Calibri"/>
              <a:cs typeface="Calibri" panose="020F0502020204030204" pitchFamily="34" charset="0"/>
            </a:endParaRPr>
          </a:p>
          <a:p>
            <a:pPr marL="0" marR="0">
              <a:lnSpc>
                <a:spcPct val="120000"/>
              </a:lnSpc>
              <a:spcBef>
                <a:spcPts val="0"/>
              </a:spcBef>
              <a:spcAft>
                <a:spcPts val="1000"/>
              </a:spcAft>
            </a:pPr>
            <a:r>
              <a:rPr lang="en-US" sz="6400" dirty="0">
                <a:solidFill>
                  <a:srgbClr val="000000"/>
                </a:solidFill>
                <a:latin typeface="Calibri" panose="020F0502020204030204" pitchFamily="34" charset="0"/>
                <a:ea typeface="Calibri"/>
                <a:cs typeface="Calibri" panose="020F0502020204030204" pitchFamily="34" charset="0"/>
              </a:rPr>
              <a:t>Lantz Friedrich, A., </a:t>
            </a:r>
            <a:r>
              <a:rPr lang="en-US" sz="6400" dirty="0" err="1">
                <a:solidFill>
                  <a:srgbClr val="000000"/>
                </a:solidFill>
                <a:latin typeface="Calibri" panose="020F0502020204030204" pitchFamily="34" charset="0"/>
                <a:ea typeface="Calibri"/>
                <a:cs typeface="Calibri" panose="020F0502020204030204" pitchFamily="34" charset="0"/>
              </a:rPr>
              <a:t>Ulber</a:t>
            </a:r>
            <a:r>
              <a:rPr lang="en-US" sz="6400" dirty="0">
                <a:solidFill>
                  <a:srgbClr val="000000"/>
                </a:solidFill>
                <a:latin typeface="Calibri" panose="020F0502020204030204" pitchFamily="34" charset="0"/>
                <a:ea typeface="Calibri"/>
                <a:cs typeface="Calibri" panose="020F0502020204030204" pitchFamily="34" charset="0"/>
              </a:rPr>
              <a:t>, D. and Friedrich, P. ed., 2019. Effective teams over time. In: </a:t>
            </a:r>
            <a:r>
              <a:rPr lang="en-US" sz="6400" i="1" dirty="0">
                <a:solidFill>
                  <a:srgbClr val="000000"/>
                </a:solidFill>
                <a:latin typeface="Calibri" panose="020F0502020204030204" pitchFamily="34" charset="0"/>
                <a:ea typeface="Calibri"/>
                <a:cs typeface="Calibri" panose="020F0502020204030204" pitchFamily="34" charset="0"/>
              </a:rPr>
              <a:t>The Problems with Teamwork, and How to Solve Them</a:t>
            </a:r>
            <a:r>
              <a:rPr lang="en-US" sz="6400" dirty="0">
                <a:solidFill>
                  <a:srgbClr val="000000"/>
                </a:solidFill>
                <a:latin typeface="Calibri" panose="020F0502020204030204" pitchFamily="34" charset="0"/>
                <a:ea typeface="Calibri"/>
                <a:cs typeface="Calibri" panose="020F0502020204030204" pitchFamily="34" charset="0"/>
              </a:rPr>
              <a:t>, 1st ed. Routledge.</a:t>
            </a:r>
            <a:endParaRPr lang="en-US" sz="6400" dirty="0">
              <a:latin typeface="Calibri" panose="020F0502020204030204" pitchFamily="34" charset="0"/>
              <a:ea typeface="Calibri"/>
              <a:cs typeface="Calibri" panose="020F0502020204030204" pitchFamily="34" charset="0"/>
            </a:endParaRPr>
          </a:p>
        </p:txBody>
      </p:sp>
      <p:sp>
        <p:nvSpPr>
          <p:cNvPr id="4" name="Slide Number Placeholder 3"/>
          <p:cNvSpPr>
            <a:spLocks noGrp="1"/>
          </p:cNvSpPr>
          <p:nvPr>
            <p:ph type="sldNum" sz="quarter" idx="12"/>
          </p:nvPr>
        </p:nvSpPr>
        <p:spPr/>
        <p:txBody>
          <a:bodyPr/>
          <a:lstStyle/>
          <a:p>
            <a:fld id="{6113E31D-E2AB-40D1-8B51-AFA5AFEF393A}" type="slidenum">
              <a:rPr lang="en-US" smtClean="0"/>
              <a:t>21</a:t>
            </a:fld>
            <a:endParaRPr lang="en-US"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41286854"/>
      </p:ext>
    </p:extLst>
  </p:cSld>
  <p:clrMapOvr>
    <a:masterClrMapping/>
  </p:clrMapOvr>
  <mc:AlternateContent xmlns:mc="http://schemas.openxmlformats.org/markup-compatibility/2006" xmlns:p14="http://schemas.microsoft.com/office/powerpoint/2010/main">
    <mc:Choice Requires="p14">
      <p:transition spd="slow" p14:dur="2000" advClick="0" advTm="2656"/>
    </mc:Choice>
    <mc:Fallback xmlns="">
      <p:transition spd="slow" advClick="0" advTm="26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a:t>
            </a:r>
          </a:p>
        </p:txBody>
      </p:sp>
      <p:sp>
        <p:nvSpPr>
          <p:cNvPr id="3" name="Content Placeholder 2"/>
          <p:cNvSpPr>
            <a:spLocks noGrp="1"/>
          </p:cNvSpPr>
          <p:nvPr>
            <p:ph idx="1"/>
          </p:nvPr>
        </p:nvSpPr>
        <p:spPr>
          <a:xfrm>
            <a:off x="1540657" y="1537952"/>
            <a:ext cx="9997440" cy="4800600"/>
          </a:xfrm>
        </p:spPr>
        <p:txBody>
          <a:bodyPr>
            <a:normAutofit fontScale="55000" lnSpcReduction="20000"/>
          </a:bodyPr>
          <a:lstStyle/>
          <a:p>
            <a:pPr marL="0" lvl="0">
              <a:lnSpc>
                <a:spcPct val="115000"/>
              </a:lnSpc>
              <a:spcBef>
                <a:spcPts val="0"/>
              </a:spcBef>
              <a:spcAft>
                <a:spcPts val="1000"/>
              </a:spcAft>
              <a:buClr>
                <a:srgbClr val="3891A7"/>
              </a:buClr>
            </a:pPr>
            <a:r>
              <a:rPr lang="en-US" sz="3700" dirty="0">
                <a:solidFill>
                  <a:srgbClr val="000000"/>
                </a:solidFill>
                <a:latin typeface="Calibri" panose="020F0502020204030204" pitchFamily="34" charset="0"/>
                <a:ea typeface="Calibri"/>
                <a:cs typeface="Calibri" panose="020F0502020204030204" pitchFamily="34" charset="0"/>
              </a:rPr>
              <a:t>McLachlan, C., Smith, P. and </a:t>
            </a:r>
            <a:r>
              <a:rPr lang="en-US" sz="3700" dirty="0" err="1">
                <a:solidFill>
                  <a:srgbClr val="000000"/>
                </a:solidFill>
                <a:latin typeface="Calibri" panose="020F0502020204030204" pitchFamily="34" charset="0"/>
                <a:ea typeface="Calibri"/>
                <a:cs typeface="Calibri" panose="020F0502020204030204" pitchFamily="34" charset="0"/>
              </a:rPr>
              <a:t>Yellowley</a:t>
            </a:r>
            <a:r>
              <a:rPr lang="en-US" sz="3700" dirty="0">
                <a:solidFill>
                  <a:srgbClr val="000000"/>
                </a:solidFill>
                <a:latin typeface="Calibri" panose="020F0502020204030204" pitchFamily="34" charset="0"/>
                <a:ea typeface="Calibri"/>
                <a:cs typeface="Calibri" panose="020F0502020204030204" pitchFamily="34" charset="0"/>
              </a:rPr>
              <a:t>, W., 2020. </a:t>
            </a:r>
            <a:r>
              <a:rPr lang="en-US" sz="3700" i="1" dirty="0">
                <a:solidFill>
                  <a:srgbClr val="000000"/>
                </a:solidFill>
                <a:latin typeface="Calibri" panose="020F0502020204030204" pitchFamily="34" charset="0"/>
                <a:ea typeface="Calibri"/>
                <a:cs typeface="Calibri" panose="020F0502020204030204" pitchFamily="34" charset="0"/>
              </a:rPr>
              <a:t>Organizational </a:t>
            </a:r>
            <a:r>
              <a:rPr lang="en-US" sz="3700" i="1" dirty="0" err="1">
                <a:solidFill>
                  <a:srgbClr val="000000"/>
                </a:solidFill>
                <a:latin typeface="Calibri" panose="020F0502020204030204" pitchFamily="34" charset="0"/>
                <a:ea typeface="Calibri"/>
                <a:cs typeface="Calibri" panose="020F0502020204030204" pitchFamily="34" charset="0"/>
              </a:rPr>
              <a:t>Behaviour</a:t>
            </a:r>
            <a:r>
              <a:rPr lang="en-US" sz="3700" dirty="0">
                <a:solidFill>
                  <a:srgbClr val="000000"/>
                </a:solidFill>
                <a:latin typeface="Calibri" panose="020F0502020204030204" pitchFamily="34" charset="0"/>
                <a:ea typeface="Calibri"/>
                <a:cs typeface="Calibri" panose="020F0502020204030204" pitchFamily="34" charset="0"/>
              </a:rPr>
              <a:t>. 2nd ed. Routledge.</a:t>
            </a:r>
            <a:endParaRPr lang="en-US" sz="3700" dirty="0">
              <a:solidFill>
                <a:prstClr val="black"/>
              </a:solidFill>
              <a:latin typeface="Calibri" panose="020F0502020204030204" pitchFamily="34" charset="0"/>
              <a:ea typeface="Calibri"/>
              <a:cs typeface="Calibri" panose="020F0502020204030204" pitchFamily="34" charset="0"/>
            </a:endParaRPr>
          </a:p>
          <a:p>
            <a:pPr marL="0" lvl="0">
              <a:lnSpc>
                <a:spcPct val="115000"/>
              </a:lnSpc>
              <a:spcBef>
                <a:spcPts val="0"/>
              </a:spcBef>
              <a:spcAft>
                <a:spcPts val="1000"/>
              </a:spcAft>
              <a:buClr>
                <a:srgbClr val="3891A7"/>
              </a:buClr>
            </a:pPr>
            <a:r>
              <a:rPr lang="en-US" sz="3700" dirty="0" err="1">
                <a:solidFill>
                  <a:srgbClr val="000000"/>
                </a:solidFill>
                <a:latin typeface="Calibri" panose="020F0502020204030204" pitchFamily="34" charset="0"/>
                <a:ea typeface="Calibri"/>
                <a:cs typeface="Calibri" panose="020F0502020204030204" pitchFamily="34" charset="0"/>
              </a:rPr>
              <a:t>Namwabah</a:t>
            </a:r>
            <a:r>
              <a:rPr lang="en-US" sz="3700" dirty="0">
                <a:solidFill>
                  <a:srgbClr val="000000"/>
                </a:solidFill>
                <a:latin typeface="Calibri" panose="020F0502020204030204" pitchFamily="34" charset="0"/>
                <a:ea typeface="Calibri"/>
                <a:cs typeface="Calibri" panose="020F0502020204030204" pitchFamily="34" charset="0"/>
              </a:rPr>
              <a:t>, T., 2019. </a:t>
            </a:r>
            <a:r>
              <a:rPr lang="en-US" sz="3700" i="1" dirty="0">
                <a:solidFill>
                  <a:srgbClr val="000000"/>
                </a:solidFill>
                <a:latin typeface="Calibri" panose="020F0502020204030204" pitchFamily="34" charset="0"/>
                <a:ea typeface="Calibri"/>
                <a:cs typeface="Calibri" panose="020F0502020204030204" pitchFamily="34" charset="0"/>
              </a:rPr>
              <a:t>Leadership and Effective Decision Making in Management</a:t>
            </a:r>
            <a:r>
              <a:rPr lang="en-US" sz="3700" dirty="0">
                <a:solidFill>
                  <a:srgbClr val="000000"/>
                </a:solidFill>
                <a:latin typeface="Calibri" panose="020F0502020204030204" pitchFamily="34" charset="0"/>
                <a:ea typeface="Calibri"/>
                <a:cs typeface="Calibri" panose="020F0502020204030204" pitchFamily="34" charset="0"/>
              </a:rPr>
              <a:t>. Kenyatta University.</a:t>
            </a:r>
            <a:endParaRPr lang="en-US" sz="3700" dirty="0">
              <a:solidFill>
                <a:prstClr val="black"/>
              </a:solidFill>
              <a:latin typeface="Calibri" panose="020F0502020204030204" pitchFamily="34" charset="0"/>
              <a:ea typeface="Calibri"/>
              <a:cs typeface="Calibri" panose="020F0502020204030204" pitchFamily="34" charset="0"/>
            </a:endParaRPr>
          </a:p>
          <a:p>
            <a:pPr marL="0" lvl="0">
              <a:lnSpc>
                <a:spcPct val="115000"/>
              </a:lnSpc>
              <a:spcBef>
                <a:spcPts val="0"/>
              </a:spcBef>
              <a:spcAft>
                <a:spcPts val="1000"/>
              </a:spcAft>
              <a:buClr>
                <a:srgbClr val="3891A7"/>
              </a:buClr>
            </a:pPr>
            <a:r>
              <a:rPr lang="en-US" sz="3700" dirty="0" err="1">
                <a:solidFill>
                  <a:prstClr val="black"/>
                </a:solidFill>
                <a:latin typeface="Calibri" panose="020F0502020204030204" pitchFamily="34" charset="0"/>
                <a:ea typeface="Calibri"/>
                <a:cs typeface="Calibri" panose="020F0502020204030204" pitchFamily="34" charset="0"/>
              </a:rPr>
              <a:t>Natvig</a:t>
            </a:r>
            <a:r>
              <a:rPr lang="en-US" sz="3700" dirty="0">
                <a:solidFill>
                  <a:prstClr val="black"/>
                </a:solidFill>
                <a:latin typeface="Calibri" panose="020F0502020204030204" pitchFamily="34" charset="0"/>
                <a:ea typeface="Calibri"/>
                <a:cs typeface="Calibri" panose="020F0502020204030204" pitchFamily="34" charset="0"/>
              </a:rPr>
              <a:t>, D. and Stark, N., 2016. A Project Team Analysis Using </a:t>
            </a:r>
            <a:r>
              <a:rPr lang="en-US" sz="3700" dirty="0" err="1">
                <a:solidFill>
                  <a:prstClr val="black"/>
                </a:solidFill>
                <a:latin typeface="Calibri" panose="020F0502020204030204" pitchFamily="34" charset="0"/>
                <a:ea typeface="Calibri"/>
                <a:cs typeface="Calibri" panose="020F0502020204030204" pitchFamily="34" charset="0"/>
              </a:rPr>
              <a:t>Tuckman's</a:t>
            </a:r>
            <a:r>
              <a:rPr lang="en-US" sz="3700" dirty="0">
                <a:solidFill>
                  <a:prstClr val="black"/>
                </a:solidFill>
                <a:latin typeface="Calibri" panose="020F0502020204030204" pitchFamily="34" charset="0"/>
                <a:ea typeface="Calibri"/>
                <a:cs typeface="Calibri" panose="020F0502020204030204" pitchFamily="34" charset="0"/>
              </a:rPr>
              <a:t> Model of Small-Group Development. Journal of Nursing Education, 55(12), pp.675-681. </a:t>
            </a:r>
          </a:p>
          <a:p>
            <a:pPr marL="0" lvl="0">
              <a:lnSpc>
                <a:spcPct val="115000"/>
              </a:lnSpc>
              <a:spcBef>
                <a:spcPts val="0"/>
              </a:spcBef>
              <a:spcAft>
                <a:spcPts val="1000"/>
              </a:spcAft>
              <a:buClr>
                <a:srgbClr val="3891A7"/>
              </a:buClr>
            </a:pPr>
            <a:r>
              <a:rPr lang="en-US" sz="3700" dirty="0">
                <a:solidFill>
                  <a:prstClr val="black"/>
                </a:solidFill>
                <a:latin typeface="Calibri" panose="020F0502020204030204" pitchFamily="34" charset="0"/>
                <a:ea typeface="Calibri"/>
                <a:cs typeface="Calibri" panose="020F0502020204030204" pitchFamily="34" charset="0"/>
              </a:rPr>
              <a:t>Training, C., 2021. What Are the Five Conflict Resolution Strategies? [online] Climb.pcc.edu. Available at: &lt;https://climb.pcc.edu/blog/what-are-the-five-conflict-resolution-strategies&gt; [Accessed 25 February 2021]. </a:t>
            </a:r>
          </a:p>
          <a:p>
            <a:pPr marL="0" lvl="0">
              <a:lnSpc>
                <a:spcPct val="115000"/>
              </a:lnSpc>
              <a:spcBef>
                <a:spcPts val="0"/>
              </a:spcBef>
              <a:spcAft>
                <a:spcPts val="1000"/>
              </a:spcAft>
              <a:buClr>
                <a:srgbClr val="3891A7"/>
              </a:buClr>
            </a:pPr>
            <a:r>
              <a:rPr lang="en-US" sz="3700" dirty="0">
                <a:solidFill>
                  <a:srgbClr val="222222"/>
                </a:solidFill>
                <a:latin typeface="Calibri" panose="020F0502020204030204" pitchFamily="34" charset="0"/>
                <a:ea typeface="Calibri"/>
                <a:cs typeface="Calibri" panose="020F0502020204030204" pitchFamily="34" charset="0"/>
              </a:rPr>
              <a:t>West, M. A. (2012). </a:t>
            </a:r>
            <a:r>
              <a:rPr lang="en-US" sz="3700" i="1" dirty="0">
                <a:solidFill>
                  <a:srgbClr val="222222"/>
                </a:solidFill>
                <a:latin typeface="Calibri" panose="020F0502020204030204" pitchFamily="34" charset="0"/>
                <a:ea typeface="Calibri"/>
                <a:cs typeface="Calibri" panose="020F0502020204030204" pitchFamily="34" charset="0"/>
              </a:rPr>
              <a:t>Effective teamwork: Practical lessons from organizational research</a:t>
            </a:r>
            <a:r>
              <a:rPr lang="en-US" sz="3700" dirty="0">
                <a:solidFill>
                  <a:srgbClr val="222222"/>
                </a:solidFill>
                <a:latin typeface="Calibri" panose="020F0502020204030204" pitchFamily="34" charset="0"/>
                <a:ea typeface="Calibri"/>
                <a:cs typeface="Calibri" panose="020F0502020204030204" pitchFamily="34" charset="0"/>
              </a:rPr>
              <a:t>. John Wiley &amp; Sons.</a:t>
            </a:r>
            <a:endParaRPr lang="en-US" sz="3700" dirty="0">
              <a:solidFill>
                <a:prstClr val="black"/>
              </a:solidFill>
              <a:latin typeface="Calibri" panose="020F0502020204030204" pitchFamily="34" charset="0"/>
              <a:ea typeface="Calibri"/>
              <a:cs typeface="Calibri" panose="020F0502020204030204" pitchFamily="34" charset="0"/>
            </a:endParaRPr>
          </a:p>
          <a:p>
            <a:pPr marL="0" lvl="0">
              <a:lnSpc>
                <a:spcPct val="115000"/>
              </a:lnSpc>
              <a:spcBef>
                <a:spcPts val="0"/>
              </a:spcBef>
              <a:spcAft>
                <a:spcPts val="1000"/>
              </a:spcAft>
              <a:buClr>
                <a:srgbClr val="3891A7"/>
              </a:buClr>
            </a:pPr>
            <a:r>
              <a:rPr lang="en-US" sz="3700" dirty="0">
                <a:solidFill>
                  <a:srgbClr val="000000"/>
                </a:solidFill>
                <a:latin typeface="Calibri" panose="020F0502020204030204" pitchFamily="34" charset="0"/>
                <a:ea typeface="Calibri"/>
                <a:cs typeface="Calibri" panose="020F0502020204030204" pitchFamily="34" charset="0"/>
              </a:rPr>
              <a:t>West, M., (2015). Work Groups/Teams. </a:t>
            </a:r>
            <a:r>
              <a:rPr lang="en-US" sz="3700" i="1" dirty="0">
                <a:solidFill>
                  <a:srgbClr val="000000"/>
                </a:solidFill>
                <a:latin typeface="Calibri" panose="020F0502020204030204" pitchFamily="34" charset="0"/>
                <a:ea typeface="Calibri"/>
                <a:cs typeface="Calibri" panose="020F0502020204030204" pitchFamily="34" charset="0"/>
              </a:rPr>
              <a:t>Journal of Organizational Behavior</a:t>
            </a:r>
            <a:r>
              <a:rPr lang="en-US" sz="3700" dirty="0">
                <a:solidFill>
                  <a:srgbClr val="000000"/>
                </a:solidFill>
                <a:latin typeface="Calibri" panose="020F0502020204030204" pitchFamily="34" charset="0"/>
                <a:ea typeface="Calibri"/>
                <a:cs typeface="Calibri" panose="020F0502020204030204" pitchFamily="34" charset="0"/>
              </a:rPr>
              <a:t>, 11.</a:t>
            </a:r>
            <a:endParaRPr lang="en-US" sz="3700" dirty="0">
              <a:solidFill>
                <a:prstClr val="black"/>
              </a:solidFill>
              <a:latin typeface="Calibri" panose="020F0502020204030204" pitchFamily="34" charset="0"/>
              <a:ea typeface="Calibri"/>
              <a:cs typeface="Calibri" panose="020F0502020204030204" pitchFamily="34" charset="0"/>
            </a:endParaRPr>
          </a:p>
          <a:p>
            <a:pPr marL="0" lvl="0">
              <a:lnSpc>
                <a:spcPct val="115000"/>
              </a:lnSpc>
              <a:spcBef>
                <a:spcPts val="0"/>
              </a:spcBef>
              <a:spcAft>
                <a:spcPts val="1000"/>
              </a:spcAft>
              <a:buClr>
                <a:srgbClr val="3891A7"/>
              </a:buClr>
            </a:pPr>
            <a:endParaRPr lang="en-US" sz="1200" dirty="0">
              <a:solidFill>
                <a:prstClr val="black"/>
              </a:solidFill>
              <a:latin typeface="Calibri" panose="020F0502020204030204" pitchFamily="34" charset="0"/>
              <a:ea typeface="Calibri"/>
              <a:cs typeface="Calibri" panose="020F0502020204030204" pitchFamily="34" charset="0"/>
            </a:endParaRPr>
          </a:p>
          <a:p>
            <a:pPr lvl="0">
              <a:buClr>
                <a:srgbClr val="3891A7"/>
              </a:buClr>
            </a:pPr>
            <a:endParaRPr lang="en-US" sz="2500" dirty="0">
              <a:solidFill>
                <a:prstClr val="black"/>
              </a:solidFill>
            </a:endParaRPr>
          </a:p>
        </p:txBody>
      </p:sp>
      <p:sp>
        <p:nvSpPr>
          <p:cNvPr id="4" name="Slide Number Placeholder 3"/>
          <p:cNvSpPr>
            <a:spLocks noGrp="1"/>
          </p:cNvSpPr>
          <p:nvPr>
            <p:ph type="sldNum" sz="quarter" idx="12"/>
          </p:nvPr>
        </p:nvSpPr>
        <p:spPr/>
        <p:txBody>
          <a:bodyPr/>
          <a:lstStyle/>
          <a:p>
            <a:fld id="{6113E31D-E2AB-40D1-8B51-AFA5AFEF393A}" type="slidenum">
              <a:rPr lang="en-US" smtClean="0"/>
              <a:t>22</a:t>
            </a:fld>
            <a:endParaRPr lang="en-US"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3716753553"/>
      </p:ext>
    </p:extLst>
  </p:cSld>
  <p:clrMapOvr>
    <a:masterClrMapping/>
  </p:clrMapOvr>
  <mc:AlternateContent xmlns:mc="http://schemas.openxmlformats.org/markup-compatibility/2006" xmlns:p14="http://schemas.microsoft.com/office/powerpoint/2010/main">
    <mc:Choice Requires="p14">
      <p:transition spd="slow" p14:dur="2000" advClick="0" advTm="4415"/>
    </mc:Choice>
    <mc:Fallback xmlns="">
      <p:transition spd="slow" advClick="0" advTm="44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did we work together?</a:t>
            </a:r>
          </a:p>
        </p:txBody>
      </p:sp>
      <p:sp>
        <p:nvSpPr>
          <p:cNvPr id="3" name="Content Placeholder 2"/>
          <p:cNvSpPr>
            <a:spLocks noGrp="1"/>
          </p:cNvSpPr>
          <p:nvPr>
            <p:ph idx="1"/>
          </p:nvPr>
        </p:nvSpPr>
        <p:spPr/>
        <p:txBody>
          <a:bodyPr/>
          <a:lstStyle/>
          <a:p>
            <a:pPr marL="82296" indent="0">
              <a:buNone/>
            </a:pPr>
            <a:r>
              <a:rPr lang="en-US" dirty="0"/>
              <a:t> </a:t>
            </a:r>
          </a:p>
        </p:txBody>
      </p:sp>
      <p:sp>
        <p:nvSpPr>
          <p:cNvPr id="4" name="Slide Number Placeholder 3"/>
          <p:cNvSpPr>
            <a:spLocks noGrp="1"/>
          </p:cNvSpPr>
          <p:nvPr>
            <p:ph type="sldNum" sz="quarter" idx="12"/>
          </p:nvPr>
        </p:nvSpPr>
        <p:spPr/>
        <p:txBody>
          <a:bodyPr/>
          <a:lstStyle/>
          <a:p>
            <a:fld id="{6113E31D-E2AB-40D1-8B51-AFA5AFEF393A}" type="slidenum">
              <a:rPr lang="en-US" smtClean="0"/>
              <a:t>23</a:t>
            </a:fld>
            <a:endParaRPr lang="en-US" dirty="0"/>
          </a:p>
        </p:txBody>
      </p:sp>
      <p:pic>
        <p:nvPicPr>
          <p:cNvPr id="1026" name="Picture 2" descr="C:\Users\Adriana\Documents\Adriana Stuff\Blog\Team-Photo-scaled-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62895" y="1968907"/>
            <a:ext cx="5924281" cy="31750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382592" y="5422006"/>
            <a:ext cx="8912180" cy="646331"/>
          </a:xfrm>
          <a:prstGeom prst="rect">
            <a:avLst/>
          </a:prstGeom>
          <a:noFill/>
        </p:spPr>
        <p:txBody>
          <a:bodyPr wrap="square" rtlCol="0">
            <a:spAutoFit/>
          </a:bodyPr>
          <a:lstStyle/>
          <a:p>
            <a:r>
              <a:rPr lang="en-US" sz="3600" dirty="0"/>
              <a:t>Thank you for your attention!</a:t>
            </a:r>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4019937609"/>
      </p:ext>
    </p:extLst>
  </p:cSld>
  <p:clrMapOvr>
    <a:masterClrMapping/>
  </p:clrMapOvr>
  <mc:AlternateContent xmlns:mc="http://schemas.openxmlformats.org/markup-compatibility/2006" xmlns:p14="http://schemas.microsoft.com/office/powerpoint/2010/main">
    <mc:Choice Requires="p14">
      <p:transition spd="slow" p14:dur="2000" advClick="0" advTm="29536"/>
    </mc:Choice>
    <mc:Fallback xmlns="">
      <p:transition spd="slow" advClick="0" advTm="295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9|1.3"/>
</p:tagLst>
</file>

<file path=ppt/tags/tag2.xml><?xml version="1.0" encoding="utf-8"?>
<p:tagLst xmlns:a="http://schemas.openxmlformats.org/drawingml/2006/main" xmlns:r="http://schemas.openxmlformats.org/officeDocument/2006/relationships" xmlns:p="http://schemas.openxmlformats.org/presentationml/2006/main">
  <p:tag name="TIMING" val="|0.5"/>
</p:tagLst>
</file>

<file path=ppt/tags/tag3.xml><?xml version="1.0" encoding="utf-8"?>
<p:tagLst xmlns:a="http://schemas.openxmlformats.org/drawingml/2006/main" xmlns:r="http://schemas.openxmlformats.org/officeDocument/2006/relationships" xmlns:p="http://schemas.openxmlformats.org/presentationml/2006/main">
  <p:tag name="TIMING" val="|0.1|0.3"/>
</p:tagLst>
</file>

<file path=ppt/tags/tag4.xml><?xml version="1.0" encoding="utf-8"?>
<p:tagLst xmlns:a="http://schemas.openxmlformats.org/drawingml/2006/main" xmlns:r="http://schemas.openxmlformats.org/officeDocument/2006/relationships" xmlns:p="http://schemas.openxmlformats.org/presentationml/2006/main">
  <p:tag name="TIMING" val="|1.1|0.4|0.5"/>
</p:tagLst>
</file>

<file path=ppt/theme/_rels/theme7.xml.rels><?xml version="1.0" encoding="UTF-8" standalone="yes"?>
<Relationships xmlns="http://schemas.openxmlformats.org/package/2006/relationships"><Relationship Id="rId1" Type="http://schemas.openxmlformats.org/officeDocument/2006/relationships/image" Target="../media/image1.jpeg"/></Relationships>
</file>

<file path=ppt/theme/_rels/theme8.xml.rels><?xml version="1.0" encoding="UTF-8" standalone="yes"?>
<Relationships xmlns="http://schemas.openxmlformats.org/package/2006/relationships"><Relationship Id="rId1" Type="http://schemas.openxmlformats.org/officeDocument/2006/relationships/image" Target="../media/image2.jpeg"/></Relationships>
</file>

<file path=ppt/theme/_rels/theme9.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6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8.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9.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8E20122F4455F4B9575FBE79886672E" ma:contentTypeVersion="13" ma:contentTypeDescription="Create a new document." ma:contentTypeScope="" ma:versionID="c844ca9144cba1cea889084d73156f49">
  <xsd:schema xmlns:xsd="http://www.w3.org/2001/XMLSchema" xmlns:xs="http://www.w3.org/2001/XMLSchema" xmlns:p="http://schemas.microsoft.com/office/2006/metadata/properties" xmlns:ns3="1b88a2b3-a887-4da5-bc58-1cd6fd79184b" xmlns:ns4="791995b0-624b-4c5a-90b4-d742ddd9de15" targetNamespace="http://schemas.microsoft.com/office/2006/metadata/properties" ma:root="true" ma:fieldsID="61ab89b6dc9b5931d8a093bf7a813f58" ns3:_="" ns4:_="">
    <xsd:import namespace="1b88a2b3-a887-4da5-bc58-1cd6fd79184b"/>
    <xsd:import namespace="791995b0-624b-4c5a-90b4-d742ddd9de15"/>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DateTaken" minOccurs="0"/>
                <xsd:element ref="ns3:MediaServiceLocation" minOccurs="0"/>
                <xsd:element ref="ns3:MediaServiceGenerationTime" minOccurs="0"/>
                <xsd:element ref="ns3:MediaServiceEventHashCode" minOccurs="0"/>
                <xsd:element ref="ns3:MediaServiceAutoTag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b88a2b3-a887-4da5-bc58-1cd6fd79184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Tags" ma:index="19" nillable="true" ma:displayName="Tags" ma:internalName="MediaServiceAutoTags"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91995b0-624b-4c5a-90b4-d742ddd9de15"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ACEC86A-1E70-4F22-B6D5-E318CAEAE533}">
  <ds:schemaRefs>
    <ds:schemaRef ds:uri="http://schemas.microsoft.com/sharepoint/v3/contenttype/forms"/>
  </ds:schemaRefs>
</ds:datastoreItem>
</file>

<file path=customXml/itemProps2.xml><?xml version="1.0" encoding="utf-8"?>
<ds:datastoreItem xmlns:ds="http://schemas.openxmlformats.org/officeDocument/2006/customXml" ds:itemID="{627C5AA4-EF6B-4CA9-8D6E-6E79399304A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b88a2b3-a887-4da5-bc58-1cd6fd79184b"/>
    <ds:schemaRef ds:uri="791995b0-624b-4c5a-90b4-d742ddd9de1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07908BB-1B23-41B9-8512-C95B0C243286}">
  <ds:schemaRefs>
    <ds:schemaRef ds:uri="http://purl.org/dc/terms/"/>
    <ds:schemaRef ds:uri="1b88a2b3-a887-4da5-bc58-1cd6fd79184b"/>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791995b0-624b-4c5a-90b4-d742ddd9de15"/>
    <ds:schemaRef ds:uri="http://schemas.microsoft.com/office/2006/metadata/properties"/>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office theme</Template>
  <TotalTime>246</TotalTime>
  <Words>1227</Words>
  <Application>Microsoft Office PowerPoint</Application>
  <PresentationFormat>Widescreen</PresentationFormat>
  <Paragraphs>179</Paragraphs>
  <Slides>23</Slides>
  <Notes>3</Notes>
  <HiddenSlides>0</HiddenSlides>
  <MMClips>23</MMClips>
  <ScaleCrop>false</ScaleCrop>
  <HeadingPairs>
    <vt:vector size="6" baseType="variant">
      <vt:variant>
        <vt:lpstr>Fonts Used</vt:lpstr>
      </vt:variant>
      <vt:variant>
        <vt:i4>11</vt:i4>
      </vt:variant>
      <vt:variant>
        <vt:lpstr>Theme</vt:lpstr>
      </vt:variant>
      <vt:variant>
        <vt:i4>9</vt:i4>
      </vt:variant>
      <vt:variant>
        <vt:lpstr>Slide Titles</vt:lpstr>
      </vt:variant>
      <vt:variant>
        <vt:i4>23</vt:i4>
      </vt:variant>
    </vt:vector>
  </HeadingPairs>
  <TitlesOfParts>
    <vt:vector size="43" baseType="lpstr">
      <vt:lpstr>Arial</vt:lpstr>
      <vt:lpstr>Arial Rounded MT Bold</vt:lpstr>
      <vt:lpstr>Calibri</vt:lpstr>
      <vt:lpstr>Calibri Light</vt:lpstr>
      <vt:lpstr>Cambria</vt:lpstr>
      <vt:lpstr>Gill Sans MT</vt:lpstr>
      <vt:lpstr>Lucida Sans Unicode</vt:lpstr>
      <vt:lpstr>Segoe UI</vt:lpstr>
      <vt:lpstr>Verdana</vt:lpstr>
      <vt:lpstr>Wingdings 2</vt:lpstr>
      <vt:lpstr>Wingdings 3</vt:lpstr>
      <vt:lpstr>Office Theme</vt:lpstr>
      <vt:lpstr>1_Office Theme</vt:lpstr>
      <vt:lpstr>2_Office Theme</vt:lpstr>
      <vt:lpstr>3_Office Theme</vt:lpstr>
      <vt:lpstr>5_Office Theme</vt:lpstr>
      <vt:lpstr>6_Office Theme</vt:lpstr>
      <vt:lpstr>Concourse</vt:lpstr>
      <vt:lpstr>Solstice</vt:lpstr>
      <vt:lpstr>Adjacency</vt:lpstr>
      <vt:lpstr>Improving the performance of a  team in the modern workplace</vt:lpstr>
      <vt:lpstr>Contents</vt:lpstr>
      <vt:lpstr>Definitions of Groups and Teams. Differences between Groups and Teams</vt:lpstr>
      <vt:lpstr>Introduction</vt:lpstr>
      <vt:lpstr>Definitions of Groups and Teams</vt:lpstr>
      <vt:lpstr>Definitions of Groups and Teams</vt:lpstr>
      <vt:lpstr>PowerPoint Presentation</vt:lpstr>
      <vt:lpstr>The characteristics of an effective team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Conclusion</vt:lpstr>
      <vt:lpstr>References</vt:lpstr>
      <vt:lpstr>References</vt:lpstr>
      <vt:lpstr>How did we work together?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Sandra Diana Boscaneanu</cp:lastModifiedBy>
  <cp:revision>381</cp:revision>
  <dcterms:created xsi:type="dcterms:W3CDTF">2021-02-22T12:52:55Z</dcterms:created>
  <dcterms:modified xsi:type="dcterms:W3CDTF">2021-03-03T12:23:45Z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0x010100A8E20122F4455F4B9575FBE79886672E</vt:lpwstr>
  </property>
</Properties>
</file>