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63"/>
  </p:notesMasterIdLst>
  <p:handoutMasterIdLst>
    <p:handoutMasterId r:id="rId64"/>
  </p:handoutMasterIdLst>
  <p:sldIdLst>
    <p:sldId id="500" r:id="rId3"/>
    <p:sldId id="541" r:id="rId4"/>
    <p:sldId id="782" r:id="rId5"/>
    <p:sldId id="785" r:id="rId6"/>
    <p:sldId id="827" r:id="rId7"/>
    <p:sldId id="828" r:id="rId8"/>
    <p:sldId id="893" r:id="rId9"/>
    <p:sldId id="829" r:id="rId10"/>
    <p:sldId id="830" r:id="rId11"/>
    <p:sldId id="831" r:id="rId12"/>
    <p:sldId id="832" r:id="rId13"/>
    <p:sldId id="833" r:id="rId14"/>
    <p:sldId id="834" r:id="rId15"/>
    <p:sldId id="835" r:id="rId16"/>
    <p:sldId id="836" r:id="rId17"/>
    <p:sldId id="838" r:id="rId18"/>
    <p:sldId id="840" r:id="rId19"/>
    <p:sldId id="841" r:id="rId20"/>
    <p:sldId id="842" r:id="rId21"/>
    <p:sldId id="843" r:id="rId22"/>
    <p:sldId id="883" r:id="rId23"/>
    <p:sldId id="891" r:id="rId24"/>
    <p:sldId id="845" r:id="rId25"/>
    <p:sldId id="847" r:id="rId26"/>
    <p:sldId id="849" r:id="rId27"/>
    <p:sldId id="850" r:id="rId28"/>
    <p:sldId id="851" r:id="rId29"/>
    <p:sldId id="852" r:id="rId30"/>
    <p:sldId id="853" r:id="rId31"/>
    <p:sldId id="889" r:id="rId32"/>
    <p:sldId id="854" r:id="rId33"/>
    <p:sldId id="855" r:id="rId34"/>
    <p:sldId id="887" r:id="rId35"/>
    <p:sldId id="892" r:id="rId36"/>
    <p:sldId id="856" r:id="rId37"/>
    <p:sldId id="857" r:id="rId38"/>
    <p:sldId id="888" r:id="rId39"/>
    <p:sldId id="858" r:id="rId40"/>
    <p:sldId id="859" r:id="rId41"/>
    <p:sldId id="860" r:id="rId42"/>
    <p:sldId id="862" r:id="rId43"/>
    <p:sldId id="863" r:id="rId44"/>
    <p:sldId id="864" r:id="rId45"/>
    <p:sldId id="865" r:id="rId46"/>
    <p:sldId id="866" r:id="rId47"/>
    <p:sldId id="867" r:id="rId48"/>
    <p:sldId id="868" r:id="rId49"/>
    <p:sldId id="869" r:id="rId50"/>
    <p:sldId id="870" r:id="rId51"/>
    <p:sldId id="871" r:id="rId52"/>
    <p:sldId id="872" r:id="rId53"/>
    <p:sldId id="873" r:id="rId54"/>
    <p:sldId id="875" r:id="rId55"/>
    <p:sldId id="876" r:id="rId56"/>
    <p:sldId id="877" r:id="rId57"/>
    <p:sldId id="890" r:id="rId58"/>
    <p:sldId id="878" r:id="rId59"/>
    <p:sldId id="881" r:id="rId60"/>
    <p:sldId id="783" r:id="rId61"/>
    <p:sldId id="681" r:id="rId6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13" clrIdx="0"/>
  <p:cmAuthor id="1" name="carykell" initials="c" lastIdx="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000000"/>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11" autoAdjust="0"/>
    <p:restoredTop sz="84369" autoAdjust="0"/>
  </p:normalViewPr>
  <p:slideViewPr>
    <p:cSldViewPr snapToGrid="0">
      <p:cViewPr varScale="1">
        <p:scale>
          <a:sx n="98" d="100"/>
          <a:sy n="98" d="100"/>
        </p:scale>
        <p:origin x="1320" y="72"/>
      </p:cViewPr>
      <p:guideLst>
        <p:guide orient="horz" pos="2160"/>
        <p:guide pos="2880"/>
      </p:guideLst>
    </p:cSldViewPr>
  </p:slideViewPr>
  <p:outlineViewPr>
    <p:cViewPr>
      <p:scale>
        <a:sx n="33" d="100"/>
        <a:sy n="33" d="100"/>
      </p:scale>
      <p:origin x="42" y="3498"/>
    </p:cViewPr>
  </p:outlineViewPr>
  <p:notesTextViewPr>
    <p:cViewPr>
      <p:scale>
        <a:sx n="75" d="100"/>
        <a:sy n="75" d="100"/>
      </p:scale>
      <p:origin x="0" y="0"/>
    </p:cViewPr>
  </p:notesTextViewPr>
  <p:sorterViewPr>
    <p:cViewPr>
      <p:scale>
        <a:sx n="100" d="100"/>
        <a:sy n="100" d="100"/>
      </p:scale>
      <p:origin x="0" y="0"/>
    </p:cViewPr>
  </p:sorterViewPr>
  <p:notesViewPr>
    <p:cSldViewPr snapToGrid="0">
      <p:cViewPr>
        <p:scale>
          <a:sx n="100" d="100"/>
          <a:sy n="100" d="100"/>
        </p:scale>
        <p:origin x="-1758" y="1188"/>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notesMaster" Target="notesMasters/notesMaster1.xml"/><Relationship Id="rId68"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handoutMaster" Target="handoutMasters/handoutMaster1.xml"/><Relationship Id="rId69"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r>
              <a:rPr lang="en-US" sz="2000" b="1" dirty="0" smtClean="0"/>
              <a:t>Chapter 3: Point-to-Point Connections</a:t>
            </a:r>
            <a:endParaRPr lang="en-GB" sz="2000" b="1" dirty="0" smtClean="0"/>
          </a:p>
        </p:txBody>
      </p:sp>
    </p:spTree>
    <p:extLst>
      <p:ext uri="{BB962C8B-B14F-4D97-AF65-F5344CB8AC3E}">
        <p14:creationId xmlns:p14="http://schemas.microsoft.com/office/powerpoint/2010/main" val="657841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r>
              <a:rPr lang="en-US" sz="2000" b="1" dirty="0" smtClean="0"/>
              <a:t>Chapter 5</a:t>
            </a:r>
          </a:p>
        </p:txBody>
      </p:sp>
    </p:spTree>
    <p:extLst>
      <p:ext uri="{BB962C8B-B14F-4D97-AF65-F5344CB8AC3E}">
        <p14:creationId xmlns:p14="http://schemas.microsoft.com/office/powerpoint/2010/main" val="786419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2131564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3.1.1.1 Serial and Parallel</a:t>
            </a:r>
            <a:r>
              <a:rPr lang="en-US" b="1" baseline="0" dirty="0" smtClean="0"/>
              <a:t> Ports</a:t>
            </a:r>
            <a:endParaRPr lang="en-US" b="1" dirty="0" smtClean="0"/>
          </a:p>
          <a:p>
            <a:pPr>
              <a:buFontTx/>
              <a:buNone/>
            </a:pPr>
            <a:endParaRPr lang="en-US" b="1" dirty="0" smtClean="0"/>
          </a:p>
        </p:txBody>
      </p:sp>
    </p:spTree>
    <p:extLst>
      <p:ext uri="{BB962C8B-B14F-4D97-AF65-F5344CB8AC3E}">
        <p14:creationId xmlns:p14="http://schemas.microsoft.com/office/powerpoint/2010/main" val="1703451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1" i="0" kern="1200" dirty="0" smtClean="0">
                <a:solidFill>
                  <a:schemeClr val="tx1"/>
                </a:solidFill>
                <a:effectLst/>
                <a:latin typeface="Arial" charset="0"/>
                <a:ea typeface="+mn-ea"/>
                <a:cs typeface="+mn-cs"/>
              </a:rPr>
              <a:t>RS-232 </a:t>
            </a:r>
            <a:r>
              <a:rPr lang="en-US" sz="1200" b="0" i="0" kern="1200" dirty="0" smtClean="0">
                <a:solidFill>
                  <a:schemeClr val="tx1"/>
                </a:solidFill>
                <a:effectLst/>
                <a:latin typeface="Arial" charset="0"/>
                <a:ea typeface="+mn-ea"/>
                <a:cs typeface="+mn-cs"/>
              </a:rPr>
              <a:t>- Most serial ports on personal computers conform to the RS-232C or newer RS-422 and RS-423 standards. Both 9-pin and 25-pin connectors are used. A serial port is a general-purpose interface that can be used for almost any type of device, including modems, mice, and printers. These types of peripheral devices for computers have been replaced by new and faster standards such as USB but many network devices use RJ-45 connectors that conform to the original RS-232 standard.</a:t>
            </a:r>
          </a:p>
          <a:p>
            <a:pPr>
              <a:buFontTx/>
              <a:buNone/>
            </a:pPr>
            <a:r>
              <a:rPr lang="en-US" sz="1200" b="1" i="0" kern="1200" dirty="0" smtClean="0">
                <a:solidFill>
                  <a:schemeClr val="tx1"/>
                </a:solidFill>
                <a:effectLst/>
                <a:latin typeface="Arial" charset="0"/>
                <a:ea typeface="+mn-ea"/>
                <a:cs typeface="+mn-cs"/>
              </a:rPr>
              <a:t>V.35</a:t>
            </a:r>
            <a:r>
              <a:rPr lang="en-US" sz="1200" b="0" i="0" kern="1200" dirty="0" smtClean="0">
                <a:solidFill>
                  <a:schemeClr val="tx1"/>
                </a:solidFill>
                <a:effectLst/>
                <a:latin typeface="Arial" charset="0"/>
                <a:ea typeface="+mn-ea"/>
                <a:cs typeface="+mn-cs"/>
              </a:rPr>
              <a:t> - Typically used for modem-to-multiplexer communication, this ITU standard for high-speed, synchronous data exchange combines the bandwidth of several telephone circuits. In the U.S., V.35 is the interface standard used by most routers and DSUs that connect to T1 carriers. V.35 cables are high-speed serial assemblies designed to support higher data rates and connectivity between DTEs and DCEs over digital lines.</a:t>
            </a:r>
          </a:p>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sz="1200" b="1" i="0" kern="1200" dirty="0" smtClean="0">
                <a:solidFill>
                  <a:schemeClr val="tx1"/>
                </a:solidFill>
                <a:effectLst/>
                <a:latin typeface="Arial" charset="0"/>
                <a:ea typeface="+mn-ea"/>
                <a:cs typeface="+mn-cs"/>
              </a:rPr>
              <a:t>HSSI </a:t>
            </a:r>
            <a:r>
              <a:rPr lang="en-US" sz="1200" b="0" i="0" kern="1200" dirty="0" smtClean="0">
                <a:solidFill>
                  <a:schemeClr val="tx1"/>
                </a:solidFill>
                <a:effectLst/>
                <a:latin typeface="Arial" charset="0"/>
                <a:ea typeface="+mn-ea"/>
                <a:cs typeface="+mn-cs"/>
              </a:rPr>
              <a:t>- A High-Speed Serial Interface (HSSI) supports transmission rates up to 52 Mb/s. Engineers use HSSI to connect routers on LANs with WANs over high-speed lines, such as T3 lines. Engineers also use HSSI to provide high-speed connectivity between LANs, using Token Ring or Ethernet. HSSI is a DTE/DCE interface developed by Cisco Systems and T3 plus Networking to address the need for high-speed communication over WAN links.</a:t>
            </a:r>
          </a:p>
          <a:p>
            <a:pPr>
              <a:buFontTx/>
              <a:buNone/>
            </a:pPr>
            <a:endParaRPr lang="en-US" b="1" dirty="0" smtClean="0"/>
          </a:p>
        </p:txBody>
      </p:sp>
    </p:spTree>
    <p:extLst>
      <p:ext uri="{BB962C8B-B14F-4D97-AF65-F5344CB8AC3E}">
        <p14:creationId xmlns:p14="http://schemas.microsoft.com/office/powerpoint/2010/main" val="124785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Point-to-point connections are not limited to connections that cross land. There are hundreds of thousands of miles of undersea fiber-optic cables that connect countries and continents worldwide. An Internet search of “undersea Internet cable map” produces several cable maps of these undersea connections.</a:t>
            </a:r>
          </a:p>
          <a:p>
            <a:r>
              <a:rPr lang="en-US" sz="1200" b="0" i="0" kern="1200" dirty="0" smtClean="0">
                <a:solidFill>
                  <a:schemeClr val="tx1"/>
                </a:solidFill>
                <a:effectLst/>
                <a:latin typeface="Arial" charset="0"/>
                <a:ea typeface="+mn-ea"/>
                <a:cs typeface="+mn-cs"/>
              </a:rPr>
              <a:t>Point-to-point links are usually more expensive than shared services. The cost of leased-line solutions can become significant when used to connect many sites over increasing distances. However, there are times when the benefits outweigh the cost of the leased line. The dedicated capacity removes latency or jitter between the endpoints. Constant availability is essential for some applications such as VoIP or video over IP.</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3090531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0" i="0" kern="1200" dirty="0" smtClean="0">
                <a:solidFill>
                  <a:schemeClr val="tx1"/>
                </a:solidFill>
                <a:effectLst/>
                <a:latin typeface="Arial" charset="0"/>
                <a:ea typeface="+mn-ea"/>
                <a:cs typeface="+mn-cs"/>
              </a:rPr>
              <a:t>Multiplexing refers to a scheme that allows multiple logical signals to share a single physical channel. Two common types of multiplexing are time-division multiplexing (TDM) and statistical time-division multiplexing (STDM).</a:t>
            </a:r>
          </a:p>
          <a:p>
            <a:r>
              <a:rPr lang="en-US" sz="1200" b="0" i="0" kern="1200" dirty="0" smtClean="0">
                <a:solidFill>
                  <a:schemeClr val="tx1"/>
                </a:solidFill>
                <a:effectLst/>
                <a:latin typeface="Arial" charset="0"/>
                <a:ea typeface="+mn-ea"/>
                <a:cs typeface="+mn-cs"/>
              </a:rPr>
              <a:t>This is the principle used in synchronous TDM when sending data over a link. TDM increases the capacity of the transmission link by dividing transmission time into smaller, equal intervals so that the link carries the bits from multiple input sources.</a:t>
            </a:r>
          </a:p>
          <a:p>
            <a:r>
              <a:rPr lang="en-US" sz="1200" b="0" i="0" kern="1200" dirty="0" smtClean="0">
                <a:solidFill>
                  <a:schemeClr val="tx1"/>
                </a:solidFill>
                <a:effectLst/>
                <a:latin typeface="Arial" charset="0"/>
                <a:ea typeface="+mn-ea"/>
                <a:cs typeface="+mn-cs"/>
              </a:rPr>
              <a:t>In the figure, a multiplexer (MUX) at the transmitter accepts three separate signals. The MUX breaks each signal into segments. The MUX puts each segment into a single channel by inserting each segment into a time slot.</a:t>
            </a:r>
          </a:p>
          <a:p>
            <a:r>
              <a:rPr lang="en-US" sz="1200" b="0" i="0" kern="1200" dirty="0" smtClean="0">
                <a:solidFill>
                  <a:schemeClr val="tx1"/>
                </a:solidFill>
                <a:effectLst/>
                <a:latin typeface="Arial" charset="0"/>
                <a:ea typeface="+mn-ea"/>
                <a:cs typeface="+mn-cs"/>
              </a:rPr>
              <a:t>A MUX at the receiving end reassembles the TDM stream into the three separate data streams based only on the timing of the arrival of each bit. A technique called bit interleaving keeps track of the number and sequence of the bits from each specific transmission so that they can be quickly and efficiently reassembled into their original form upon receipt. Byte interleaving performs the same functions, but because there are eight bits in each byte, the process needs a bigger or longer time slot.</a:t>
            </a:r>
          </a:p>
          <a:p>
            <a:pPr>
              <a:buFontTx/>
              <a:buNone/>
            </a:pPr>
            <a:endParaRPr lang="en-US" b="1" dirty="0" smtClean="0"/>
          </a:p>
        </p:txBody>
      </p:sp>
    </p:spTree>
    <p:extLst>
      <p:ext uri="{BB962C8B-B14F-4D97-AF65-F5344CB8AC3E}">
        <p14:creationId xmlns:p14="http://schemas.microsoft.com/office/powerpoint/2010/main" val="642920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0" i="0" kern="1200" dirty="0" smtClean="0">
                <a:solidFill>
                  <a:schemeClr val="tx1"/>
                </a:solidFill>
                <a:effectLst/>
                <a:latin typeface="Arial" charset="0"/>
                <a:ea typeface="+mn-ea"/>
                <a:cs typeface="+mn-cs"/>
              </a:rPr>
              <a:t>STDM was developed to overcome this inefficiency. STDM uses a variable time slot length allowing channels to compete for any free slot space. It employs a buffer memory that temporarily stores the data during periods of peak traffic. STDM does not waste high-speed line time with inactive channels using this scheme. STDM requires each transmission to carry identification information or a channel identifier.</a:t>
            </a:r>
            <a:endParaRPr lang="en-US" b="1" dirty="0" smtClean="0"/>
          </a:p>
        </p:txBody>
      </p:sp>
    </p:spTree>
    <p:extLst>
      <p:ext uri="{BB962C8B-B14F-4D97-AF65-F5344CB8AC3E}">
        <p14:creationId xmlns:p14="http://schemas.microsoft.com/office/powerpoint/2010/main" val="736148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0" i="0" kern="1200" dirty="0" smtClean="0">
                <a:solidFill>
                  <a:schemeClr val="tx1"/>
                </a:solidFill>
                <a:effectLst/>
                <a:latin typeface="Arial" charset="0"/>
                <a:ea typeface="+mn-ea"/>
                <a:cs typeface="+mn-cs"/>
              </a:rPr>
              <a:t> SONET, used in North America, and SDH, used elsewhere, are two closely-related standards that specify interface parameters, rates, framing formats, multiplexing methods, and management for synchronous TDM over fiber.</a:t>
            </a:r>
          </a:p>
          <a:p>
            <a:pPr>
              <a:buFontTx/>
              <a:buNone/>
            </a:pPr>
            <a:endParaRPr lang="en-US" sz="1200" b="0" i="0" kern="1200" dirty="0" smtClean="0">
              <a:solidFill>
                <a:schemeClr val="tx1"/>
              </a:solidFill>
              <a:effectLst/>
              <a:latin typeface="Arial" charset="0"/>
              <a:ea typeface="+mn-ea"/>
              <a:cs typeface="+mn-cs"/>
            </a:endParaRPr>
          </a:p>
          <a:p>
            <a:pPr>
              <a:buFontTx/>
              <a:buNone/>
            </a:pPr>
            <a:r>
              <a:rPr lang="en-US" sz="1200" b="0" i="0" kern="1200" dirty="0" smtClean="0">
                <a:solidFill>
                  <a:schemeClr val="tx1"/>
                </a:solidFill>
                <a:effectLst/>
                <a:latin typeface="Arial" charset="0"/>
                <a:ea typeface="+mn-ea"/>
                <a:cs typeface="+mn-cs"/>
              </a:rPr>
              <a:t>The figure displays SONET, which is an example of STDM. SONET/SDH takes </a:t>
            </a:r>
            <a:r>
              <a:rPr lang="en-US" sz="1200" b="0" i="1" kern="1200" dirty="0" err="1" smtClean="0">
                <a:solidFill>
                  <a:schemeClr val="tx1"/>
                </a:solidFill>
                <a:effectLst/>
                <a:latin typeface="Arial" charset="0"/>
                <a:ea typeface="+mn-ea"/>
                <a:cs typeface="+mn-cs"/>
              </a:rPr>
              <a:t>n</a:t>
            </a:r>
            <a:r>
              <a:rPr lang="en-US" sz="1200" b="0" i="0" kern="1200" dirty="0" err="1" smtClean="0">
                <a:solidFill>
                  <a:schemeClr val="tx1"/>
                </a:solidFill>
                <a:effectLst/>
                <a:latin typeface="Arial" charset="0"/>
                <a:ea typeface="+mn-ea"/>
                <a:cs typeface="+mn-cs"/>
              </a:rPr>
              <a:t>bit</a:t>
            </a:r>
            <a:r>
              <a:rPr lang="en-US" sz="1200" b="0" i="0" kern="1200" dirty="0" smtClean="0">
                <a:solidFill>
                  <a:schemeClr val="tx1"/>
                </a:solidFill>
                <a:effectLst/>
                <a:latin typeface="Arial" charset="0"/>
                <a:ea typeface="+mn-ea"/>
                <a:cs typeface="+mn-cs"/>
              </a:rPr>
              <a:t> streams, multiplexes them, and optically modulates the signals. It then sends the signals out using a light emitting device over fiber with a bit rate equal to (incoming bit rate) x </a:t>
            </a:r>
            <a:r>
              <a:rPr lang="en-US" sz="1200" b="0" i="1" kern="1200" dirty="0" smtClean="0">
                <a:solidFill>
                  <a:schemeClr val="tx1"/>
                </a:solidFill>
                <a:effectLst/>
                <a:latin typeface="Arial" charset="0"/>
                <a:ea typeface="+mn-ea"/>
                <a:cs typeface="+mn-cs"/>
              </a:rPr>
              <a:t>n</a:t>
            </a:r>
            <a:r>
              <a:rPr lang="en-US" sz="1200" b="0" i="0" kern="1200" dirty="0" smtClean="0">
                <a:solidFill>
                  <a:schemeClr val="tx1"/>
                </a:solidFill>
                <a:effectLst/>
                <a:latin typeface="Arial" charset="0"/>
                <a:ea typeface="+mn-ea"/>
                <a:cs typeface="+mn-cs"/>
              </a:rPr>
              <a:t>. Thus, traffic arriving at the SONET multiplexer from four places at 2.5 Gb/s goes out as a single stream at 4 x 2.5 Gb/s, or 10 Gb/s. This principle is illustrated in the figure, which shows an increase in the bit rate by a factor of four in time slot T.</a:t>
            </a:r>
            <a:endParaRPr lang="en-US" b="1" dirty="0" smtClean="0"/>
          </a:p>
        </p:txBody>
      </p:sp>
    </p:spTree>
    <p:extLst>
      <p:ext uri="{BB962C8B-B14F-4D97-AF65-F5344CB8AC3E}">
        <p14:creationId xmlns:p14="http://schemas.microsoft.com/office/powerpoint/2010/main" val="27954390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smtClean="0">
                <a:solidFill>
                  <a:schemeClr val="tx1"/>
                </a:solidFill>
                <a:effectLst/>
                <a:latin typeface="Arial" charset="0"/>
                <a:ea typeface="+mn-ea"/>
                <a:cs typeface="+mn-cs"/>
              </a:rPr>
              <a:t>A demarcation point is the physical point at which a telecommunications company's public network ends and the customer's private network begins. The demarcation point is often the point at which the cable physically enters the building, but this varies from one country to another.</a:t>
            </a:r>
            <a:endParaRPr lang="en-GB" dirty="0"/>
          </a:p>
        </p:txBody>
      </p:sp>
    </p:spTree>
    <p:extLst>
      <p:ext uri="{BB962C8B-B14F-4D97-AF65-F5344CB8AC3E}">
        <p14:creationId xmlns:p14="http://schemas.microsoft.com/office/powerpoint/2010/main" val="28199947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3.1.1.8</a:t>
            </a:r>
            <a:r>
              <a:rPr lang="en-US" b="1" baseline="0" dirty="0" smtClean="0"/>
              <a:t>  DTE-DCE</a:t>
            </a:r>
            <a:endParaRPr lang="en-US" b="1" dirty="0" smtClean="0"/>
          </a:p>
        </p:txBody>
      </p:sp>
    </p:spTree>
    <p:extLst>
      <p:ext uri="{BB962C8B-B14F-4D97-AF65-F5344CB8AC3E}">
        <p14:creationId xmlns:p14="http://schemas.microsoft.com/office/powerpoint/2010/main" val="4145593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3.1.1.9</a:t>
            </a:r>
            <a:r>
              <a:rPr lang="en-US" b="1" baseline="0" dirty="0" smtClean="0"/>
              <a:t>  Serial Cables</a:t>
            </a:r>
            <a:endParaRPr lang="en-US" b="1" dirty="0" smtClean="0"/>
          </a:p>
        </p:txBody>
      </p:sp>
    </p:spTree>
    <p:extLst>
      <p:ext uri="{BB962C8B-B14F-4D97-AF65-F5344CB8AC3E}">
        <p14:creationId xmlns:p14="http://schemas.microsoft.com/office/powerpoint/2010/main" val="1934950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3.1.1.10</a:t>
            </a:r>
            <a:r>
              <a:rPr lang="en-US" b="1" baseline="0" dirty="0" smtClean="0"/>
              <a:t>  Serial Bandwidth</a:t>
            </a:r>
            <a:endParaRPr lang="en-US" b="1" dirty="0" smtClean="0"/>
          </a:p>
        </p:txBody>
      </p:sp>
    </p:spTree>
    <p:extLst>
      <p:ext uri="{BB962C8B-B14F-4D97-AF65-F5344CB8AC3E}">
        <p14:creationId xmlns:p14="http://schemas.microsoft.com/office/powerpoint/2010/main" val="11414989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1" i="0" kern="1200" dirty="0" smtClean="0">
                <a:solidFill>
                  <a:schemeClr val="tx1"/>
                </a:solidFill>
                <a:effectLst/>
                <a:latin typeface="Arial" charset="0"/>
                <a:ea typeface="+mn-ea"/>
                <a:cs typeface="+mn-cs"/>
              </a:rPr>
              <a:t>HDLC</a:t>
            </a:r>
            <a:r>
              <a:rPr lang="en-US" sz="1200" b="0" i="0" kern="1200" dirty="0" smtClean="0">
                <a:solidFill>
                  <a:schemeClr val="tx1"/>
                </a:solidFill>
                <a:effectLst/>
                <a:latin typeface="Arial" charset="0"/>
                <a:ea typeface="+mn-ea"/>
                <a:cs typeface="+mn-cs"/>
              </a:rPr>
              <a:t> - The default encapsulation type on point-to-point connections, dedicated links, and circuit-switched connections when the link uses two Cisco devices. HDLC is now the basis for synchronous PPP used by many servers to connect to a WAN, most commonly the Internet.</a:t>
            </a:r>
          </a:p>
          <a:p>
            <a:r>
              <a:rPr lang="en-US" sz="1200" b="1" i="0" kern="1200" dirty="0" smtClean="0">
                <a:solidFill>
                  <a:schemeClr val="tx1"/>
                </a:solidFill>
                <a:effectLst/>
                <a:latin typeface="Arial" charset="0"/>
                <a:ea typeface="+mn-ea"/>
                <a:cs typeface="+mn-cs"/>
              </a:rPr>
              <a:t>PPP</a:t>
            </a:r>
            <a:r>
              <a:rPr lang="en-US" sz="1200" b="0" i="0" kern="1200" dirty="0" smtClean="0">
                <a:solidFill>
                  <a:schemeClr val="tx1"/>
                </a:solidFill>
                <a:effectLst/>
                <a:latin typeface="Arial" charset="0"/>
                <a:ea typeface="+mn-ea"/>
                <a:cs typeface="+mn-cs"/>
              </a:rPr>
              <a:t> - Provides router-to-router and host-to-network connections over synchronous and asynchronous circuits. PPP works with several network layer protocols, such as IPv4 and IPv6. PPP uses the HDLC encapsulation protocol, but also has built-in security mechanisms such as PAP and CHAP.</a:t>
            </a:r>
          </a:p>
          <a:p>
            <a:r>
              <a:rPr lang="en-US" sz="1200" b="1" i="0" kern="1200" dirty="0" smtClean="0">
                <a:solidFill>
                  <a:schemeClr val="tx1"/>
                </a:solidFill>
                <a:effectLst/>
                <a:latin typeface="Arial" charset="0"/>
                <a:ea typeface="+mn-ea"/>
                <a:cs typeface="+mn-cs"/>
              </a:rPr>
              <a:t>Serial Line Internet Protocol (SLIP)</a:t>
            </a:r>
            <a:r>
              <a:rPr lang="en-US" sz="1200" b="0" i="0" kern="1200" dirty="0" smtClean="0">
                <a:solidFill>
                  <a:schemeClr val="tx1"/>
                </a:solidFill>
                <a:effectLst/>
                <a:latin typeface="Arial" charset="0"/>
                <a:ea typeface="+mn-ea"/>
                <a:cs typeface="+mn-cs"/>
              </a:rPr>
              <a:t> - A standard protocol for point-to-point serial connections using TCP/IP. SLIP has been largely displaced by PPP.</a:t>
            </a:r>
          </a:p>
          <a:p>
            <a:r>
              <a:rPr lang="en-US" sz="1200" b="1" i="0" kern="1200" dirty="0" smtClean="0">
                <a:solidFill>
                  <a:schemeClr val="tx1"/>
                </a:solidFill>
                <a:effectLst/>
                <a:latin typeface="Arial" charset="0"/>
                <a:ea typeface="+mn-ea"/>
                <a:cs typeface="+mn-cs"/>
              </a:rPr>
              <a:t>X.25/Link Access Procedure, Balanced (LAPB) </a:t>
            </a:r>
            <a:r>
              <a:rPr lang="en-US" sz="1200" b="0" i="0" kern="1200" dirty="0" smtClean="0">
                <a:solidFill>
                  <a:schemeClr val="tx1"/>
                </a:solidFill>
                <a:effectLst/>
                <a:latin typeface="Arial" charset="0"/>
                <a:ea typeface="+mn-ea"/>
                <a:cs typeface="+mn-cs"/>
              </a:rPr>
              <a:t>- An ITU-T standard that defines how connections between a DTE and DCE are maintained for remote terminal access and computer communications in public data networks. X.25 specifies LAPB, a data link layer protocol. X.25 is a predecessor to Frame Relay.</a:t>
            </a:r>
          </a:p>
          <a:p>
            <a:r>
              <a:rPr lang="en-US" sz="1200" b="1" i="0" kern="1200" dirty="0" smtClean="0">
                <a:solidFill>
                  <a:schemeClr val="tx1"/>
                </a:solidFill>
                <a:effectLst/>
                <a:latin typeface="Arial" charset="0"/>
                <a:ea typeface="+mn-ea"/>
                <a:cs typeface="+mn-cs"/>
              </a:rPr>
              <a:t>Frame Relay</a:t>
            </a:r>
            <a:r>
              <a:rPr lang="en-US" sz="1200" b="0" i="0" kern="1200" dirty="0" smtClean="0">
                <a:solidFill>
                  <a:schemeClr val="tx1"/>
                </a:solidFill>
                <a:effectLst/>
                <a:latin typeface="Arial" charset="0"/>
                <a:ea typeface="+mn-ea"/>
                <a:cs typeface="+mn-cs"/>
              </a:rPr>
              <a:t> - An industry standard, switched, data link layer protocol that handles multiple virtual circuits. Frame Relay is a next generation protocol after X.25. Frame Relay eliminates some of the time-consuming processes (such as error correction and flow control) employed in X.25.</a:t>
            </a:r>
          </a:p>
          <a:p>
            <a:r>
              <a:rPr lang="en-US" sz="1200" b="1" i="0" kern="1200" dirty="0" smtClean="0">
                <a:solidFill>
                  <a:schemeClr val="tx1"/>
                </a:solidFill>
                <a:effectLst/>
                <a:latin typeface="Arial" charset="0"/>
                <a:ea typeface="+mn-ea"/>
                <a:cs typeface="+mn-cs"/>
              </a:rPr>
              <a:t>ATM</a:t>
            </a:r>
            <a:r>
              <a:rPr lang="en-US" sz="1200" b="0" i="0" kern="1200" dirty="0" smtClean="0">
                <a:solidFill>
                  <a:schemeClr val="tx1"/>
                </a:solidFill>
                <a:effectLst/>
                <a:latin typeface="Arial" charset="0"/>
                <a:ea typeface="+mn-ea"/>
                <a:cs typeface="+mn-cs"/>
              </a:rPr>
              <a:t> - The international standard for cell relay in which devices send multiple service types, such as voice, video, or data, in fixed-length (53-byte) cells. Fixed-length cells allow processing to occur in hardware; thereby, reducing transit delays. ATM takes advantage of high-speed transmission media such as E3, SONET, and T3.</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385164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3.1.2.3</a:t>
            </a:r>
            <a:r>
              <a:rPr lang="en-US" b="1" baseline="0" dirty="0" smtClean="0"/>
              <a:t> HDLC Frame Types</a:t>
            </a:r>
            <a:endParaRPr lang="en-US" b="1" dirty="0" smtClean="0"/>
          </a:p>
        </p:txBody>
      </p:sp>
    </p:spTree>
    <p:extLst>
      <p:ext uri="{BB962C8B-B14F-4D97-AF65-F5344CB8AC3E}">
        <p14:creationId xmlns:p14="http://schemas.microsoft.com/office/powerpoint/2010/main" val="28562071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As shown in the figure, there are two steps to re-enable HDLC encapsulation:</a:t>
            </a:r>
          </a:p>
          <a:p>
            <a:r>
              <a:rPr lang="en-US" sz="1200" b="1" i="0" kern="1200" dirty="0" smtClean="0">
                <a:solidFill>
                  <a:schemeClr val="tx1"/>
                </a:solidFill>
                <a:effectLst/>
                <a:latin typeface="Arial" charset="0"/>
                <a:ea typeface="+mn-ea"/>
                <a:cs typeface="+mn-cs"/>
              </a:rPr>
              <a:t>Step 1.</a:t>
            </a:r>
            <a:r>
              <a:rPr lang="en-US" sz="1200" b="0" i="0" kern="1200" dirty="0" smtClean="0">
                <a:solidFill>
                  <a:schemeClr val="tx1"/>
                </a:solidFill>
                <a:effectLst/>
                <a:latin typeface="Arial" charset="0"/>
                <a:ea typeface="+mn-ea"/>
                <a:cs typeface="+mn-cs"/>
              </a:rPr>
              <a:t> Enter the interface configuration mode of the serial interface.</a:t>
            </a:r>
          </a:p>
          <a:p>
            <a:r>
              <a:rPr lang="en-US" sz="1200" b="1" i="0" kern="1200" dirty="0" smtClean="0">
                <a:solidFill>
                  <a:schemeClr val="tx1"/>
                </a:solidFill>
                <a:effectLst/>
                <a:latin typeface="Arial" charset="0"/>
                <a:ea typeface="+mn-ea"/>
                <a:cs typeface="+mn-cs"/>
              </a:rPr>
              <a:t>Step 2.</a:t>
            </a:r>
            <a:r>
              <a:rPr lang="en-US" sz="1200" b="0" i="0" kern="1200" dirty="0" smtClean="0">
                <a:solidFill>
                  <a:schemeClr val="tx1"/>
                </a:solidFill>
                <a:effectLst/>
                <a:latin typeface="Arial" charset="0"/>
                <a:ea typeface="+mn-ea"/>
                <a:cs typeface="+mn-cs"/>
              </a:rPr>
              <a:t> Enter the</a:t>
            </a:r>
            <a:r>
              <a:rPr lang="en-US" sz="1200" b="1" i="0" kern="1200" dirty="0" smtClean="0">
                <a:solidFill>
                  <a:schemeClr val="tx1"/>
                </a:solidFill>
                <a:effectLst/>
                <a:latin typeface="Arial" charset="0"/>
                <a:ea typeface="+mn-ea"/>
                <a:cs typeface="+mn-cs"/>
              </a:rPr>
              <a:t> encapsulation </a:t>
            </a:r>
            <a:r>
              <a:rPr lang="en-US" sz="1200" b="1" i="0" kern="1200" dirty="0" err="1" smtClean="0">
                <a:solidFill>
                  <a:schemeClr val="tx1"/>
                </a:solidFill>
                <a:effectLst/>
                <a:latin typeface="Arial" charset="0"/>
                <a:ea typeface="+mn-ea"/>
                <a:cs typeface="+mn-cs"/>
              </a:rPr>
              <a:t>hdlc</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command to specify the encapsulation protocol on the interface.</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354746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The output of the</a:t>
            </a:r>
            <a:r>
              <a:rPr lang="en-US" sz="1200" b="1" i="0" kern="1200" dirty="0" smtClean="0">
                <a:solidFill>
                  <a:schemeClr val="tx1"/>
                </a:solidFill>
                <a:effectLst/>
                <a:latin typeface="Arial" charset="0"/>
                <a:ea typeface="+mn-ea"/>
                <a:cs typeface="+mn-cs"/>
              </a:rPr>
              <a:t> show interfaces serial </a:t>
            </a:r>
            <a:r>
              <a:rPr lang="en-US" sz="1200" b="0" i="0" kern="1200" dirty="0" smtClean="0">
                <a:solidFill>
                  <a:schemeClr val="tx1"/>
                </a:solidFill>
                <a:effectLst/>
                <a:latin typeface="Arial" charset="0"/>
                <a:ea typeface="+mn-ea"/>
                <a:cs typeface="+mn-cs"/>
              </a:rPr>
              <a:t>command displays information specific to serial interfaces. When HDLC is configured, encapsulation HDLC should be reflected in the output, as highlighted in the Figure . Serial 0/0/0 is up, line protocol is up, indicates that the line is up and functioning; encapsulation HDLC, indicates that the default serial encapsulation (HDLC) is enabled.</a:t>
            </a:r>
          </a:p>
          <a:p>
            <a:r>
              <a:rPr lang="en-US" sz="1200" b="0" i="0" kern="1200" dirty="0" smtClean="0">
                <a:solidFill>
                  <a:schemeClr val="tx1"/>
                </a:solidFill>
                <a:effectLst/>
                <a:latin typeface="Arial" charset="0"/>
                <a:ea typeface="+mn-ea"/>
                <a:cs typeface="+mn-cs"/>
              </a:rPr>
              <a:t>The</a:t>
            </a:r>
            <a:r>
              <a:rPr lang="en-US" sz="1200" b="1" i="0" kern="1200" dirty="0" smtClean="0">
                <a:solidFill>
                  <a:schemeClr val="tx1"/>
                </a:solidFill>
                <a:effectLst/>
                <a:latin typeface="Arial" charset="0"/>
                <a:ea typeface="+mn-ea"/>
                <a:cs typeface="+mn-cs"/>
              </a:rPr>
              <a:t> show interfaces serial </a:t>
            </a:r>
            <a:r>
              <a:rPr lang="en-US" sz="1200" b="0" i="0" kern="1200" dirty="0" smtClean="0">
                <a:solidFill>
                  <a:schemeClr val="tx1"/>
                </a:solidFill>
                <a:effectLst/>
                <a:latin typeface="Arial" charset="0"/>
                <a:ea typeface="+mn-ea"/>
                <a:cs typeface="+mn-cs"/>
              </a:rPr>
              <a:t>command returns one of six possible states:</a:t>
            </a:r>
          </a:p>
          <a:p>
            <a:r>
              <a:rPr lang="en-US" sz="1200" b="0" i="0" kern="1200" dirty="0" smtClean="0">
                <a:solidFill>
                  <a:schemeClr val="tx1"/>
                </a:solidFill>
                <a:effectLst/>
                <a:latin typeface="Arial" charset="0"/>
                <a:ea typeface="+mn-ea"/>
                <a:cs typeface="+mn-cs"/>
              </a:rPr>
              <a:t>Serial x is up, line protocol is up</a:t>
            </a:r>
          </a:p>
          <a:p>
            <a:r>
              <a:rPr lang="en-US" sz="1200" b="0" i="0" kern="1200" dirty="0" smtClean="0">
                <a:solidFill>
                  <a:schemeClr val="tx1"/>
                </a:solidFill>
                <a:effectLst/>
                <a:latin typeface="Arial" charset="0"/>
                <a:ea typeface="+mn-ea"/>
                <a:cs typeface="+mn-cs"/>
              </a:rPr>
              <a:t>Serial x is down, line protocol is down</a:t>
            </a:r>
          </a:p>
          <a:p>
            <a:r>
              <a:rPr lang="en-US" sz="1200" b="0" i="0" kern="1200" dirty="0" smtClean="0">
                <a:solidFill>
                  <a:schemeClr val="tx1"/>
                </a:solidFill>
                <a:effectLst/>
                <a:latin typeface="Arial" charset="0"/>
                <a:ea typeface="+mn-ea"/>
                <a:cs typeface="+mn-cs"/>
              </a:rPr>
              <a:t>Serial x is up, line protocol is down</a:t>
            </a:r>
          </a:p>
          <a:p>
            <a:r>
              <a:rPr lang="en-US" sz="1200" b="0" i="0" kern="1200" dirty="0" smtClean="0">
                <a:solidFill>
                  <a:schemeClr val="tx1"/>
                </a:solidFill>
                <a:effectLst/>
                <a:latin typeface="Arial" charset="0"/>
                <a:ea typeface="+mn-ea"/>
                <a:cs typeface="+mn-cs"/>
              </a:rPr>
              <a:t>Serial x is up, line protocol is up (looped)</a:t>
            </a:r>
          </a:p>
          <a:p>
            <a:r>
              <a:rPr lang="en-US" sz="1200" b="0" i="0" kern="1200" dirty="0" smtClean="0">
                <a:solidFill>
                  <a:schemeClr val="tx1"/>
                </a:solidFill>
                <a:effectLst/>
                <a:latin typeface="Arial" charset="0"/>
                <a:ea typeface="+mn-ea"/>
                <a:cs typeface="+mn-cs"/>
              </a:rPr>
              <a:t>Serial x is up, line protocol is down (disabled)</a:t>
            </a:r>
          </a:p>
          <a:p>
            <a:r>
              <a:rPr lang="en-US" sz="1200" b="0" i="0" kern="1200" dirty="0" smtClean="0">
                <a:solidFill>
                  <a:schemeClr val="tx1"/>
                </a:solidFill>
                <a:effectLst/>
                <a:latin typeface="Arial" charset="0"/>
                <a:ea typeface="+mn-ea"/>
                <a:cs typeface="+mn-cs"/>
              </a:rPr>
              <a:t>Serial x is administratively down, line protocol is down</a:t>
            </a:r>
          </a:p>
          <a:p>
            <a:r>
              <a:rPr lang="en-US" sz="1200" b="0" i="0" kern="1200" dirty="0" smtClean="0">
                <a:solidFill>
                  <a:schemeClr val="tx1"/>
                </a:solidFill>
                <a:effectLst/>
                <a:latin typeface="Arial" charset="0"/>
                <a:ea typeface="+mn-ea"/>
                <a:cs typeface="+mn-cs"/>
              </a:rPr>
              <a:t>Of the six possible states, there are five problem states. Figure 2 lists the five problem states, the issues associated with that state, and how to troubleshoot the issue.</a:t>
            </a:r>
          </a:p>
          <a:p>
            <a:r>
              <a:rPr lang="en-US" sz="1200" b="0" i="0" kern="1200" dirty="0" smtClean="0">
                <a:solidFill>
                  <a:schemeClr val="tx1"/>
                </a:solidFill>
                <a:effectLst/>
                <a:latin typeface="Arial" charset="0"/>
                <a:ea typeface="+mn-ea"/>
                <a:cs typeface="+mn-cs"/>
              </a:rPr>
              <a:t>The</a:t>
            </a:r>
            <a:r>
              <a:rPr lang="en-US" sz="1200" b="1" i="0" kern="1200" dirty="0" smtClean="0">
                <a:solidFill>
                  <a:schemeClr val="tx1"/>
                </a:solidFill>
                <a:effectLst/>
                <a:latin typeface="Arial" charset="0"/>
                <a:ea typeface="+mn-ea"/>
                <a:cs typeface="+mn-cs"/>
              </a:rPr>
              <a:t> show controllers </a:t>
            </a:r>
            <a:r>
              <a:rPr lang="en-US" sz="1200" b="0" i="0" kern="1200" dirty="0" smtClean="0">
                <a:solidFill>
                  <a:schemeClr val="tx1"/>
                </a:solidFill>
                <a:effectLst/>
                <a:latin typeface="Arial" charset="0"/>
                <a:ea typeface="+mn-ea"/>
                <a:cs typeface="+mn-cs"/>
              </a:rPr>
              <a:t>command is another important diagnostic tool when troubleshooting serial lines, as shown in the Figure. The output indicates the state of the interface channels and whether a cable is attached to the interface. In the figure, interface serial 0/0/0 has a V.35 DCE cable attached. The command syntax varies, depending on the platform. Cisco 7000 series routers use a </a:t>
            </a:r>
            <a:r>
              <a:rPr lang="en-US" sz="1200" b="0" i="0" kern="1200" dirty="0" err="1" smtClean="0">
                <a:solidFill>
                  <a:schemeClr val="tx1"/>
                </a:solidFill>
                <a:effectLst/>
                <a:latin typeface="Arial" charset="0"/>
                <a:ea typeface="+mn-ea"/>
                <a:cs typeface="+mn-cs"/>
              </a:rPr>
              <a:t>cBus</a:t>
            </a:r>
            <a:r>
              <a:rPr lang="en-US" sz="1200" b="0" i="0" kern="1200" dirty="0" smtClean="0">
                <a:solidFill>
                  <a:schemeClr val="tx1"/>
                </a:solidFill>
                <a:effectLst/>
                <a:latin typeface="Arial" charset="0"/>
                <a:ea typeface="+mn-ea"/>
                <a:cs typeface="+mn-cs"/>
              </a:rPr>
              <a:t> controller card for connecting serial links. With these routers, use the</a:t>
            </a:r>
            <a:r>
              <a:rPr lang="en-US" sz="1200" b="1" i="0" kern="1200" dirty="0" smtClean="0">
                <a:solidFill>
                  <a:schemeClr val="tx1"/>
                </a:solidFill>
                <a:effectLst/>
                <a:latin typeface="Arial" charset="0"/>
                <a:ea typeface="+mn-ea"/>
                <a:cs typeface="+mn-cs"/>
              </a:rPr>
              <a:t> show controllers </a:t>
            </a:r>
            <a:r>
              <a:rPr lang="en-US" sz="1200" b="1" i="0" kern="1200" dirty="0" err="1" smtClean="0">
                <a:solidFill>
                  <a:schemeClr val="tx1"/>
                </a:solidFill>
                <a:effectLst/>
                <a:latin typeface="Arial" charset="0"/>
                <a:ea typeface="+mn-ea"/>
                <a:cs typeface="+mn-cs"/>
              </a:rPr>
              <a:t>cbus</a:t>
            </a:r>
            <a:r>
              <a:rPr lang="en-US" sz="1200" b="0" i="0" kern="1200" dirty="0" err="1" smtClean="0">
                <a:solidFill>
                  <a:schemeClr val="tx1"/>
                </a:solidFill>
                <a:effectLst/>
                <a:latin typeface="Arial" charset="0"/>
                <a:ea typeface="+mn-ea"/>
                <a:cs typeface="+mn-cs"/>
              </a:rPr>
              <a:t>command</a:t>
            </a:r>
            <a:r>
              <a:rPr lang="en-US" sz="1200" b="0" i="0" kern="1200" dirty="0" smtClean="0">
                <a:solidFill>
                  <a:schemeClr val="tx1"/>
                </a:solidFill>
                <a:effectLst/>
                <a:latin typeface="Arial" charset="0"/>
                <a:ea typeface="+mn-ea"/>
                <a:cs typeface="+mn-cs"/>
              </a:rPr>
              <a:t>.</a:t>
            </a:r>
          </a:p>
          <a:p>
            <a:r>
              <a:rPr lang="en-US" sz="1200" b="0" i="0" kern="1200" dirty="0" smtClean="0">
                <a:solidFill>
                  <a:schemeClr val="tx1"/>
                </a:solidFill>
                <a:effectLst/>
                <a:latin typeface="Arial" charset="0"/>
                <a:ea typeface="+mn-ea"/>
                <a:cs typeface="+mn-cs"/>
              </a:rPr>
              <a:t>If the electrical interface output displays </a:t>
            </a:r>
            <a:r>
              <a:rPr lang="en-US" sz="1200" b="0" i="0" kern="1200" dirty="0" err="1" smtClean="0">
                <a:solidFill>
                  <a:schemeClr val="tx1"/>
                </a:solidFill>
                <a:effectLst/>
                <a:latin typeface="Arial" charset="0"/>
                <a:ea typeface="+mn-ea"/>
                <a:cs typeface="+mn-cs"/>
              </a:rPr>
              <a:t>asUNKNOWN</a:t>
            </a:r>
            <a:r>
              <a:rPr lang="en-US" sz="1200" b="0" i="0" kern="1200" dirty="0" smtClean="0">
                <a:solidFill>
                  <a:schemeClr val="tx1"/>
                </a:solidFill>
                <a:effectLst/>
                <a:latin typeface="Arial" charset="0"/>
                <a:ea typeface="+mn-ea"/>
                <a:cs typeface="+mn-cs"/>
              </a:rPr>
              <a:t> instead of V.35, EIA/TIA-449, or some other electrical interface type, the likely problem is an improperly connected cable. A problem with the internal wiring of the card is also possible. If the electrical interface is unknown, the corresponding display for the</a:t>
            </a:r>
            <a:r>
              <a:rPr lang="en-US" sz="1200" b="1" i="0" kern="1200" dirty="0" smtClean="0">
                <a:solidFill>
                  <a:schemeClr val="tx1"/>
                </a:solidFill>
                <a:effectLst/>
                <a:latin typeface="Arial" charset="0"/>
                <a:ea typeface="+mn-ea"/>
                <a:cs typeface="+mn-cs"/>
              </a:rPr>
              <a:t> show interfaces serial </a:t>
            </a:r>
            <a:r>
              <a:rPr lang="en-US" sz="1200" b="0" i="0" kern="1200" dirty="0" smtClean="0">
                <a:solidFill>
                  <a:schemeClr val="tx1"/>
                </a:solidFill>
                <a:effectLst/>
                <a:latin typeface="Arial" charset="0"/>
                <a:ea typeface="+mn-ea"/>
                <a:cs typeface="+mn-cs"/>
              </a:rPr>
              <a:t>command shows that the interface and line protocol are down.</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148623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3.1.2.5</a:t>
            </a:r>
            <a:r>
              <a:rPr lang="en-US" b="1" baseline="0" dirty="0" smtClean="0"/>
              <a:t> Troubleshooting a Serial Interface</a:t>
            </a:r>
            <a:endParaRPr lang="en-US" b="1" dirty="0" smtClean="0"/>
          </a:p>
        </p:txBody>
      </p:sp>
    </p:spTree>
    <p:extLst>
      <p:ext uri="{BB962C8B-B14F-4D97-AF65-F5344CB8AC3E}">
        <p14:creationId xmlns:p14="http://schemas.microsoft.com/office/powerpoint/2010/main" val="3710180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3.1.2.5</a:t>
            </a:r>
            <a:r>
              <a:rPr lang="en-US" b="1" baseline="0" dirty="0" smtClean="0"/>
              <a:t> Troubleshooting a Serial Interface</a:t>
            </a:r>
            <a:endParaRPr lang="en-US" b="1" dirty="0" smtClean="0"/>
          </a:p>
        </p:txBody>
      </p:sp>
    </p:spTree>
    <p:extLst>
      <p:ext uri="{BB962C8B-B14F-4D97-AF65-F5344CB8AC3E}">
        <p14:creationId xmlns:p14="http://schemas.microsoft.com/office/powerpoint/2010/main" val="9123604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3.1.2.5</a:t>
            </a:r>
            <a:r>
              <a:rPr lang="en-US" b="1" baseline="0" dirty="0" smtClean="0"/>
              <a:t> Troubleshooting a Serial Interface</a:t>
            </a:r>
            <a:endParaRPr lang="en-US" b="1" dirty="0" smtClean="0"/>
          </a:p>
        </p:txBody>
      </p:sp>
    </p:spTree>
    <p:extLst>
      <p:ext uri="{BB962C8B-B14F-4D97-AF65-F5344CB8AC3E}">
        <p14:creationId xmlns:p14="http://schemas.microsoft.com/office/powerpoint/2010/main" val="22734939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3.1.2.5</a:t>
            </a:r>
            <a:r>
              <a:rPr lang="en-US" b="1" baseline="0" dirty="0" smtClean="0"/>
              <a:t> Troubleshooting a Serial Interface</a:t>
            </a:r>
            <a:endParaRPr lang="en-US" b="1" dirty="0" smtClean="0"/>
          </a:p>
        </p:txBody>
      </p:sp>
    </p:spTree>
    <p:extLst>
      <p:ext uri="{BB962C8B-B14F-4D97-AF65-F5344CB8AC3E}">
        <p14:creationId xmlns:p14="http://schemas.microsoft.com/office/powerpoint/2010/main" val="32790945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3.1.2.5</a:t>
            </a:r>
            <a:r>
              <a:rPr lang="en-US" b="1" baseline="0" dirty="0" smtClean="0"/>
              <a:t> Troubleshooting a Serial Interface</a:t>
            </a:r>
            <a:endParaRPr lang="en-US" b="1" dirty="0" smtClean="0"/>
          </a:p>
        </p:txBody>
      </p:sp>
    </p:spTree>
    <p:extLst>
      <p:ext uri="{BB962C8B-B14F-4D97-AF65-F5344CB8AC3E}">
        <p14:creationId xmlns:p14="http://schemas.microsoft.com/office/powerpoint/2010/main" val="35715369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0" i="0" kern="1200" dirty="0" smtClean="0">
                <a:solidFill>
                  <a:schemeClr val="tx1"/>
                </a:solidFill>
                <a:effectLst/>
                <a:latin typeface="Arial" charset="0"/>
                <a:ea typeface="+mn-ea"/>
                <a:cs typeface="+mn-cs"/>
              </a:rPr>
              <a:t>PPP encapsulation has been carefully designed to retain compatibility with most commonly used supporting hardware. PPP encapsulates data frames for transmission over Layer 2 physical links. PPP establishes a direct connection using serial cables, phone lines, trunk lines, cellular telephones, specialized radio links, or fiber-optic links.</a:t>
            </a:r>
            <a:endParaRPr lang="en-US" b="1" dirty="0" smtClean="0"/>
          </a:p>
        </p:txBody>
      </p:sp>
    </p:spTree>
    <p:extLst>
      <p:ext uri="{BB962C8B-B14F-4D97-AF65-F5344CB8AC3E}">
        <p14:creationId xmlns:p14="http://schemas.microsoft.com/office/powerpoint/2010/main" val="40344460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3.2.1.2</a:t>
            </a:r>
            <a:r>
              <a:rPr lang="en-US" b="1" baseline="0" dirty="0" smtClean="0"/>
              <a:t> Advantages of PPP</a:t>
            </a:r>
            <a:endParaRPr lang="en-US" b="1" dirty="0" smtClean="0"/>
          </a:p>
        </p:txBody>
      </p:sp>
    </p:spTree>
    <p:extLst>
      <p:ext uri="{BB962C8B-B14F-4D97-AF65-F5344CB8AC3E}">
        <p14:creationId xmlns:p14="http://schemas.microsoft.com/office/powerpoint/2010/main" val="9156631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At the physical layer, you can configure PPP on a range of interfaces, including:</a:t>
            </a:r>
          </a:p>
          <a:p>
            <a:r>
              <a:rPr lang="en-US" sz="1200" b="0" i="0" kern="1200" dirty="0" smtClean="0">
                <a:solidFill>
                  <a:schemeClr val="tx1"/>
                </a:solidFill>
                <a:effectLst/>
                <a:latin typeface="Arial" charset="0"/>
                <a:ea typeface="+mn-ea"/>
                <a:cs typeface="+mn-cs"/>
              </a:rPr>
              <a:t>Asynchronous serial</a:t>
            </a:r>
          </a:p>
          <a:p>
            <a:r>
              <a:rPr lang="en-US" sz="1200" b="0" i="0" kern="1200" dirty="0" smtClean="0">
                <a:solidFill>
                  <a:schemeClr val="tx1"/>
                </a:solidFill>
                <a:effectLst/>
                <a:latin typeface="Arial" charset="0"/>
                <a:ea typeface="+mn-ea"/>
                <a:cs typeface="+mn-cs"/>
              </a:rPr>
              <a:t>Synchronous serial</a:t>
            </a:r>
          </a:p>
          <a:p>
            <a:r>
              <a:rPr lang="en-US" sz="1200" b="0" i="0" kern="1200" dirty="0" smtClean="0">
                <a:solidFill>
                  <a:schemeClr val="tx1"/>
                </a:solidFill>
                <a:effectLst/>
                <a:latin typeface="Arial" charset="0"/>
                <a:ea typeface="+mn-ea"/>
                <a:cs typeface="+mn-cs"/>
              </a:rPr>
              <a:t>HSSI</a:t>
            </a:r>
          </a:p>
          <a:p>
            <a:r>
              <a:rPr lang="en-US" sz="1200" b="0" i="0" kern="1200" dirty="0" smtClean="0">
                <a:solidFill>
                  <a:schemeClr val="tx1"/>
                </a:solidFill>
                <a:effectLst/>
                <a:latin typeface="Arial" charset="0"/>
                <a:ea typeface="+mn-ea"/>
                <a:cs typeface="+mn-cs"/>
              </a:rPr>
              <a:t>ISDN</a:t>
            </a:r>
          </a:p>
          <a:p>
            <a:r>
              <a:rPr lang="en-US" sz="1200" b="0" i="0" kern="1200" dirty="0" smtClean="0">
                <a:solidFill>
                  <a:schemeClr val="tx1"/>
                </a:solidFill>
                <a:effectLst/>
                <a:latin typeface="Arial" charset="0"/>
                <a:ea typeface="+mn-ea"/>
                <a:cs typeface="+mn-cs"/>
              </a:rPr>
              <a:t>PPP operates across any DTE/DCE interface (RS-232-C, RS-422, RS-423, or V.35). The only absolute requirement imposed by PPP is a full-duplex circuit, either dedicated or switched, that can operate in either an asynchronous or synchronous bit-serial mode, transparent to PPP link layer frames. PPP does not impose any restrictions regarding transmission rate other than those imposed by the particular DTE/DCE interface in use.</a:t>
            </a:r>
          </a:p>
          <a:p>
            <a:r>
              <a:rPr lang="en-US" sz="1200" b="0" i="0" kern="1200" dirty="0" smtClean="0">
                <a:solidFill>
                  <a:schemeClr val="tx1"/>
                </a:solidFill>
                <a:effectLst/>
                <a:latin typeface="Arial" charset="0"/>
                <a:ea typeface="+mn-ea"/>
                <a:cs typeface="+mn-cs"/>
              </a:rPr>
              <a:t>Most of the work done by PPP is at the data link and network layers by the LCP and NCPs. The LCP sets up the PPP connection and its parameters, the NCPs handle higher layer protocol configurations, and the LCP terminates the PPP connection.</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2113691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The LCP functions within the data link layer and has a role in establishing, configuring, and testing the data-link connection. The LCP establishes the point-to-point link. The LCP also negotiates and sets up control options on the WAN data link, which are handled by the NCPs.</a:t>
            </a:r>
          </a:p>
          <a:p>
            <a:r>
              <a:rPr lang="en-US" sz="1200" b="0" i="0" kern="1200" dirty="0" smtClean="0">
                <a:solidFill>
                  <a:schemeClr val="tx1"/>
                </a:solidFill>
                <a:effectLst/>
                <a:latin typeface="Arial" charset="0"/>
                <a:ea typeface="+mn-ea"/>
                <a:cs typeface="+mn-cs"/>
              </a:rPr>
              <a:t>The LCP provides automatic configuration of the interfaces at each end, including:</a:t>
            </a:r>
          </a:p>
          <a:p>
            <a:r>
              <a:rPr lang="en-US" sz="1200" b="0" i="0" kern="1200" dirty="0" smtClean="0">
                <a:solidFill>
                  <a:schemeClr val="tx1"/>
                </a:solidFill>
                <a:effectLst/>
                <a:latin typeface="Arial" charset="0"/>
                <a:ea typeface="+mn-ea"/>
                <a:cs typeface="+mn-cs"/>
              </a:rPr>
              <a:t>Handling varying limits on packet size</a:t>
            </a:r>
          </a:p>
          <a:p>
            <a:r>
              <a:rPr lang="en-US" sz="1200" b="0" i="0" kern="1200" dirty="0" smtClean="0">
                <a:solidFill>
                  <a:schemeClr val="tx1"/>
                </a:solidFill>
                <a:effectLst/>
                <a:latin typeface="Arial" charset="0"/>
                <a:ea typeface="+mn-ea"/>
                <a:cs typeface="+mn-cs"/>
              </a:rPr>
              <a:t>Detecting common misconfiguration errors</a:t>
            </a:r>
          </a:p>
          <a:p>
            <a:r>
              <a:rPr lang="en-US" sz="1200" b="0" i="0" kern="1200" dirty="0" smtClean="0">
                <a:solidFill>
                  <a:schemeClr val="tx1"/>
                </a:solidFill>
                <a:effectLst/>
                <a:latin typeface="Arial" charset="0"/>
                <a:ea typeface="+mn-ea"/>
                <a:cs typeface="+mn-cs"/>
              </a:rPr>
              <a:t>Terminating the link</a:t>
            </a:r>
          </a:p>
          <a:p>
            <a:r>
              <a:rPr lang="en-US" sz="1200" b="0" i="0" kern="1200" dirty="0" smtClean="0">
                <a:solidFill>
                  <a:schemeClr val="tx1"/>
                </a:solidFill>
                <a:effectLst/>
                <a:latin typeface="Arial" charset="0"/>
                <a:ea typeface="+mn-ea"/>
                <a:cs typeface="+mn-cs"/>
              </a:rPr>
              <a:t>Determining when a link is functioning properly or when it is failing</a:t>
            </a:r>
          </a:p>
          <a:p>
            <a:r>
              <a:rPr lang="en-US" sz="1200" b="0" i="0" kern="1200" dirty="0" smtClean="0">
                <a:solidFill>
                  <a:schemeClr val="tx1"/>
                </a:solidFill>
                <a:effectLst/>
                <a:latin typeface="Arial" charset="0"/>
                <a:ea typeface="+mn-ea"/>
                <a:cs typeface="+mn-cs"/>
              </a:rPr>
              <a:t>After the link is established, PPP also uses the LCP to agree automatically on encapsulation formats such as authentication, compression, and error detection.</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28572793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PPP permits multiple network layer protocols to operate on the same communications link. For every network layer protocol used, PPP uses a separate NCP, as shown in the Figure. For example, IPv4 uses the IP Control Protocol (IPCP) and IPv6 uses IPv6 Control Protocol (IPv6CP).</a:t>
            </a:r>
          </a:p>
          <a:p>
            <a:r>
              <a:rPr lang="en-US" sz="1200" b="0" i="0" kern="1200" dirty="0" smtClean="0">
                <a:solidFill>
                  <a:schemeClr val="tx1"/>
                </a:solidFill>
                <a:effectLst/>
                <a:latin typeface="Arial" charset="0"/>
                <a:ea typeface="+mn-ea"/>
                <a:cs typeface="+mn-cs"/>
              </a:rPr>
              <a:t>NCPs include functional fields containing standardized codes to indicate the network layer protocol that PPP encapsulates. Figure 2 lists the PPP protocol field numbers. Each NCP manages the specific needs required by its respective network layer protocols. The various NCP components encapsulate and negotiate options for multiple network layer protocols.</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8291177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A PPP frame consists of six fields. The following descriptions summarize the PPP frame fields illustrated in the figure:</a:t>
            </a:r>
          </a:p>
          <a:p>
            <a:r>
              <a:rPr lang="en-US" sz="1200" b="1" i="0" kern="1200" dirty="0" smtClean="0">
                <a:solidFill>
                  <a:schemeClr val="tx1"/>
                </a:solidFill>
                <a:effectLst/>
                <a:latin typeface="Arial" charset="0"/>
                <a:ea typeface="+mn-ea"/>
                <a:cs typeface="+mn-cs"/>
              </a:rPr>
              <a:t>Flag</a:t>
            </a:r>
            <a:r>
              <a:rPr lang="en-US" sz="1200" b="0" i="0" kern="1200" dirty="0" smtClean="0">
                <a:solidFill>
                  <a:schemeClr val="tx1"/>
                </a:solidFill>
                <a:effectLst/>
                <a:latin typeface="Arial" charset="0"/>
                <a:ea typeface="+mn-ea"/>
                <a:cs typeface="+mn-cs"/>
              </a:rPr>
              <a:t> - A single byte that indicates the beginning or end of a frame. The flag field consists of the binary sequence 01111110. In successive PPP frames, only a single Flag character is used.</a:t>
            </a:r>
          </a:p>
          <a:p>
            <a:r>
              <a:rPr lang="en-US" sz="1200" b="1" i="0" kern="1200" dirty="0" smtClean="0">
                <a:solidFill>
                  <a:schemeClr val="tx1"/>
                </a:solidFill>
                <a:effectLst/>
                <a:latin typeface="Arial" charset="0"/>
                <a:ea typeface="+mn-ea"/>
                <a:cs typeface="+mn-cs"/>
              </a:rPr>
              <a:t>Address</a:t>
            </a:r>
            <a:r>
              <a:rPr lang="en-US" sz="1200" b="0" i="0" kern="1200" dirty="0" smtClean="0">
                <a:solidFill>
                  <a:schemeClr val="tx1"/>
                </a:solidFill>
                <a:effectLst/>
                <a:latin typeface="Arial" charset="0"/>
                <a:ea typeface="+mn-ea"/>
                <a:cs typeface="+mn-cs"/>
              </a:rPr>
              <a:t> - A single byte that contains the binary sequence 11111111, the standard broadcast address. PPP does not assign individual station addresses.</a:t>
            </a:r>
          </a:p>
          <a:p>
            <a:r>
              <a:rPr lang="en-US" sz="1200" b="1" i="0" kern="1200" dirty="0" smtClean="0">
                <a:solidFill>
                  <a:schemeClr val="tx1"/>
                </a:solidFill>
                <a:effectLst/>
                <a:latin typeface="Arial" charset="0"/>
                <a:ea typeface="+mn-ea"/>
                <a:cs typeface="+mn-cs"/>
              </a:rPr>
              <a:t>Control</a:t>
            </a:r>
            <a:r>
              <a:rPr lang="en-US" sz="1200" b="0" i="0" kern="1200" dirty="0" smtClean="0">
                <a:solidFill>
                  <a:schemeClr val="tx1"/>
                </a:solidFill>
                <a:effectLst/>
                <a:latin typeface="Arial" charset="0"/>
                <a:ea typeface="+mn-ea"/>
                <a:cs typeface="+mn-cs"/>
              </a:rPr>
              <a:t> - A single byte that contains the binary sequence 00000011, which calls for transmission of user data in an </a:t>
            </a:r>
            <a:r>
              <a:rPr lang="en-US" sz="1200" b="0" i="0" kern="1200" dirty="0" err="1" smtClean="0">
                <a:solidFill>
                  <a:schemeClr val="tx1"/>
                </a:solidFill>
                <a:effectLst/>
                <a:latin typeface="Arial" charset="0"/>
                <a:ea typeface="+mn-ea"/>
                <a:cs typeface="+mn-cs"/>
              </a:rPr>
              <a:t>unsequenced</a:t>
            </a:r>
            <a:r>
              <a:rPr lang="en-US" sz="1200" b="0" i="0" kern="1200" dirty="0" smtClean="0">
                <a:solidFill>
                  <a:schemeClr val="tx1"/>
                </a:solidFill>
                <a:effectLst/>
                <a:latin typeface="Arial" charset="0"/>
                <a:ea typeface="+mn-ea"/>
                <a:cs typeface="+mn-cs"/>
              </a:rPr>
              <a:t> frame. This provides a connectionless link service that does require the establishment of data links or links stations. On a point-to-point link, the destination node does not need to be addressed. Therefore, for PPP, the Address field is set to 0xFF, the broadcast address. If both PPP peers agree to perform address and control field compression during the LCP negotiation, the Address field is not included.</a:t>
            </a:r>
          </a:p>
          <a:p>
            <a:r>
              <a:rPr lang="en-US" sz="1200" b="1" i="0" kern="1200" dirty="0" smtClean="0">
                <a:solidFill>
                  <a:schemeClr val="tx1"/>
                </a:solidFill>
                <a:effectLst/>
                <a:latin typeface="Arial" charset="0"/>
                <a:ea typeface="+mn-ea"/>
                <a:cs typeface="+mn-cs"/>
              </a:rPr>
              <a:t>Protocol</a:t>
            </a:r>
            <a:r>
              <a:rPr lang="en-US" sz="1200" b="0" i="0" kern="1200" dirty="0" smtClean="0">
                <a:solidFill>
                  <a:schemeClr val="tx1"/>
                </a:solidFill>
                <a:effectLst/>
                <a:latin typeface="Arial" charset="0"/>
                <a:ea typeface="+mn-ea"/>
                <a:cs typeface="+mn-cs"/>
              </a:rPr>
              <a:t> - Two bytes that identify the protocol encapsulated in the information field of the frame. The 2-byte Protocol field identifies the protocol of the PPP payload. If both PPP peers agree to perform protocol field compression during LCP negotiation, the Protocol field is one byte for the protocol identification in the range 0x00-00 to 0x00-FF. The most up-to-date values of the protocol field are specified in the most recent Assigned Numbers Request For Comments (RFC).</a:t>
            </a:r>
          </a:p>
          <a:p>
            <a:r>
              <a:rPr lang="en-US" sz="1200" b="1" i="0" kern="1200" dirty="0" smtClean="0">
                <a:solidFill>
                  <a:schemeClr val="tx1"/>
                </a:solidFill>
                <a:effectLst/>
                <a:latin typeface="Arial" charset="0"/>
                <a:ea typeface="+mn-ea"/>
                <a:cs typeface="+mn-cs"/>
              </a:rPr>
              <a:t>Data</a:t>
            </a:r>
            <a:r>
              <a:rPr lang="en-US" sz="1200" b="0" i="0" kern="1200" dirty="0" smtClean="0">
                <a:solidFill>
                  <a:schemeClr val="tx1"/>
                </a:solidFill>
                <a:effectLst/>
                <a:latin typeface="Arial" charset="0"/>
                <a:ea typeface="+mn-ea"/>
                <a:cs typeface="+mn-cs"/>
              </a:rPr>
              <a:t> - Zero or more bytes that contain the datagram for the protocol specified in the protocol field. The end of the information field is found by locating the closing flag sequence and allowing 2 bytes for the FCS field. The default maximum length of the information field is 1,500 bytes. By prior agreement, consenting PPP implementations can use other values for the maximum information field length.</a:t>
            </a:r>
          </a:p>
          <a:p>
            <a:r>
              <a:rPr lang="en-US" sz="1200" b="1" i="0" kern="1200" dirty="0" smtClean="0">
                <a:solidFill>
                  <a:schemeClr val="tx1"/>
                </a:solidFill>
                <a:effectLst/>
                <a:latin typeface="Arial" charset="0"/>
                <a:ea typeface="+mn-ea"/>
                <a:cs typeface="+mn-cs"/>
              </a:rPr>
              <a:t>Frame Check Sequence (FCS) </a:t>
            </a:r>
            <a:r>
              <a:rPr lang="en-US" sz="1200" b="0" i="0" kern="1200" dirty="0" smtClean="0">
                <a:solidFill>
                  <a:schemeClr val="tx1"/>
                </a:solidFill>
                <a:effectLst/>
                <a:latin typeface="Arial" charset="0"/>
                <a:ea typeface="+mn-ea"/>
                <a:cs typeface="+mn-cs"/>
              </a:rPr>
              <a:t>- Normally 16 bits (2 bytes). By prior agreement, consenting PPP implementations can use a 32-bit (4-byte) FCS for improved error detection. If the receiver’s calculation of the FCS does not match the FCS in the PPP frame, the PPP frame is silently discarded.</a:t>
            </a:r>
          </a:p>
          <a:p>
            <a:r>
              <a:rPr lang="en-US" sz="1200" b="0" i="0" kern="1200" dirty="0" smtClean="0">
                <a:solidFill>
                  <a:schemeClr val="tx1"/>
                </a:solidFill>
                <a:effectLst/>
                <a:latin typeface="Arial" charset="0"/>
                <a:ea typeface="+mn-ea"/>
                <a:cs typeface="+mn-cs"/>
              </a:rPr>
              <a:t>LCPs can negotiate modifications to the standard PPP frame structure. Modified frames, however, are always distinguishable from standard frames.</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3544156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30</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t>3.3 Configuring PPP</a:t>
            </a:r>
            <a:endParaRPr lang="en-GB" b="1" dirty="0" smtClean="0"/>
          </a:p>
        </p:txBody>
      </p:sp>
    </p:spTree>
    <p:extLst>
      <p:ext uri="{BB962C8B-B14F-4D97-AF65-F5344CB8AC3E}">
        <p14:creationId xmlns:p14="http://schemas.microsoft.com/office/powerpoint/2010/main" val="24072106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There are three phases of establishing a PPP session, as shown in the figure:</a:t>
            </a:r>
          </a:p>
          <a:p>
            <a:r>
              <a:rPr lang="en-US" sz="1200" b="1" i="0" kern="1200" dirty="0" smtClean="0">
                <a:solidFill>
                  <a:schemeClr val="tx1"/>
                </a:solidFill>
                <a:effectLst/>
                <a:latin typeface="Arial" charset="0"/>
                <a:ea typeface="+mn-ea"/>
                <a:cs typeface="+mn-cs"/>
              </a:rPr>
              <a:t>Phase 1: Link establishment and configuration negotiation</a:t>
            </a:r>
            <a:r>
              <a:rPr lang="en-US" sz="1200" b="0" i="0" kern="1200" dirty="0" smtClean="0">
                <a:solidFill>
                  <a:schemeClr val="tx1"/>
                </a:solidFill>
                <a:effectLst/>
                <a:latin typeface="Arial" charset="0"/>
                <a:ea typeface="+mn-ea"/>
                <a:cs typeface="+mn-cs"/>
              </a:rPr>
              <a:t> - Before PPP exchanges any network layer datagrams, such as IP, the LCP must first open the connection and negotiate configuration options. This phase is complete when the receiving router sends a configuration-acknowledgment frame back to the router initiating the connection.</a:t>
            </a:r>
          </a:p>
          <a:p>
            <a:r>
              <a:rPr lang="en-US" sz="1200" b="1" i="0" kern="1200" dirty="0" smtClean="0">
                <a:solidFill>
                  <a:schemeClr val="tx1"/>
                </a:solidFill>
                <a:effectLst/>
                <a:latin typeface="Arial" charset="0"/>
                <a:ea typeface="+mn-ea"/>
                <a:cs typeface="+mn-cs"/>
              </a:rPr>
              <a:t>Phase 2: Link quality determination (optional)</a:t>
            </a:r>
            <a:r>
              <a:rPr lang="en-US" sz="1200" b="0" i="0" kern="1200" dirty="0" smtClean="0">
                <a:solidFill>
                  <a:schemeClr val="tx1"/>
                </a:solidFill>
                <a:effectLst/>
                <a:latin typeface="Arial" charset="0"/>
                <a:ea typeface="+mn-ea"/>
                <a:cs typeface="+mn-cs"/>
              </a:rPr>
              <a:t> - The LCP tests the link to determine whether the link quality is sufficient to bring up network layer protocols. The LCP can delay transmission of network layer protocol information until this phase is complete.</a:t>
            </a:r>
          </a:p>
          <a:p>
            <a:r>
              <a:rPr lang="en-US" sz="1200" b="1" i="0" kern="1200" dirty="0" smtClean="0">
                <a:solidFill>
                  <a:schemeClr val="tx1"/>
                </a:solidFill>
                <a:effectLst/>
                <a:latin typeface="Arial" charset="0"/>
                <a:ea typeface="+mn-ea"/>
                <a:cs typeface="+mn-cs"/>
              </a:rPr>
              <a:t>Phase 3: Network layer protocol configuration negotiation</a:t>
            </a:r>
            <a:r>
              <a:rPr lang="en-US" sz="1200" b="0" i="0" kern="1200" dirty="0" smtClean="0">
                <a:solidFill>
                  <a:schemeClr val="tx1"/>
                </a:solidFill>
                <a:effectLst/>
                <a:latin typeface="Arial" charset="0"/>
                <a:ea typeface="+mn-ea"/>
                <a:cs typeface="+mn-cs"/>
              </a:rPr>
              <a:t> - After the LCP has finished the link quality determination phase, the appropriate NCP can separately configure the network layer protocols, and bring them up and take them down at any time. If the LCP closes the link, it informs the network layer protocols so that they can take appropriate action.</a:t>
            </a:r>
          </a:p>
          <a:p>
            <a:r>
              <a:rPr lang="en-US" sz="1200" b="0" i="0" kern="1200" dirty="0" smtClean="0">
                <a:solidFill>
                  <a:schemeClr val="tx1"/>
                </a:solidFill>
                <a:effectLst/>
                <a:latin typeface="Arial" charset="0"/>
                <a:ea typeface="+mn-ea"/>
                <a:cs typeface="+mn-cs"/>
              </a:rPr>
              <a:t>The link remains configured for communications until explicit LCP or NCP frames close the link, or until some external event occurs such as an inactivity timer expiring, or an administrator intervening.</a:t>
            </a:r>
          </a:p>
          <a:p>
            <a:r>
              <a:rPr lang="en-US" sz="1200" b="0" i="0" kern="1200" dirty="0" smtClean="0">
                <a:solidFill>
                  <a:schemeClr val="tx1"/>
                </a:solidFill>
                <a:effectLst/>
                <a:latin typeface="Arial" charset="0"/>
                <a:ea typeface="+mn-ea"/>
                <a:cs typeface="+mn-cs"/>
              </a:rPr>
              <a:t>The LCP can terminate the link at any time. This is usually done when one of the routers requests termination, but can happen because of a physical event, such as the loss of a carrier or the expiration of an idle-period timer.</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30178723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3.2.3.2</a:t>
            </a:r>
            <a:r>
              <a:rPr lang="en-US" b="1" baseline="0" dirty="0" smtClean="0"/>
              <a:t> LCP Operation</a:t>
            </a:r>
            <a:endParaRPr lang="en-US" b="1" dirty="0" smtClean="0"/>
          </a:p>
        </p:txBody>
      </p:sp>
    </p:spTree>
    <p:extLst>
      <p:ext uri="{BB962C8B-B14F-4D97-AF65-F5344CB8AC3E}">
        <p14:creationId xmlns:p14="http://schemas.microsoft.com/office/powerpoint/2010/main" val="9210451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3.2.3.2</a:t>
            </a:r>
            <a:r>
              <a:rPr lang="en-US" b="1" baseline="0" dirty="0" smtClean="0"/>
              <a:t> LCP Operation</a:t>
            </a:r>
            <a:endParaRPr lang="en-US" b="1" dirty="0" smtClean="0"/>
          </a:p>
        </p:txBody>
      </p:sp>
    </p:spTree>
    <p:extLst>
      <p:ext uri="{BB962C8B-B14F-4D97-AF65-F5344CB8AC3E}">
        <p14:creationId xmlns:p14="http://schemas.microsoft.com/office/powerpoint/2010/main" val="9394982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3.2.3.2</a:t>
            </a:r>
            <a:r>
              <a:rPr lang="en-US" b="1" baseline="0" dirty="0" smtClean="0"/>
              <a:t> LCP Operation</a:t>
            </a:r>
            <a:endParaRPr lang="en-US" b="1" dirty="0" smtClean="0"/>
          </a:p>
        </p:txBody>
      </p:sp>
    </p:spTree>
    <p:extLst>
      <p:ext uri="{BB962C8B-B14F-4D97-AF65-F5344CB8AC3E}">
        <p14:creationId xmlns:p14="http://schemas.microsoft.com/office/powerpoint/2010/main" val="29758168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3.2.3.3</a:t>
            </a:r>
            <a:r>
              <a:rPr lang="en-US" b="1" baseline="0" dirty="0" smtClean="0"/>
              <a:t> LCP Packet</a:t>
            </a:r>
            <a:endParaRPr lang="en-US" b="1" dirty="0" smtClean="0"/>
          </a:p>
        </p:txBody>
      </p:sp>
    </p:spTree>
    <p:extLst>
      <p:ext uri="{BB962C8B-B14F-4D97-AF65-F5344CB8AC3E}">
        <p14:creationId xmlns:p14="http://schemas.microsoft.com/office/powerpoint/2010/main" val="20903809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3.2.3.3</a:t>
            </a:r>
            <a:r>
              <a:rPr lang="en-US" b="1" baseline="0" dirty="0" smtClean="0"/>
              <a:t> LCP Packet</a:t>
            </a:r>
            <a:endParaRPr lang="en-US" b="1" dirty="0" smtClean="0"/>
          </a:p>
        </p:txBody>
      </p:sp>
    </p:spTree>
    <p:extLst>
      <p:ext uri="{BB962C8B-B14F-4D97-AF65-F5344CB8AC3E}">
        <p14:creationId xmlns:p14="http://schemas.microsoft.com/office/powerpoint/2010/main" val="3879442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3.2.3.3</a:t>
            </a:r>
            <a:r>
              <a:rPr lang="en-US" b="1" baseline="0" dirty="0" smtClean="0"/>
              <a:t> LCP Packet</a:t>
            </a:r>
            <a:endParaRPr lang="en-US" b="1" dirty="0" smtClean="0"/>
          </a:p>
        </p:txBody>
      </p:sp>
    </p:spTree>
    <p:extLst>
      <p:ext uri="{BB962C8B-B14F-4D97-AF65-F5344CB8AC3E}">
        <p14:creationId xmlns:p14="http://schemas.microsoft.com/office/powerpoint/2010/main" val="9394693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3.2.3.4</a:t>
            </a:r>
            <a:r>
              <a:rPr lang="en-US" b="1" baseline="0" dirty="0" smtClean="0"/>
              <a:t> PPP Configuration Options</a:t>
            </a:r>
            <a:endParaRPr lang="en-US" b="1" dirty="0" smtClean="0"/>
          </a:p>
        </p:txBody>
      </p:sp>
    </p:spTree>
    <p:extLst>
      <p:ext uri="{BB962C8B-B14F-4D97-AF65-F5344CB8AC3E}">
        <p14:creationId xmlns:p14="http://schemas.microsoft.com/office/powerpoint/2010/main" val="30375353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3.2.3.5</a:t>
            </a:r>
            <a:r>
              <a:rPr lang="en-US" b="1" baseline="0" dirty="0" smtClean="0"/>
              <a:t> NCP Explained</a:t>
            </a:r>
            <a:endParaRPr lang="en-US" b="1" dirty="0" smtClean="0"/>
          </a:p>
        </p:txBody>
      </p:sp>
    </p:spTree>
    <p:extLst>
      <p:ext uri="{BB962C8B-B14F-4D97-AF65-F5344CB8AC3E}">
        <p14:creationId xmlns:p14="http://schemas.microsoft.com/office/powerpoint/2010/main" val="27263249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3.3.1.1</a:t>
            </a:r>
            <a:r>
              <a:rPr lang="en-US" b="1" baseline="0" dirty="0" smtClean="0"/>
              <a:t> PPP Configuration Options</a:t>
            </a:r>
            <a:endParaRPr lang="en-US" b="1" dirty="0" smtClean="0"/>
          </a:p>
        </p:txBody>
      </p:sp>
    </p:spTree>
    <p:extLst>
      <p:ext uri="{BB962C8B-B14F-4D97-AF65-F5344CB8AC3E}">
        <p14:creationId xmlns:p14="http://schemas.microsoft.com/office/powerpoint/2010/main" val="7297313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3.3.1.1</a:t>
            </a:r>
            <a:r>
              <a:rPr lang="en-US" b="1" baseline="0" dirty="0" smtClean="0"/>
              <a:t> PPP Configuration Options</a:t>
            </a:r>
            <a:endParaRPr lang="en-US" b="1" dirty="0" smtClean="0"/>
          </a:p>
        </p:txBody>
      </p:sp>
    </p:spTree>
    <p:extLst>
      <p:ext uri="{BB962C8B-B14F-4D97-AF65-F5344CB8AC3E}">
        <p14:creationId xmlns:p14="http://schemas.microsoft.com/office/powerpoint/2010/main" val="31258526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To set PPP as the encapsulation method used by a serial interface, use the </a:t>
            </a:r>
            <a:r>
              <a:rPr lang="en-US" sz="1200" b="1" i="0" kern="1200" dirty="0" smtClean="0">
                <a:solidFill>
                  <a:schemeClr val="tx1"/>
                </a:solidFill>
                <a:effectLst/>
                <a:latin typeface="Arial" charset="0"/>
                <a:ea typeface="+mn-ea"/>
                <a:cs typeface="+mn-cs"/>
              </a:rPr>
              <a:t>encapsulation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interface configuration command.</a:t>
            </a:r>
          </a:p>
          <a:p>
            <a:r>
              <a:rPr lang="en-US" sz="1200" b="0" i="0" kern="1200" dirty="0" smtClean="0">
                <a:solidFill>
                  <a:schemeClr val="tx1"/>
                </a:solidFill>
                <a:effectLst/>
                <a:latin typeface="Arial" charset="0"/>
                <a:ea typeface="+mn-ea"/>
                <a:cs typeface="+mn-cs"/>
              </a:rPr>
              <a:t>The following example enables PPP encapsulation on interface serial 0/0/0:</a:t>
            </a:r>
          </a:p>
          <a:p>
            <a:r>
              <a:rPr lang="en-US" sz="1200" b="0" i="0" kern="1200" dirty="0" smtClean="0">
                <a:solidFill>
                  <a:schemeClr val="tx1"/>
                </a:solidFill>
                <a:effectLst/>
                <a:latin typeface="Arial" charset="0"/>
                <a:ea typeface="+mn-ea"/>
                <a:cs typeface="+mn-cs"/>
              </a:rPr>
              <a:t>R3# </a:t>
            </a:r>
            <a:r>
              <a:rPr lang="en-US" sz="1200" b="1" i="0" kern="1200" dirty="0" smtClean="0">
                <a:solidFill>
                  <a:schemeClr val="tx1"/>
                </a:solidFill>
                <a:effectLst/>
                <a:latin typeface="Arial" charset="0"/>
                <a:ea typeface="+mn-ea"/>
                <a:cs typeface="+mn-cs"/>
              </a:rPr>
              <a:t>configure terminal</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R3(</a:t>
            </a:r>
            <a:r>
              <a:rPr lang="en-US" sz="1200" b="0" i="0" kern="1200" dirty="0" err="1" smtClean="0">
                <a:solidFill>
                  <a:schemeClr val="tx1"/>
                </a:solidFill>
                <a:effectLst/>
                <a:latin typeface="Arial" charset="0"/>
                <a:ea typeface="+mn-ea"/>
                <a:cs typeface="+mn-cs"/>
              </a:rPr>
              <a:t>config</a:t>
            </a:r>
            <a:r>
              <a:rPr lang="en-US" sz="1200" b="0" i="0" kern="1200" dirty="0" smtClean="0">
                <a:solidFill>
                  <a:schemeClr val="tx1"/>
                </a:solidFill>
                <a:effectLst/>
                <a:latin typeface="Arial" charset="0"/>
                <a:ea typeface="+mn-ea"/>
                <a:cs typeface="+mn-cs"/>
              </a:rPr>
              <a:t>)# </a:t>
            </a:r>
            <a:r>
              <a:rPr lang="en-US" sz="1200" b="1" i="0" kern="1200" dirty="0" smtClean="0">
                <a:solidFill>
                  <a:schemeClr val="tx1"/>
                </a:solidFill>
                <a:effectLst/>
                <a:latin typeface="Arial" charset="0"/>
                <a:ea typeface="+mn-ea"/>
                <a:cs typeface="+mn-cs"/>
              </a:rPr>
              <a:t>interface serial 0/0/0</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R3(</a:t>
            </a:r>
            <a:r>
              <a:rPr lang="en-US" sz="1200" b="0" i="0" kern="1200" dirty="0" err="1" smtClean="0">
                <a:solidFill>
                  <a:schemeClr val="tx1"/>
                </a:solidFill>
                <a:effectLst/>
                <a:latin typeface="Arial" charset="0"/>
                <a:ea typeface="+mn-ea"/>
                <a:cs typeface="+mn-cs"/>
              </a:rPr>
              <a:t>config</a:t>
            </a:r>
            <a:r>
              <a:rPr lang="en-US" sz="1200" b="0" i="0" kern="1200" dirty="0" smtClean="0">
                <a:solidFill>
                  <a:schemeClr val="tx1"/>
                </a:solidFill>
                <a:effectLst/>
                <a:latin typeface="Arial" charset="0"/>
                <a:ea typeface="+mn-ea"/>
                <a:cs typeface="+mn-cs"/>
              </a:rPr>
              <a:t>-if)# </a:t>
            </a:r>
            <a:r>
              <a:rPr lang="en-US" sz="1200" b="1" i="0" kern="1200" dirty="0" smtClean="0">
                <a:solidFill>
                  <a:schemeClr val="tx1"/>
                </a:solidFill>
                <a:effectLst/>
                <a:latin typeface="Arial" charset="0"/>
                <a:ea typeface="+mn-ea"/>
                <a:cs typeface="+mn-cs"/>
              </a:rPr>
              <a:t>encapsulation </a:t>
            </a:r>
            <a:r>
              <a:rPr lang="en-US" sz="1200" b="1" i="0" kern="1200" dirty="0" err="1" smtClean="0">
                <a:solidFill>
                  <a:schemeClr val="tx1"/>
                </a:solidFill>
                <a:effectLst/>
                <a:latin typeface="Arial" charset="0"/>
                <a:ea typeface="+mn-ea"/>
                <a:cs typeface="+mn-cs"/>
              </a:rPr>
              <a:t>ppp</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The</a:t>
            </a:r>
            <a:r>
              <a:rPr lang="en-US" sz="1200" b="1" i="0" kern="1200" dirty="0" smtClean="0">
                <a:solidFill>
                  <a:schemeClr val="tx1"/>
                </a:solidFill>
                <a:effectLst/>
                <a:latin typeface="Arial" charset="0"/>
                <a:ea typeface="+mn-ea"/>
                <a:cs typeface="+mn-cs"/>
              </a:rPr>
              <a:t> encapsulation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interface command has no arguments. Remember that if PPP is not configured on a Cisco router, the default encapsulation for serial interfaces is HDLC.</a:t>
            </a:r>
          </a:p>
          <a:p>
            <a:r>
              <a:rPr lang="en-US" sz="1200" b="0" i="0" kern="1200" dirty="0" smtClean="0">
                <a:solidFill>
                  <a:schemeClr val="tx1"/>
                </a:solidFill>
                <a:effectLst/>
                <a:latin typeface="Arial" charset="0"/>
                <a:ea typeface="+mn-ea"/>
                <a:cs typeface="+mn-cs"/>
              </a:rPr>
              <a:t>The figure shows that routers R1 and R2 have been configured with both an IPv4 and an IPv6 address on the serial interfaces. PPP is a Layer 2 encapsulation that supports various Layer 3 protocols including IPv4 and IPv6.</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92436088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Point-to-point software compression on serial interfaces can be configured after PPP encapsulation is enabled. Because this option invokes a software compression process, it can affect system performance. If the traffic already consists of compressed files, such as .zip, .tar, or .mpeg, do not use this option. The figure shows the command syntax for </a:t>
            </a:r>
            <a:r>
              <a:rPr lang="en-US" sz="1200" b="0" i="0" kern="1200" dirty="0" err="1" smtClean="0">
                <a:solidFill>
                  <a:schemeClr val="tx1"/>
                </a:solidFill>
                <a:effectLst/>
                <a:latin typeface="Arial" charset="0"/>
                <a:ea typeface="+mn-ea"/>
                <a:cs typeface="+mn-cs"/>
              </a:rPr>
              <a:t>the</a:t>
            </a:r>
            <a:r>
              <a:rPr lang="en-US" sz="1200" b="1" i="0" kern="1200" dirty="0" err="1" smtClean="0">
                <a:solidFill>
                  <a:schemeClr val="tx1"/>
                </a:solidFill>
                <a:effectLst/>
                <a:latin typeface="Arial" charset="0"/>
                <a:ea typeface="+mn-ea"/>
                <a:cs typeface="+mn-cs"/>
              </a:rPr>
              <a:t>compress</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command.</a:t>
            </a:r>
          </a:p>
          <a:p>
            <a:r>
              <a:rPr lang="en-US" sz="1200" b="0" i="0" kern="1200" dirty="0" smtClean="0">
                <a:solidFill>
                  <a:schemeClr val="tx1"/>
                </a:solidFill>
                <a:effectLst/>
                <a:latin typeface="Arial" charset="0"/>
                <a:ea typeface="+mn-ea"/>
                <a:cs typeface="+mn-cs"/>
              </a:rPr>
              <a:t>To configure compression over PPP, enter the following commands:</a:t>
            </a:r>
          </a:p>
          <a:p>
            <a:r>
              <a:rPr lang="en-US" sz="1200" b="0" i="0" kern="1200" dirty="0" smtClean="0">
                <a:solidFill>
                  <a:schemeClr val="tx1"/>
                </a:solidFill>
                <a:effectLst/>
                <a:latin typeface="Arial" charset="0"/>
                <a:ea typeface="+mn-ea"/>
                <a:cs typeface="+mn-cs"/>
              </a:rPr>
              <a:t>R3(</a:t>
            </a:r>
            <a:r>
              <a:rPr lang="en-US" sz="1200" b="0" i="0" kern="1200" dirty="0" err="1" smtClean="0">
                <a:solidFill>
                  <a:schemeClr val="tx1"/>
                </a:solidFill>
                <a:effectLst/>
                <a:latin typeface="Arial" charset="0"/>
                <a:ea typeface="+mn-ea"/>
                <a:cs typeface="+mn-cs"/>
              </a:rPr>
              <a:t>config</a:t>
            </a:r>
            <a:r>
              <a:rPr lang="en-US" sz="1200" b="0" i="0" kern="1200" dirty="0" smtClean="0">
                <a:solidFill>
                  <a:schemeClr val="tx1"/>
                </a:solidFill>
                <a:effectLst/>
                <a:latin typeface="Arial" charset="0"/>
                <a:ea typeface="+mn-ea"/>
                <a:cs typeface="+mn-cs"/>
              </a:rPr>
              <a:t>)# </a:t>
            </a:r>
            <a:r>
              <a:rPr lang="en-US" sz="1200" b="1" i="0" kern="1200" dirty="0" smtClean="0">
                <a:solidFill>
                  <a:schemeClr val="tx1"/>
                </a:solidFill>
                <a:effectLst/>
                <a:latin typeface="Arial" charset="0"/>
                <a:ea typeface="+mn-ea"/>
                <a:cs typeface="+mn-cs"/>
              </a:rPr>
              <a:t>interface serial 0/0/0</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R3(</a:t>
            </a:r>
            <a:r>
              <a:rPr lang="en-US" sz="1200" b="0" i="0" kern="1200" dirty="0" err="1" smtClean="0">
                <a:solidFill>
                  <a:schemeClr val="tx1"/>
                </a:solidFill>
                <a:effectLst/>
                <a:latin typeface="Arial" charset="0"/>
                <a:ea typeface="+mn-ea"/>
                <a:cs typeface="+mn-cs"/>
              </a:rPr>
              <a:t>config</a:t>
            </a:r>
            <a:r>
              <a:rPr lang="en-US" sz="1200" b="0" i="0" kern="1200" dirty="0" smtClean="0">
                <a:solidFill>
                  <a:schemeClr val="tx1"/>
                </a:solidFill>
                <a:effectLst/>
                <a:latin typeface="Arial" charset="0"/>
                <a:ea typeface="+mn-ea"/>
                <a:cs typeface="+mn-cs"/>
              </a:rPr>
              <a:t>-if)# </a:t>
            </a:r>
            <a:r>
              <a:rPr lang="en-US" sz="1200" b="1" i="0" kern="1200" dirty="0" smtClean="0">
                <a:solidFill>
                  <a:schemeClr val="tx1"/>
                </a:solidFill>
                <a:effectLst/>
                <a:latin typeface="Arial" charset="0"/>
                <a:ea typeface="+mn-ea"/>
                <a:cs typeface="+mn-cs"/>
              </a:rPr>
              <a:t>encapsulation </a:t>
            </a:r>
            <a:r>
              <a:rPr lang="en-US" sz="1200" b="1" i="0" kern="1200" dirty="0" err="1" smtClean="0">
                <a:solidFill>
                  <a:schemeClr val="tx1"/>
                </a:solidFill>
                <a:effectLst/>
                <a:latin typeface="Arial" charset="0"/>
                <a:ea typeface="+mn-ea"/>
                <a:cs typeface="+mn-cs"/>
              </a:rPr>
              <a:t>ppp</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R3(</a:t>
            </a:r>
            <a:r>
              <a:rPr lang="en-US" sz="1200" b="0" i="0" kern="1200" dirty="0" err="1" smtClean="0">
                <a:solidFill>
                  <a:schemeClr val="tx1"/>
                </a:solidFill>
                <a:effectLst/>
                <a:latin typeface="Arial" charset="0"/>
                <a:ea typeface="+mn-ea"/>
                <a:cs typeface="+mn-cs"/>
              </a:rPr>
              <a:t>config</a:t>
            </a:r>
            <a:r>
              <a:rPr lang="en-US" sz="1200" b="0" i="0" kern="1200" dirty="0" smtClean="0">
                <a:solidFill>
                  <a:schemeClr val="tx1"/>
                </a:solidFill>
                <a:effectLst/>
                <a:latin typeface="Arial" charset="0"/>
                <a:ea typeface="+mn-ea"/>
                <a:cs typeface="+mn-cs"/>
              </a:rPr>
              <a:t>-if)# </a:t>
            </a:r>
            <a:r>
              <a:rPr lang="en-US" sz="1200" b="1" i="0" kern="1200" dirty="0" smtClean="0">
                <a:solidFill>
                  <a:schemeClr val="tx1"/>
                </a:solidFill>
                <a:effectLst/>
                <a:latin typeface="Arial" charset="0"/>
                <a:ea typeface="+mn-ea"/>
                <a:cs typeface="+mn-cs"/>
              </a:rPr>
              <a:t>compress </a:t>
            </a:r>
            <a:r>
              <a:rPr lang="en-US" sz="1200" b="0" i="0" kern="1200" dirty="0" smtClean="0">
                <a:solidFill>
                  <a:schemeClr val="tx1"/>
                </a:solidFill>
                <a:effectLst/>
                <a:latin typeface="Arial" charset="0"/>
                <a:ea typeface="+mn-ea"/>
                <a:cs typeface="+mn-cs"/>
              </a:rPr>
              <a:t>[</a:t>
            </a:r>
            <a:r>
              <a:rPr lang="en-US" sz="1200" b="1" i="0" kern="1200" dirty="0" smtClean="0">
                <a:solidFill>
                  <a:schemeClr val="tx1"/>
                </a:solidFill>
                <a:effectLst/>
                <a:latin typeface="Arial" charset="0"/>
                <a:ea typeface="+mn-ea"/>
                <a:cs typeface="+mn-cs"/>
              </a:rPr>
              <a:t>predictor </a:t>
            </a:r>
            <a:r>
              <a:rPr lang="en-US" sz="1200" b="0" i="0" kern="1200" dirty="0" smtClean="0">
                <a:solidFill>
                  <a:schemeClr val="tx1"/>
                </a:solidFill>
                <a:effectLst/>
                <a:latin typeface="Arial" charset="0"/>
                <a:ea typeface="+mn-ea"/>
                <a:cs typeface="+mn-cs"/>
              </a:rPr>
              <a:t>| </a:t>
            </a:r>
            <a:r>
              <a:rPr lang="en-US" sz="1200" b="1" i="0" kern="1200" dirty="0" err="1" smtClean="0">
                <a:solidFill>
                  <a:schemeClr val="tx1"/>
                </a:solidFill>
                <a:effectLst/>
                <a:latin typeface="Arial" charset="0"/>
                <a:ea typeface="+mn-ea"/>
                <a:cs typeface="+mn-cs"/>
              </a:rPr>
              <a:t>stac</a:t>
            </a:r>
            <a:r>
              <a:rPr lang="en-US" sz="1200" b="0" i="0" kern="1200" dirty="0" smtClean="0">
                <a:solidFill>
                  <a:schemeClr val="tx1"/>
                </a:solidFill>
                <a:effectLst/>
                <a:latin typeface="Arial" charset="0"/>
                <a:ea typeface="+mn-ea"/>
                <a:cs typeface="+mn-cs"/>
              </a:rPr>
              <a:t> ]</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46041225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Recall that LCP provides an optional link quality determination phase. In this phase, LCP tests the link to determine whether the link quality is sufficient to use Layer 3 protocols.</a:t>
            </a:r>
          </a:p>
          <a:p>
            <a:r>
              <a:rPr lang="en-US" sz="1200" b="0" i="0" kern="1200" dirty="0" smtClean="0">
                <a:solidFill>
                  <a:schemeClr val="tx1"/>
                </a:solidFill>
                <a:effectLst/>
                <a:latin typeface="Arial" charset="0"/>
                <a:ea typeface="+mn-ea"/>
                <a:cs typeface="+mn-cs"/>
              </a:rPr>
              <a:t>The</a:t>
            </a:r>
            <a:r>
              <a:rPr lang="en-US" sz="1200" b="1" i="0" kern="1200" dirty="0" smtClean="0">
                <a:solidFill>
                  <a:schemeClr val="tx1"/>
                </a:solidFill>
                <a:effectLst/>
                <a:latin typeface="Arial" charset="0"/>
                <a:ea typeface="+mn-ea"/>
                <a:cs typeface="+mn-cs"/>
              </a:rPr>
              <a:t>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quality </a:t>
            </a:r>
            <a:r>
              <a:rPr lang="en-US" sz="1200" b="0" i="1" kern="1200" dirty="0" err="1" smtClean="0">
                <a:solidFill>
                  <a:schemeClr val="tx1"/>
                </a:solidFill>
                <a:effectLst/>
                <a:latin typeface="Arial" charset="0"/>
                <a:ea typeface="+mn-ea"/>
                <a:cs typeface="+mn-cs"/>
              </a:rPr>
              <a:t>percentage</a:t>
            </a:r>
            <a:r>
              <a:rPr lang="en-US" sz="1200" b="0" i="0" kern="1200" dirty="0" err="1" smtClean="0">
                <a:solidFill>
                  <a:schemeClr val="tx1"/>
                </a:solidFill>
                <a:effectLst/>
                <a:latin typeface="Arial" charset="0"/>
                <a:ea typeface="+mn-ea"/>
                <a:cs typeface="+mn-cs"/>
              </a:rPr>
              <a:t>command</a:t>
            </a:r>
            <a:r>
              <a:rPr lang="en-US" sz="1200" b="0" i="0" kern="1200" dirty="0" smtClean="0">
                <a:solidFill>
                  <a:schemeClr val="tx1"/>
                </a:solidFill>
                <a:effectLst/>
                <a:latin typeface="Arial" charset="0"/>
                <a:ea typeface="+mn-ea"/>
                <a:cs typeface="+mn-cs"/>
              </a:rPr>
              <a:t> ensures that the link meets the quality requirement set; otherwise, the link closes down.</a:t>
            </a:r>
          </a:p>
          <a:p>
            <a:r>
              <a:rPr lang="en-US" sz="1200" b="0" i="0" kern="1200" dirty="0" smtClean="0">
                <a:solidFill>
                  <a:schemeClr val="tx1"/>
                </a:solidFill>
                <a:effectLst/>
                <a:latin typeface="Arial" charset="0"/>
                <a:ea typeface="+mn-ea"/>
                <a:cs typeface="+mn-cs"/>
              </a:rPr>
              <a:t>The percentages are calculated for both incoming and outgoing directions. The outgoing quality is calculated by comparing the total number of packets and bytes sent to the total number of packets and bytes received by the destination node. The incoming quality is calculated by comparing the total number of packets and bytes received to the total number of packets and bytes sent by the destination node.</a:t>
            </a:r>
          </a:p>
          <a:p>
            <a:r>
              <a:rPr lang="en-US" sz="1200" b="0" i="0" kern="1200" dirty="0" smtClean="0">
                <a:solidFill>
                  <a:schemeClr val="tx1"/>
                </a:solidFill>
                <a:effectLst/>
                <a:latin typeface="Arial" charset="0"/>
                <a:ea typeface="+mn-ea"/>
                <a:cs typeface="+mn-cs"/>
              </a:rPr>
              <a:t>If the link quality percentage is not maintained, the link is deemed to be of poor quality and is taken down. Link Quality Monitoring (LQM) implements a time lag so that the link does not bounce up and down.</a:t>
            </a:r>
          </a:p>
          <a:p>
            <a:r>
              <a:rPr lang="en-US" sz="1200" b="0" i="0" kern="1200" dirty="0" smtClean="0">
                <a:solidFill>
                  <a:schemeClr val="tx1"/>
                </a:solidFill>
                <a:effectLst/>
                <a:latin typeface="Arial" charset="0"/>
                <a:ea typeface="+mn-ea"/>
                <a:cs typeface="+mn-cs"/>
              </a:rPr>
              <a:t>The following configuration example monitors the data dropped on the link and avoids frame looping, as shown in Figure 1:</a:t>
            </a:r>
          </a:p>
          <a:p>
            <a:r>
              <a:rPr lang="en-US" sz="1200" b="0" i="0" kern="1200" dirty="0" smtClean="0">
                <a:solidFill>
                  <a:schemeClr val="tx1"/>
                </a:solidFill>
                <a:effectLst/>
                <a:latin typeface="Arial" charset="0"/>
                <a:ea typeface="+mn-ea"/>
                <a:cs typeface="+mn-cs"/>
              </a:rPr>
              <a:t>R3(</a:t>
            </a:r>
            <a:r>
              <a:rPr lang="en-US" sz="1200" b="0" i="0" kern="1200" dirty="0" err="1" smtClean="0">
                <a:solidFill>
                  <a:schemeClr val="tx1"/>
                </a:solidFill>
                <a:effectLst/>
                <a:latin typeface="Arial" charset="0"/>
                <a:ea typeface="+mn-ea"/>
                <a:cs typeface="+mn-cs"/>
              </a:rPr>
              <a:t>config</a:t>
            </a:r>
            <a:r>
              <a:rPr lang="en-US" sz="1200" b="0" i="0" kern="1200" dirty="0" smtClean="0">
                <a:solidFill>
                  <a:schemeClr val="tx1"/>
                </a:solidFill>
                <a:effectLst/>
                <a:latin typeface="Arial" charset="0"/>
                <a:ea typeface="+mn-ea"/>
                <a:cs typeface="+mn-cs"/>
              </a:rPr>
              <a:t>)# </a:t>
            </a:r>
            <a:r>
              <a:rPr lang="en-US" sz="1200" b="1" i="0" kern="1200" dirty="0" smtClean="0">
                <a:solidFill>
                  <a:schemeClr val="tx1"/>
                </a:solidFill>
                <a:effectLst/>
                <a:latin typeface="Arial" charset="0"/>
                <a:ea typeface="+mn-ea"/>
                <a:cs typeface="+mn-cs"/>
              </a:rPr>
              <a:t>interface serial 0/0/0</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R3(</a:t>
            </a:r>
            <a:r>
              <a:rPr lang="en-US" sz="1200" b="0" i="0" kern="1200" dirty="0" err="1" smtClean="0">
                <a:solidFill>
                  <a:schemeClr val="tx1"/>
                </a:solidFill>
                <a:effectLst/>
                <a:latin typeface="Arial" charset="0"/>
                <a:ea typeface="+mn-ea"/>
                <a:cs typeface="+mn-cs"/>
              </a:rPr>
              <a:t>config</a:t>
            </a:r>
            <a:r>
              <a:rPr lang="en-US" sz="1200" b="0" i="0" kern="1200" dirty="0" smtClean="0">
                <a:solidFill>
                  <a:schemeClr val="tx1"/>
                </a:solidFill>
                <a:effectLst/>
                <a:latin typeface="Arial" charset="0"/>
                <a:ea typeface="+mn-ea"/>
                <a:cs typeface="+mn-cs"/>
              </a:rPr>
              <a:t>-if)# </a:t>
            </a:r>
            <a:r>
              <a:rPr lang="en-US" sz="1200" b="1" i="0" kern="1200" dirty="0" smtClean="0">
                <a:solidFill>
                  <a:schemeClr val="tx1"/>
                </a:solidFill>
                <a:effectLst/>
                <a:latin typeface="Arial" charset="0"/>
                <a:ea typeface="+mn-ea"/>
                <a:cs typeface="+mn-cs"/>
              </a:rPr>
              <a:t>encapsulation </a:t>
            </a:r>
            <a:r>
              <a:rPr lang="en-US" sz="1200" b="1" i="0" kern="1200" dirty="0" err="1" smtClean="0">
                <a:solidFill>
                  <a:schemeClr val="tx1"/>
                </a:solidFill>
                <a:effectLst/>
                <a:latin typeface="Arial" charset="0"/>
                <a:ea typeface="+mn-ea"/>
                <a:cs typeface="+mn-cs"/>
              </a:rPr>
              <a:t>ppp</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R3(</a:t>
            </a:r>
            <a:r>
              <a:rPr lang="en-US" sz="1200" b="0" i="0" kern="1200" dirty="0" err="1" smtClean="0">
                <a:solidFill>
                  <a:schemeClr val="tx1"/>
                </a:solidFill>
                <a:effectLst/>
                <a:latin typeface="Arial" charset="0"/>
                <a:ea typeface="+mn-ea"/>
                <a:cs typeface="+mn-cs"/>
              </a:rPr>
              <a:t>config</a:t>
            </a:r>
            <a:r>
              <a:rPr lang="en-US" sz="1200" b="0" i="0" kern="1200" dirty="0" smtClean="0">
                <a:solidFill>
                  <a:schemeClr val="tx1"/>
                </a:solidFill>
                <a:effectLst/>
                <a:latin typeface="Arial" charset="0"/>
                <a:ea typeface="+mn-ea"/>
                <a:cs typeface="+mn-cs"/>
              </a:rPr>
              <a:t>-if)#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quality 80</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Use the</a:t>
            </a:r>
            <a:r>
              <a:rPr lang="en-US" sz="1200" b="1" i="0" kern="1200" dirty="0" smtClean="0">
                <a:solidFill>
                  <a:schemeClr val="tx1"/>
                </a:solidFill>
                <a:effectLst/>
                <a:latin typeface="Arial" charset="0"/>
                <a:ea typeface="+mn-ea"/>
                <a:cs typeface="+mn-cs"/>
              </a:rPr>
              <a:t> no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quality </a:t>
            </a:r>
            <a:r>
              <a:rPr lang="en-US" sz="1200" b="0" i="0" kern="1200" dirty="0" smtClean="0">
                <a:solidFill>
                  <a:schemeClr val="tx1"/>
                </a:solidFill>
                <a:effectLst/>
                <a:latin typeface="Arial" charset="0"/>
                <a:ea typeface="+mn-ea"/>
                <a:cs typeface="+mn-cs"/>
              </a:rPr>
              <a:t>command to disable LQM.</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25716489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Multilink PPP (also referred to as MP, MPPP, MLP, or Multilink) provides a method for spreading traffic across multiple physical WAN links. Multilink PPP also provides packet fragmentation and reassembly, proper sequencing, multivendor interoperability, and load balancing on inbound and outbound traffic.</a:t>
            </a:r>
          </a:p>
          <a:p>
            <a:r>
              <a:rPr lang="en-US" sz="1200" b="0" i="0" kern="1200" dirty="0" smtClean="0">
                <a:solidFill>
                  <a:schemeClr val="tx1"/>
                </a:solidFill>
                <a:effectLst/>
                <a:latin typeface="Arial" charset="0"/>
                <a:ea typeface="+mn-ea"/>
                <a:cs typeface="+mn-cs"/>
              </a:rPr>
              <a:t>MPPP allows packets to be fragmented and sends these fragments simultaneously over multiple point-to-point links to the same remote address. The multiple physical links come up in response to a user-defined load threshold. MPPP can measure the load on just inbound traffic, or on just outbound traffic, but not on the combined load of both inbound and outbound traffic.</a:t>
            </a:r>
          </a:p>
          <a:p>
            <a:r>
              <a:rPr lang="en-US" sz="1200" b="0" i="0" kern="1200" dirty="0" smtClean="0">
                <a:solidFill>
                  <a:schemeClr val="tx1"/>
                </a:solidFill>
                <a:effectLst/>
                <a:latin typeface="Arial" charset="0"/>
                <a:ea typeface="+mn-ea"/>
                <a:cs typeface="+mn-cs"/>
              </a:rPr>
              <a:t>Configuring MPPP requires two steps, as shown in the figure.</a:t>
            </a:r>
          </a:p>
          <a:p>
            <a:r>
              <a:rPr lang="en-US" sz="1200" b="1" i="0" kern="1200" dirty="0" smtClean="0">
                <a:solidFill>
                  <a:schemeClr val="tx1"/>
                </a:solidFill>
                <a:effectLst/>
                <a:latin typeface="Arial" charset="0"/>
                <a:ea typeface="+mn-ea"/>
                <a:cs typeface="+mn-cs"/>
              </a:rPr>
              <a:t>Step 1. </a:t>
            </a:r>
            <a:r>
              <a:rPr lang="en-US" sz="1200" b="0" i="0" kern="1200" dirty="0" smtClean="0">
                <a:solidFill>
                  <a:schemeClr val="tx1"/>
                </a:solidFill>
                <a:effectLst/>
                <a:latin typeface="Arial" charset="0"/>
                <a:ea typeface="+mn-ea"/>
                <a:cs typeface="+mn-cs"/>
              </a:rPr>
              <a:t>Create a multilink bundle.</a:t>
            </a:r>
          </a:p>
          <a:p>
            <a:r>
              <a:rPr lang="en-US" sz="1200" b="0" i="0" kern="1200" dirty="0" smtClean="0">
                <a:solidFill>
                  <a:schemeClr val="tx1"/>
                </a:solidFill>
                <a:effectLst/>
                <a:latin typeface="Arial" charset="0"/>
                <a:ea typeface="+mn-ea"/>
                <a:cs typeface="+mn-cs"/>
              </a:rPr>
              <a:t>The</a:t>
            </a:r>
            <a:r>
              <a:rPr lang="en-US" sz="1200" b="1" i="0" kern="1200" dirty="0" smtClean="0">
                <a:solidFill>
                  <a:schemeClr val="tx1"/>
                </a:solidFill>
                <a:effectLst/>
                <a:latin typeface="Arial" charset="0"/>
                <a:ea typeface="+mn-ea"/>
                <a:cs typeface="+mn-cs"/>
              </a:rPr>
              <a:t> interface </a:t>
            </a:r>
            <a:r>
              <a:rPr lang="en-US" sz="1200" b="1" i="0" kern="1200" dirty="0" err="1" smtClean="0">
                <a:solidFill>
                  <a:schemeClr val="tx1"/>
                </a:solidFill>
                <a:effectLst/>
                <a:latin typeface="Arial" charset="0"/>
                <a:ea typeface="+mn-ea"/>
                <a:cs typeface="+mn-cs"/>
              </a:rPr>
              <a:t>multilink</a:t>
            </a:r>
            <a:r>
              <a:rPr lang="en-US" sz="1200" b="0" i="1" kern="1200" dirty="0" err="1" smtClean="0">
                <a:solidFill>
                  <a:schemeClr val="tx1"/>
                </a:solidFill>
                <a:effectLst/>
                <a:latin typeface="Arial" charset="0"/>
                <a:ea typeface="+mn-ea"/>
                <a:cs typeface="+mn-cs"/>
              </a:rPr>
              <a:t>number</a:t>
            </a:r>
            <a:r>
              <a:rPr lang="en-US" sz="1200" b="0" i="1"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command creates the multilink interface.</a:t>
            </a:r>
          </a:p>
          <a:p>
            <a:r>
              <a:rPr lang="en-US" sz="1200" b="0" i="0" kern="1200" dirty="0" smtClean="0">
                <a:solidFill>
                  <a:schemeClr val="tx1"/>
                </a:solidFill>
                <a:effectLst/>
                <a:latin typeface="Arial" charset="0"/>
                <a:ea typeface="+mn-ea"/>
                <a:cs typeface="+mn-cs"/>
              </a:rPr>
              <a:t>In interface configuration mode, an IP address is assigned to the multilink interface. In this example, both IPv4 and IPv6 addresses are configured on routers R3 and R4.</a:t>
            </a:r>
          </a:p>
          <a:p>
            <a:r>
              <a:rPr lang="en-US" sz="1200" b="0" i="0" kern="1200" dirty="0" smtClean="0">
                <a:solidFill>
                  <a:schemeClr val="tx1"/>
                </a:solidFill>
                <a:effectLst/>
                <a:latin typeface="Arial" charset="0"/>
                <a:ea typeface="+mn-ea"/>
                <a:cs typeface="+mn-cs"/>
              </a:rPr>
              <a:t>The interface is enabled for multilink PPP.</a:t>
            </a:r>
          </a:p>
          <a:p>
            <a:r>
              <a:rPr lang="en-US" sz="1200" b="0" i="0" kern="1200" dirty="0" smtClean="0">
                <a:solidFill>
                  <a:schemeClr val="tx1"/>
                </a:solidFill>
                <a:effectLst/>
                <a:latin typeface="Arial" charset="0"/>
                <a:ea typeface="+mn-ea"/>
                <a:cs typeface="+mn-cs"/>
              </a:rPr>
              <a:t>The interface is assigned a multilink group number.</a:t>
            </a:r>
          </a:p>
          <a:p>
            <a:r>
              <a:rPr lang="en-US" sz="1200" b="1" i="0" kern="1200" dirty="0" smtClean="0">
                <a:solidFill>
                  <a:schemeClr val="tx1"/>
                </a:solidFill>
                <a:effectLst/>
                <a:latin typeface="Arial" charset="0"/>
                <a:ea typeface="+mn-ea"/>
                <a:cs typeface="+mn-cs"/>
              </a:rPr>
              <a:t>Step 2. </a:t>
            </a:r>
            <a:r>
              <a:rPr lang="en-US" sz="1200" b="0" i="0" kern="1200" dirty="0" smtClean="0">
                <a:solidFill>
                  <a:schemeClr val="tx1"/>
                </a:solidFill>
                <a:effectLst/>
                <a:latin typeface="Arial" charset="0"/>
                <a:ea typeface="+mn-ea"/>
                <a:cs typeface="+mn-cs"/>
              </a:rPr>
              <a:t>Assign interfaces to the multilink bundle.</a:t>
            </a:r>
          </a:p>
          <a:p>
            <a:r>
              <a:rPr lang="en-US" sz="1200" b="0" i="0" kern="1200" dirty="0" smtClean="0">
                <a:solidFill>
                  <a:schemeClr val="tx1"/>
                </a:solidFill>
                <a:effectLst/>
                <a:latin typeface="Arial" charset="0"/>
                <a:ea typeface="+mn-ea"/>
                <a:cs typeface="+mn-cs"/>
              </a:rPr>
              <a:t>Each interface that is part of the multilink group:</a:t>
            </a:r>
          </a:p>
          <a:p>
            <a:r>
              <a:rPr lang="en-US" sz="1200" b="0" i="0" kern="1200" dirty="0" smtClean="0">
                <a:solidFill>
                  <a:schemeClr val="tx1"/>
                </a:solidFill>
                <a:effectLst/>
                <a:latin typeface="Arial" charset="0"/>
                <a:ea typeface="+mn-ea"/>
                <a:cs typeface="+mn-cs"/>
              </a:rPr>
              <a:t>Is enabled for PPP encapsulation.</a:t>
            </a:r>
          </a:p>
          <a:p>
            <a:r>
              <a:rPr lang="en-US" sz="1200" b="0" i="0" kern="1200" dirty="0" smtClean="0">
                <a:solidFill>
                  <a:schemeClr val="tx1"/>
                </a:solidFill>
                <a:effectLst/>
                <a:latin typeface="Arial" charset="0"/>
                <a:ea typeface="+mn-ea"/>
                <a:cs typeface="+mn-cs"/>
              </a:rPr>
              <a:t>Is enabled for multilink PPP.</a:t>
            </a:r>
          </a:p>
          <a:p>
            <a:r>
              <a:rPr lang="en-US" sz="1200" b="0" i="0" kern="1200" dirty="0" smtClean="0">
                <a:solidFill>
                  <a:schemeClr val="tx1"/>
                </a:solidFill>
                <a:effectLst/>
                <a:latin typeface="Arial" charset="0"/>
                <a:ea typeface="+mn-ea"/>
                <a:cs typeface="+mn-cs"/>
              </a:rPr>
              <a:t>Is bound to the multilink bundle using the multilink group number configured in Step 1.</a:t>
            </a:r>
          </a:p>
          <a:p>
            <a:r>
              <a:rPr lang="en-US" sz="1200" b="0" i="0" kern="1200" dirty="0" smtClean="0">
                <a:solidFill>
                  <a:schemeClr val="tx1"/>
                </a:solidFill>
                <a:effectLst/>
                <a:latin typeface="Arial" charset="0"/>
                <a:ea typeface="+mn-ea"/>
                <a:cs typeface="+mn-cs"/>
              </a:rPr>
              <a:t>To disable PPP multilink, use the</a:t>
            </a:r>
            <a:r>
              <a:rPr lang="en-US" sz="1200" b="1" i="0" kern="1200" dirty="0" smtClean="0">
                <a:solidFill>
                  <a:schemeClr val="tx1"/>
                </a:solidFill>
                <a:effectLst/>
                <a:latin typeface="Arial" charset="0"/>
                <a:ea typeface="+mn-ea"/>
                <a:cs typeface="+mn-cs"/>
              </a:rPr>
              <a:t> no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multilink </a:t>
            </a:r>
            <a:r>
              <a:rPr lang="en-US" sz="1200" b="0" i="0" kern="1200" dirty="0" smtClean="0">
                <a:solidFill>
                  <a:schemeClr val="tx1"/>
                </a:solidFill>
                <a:effectLst/>
                <a:latin typeface="Arial" charset="0"/>
                <a:ea typeface="+mn-ea"/>
                <a:cs typeface="+mn-cs"/>
              </a:rPr>
              <a:t>command.</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27170686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Use the</a:t>
            </a:r>
            <a:r>
              <a:rPr lang="en-US" sz="1200" b="1" i="0" kern="1200" dirty="0" smtClean="0">
                <a:solidFill>
                  <a:schemeClr val="tx1"/>
                </a:solidFill>
                <a:effectLst/>
                <a:latin typeface="Arial" charset="0"/>
                <a:ea typeface="+mn-ea"/>
                <a:cs typeface="+mn-cs"/>
              </a:rPr>
              <a:t> show interfaces </a:t>
            </a:r>
            <a:r>
              <a:rPr lang="en-US" sz="1200" b="1" i="0" kern="1200" dirty="0" err="1" smtClean="0">
                <a:solidFill>
                  <a:schemeClr val="tx1"/>
                </a:solidFill>
                <a:effectLst/>
                <a:latin typeface="Arial" charset="0"/>
                <a:ea typeface="+mn-ea"/>
                <a:cs typeface="+mn-cs"/>
              </a:rPr>
              <a:t>serial</a:t>
            </a:r>
            <a:r>
              <a:rPr lang="en-US" sz="1200" b="0" i="0" kern="1200" dirty="0" err="1" smtClean="0">
                <a:solidFill>
                  <a:schemeClr val="tx1"/>
                </a:solidFill>
                <a:effectLst/>
                <a:latin typeface="Arial" charset="0"/>
                <a:ea typeface="+mn-ea"/>
                <a:cs typeface="+mn-cs"/>
              </a:rPr>
              <a:t>command</a:t>
            </a:r>
            <a:r>
              <a:rPr lang="en-US" sz="1200" b="0" i="0" kern="1200" dirty="0" smtClean="0">
                <a:solidFill>
                  <a:schemeClr val="tx1"/>
                </a:solidFill>
                <a:effectLst/>
                <a:latin typeface="Arial" charset="0"/>
                <a:ea typeface="+mn-ea"/>
                <a:cs typeface="+mn-cs"/>
              </a:rPr>
              <a:t> to verify proper configuration of HDLC or PPP encapsulation. The command output in Figure 1 shows a PPP configuration.</a:t>
            </a:r>
          </a:p>
          <a:p>
            <a:r>
              <a:rPr lang="en-US" sz="1200" b="0" i="0" kern="1200" dirty="0" smtClean="0">
                <a:solidFill>
                  <a:schemeClr val="tx1"/>
                </a:solidFill>
                <a:effectLst/>
                <a:latin typeface="Arial" charset="0"/>
                <a:ea typeface="+mn-ea"/>
                <a:cs typeface="+mn-cs"/>
              </a:rPr>
              <a:t>When you configure HDLC, the output of the</a:t>
            </a:r>
            <a:r>
              <a:rPr lang="en-US" sz="1200" b="1" i="0" kern="1200" dirty="0" smtClean="0">
                <a:solidFill>
                  <a:schemeClr val="tx1"/>
                </a:solidFill>
                <a:effectLst/>
                <a:latin typeface="Arial" charset="0"/>
                <a:ea typeface="+mn-ea"/>
                <a:cs typeface="+mn-cs"/>
              </a:rPr>
              <a:t> show interfaces serial </a:t>
            </a:r>
            <a:r>
              <a:rPr lang="en-US" sz="1200" b="0" i="0" kern="1200" dirty="0" smtClean="0">
                <a:solidFill>
                  <a:schemeClr val="tx1"/>
                </a:solidFill>
                <a:effectLst/>
                <a:latin typeface="Arial" charset="0"/>
                <a:ea typeface="+mn-ea"/>
                <a:cs typeface="+mn-cs"/>
              </a:rPr>
              <a:t>command should display encapsulation HDLC. When PPP is configured, the LCP and NCP states also display. Notice that NCPs IPCP and IPV6CP are open for IPv4 and IPv6 because R1 and R2 were configured with both IPv4 and IPv6 addresses.</a:t>
            </a:r>
          </a:p>
          <a:p>
            <a:r>
              <a:rPr lang="en-US" sz="1200" b="0" i="0" kern="1200" dirty="0" smtClean="0">
                <a:solidFill>
                  <a:schemeClr val="tx1"/>
                </a:solidFill>
                <a:effectLst/>
                <a:latin typeface="Arial" charset="0"/>
                <a:ea typeface="+mn-ea"/>
                <a:cs typeface="+mn-cs"/>
              </a:rPr>
              <a:t>Figure 2 summarizes commands used when verifying PPP.</a:t>
            </a:r>
          </a:p>
        </p:txBody>
      </p:sp>
    </p:spTree>
    <p:extLst>
      <p:ext uri="{BB962C8B-B14F-4D97-AF65-F5344CB8AC3E}">
        <p14:creationId xmlns:p14="http://schemas.microsoft.com/office/powerpoint/2010/main" val="118808935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The</a:t>
            </a:r>
            <a:r>
              <a:rPr lang="en-US" sz="1200" b="1" i="0" kern="1200" dirty="0" smtClean="0">
                <a:solidFill>
                  <a:schemeClr val="tx1"/>
                </a:solidFill>
                <a:effectLst/>
                <a:latin typeface="Arial" charset="0"/>
                <a:ea typeface="+mn-ea"/>
                <a:cs typeface="+mn-cs"/>
              </a:rPr>
              <a:t> show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multilink </a:t>
            </a:r>
            <a:r>
              <a:rPr lang="en-US" sz="1200" b="0" i="0" kern="1200" dirty="0" smtClean="0">
                <a:solidFill>
                  <a:schemeClr val="tx1"/>
                </a:solidFill>
                <a:effectLst/>
                <a:latin typeface="Arial" charset="0"/>
                <a:ea typeface="+mn-ea"/>
                <a:cs typeface="+mn-cs"/>
              </a:rPr>
              <a:t>command verifies that PPP multilink is enabled on R3, as shown in the Figure. The output indicates the interface Multilink 1, the hostnames of both the local and remote endpoints, and the serial interfaces assigned to the multilink bundle.</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359888009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PPP defines an extensible LCP that allows negotiation of an authentication protocol for authenticating its peer before allowing network layer protocols to transmit over the link. RFC 1334 defines two protocols for authentication, PAP and CHAP, as shown in the figure.</a:t>
            </a:r>
          </a:p>
          <a:p>
            <a:r>
              <a:rPr lang="en-US" sz="1200" b="0" i="0" kern="1200" dirty="0" smtClean="0">
                <a:solidFill>
                  <a:schemeClr val="tx1"/>
                </a:solidFill>
                <a:effectLst/>
                <a:latin typeface="Arial" charset="0"/>
                <a:ea typeface="+mn-ea"/>
                <a:cs typeface="+mn-cs"/>
              </a:rPr>
              <a:t>PAP is a very basic two-way process. There is no encryption. The username and password are sent in plaintext. If it is accepted, the connection is allowed. CHAP is more secure than PAP. It involves a three-way exchange of a shared secret.</a:t>
            </a:r>
          </a:p>
          <a:p>
            <a:r>
              <a:rPr lang="en-US" sz="1200" b="0" i="0" kern="1200" dirty="0" smtClean="0">
                <a:solidFill>
                  <a:schemeClr val="tx1"/>
                </a:solidFill>
                <a:effectLst/>
                <a:latin typeface="Arial" charset="0"/>
                <a:ea typeface="+mn-ea"/>
                <a:cs typeface="+mn-cs"/>
              </a:rPr>
              <a:t>The authentication phase of a PPP session is optional. If used, the peer is authenticated after LCP establishes the link and chooses the authentication protocol. If it is used, authentication takes place before the network layer protocol configuration phase begins.</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23040459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One of the many features of PPP is that it performs Layer 2 authentication in addition to other layers of authentication, encryption, access control, and general security procedures.</a:t>
            </a:r>
          </a:p>
          <a:p>
            <a:r>
              <a:rPr lang="en-US" sz="1200" b="1" i="0" kern="1200" dirty="0" smtClean="0">
                <a:solidFill>
                  <a:schemeClr val="tx1"/>
                </a:solidFill>
                <a:effectLst/>
                <a:latin typeface="Arial" charset="0"/>
                <a:ea typeface="+mn-ea"/>
                <a:cs typeface="+mn-cs"/>
              </a:rPr>
              <a:t>Initiating PAP</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PAP provides a simple method for a remote node to establish its identity using a two-way handshake. PAP is not interactive. When the</a:t>
            </a:r>
            <a:r>
              <a:rPr lang="en-US" sz="1200" b="1" i="0" kern="1200" dirty="0" smtClean="0">
                <a:solidFill>
                  <a:schemeClr val="tx1"/>
                </a:solidFill>
                <a:effectLst/>
                <a:latin typeface="Arial" charset="0"/>
                <a:ea typeface="+mn-ea"/>
                <a:cs typeface="+mn-cs"/>
              </a:rPr>
              <a:t>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authentication pap </a:t>
            </a:r>
            <a:r>
              <a:rPr lang="en-US" sz="1200" b="0" i="0" kern="1200" dirty="0" smtClean="0">
                <a:solidFill>
                  <a:schemeClr val="tx1"/>
                </a:solidFill>
                <a:effectLst/>
                <a:latin typeface="Arial" charset="0"/>
                <a:ea typeface="+mn-ea"/>
                <a:cs typeface="+mn-cs"/>
              </a:rPr>
              <a:t>command is used, the username and password are sent as one LCP data package, rather than the server sending a login prompt and waiting for a response, as shown in Figure 1. After PPP completes the link establishment phase, the remote node repeatedly sends a username-password pair across the link until the receiving node acknowledges it or terminates the connection.</a:t>
            </a:r>
          </a:p>
          <a:p>
            <a:r>
              <a:rPr lang="en-US" sz="1200" b="1" i="0" kern="1200" dirty="0" smtClean="0">
                <a:solidFill>
                  <a:schemeClr val="tx1"/>
                </a:solidFill>
                <a:effectLst/>
                <a:latin typeface="Arial" charset="0"/>
                <a:ea typeface="+mn-ea"/>
                <a:cs typeface="+mn-cs"/>
              </a:rPr>
              <a:t>Completing PAP</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At the receiving node, the username-password is checked by an authentication server that either allows or denies the connection. An accept or reject message is returned to the requester, as shown in Figure 2.</a:t>
            </a:r>
          </a:p>
          <a:p>
            <a:r>
              <a:rPr lang="en-US" sz="1200" b="0" i="0" kern="1200" dirty="0" smtClean="0">
                <a:solidFill>
                  <a:schemeClr val="tx1"/>
                </a:solidFill>
                <a:effectLst/>
                <a:latin typeface="Arial" charset="0"/>
                <a:ea typeface="+mn-ea"/>
                <a:cs typeface="+mn-cs"/>
              </a:rPr>
              <a:t>PAP is not a strong authentication protocol. Using PAP, passwords are sent across the link in plaintext and there is no protection from playback or repeated trial-and-error attacks. The remote node is in control of the frequency and timing of the login attempts.</a:t>
            </a:r>
          </a:p>
          <a:p>
            <a:r>
              <a:rPr lang="en-US" sz="1200" b="0" i="0" kern="1200" dirty="0" smtClean="0">
                <a:solidFill>
                  <a:schemeClr val="tx1"/>
                </a:solidFill>
                <a:effectLst/>
                <a:latin typeface="Arial" charset="0"/>
                <a:ea typeface="+mn-ea"/>
                <a:cs typeface="+mn-cs"/>
              </a:rPr>
              <a:t>Nonetheless, there are times when using PAP can be justified. For example, despite its shortcomings, PAP may be used in the following environments:</a:t>
            </a:r>
          </a:p>
          <a:p>
            <a:r>
              <a:rPr lang="en-US" sz="1200" b="0" i="0" kern="1200" dirty="0" smtClean="0">
                <a:solidFill>
                  <a:schemeClr val="tx1"/>
                </a:solidFill>
                <a:effectLst/>
                <a:latin typeface="Arial" charset="0"/>
                <a:ea typeface="+mn-ea"/>
                <a:cs typeface="+mn-cs"/>
              </a:rPr>
              <a:t>A large installed base of client applications that do not support CHAP</a:t>
            </a:r>
          </a:p>
          <a:p>
            <a:r>
              <a:rPr lang="en-US" sz="1200" b="0" i="0" kern="1200" dirty="0" smtClean="0">
                <a:solidFill>
                  <a:schemeClr val="tx1"/>
                </a:solidFill>
                <a:effectLst/>
                <a:latin typeface="Arial" charset="0"/>
                <a:ea typeface="+mn-ea"/>
                <a:cs typeface="+mn-cs"/>
              </a:rPr>
              <a:t>Incompatibilities between different vendor implementations of CHAP</a:t>
            </a:r>
          </a:p>
          <a:p>
            <a:r>
              <a:rPr lang="en-US" sz="1200" b="0" i="0" kern="1200" dirty="0" smtClean="0">
                <a:solidFill>
                  <a:schemeClr val="tx1"/>
                </a:solidFill>
                <a:effectLst/>
                <a:latin typeface="Arial" charset="0"/>
                <a:ea typeface="+mn-ea"/>
                <a:cs typeface="+mn-cs"/>
              </a:rPr>
              <a:t>Situations where a plaintext password must be available to simulate a login at the remote host</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11374494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After authentication is established with PAP, it does not re-authenticate. This leaves the network vulnerable to attack. Unlike PAP, which only authenticates once, CHAP conducts periodic challenges to make sure that the remote node still has a valid password value. The password value is variable and changes unpredictably while the link exists.</a:t>
            </a:r>
          </a:p>
          <a:p>
            <a:r>
              <a:rPr lang="en-US" sz="1200" b="0" i="0" kern="1200" dirty="0" smtClean="0">
                <a:solidFill>
                  <a:schemeClr val="tx1"/>
                </a:solidFill>
                <a:effectLst/>
                <a:latin typeface="Arial" charset="0"/>
                <a:ea typeface="+mn-ea"/>
                <a:cs typeface="+mn-cs"/>
              </a:rPr>
              <a:t>After the PPP link establishment phase is complete, the local router sends a challenge message to the remote node, as shown in Figure 1.</a:t>
            </a:r>
          </a:p>
          <a:p>
            <a:r>
              <a:rPr lang="en-US" sz="1200" b="0" i="0" kern="1200" dirty="0" smtClean="0">
                <a:solidFill>
                  <a:schemeClr val="tx1"/>
                </a:solidFill>
                <a:effectLst/>
                <a:latin typeface="Arial" charset="0"/>
                <a:ea typeface="+mn-ea"/>
                <a:cs typeface="+mn-cs"/>
              </a:rPr>
              <a:t>The remote node responds with a value calculated using a one-way hash function, which is typically Message Digest 5 (MD5) based on the password and challenge message, as shown in Figure 2.</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336914440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The local router checks the response against its own calculation of the expected hash value. If the values match, the initiating node acknowledges the authentication, as shown in Figure 3. If the value does not match, the initiating node immediately terminates the connection.</a:t>
            </a:r>
          </a:p>
          <a:p>
            <a:r>
              <a:rPr lang="en-US" sz="1200" b="0" i="0" kern="1200" dirty="0" smtClean="0">
                <a:solidFill>
                  <a:schemeClr val="tx1"/>
                </a:solidFill>
                <a:effectLst/>
                <a:latin typeface="Arial" charset="0"/>
                <a:ea typeface="+mn-ea"/>
                <a:cs typeface="+mn-cs"/>
              </a:rPr>
              <a:t>CHAP provides protection against playback attack by using a variable challenge value that is unique and unpredictable. Because the challenge is unique and random, the resulting hash value is also unique and random. The use of repeated challenges limits the time of exposure to any single attack. The local router or a third-party authentication server is in control of the frequency and timing of the challenges.</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99497587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The flowchart in Figure 1 can be used to help understand the PPP authentication process when configuring PPP. The flowchart provides a visual example of the logic decisions made by PPP.</a:t>
            </a:r>
          </a:p>
          <a:p>
            <a:r>
              <a:rPr lang="en-US" sz="1200" b="0" i="0" kern="1200" dirty="0" smtClean="0">
                <a:solidFill>
                  <a:schemeClr val="tx1"/>
                </a:solidFill>
                <a:effectLst/>
                <a:latin typeface="Arial" charset="0"/>
                <a:ea typeface="+mn-ea"/>
                <a:cs typeface="+mn-cs"/>
              </a:rPr>
              <a:t>For example, if an incoming PPP request requires no authentication, then PPP progresses to the next level. If an incoming PPP request requires authentication, then it can be authenticated using either the local database or a security server. As illustrated in the flowchart, successful authentication progresses to the next level, while an authentication failure disconnects and drops the incoming PPP request.</a:t>
            </a:r>
          </a:p>
          <a:p>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5775725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To specify the order in which the CHAP or PAP protocols are requested on the interface, use the</a:t>
            </a:r>
            <a:r>
              <a:rPr lang="en-US" sz="1200" b="1" i="0" kern="1200" dirty="0" smtClean="0">
                <a:solidFill>
                  <a:schemeClr val="tx1"/>
                </a:solidFill>
                <a:effectLst/>
                <a:latin typeface="Arial" charset="0"/>
                <a:ea typeface="+mn-ea"/>
                <a:cs typeface="+mn-cs"/>
              </a:rPr>
              <a:t>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authentication </a:t>
            </a:r>
            <a:r>
              <a:rPr lang="en-US" sz="1200" b="0" i="0" kern="1200" dirty="0" smtClean="0">
                <a:solidFill>
                  <a:schemeClr val="tx1"/>
                </a:solidFill>
                <a:effectLst/>
                <a:latin typeface="Arial" charset="0"/>
                <a:ea typeface="+mn-ea"/>
                <a:cs typeface="+mn-cs"/>
              </a:rPr>
              <a:t>interface configuration command, as shown in the figure. Use the</a:t>
            </a:r>
            <a:r>
              <a:rPr lang="en-US" sz="1200" b="1" i="0" kern="1200" dirty="0" smtClean="0">
                <a:solidFill>
                  <a:schemeClr val="tx1"/>
                </a:solidFill>
                <a:effectLst/>
                <a:latin typeface="Arial" charset="0"/>
                <a:ea typeface="+mn-ea"/>
                <a:cs typeface="+mn-cs"/>
              </a:rPr>
              <a:t> no </a:t>
            </a:r>
            <a:r>
              <a:rPr lang="en-US" sz="1200" b="0" i="0" kern="1200" dirty="0" smtClean="0">
                <a:solidFill>
                  <a:schemeClr val="tx1"/>
                </a:solidFill>
                <a:effectLst/>
                <a:latin typeface="Arial" charset="0"/>
                <a:ea typeface="+mn-ea"/>
                <a:cs typeface="+mn-cs"/>
              </a:rPr>
              <a:t>form of the command to disable this authentication.</a:t>
            </a:r>
          </a:p>
          <a:p>
            <a:r>
              <a:rPr lang="en-US" sz="1200" b="0" i="0" kern="1200" dirty="0" smtClean="0">
                <a:solidFill>
                  <a:schemeClr val="tx1"/>
                </a:solidFill>
                <a:effectLst/>
                <a:latin typeface="Arial" charset="0"/>
                <a:ea typeface="+mn-ea"/>
                <a:cs typeface="+mn-cs"/>
              </a:rPr>
              <a:t>After you have enabled CHAP or PAP authentication, or both, the local router requires the remote device to prove its identity before allowing data traffic to flow. This is done as follows:</a:t>
            </a:r>
          </a:p>
          <a:p>
            <a:r>
              <a:rPr lang="en-US" sz="1200" b="0" i="0" kern="1200" dirty="0" smtClean="0">
                <a:solidFill>
                  <a:schemeClr val="tx1"/>
                </a:solidFill>
                <a:effectLst/>
                <a:latin typeface="Arial" charset="0"/>
                <a:ea typeface="+mn-ea"/>
                <a:cs typeface="+mn-cs"/>
              </a:rPr>
              <a:t>PAP authentication requires the remote device to send a name and password to be checked against a matching entry in the local username database or in the remote TACACS/TACACS+ database.</a:t>
            </a:r>
          </a:p>
          <a:p>
            <a:r>
              <a:rPr lang="en-US" sz="1200" b="0" i="0" kern="1200" dirty="0" smtClean="0">
                <a:solidFill>
                  <a:schemeClr val="tx1"/>
                </a:solidFill>
                <a:effectLst/>
                <a:latin typeface="Arial" charset="0"/>
                <a:ea typeface="+mn-ea"/>
                <a:cs typeface="+mn-cs"/>
              </a:rPr>
              <a:t>CHAP authentication sends a challenge to the remote device. The remote device must encrypt the challenge value with a shared secret and return the encrypted value and its name to the local router in a response message. The local router uses the name of the remote device to look up the appropriate secret in the local username or remote TACACS/TACACS+ database. It uses the looked-up secret to encrypt the original challenge and verify that the encrypted values match.</a:t>
            </a:r>
          </a:p>
          <a:p>
            <a:r>
              <a:rPr lang="en-US" sz="1200" b="1" i="0" kern="1200" dirty="0" smtClean="0">
                <a:solidFill>
                  <a:schemeClr val="tx1"/>
                </a:solidFill>
                <a:effectLst/>
                <a:latin typeface="Arial" charset="0"/>
                <a:ea typeface="+mn-ea"/>
                <a:cs typeface="+mn-cs"/>
              </a:rPr>
              <a:t>Note</a:t>
            </a:r>
            <a:r>
              <a:rPr lang="en-US" sz="1200" b="0" i="0" kern="1200" dirty="0" smtClean="0">
                <a:solidFill>
                  <a:schemeClr val="tx1"/>
                </a:solidFill>
                <a:effectLst/>
                <a:latin typeface="Arial" charset="0"/>
                <a:ea typeface="+mn-ea"/>
                <a:cs typeface="+mn-cs"/>
              </a:rPr>
              <a:t>: Authentication, authorization and accounting (AAA)/TACACS is a dedicated server used to authenticate users. TACACS clients send a query to a TACACS authentication server. The server can authenticate the user, authorize what the user can do, and track what the user has done.</a:t>
            </a:r>
          </a:p>
          <a:p>
            <a:r>
              <a:rPr lang="en-US" sz="1200" b="0" i="0" kern="1200" dirty="0" smtClean="0">
                <a:solidFill>
                  <a:schemeClr val="tx1"/>
                </a:solidFill>
                <a:effectLst/>
                <a:latin typeface="Arial" charset="0"/>
                <a:ea typeface="+mn-ea"/>
                <a:cs typeface="+mn-cs"/>
              </a:rPr>
              <a:t>Either PAP or CHAP or both can be enabled. If both methods are enabled, the first method specified is requested during link negotiation. If the peer suggests using the second method or simply refuses the first method, the second method should be tried. Some remote devices support CHAP only and some PAP only. The order in which you specify the methods is based on your concerns about the ability of the remote device to correctly negotiate the appropriate method as well as your concern about data line security. PAP usernames and passwords are sent as plaintext strings and can be intercepted and reused. CHAP has eliminated most of the known security holes.</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398128077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The procedure outlined in the table describes how to configure PPP encapsulation and PAP/CHAP authentication protocols. Correct configuration is essential, because PAP and CHAP use these parameters to authenticate.</a:t>
            </a:r>
          </a:p>
          <a:p>
            <a:r>
              <a:rPr lang="en-US" sz="1200" b="1" i="0" kern="1200" dirty="0" smtClean="0">
                <a:solidFill>
                  <a:schemeClr val="tx1"/>
                </a:solidFill>
                <a:effectLst/>
                <a:latin typeface="Arial" charset="0"/>
                <a:ea typeface="+mn-ea"/>
                <a:cs typeface="+mn-cs"/>
              </a:rPr>
              <a:t>Configuring PAP Authentication</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Figure 1 is an example of a two-way PAP authentication configuration. Both routers authenticate and are authenticated, so the PAP authentication commands mirror each other. The PAP username and password that each router sends must match those specified with the</a:t>
            </a:r>
            <a:r>
              <a:rPr lang="en-US" sz="1200" b="1" i="0" kern="1200" dirty="0" smtClean="0">
                <a:solidFill>
                  <a:schemeClr val="tx1"/>
                </a:solidFill>
                <a:effectLst/>
                <a:latin typeface="Arial" charset="0"/>
                <a:ea typeface="+mn-ea"/>
                <a:cs typeface="+mn-cs"/>
              </a:rPr>
              <a:t> username </a:t>
            </a:r>
            <a:r>
              <a:rPr lang="en-US" sz="1200" b="0" i="1" kern="1200" dirty="0" err="1" smtClean="0">
                <a:solidFill>
                  <a:schemeClr val="tx1"/>
                </a:solidFill>
                <a:effectLst/>
                <a:latin typeface="Arial" charset="0"/>
                <a:ea typeface="+mn-ea"/>
                <a:cs typeface="+mn-cs"/>
              </a:rPr>
              <a:t>name</a:t>
            </a:r>
            <a:r>
              <a:rPr lang="en-US" sz="1200" b="1" i="0" kern="1200" dirty="0" err="1" smtClean="0">
                <a:solidFill>
                  <a:schemeClr val="tx1"/>
                </a:solidFill>
                <a:effectLst/>
                <a:latin typeface="Arial" charset="0"/>
                <a:ea typeface="+mn-ea"/>
                <a:cs typeface="+mn-cs"/>
              </a:rPr>
              <a:t>password</a:t>
            </a:r>
            <a:r>
              <a:rPr lang="en-US" sz="1200" b="1" i="0" kern="1200" dirty="0" smtClean="0">
                <a:solidFill>
                  <a:schemeClr val="tx1"/>
                </a:solidFill>
                <a:effectLst/>
                <a:latin typeface="Arial" charset="0"/>
                <a:ea typeface="+mn-ea"/>
                <a:cs typeface="+mn-cs"/>
              </a:rPr>
              <a:t> </a:t>
            </a:r>
            <a:r>
              <a:rPr lang="en-US" sz="1200" b="0" i="1" kern="1200" dirty="0" smtClean="0">
                <a:solidFill>
                  <a:schemeClr val="tx1"/>
                </a:solidFill>
                <a:effectLst/>
                <a:latin typeface="Arial" charset="0"/>
                <a:ea typeface="+mn-ea"/>
                <a:cs typeface="+mn-cs"/>
              </a:rPr>
              <a:t>password </a:t>
            </a:r>
            <a:r>
              <a:rPr lang="en-US" sz="1200" b="0" i="0" kern="1200" dirty="0" smtClean="0">
                <a:solidFill>
                  <a:schemeClr val="tx1"/>
                </a:solidFill>
                <a:effectLst/>
                <a:latin typeface="Arial" charset="0"/>
                <a:ea typeface="+mn-ea"/>
                <a:cs typeface="+mn-cs"/>
              </a:rPr>
              <a:t>command of the other router.</a:t>
            </a:r>
          </a:p>
          <a:p>
            <a:r>
              <a:rPr lang="en-US" sz="1200" b="0" i="0" kern="1200" dirty="0" smtClean="0">
                <a:solidFill>
                  <a:schemeClr val="tx1"/>
                </a:solidFill>
                <a:effectLst/>
                <a:latin typeface="Arial" charset="0"/>
                <a:ea typeface="+mn-ea"/>
                <a:cs typeface="+mn-cs"/>
              </a:rPr>
              <a:t>PAP provides a simple method for a remote node to establish its identity using a two-way handshake. This is done only on initial link establishment. The hostname on one router must match the username the other router has configured for PPP. The passwords must also match. Specify the username and password parameters, use the following command: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pap sent-</a:t>
            </a:r>
            <a:r>
              <a:rPr lang="en-US" sz="1200" b="1" i="0" kern="1200" dirty="0" err="1" smtClean="0">
                <a:solidFill>
                  <a:schemeClr val="tx1"/>
                </a:solidFill>
                <a:effectLst/>
                <a:latin typeface="Arial" charset="0"/>
                <a:ea typeface="+mn-ea"/>
                <a:cs typeface="+mn-cs"/>
              </a:rPr>
              <a:t>sername</a:t>
            </a:r>
            <a:r>
              <a:rPr lang="en-US" sz="1200" b="1" i="0" kern="1200" dirty="0" smtClean="0">
                <a:solidFill>
                  <a:schemeClr val="tx1"/>
                </a:solidFill>
                <a:effectLst/>
                <a:latin typeface="Arial" charset="0"/>
                <a:ea typeface="+mn-ea"/>
                <a:cs typeface="+mn-cs"/>
              </a:rPr>
              <a:t> </a:t>
            </a:r>
            <a:r>
              <a:rPr lang="en-US" sz="1200" b="0" i="1" kern="1200" dirty="0" smtClean="0">
                <a:solidFill>
                  <a:schemeClr val="tx1"/>
                </a:solidFill>
                <a:effectLst/>
                <a:latin typeface="Arial" charset="0"/>
                <a:ea typeface="+mn-ea"/>
                <a:cs typeface="+mn-cs"/>
              </a:rPr>
              <a:t>name </a:t>
            </a:r>
            <a:r>
              <a:rPr lang="en-US" sz="1200" b="1" i="0" kern="1200" dirty="0" smtClean="0">
                <a:solidFill>
                  <a:schemeClr val="tx1"/>
                </a:solidFill>
                <a:effectLst/>
                <a:latin typeface="Arial" charset="0"/>
                <a:ea typeface="+mn-ea"/>
                <a:cs typeface="+mn-cs"/>
              </a:rPr>
              <a:t>password </a:t>
            </a:r>
            <a:r>
              <a:rPr lang="en-US" sz="1200" b="0" i="1" kern="1200" dirty="0" err="1" smtClean="0">
                <a:solidFill>
                  <a:schemeClr val="tx1"/>
                </a:solidFill>
                <a:effectLst/>
                <a:latin typeface="Arial" charset="0"/>
                <a:ea typeface="+mn-ea"/>
                <a:cs typeface="+mn-cs"/>
              </a:rPr>
              <a:t>password</a:t>
            </a:r>
            <a:r>
              <a:rPr lang="en-US" sz="1200" b="0" i="0" kern="1200" dirty="0" smtClean="0">
                <a:solidFill>
                  <a:schemeClr val="tx1"/>
                </a:solidFill>
                <a:effectLst/>
                <a:latin typeface="Arial" charset="0"/>
                <a:ea typeface="+mn-ea"/>
                <a:cs typeface="+mn-cs"/>
              </a:rPr>
              <a:t>.</a:t>
            </a:r>
          </a:p>
          <a:p>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5083215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1" i="0" kern="1200" dirty="0" smtClean="0">
                <a:solidFill>
                  <a:schemeClr val="tx1"/>
                </a:solidFill>
                <a:effectLst/>
                <a:latin typeface="Arial" charset="0"/>
                <a:ea typeface="+mn-ea"/>
                <a:cs typeface="+mn-cs"/>
              </a:rPr>
              <a:t>Configuring CHAP Authentication</a:t>
            </a:r>
            <a:endParaRPr lang="en-US" sz="1200" b="0" i="0" kern="1200" dirty="0" smtClean="0">
              <a:solidFill>
                <a:schemeClr val="tx1"/>
              </a:solidFill>
              <a:effectLst/>
              <a:latin typeface="Arial" charset="0"/>
              <a:ea typeface="+mn-ea"/>
              <a:cs typeface="+mn-cs"/>
            </a:endParaRPr>
          </a:p>
          <a:p>
            <a:r>
              <a:rPr lang="en-US" sz="1200" b="0" i="0" kern="1200" dirty="0" smtClean="0">
                <a:solidFill>
                  <a:schemeClr val="tx1"/>
                </a:solidFill>
                <a:effectLst/>
                <a:latin typeface="Arial" charset="0"/>
                <a:ea typeface="+mn-ea"/>
                <a:cs typeface="+mn-cs"/>
              </a:rPr>
              <a:t>CHAP periodically verifies the identity of the remote node using a three-way handshake. The hostname on one router must match the username the other router has configured. The passwords must also match. This occurs on initial link establishment and can be repeated any time after the link has been established. Figure 3 is an example of a CHAP configuration.</a:t>
            </a:r>
          </a:p>
        </p:txBody>
      </p:sp>
    </p:spTree>
    <p:extLst>
      <p:ext uri="{BB962C8B-B14F-4D97-AF65-F5344CB8AC3E}">
        <p14:creationId xmlns:p14="http://schemas.microsoft.com/office/powerpoint/2010/main" val="134105234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56</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ea typeface="ＭＳ Ｐゴシック" pitchFamily="34" charset="-128"/>
              </a:rPr>
              <a:t>3.4 Troubleshooting  WAN Connectivity</a:t>
            </a:r>
            <a:endParaRPr lang="en-GB" b="1" dirty="0" smtClean="0"/>
          </a:p>
        </p:txBody>
      </p:sp>
    </p:spTree>
    <p:extLst>
      <p:ext uri="{BB962C8B-B14F-4D97-AF65-F5344CB8AC3E}">
        <p14:creationId xmlns:p14="http://schemas.microsoft.com/office/powerpoint/2010/main" val="290975017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Use the</a:t>
            </a:r>
            <a:r>
              <a:rPr lang="en-US" sz="1200" b="1" i="0" kern="1200" dirty="0" smtClean="0">
                <a:solidFill>
                  <a:schemeClr val="tx1"/>
                </a:solidFill>
                <a:effectLst/>
                <a:latin typeface="Arial" charset="0"/>
                <a:ea typeface="+mn-ea"/>
                <a:cs typeface="+mn-cs"/>
              </a:rPr>
              <a:t> debug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command to display information about the operation of PPP. The figure shows the command syntax. Use </a:t>
            </a:r>
            <a:r>
              <a:rPr lang="en-US" sz="1200" b="0" i="0" kern="1200" dirty="0" err="1" smtClean="0">
                <a:solidFill>
                  <a:schemeClr val="tx1"/>
                </a:solidFill>
                <a:effectLst/>
                <a:latin typeface="Arial" charset="0"/>
                <a:ea typeface="+mn-ea"/>
                <a:cs typeface="+mn-cs"/>
              </a:rPr>
              <a:t>the</a:t>
            </a:r>
            <a:r>
              <a:rPr lang="en-US" sz="1200" b="1" i="0" kern="1200" dirty="0" err="1" smtClean="0">
                <a:solidFill>
                  <a:schemeClr val="tx1"/>
                </a:solidFill>
                <a:effectLst/>
                <a:latin typeface="Arial" charset="0"/>
                <a:ea typeface="+mn-ea"/>
                <a:cs typeface="+mn-cs"/>
              </a:rPr>
              <a:t>no</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form of this command to disable debugging output.</a:t>
            </a:r>
          </a:p>
          <a:p>
            <a:r>
              <a:rPr lang="en-US" sz="1200" b="0" i="0" kern="1200" dirty="0" smtClean="0">
                <a:solidFill>
                  <a:schemeClr val="tx1"/>
                </a:solidFill>
                <a:effectLst/>
                <a:latin typeface="Arial" charset="0"/>
                <a:ea typeface="+mn-ea"/>
                <a:cs typeface="+mn-cs"/>
              </a:rPr>
              <a:t>Use the</a:t>
            </a:r>
            <a:r>
              <a:rPr lang="en-US" sz="1200" b="1" i="0" kern="1200" dirty="0" smtClean="0">
                <a:solidFill>
                  <a:schemeClr val="tx1"/>
                </a:solidFill>
                <a:effectLst/>
                <a:latin typeface="Arial" charset="0"/>
                <a:ea typeface="+mn-ea"/>
                <a:cs typeface="+mn-cs"/>
              </a:rPr>
              <a:t> debug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command when trying to search the following:</a:t>
            </a:r>
          </a:p>
          <a:p>
            <a:r>
              <a:rPr lang="en-US" sz="1200" b="0" i="0" kern="1200" dirty="0" smtClean="0">
                <a:solidFill>
                  <a:schemeClr val="tx1"/>
                </a:solidFill>
                <a:effectLst/>
                <a:latin typeface="Arial" charset="0"/>
                <a:ea typeface="+mn-ea"/>
                <a:cs typeface="+mn-cs"/>
              </a:rPr>
              <a:t>NCPs that are supported on either end of a PPP connection</a:t>
            </a:r>
          </a:p>
          <a:p>
            <a:r>
              <a:rPr lang="en-US" sz="1200" b="0" i="0" kern="1200" dirty="0" smtClean="0">
                <a:solidFill>
                  <a:schemeClr val="tx1"/>
                </a:solidFill>
                <a:effectLst/>
                <a:latin typeface="Arial" charset="0"/>
                <a:ea typeface="+mn-ea"/>
                <a:cs typeface="+mn-cs"/>
              </a:rPr>
              <a:t>Any loops that might exist in a PPP internetwork</a:t>
            </a:r>
          </a:p>
          <a:p>
            <a:r>
              <a:rPr lang="en-US" sz="1200" b="0" i="0" kern="1200" dirty="0" smtClean="0">
                <a:solidFill>
                  <a:schemeClr val="tx1"/>
                </a:solidFill>
                <a:effectLst/>
                <a:latin typeface="Arial" charset="0"/>
                <a:ea typeface="+mn-ea"/>
                <a:cs typeface="+mn-cs"/>
              </a:rPr>
              <a:t>Nodes that are (or are not) properly negotiating PPP connections</a:t>
            </a:r>
          </a:p>
          <a:p>
            <a:r>
              <a:rPr lang="en-US" sz="1200" b="0" i="0" kern="1200" dirty="0" smtClean="0">
                <a:solidFill>
                  <a:schemeClr val="tx1"/>
                </a:solidFill>
                <a:effectLst/>
                <a:latin typeface="Arial" charset="0"/>
                <a:ea typeface="+mn-ea"/>
                <a:cs typeface="+mn-cs"/>
              </a:rPr>
              <a:t>Errors that have occurred over the PPP connection</a:t>
            </a:r>
          </a:p>
          <a:p>
            <a:r>
              <a:rPr lang="en-US" sz="1200" b="0" i="0" kern="1200" dirty="0" smtClean="0">
                <a:solidFill>
                  <a:schemeClr val="tx1"/>
                </a:solidFill>
                <a:effectLst/>
                <a:latin typeface="Arial" charset="0"/>
                <a:ea typeface="+mn-ea"/>
                <a:cs typeface="+mn-cs"/>
              </a:rPr>
              <a:t>Causes for CHAP session failures</a:t>
            </a:r>
          </a:p>
          <a:p>
            <a:r>
              <a:rPr lang="en-US" sz="1200" b="0" i="0" kern="1200" dirty="0" smtClean="0">
                <a:solidFill>
                  <a:schemeClr val="tx1"/>
                </a:solidFill>
                <a:effectLst/>
                <a:latin typeface="Arial" charset="0"/>
                <a:ea typeface="+mn-ea"/>
                <a:cs typeface="+mn-cs"/>
              </a:rPr>
              <a:t>Causes for PAP session failures</a:t>
            </a:r>
          </a:p>
          <a:p>
            <a:r>
              <a:rPr lang="en-US" sz="1200" b="0" i="0" kern="1200" dirty="0" smtClean="0">
                <a:solidFill>
                  <a:schemeClr val="tx1"/>
                </a:solidFill>
                <a:effectLst/>
                <a:latin typeface="Arial" charset="0"/>
                <a:ea typeface="+mn-ea"/>
                <a:cs typeface="+mn-cs"/>
              </a:rPr>
              <a:t>Information specific to the exchange of PPP connections using the Callback Control Protocol (CBCP), used by Microsoft clients</a:t>
            </a:r>
          </a:p>
          <a:p>
            <a:r>
              <a:rPr lang="en-US" sz="1200" b="0" i="0" kern="1200" dirty="0" smtClean="0">
                <a:solidFill>
                  <a:schemeClr val="tx1"/>
                </a:solidFill>
                <a:effectLst/>
                <a:latin typeface="Arial" charset="0"/>
                <a:ea typeface="+mn-ea"/>
                <a:cs typeface="+mn-cs"/>
              </a:rPr>
              <a:t>Incorrect packet sequence number information where MPPC compression is enabled</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32042489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b="0" i="0" kern="1200" dirty="0" smtClean="0">
                <a:solidFill>
                  <a:schemeClr val="tx1"/>
                </a:solidFill>
                <a:effectLst/>
                <a:latin typeface="Arial" charset="0"/>
                <a:ea typeface="+mn-ea"/>
                <a:cs typeface="+mn-cs"/>
              </a:rPr>
              <a:t>The figure shows an example output of the </a:t>
            </a:r>
            <a:r>
              <a:rPr lang="en-US" sz="1200" b="1" i="0" kern="1200" dirty="0" smtClean="0">
                <a:solidFill>
                  <a:schemeClr val="tx1"/>
                </a:solidFill>
                <a:effectLst/>
                <a:latin typeface="Arial" charset="0"/>
                <a:ea typeface="+mn-ea"/>
                <a:cs typeface="+mn-cs"/>
              </a:rPr>
              <a:t>debug </a:t>
            </a:r>
            <a:r>
              <a:rPr lang="en-US" sz="1200" b="1" i="0" kern="1200" dirty="0" err="1" smtClean="0">
                <a:solidFill>
                  <a:schemeClr val="tx1"/>
                </a:solidFill>
                <a:effectLst/>
                <a:latin typeface="Arial" charset="0"/>
                <a:ea typeface="+mn-ea"/>
                <a:cs typeface="+mn-cs"/>
              </a:rPr>
              <a:t>ppp</a:t>
            </a:r>
            <a:r>
              <a:rPr lang="en-US" sz="1200" b="1" i="0" kern="1200" dirty="0" smtClean="0">
                <a:solidFill>
                  <a:schemeClr val="tx1"/>
                </a:solidFill>
                <a:effectLst/>
                <a:latin typeface="Arial" charset="0"/>
                <a:ea typeface="+mn-ea"/>
                <a:cs typeface="+mn-cs"/>
              </a:rPr>
              <a:t> authentication </a:t>
            </a:r>
            <a:r>
              <a:rPr lang="en-US" sz="1200" b="0" i="0" kern="1200" dirty="0" smtClean="0">
                <a:solidFill>
                  <a:schemeClr val="tx1"/>
                </a:solidFill>
                <a:effectLst/>
                <a:latin typeface="Arial" charset="0"/>
                <a:ea typeface="+mn-ea"/>
                <a:cs typeface="+mn-cs"/>
              </a:rPr>
              <a:t>command. The following is an interpretation of the output:</a:t>
            </a:r>
          </a:p>
          <a:p>
            <a:pPr lvl="1"/>
            <a:r>
              <a:rPr lang="en-US" sz="1200" b="0" i="0" kern="1200" dirty="0" smtClean="0">
                <a:solidFill>
                  <a:schemeClr val="tx1"/>
                </a:solidFill>
                <a:effectLst/>
                <a:latin typeface="Arial" charset="0"/>
                <a:ea typeface="+mn-ea"/>
                <a:cs typeface="+mn-cs"/>
              </a:rPr>
              <a:t>Line 1 says that the router is unable to authenticate on interface Serial0 because the peer did not send a name.</a:t>
            </a:r>
          </a:p>
          <a:p>
            <a:pPr lvl="1"/>
            <a:r>
              <a:rPr lang="en-US" sz="1200" b="0" i="0" kern="1200" dirty="0" smtClean="0">
                <a:solidFill>
                  <a:schemeClr val="tx1"/>
                </a:solidFill>
                <a:effectLst/>
                <a:latin typeface="Arial" charset="0"/>
                <a:ea typeface="+mn-ea"/>
                <a:cs typeface="+mn-cs"/>
              </a:rPr>
              <a:t>Line 2 says the router was unable to validate the CHAP response because USERNAME pioneer was not found.</a:t>
            </a:r>
          </a:p>
          <a:p>
            <a:pPr lvl="1"/>
            <a:r>
              <a:rPr lang="en-US" sz="1200" b="0" i="0" kern="1200" dirty="0" smtClean="0">
                <a:solidFill>
                  <a:schemeClr val="tx1"/>
                </a:solidFill>
                <a:effectLst/>
                <a:latin typeface="Arial" charset="0"/>
                <a:ea typeface="+mn-ea"/>
                <a:cs typeface="+mn-cs"/>
              </a:rPr>
              <a:t>Line 3 says no password was found </a:t>
            </a:r>
            <a:r>
              <a:rPr lang="en-US" sz="1200" b="0" i="0" kern="1200" dirty="0" err="1" smtClean="0">
                <a:solidFill>
                  <a:schemeClr val="tx1"/>
                </a:solidFill>
                <a:effectLst/>
                <a:latin typeface="Arial" charset="0"/>
                <a:ea typeface="+mn-ea"/>
                <a:cs typeface="+mn-cs"/>
              </a:rPr>
              <a:t>forpioneer</a:t>
            </a:r>
            <a:r>
              <a:rPr lang="en-US" sz="1200" b="0" i="0" kern="1200" dirty="0" smtClean="0">
                <a:solidFill>
                  <a:schemeClr val="tx1"/>
                </a:solidFill>
                <a:effectLst/>
                <a:latin typeface="Arial" charset="0"/>
                <a:ea typeface="+mn-ea"/>
                <a:cs typeface="+mn-cs"/>
              </a:rPr>
              <a:t>. Other possible responses at this line might have been no name received to authenticate, unknown name, no secret for given name, short MD5 response received, or MD5 compare failed.</a:t>
            </a:r>
          </a:p>
          <a:p>
            <a:pPr lvl="1"/>
            <a:r>
              <a:rPr lang="en-US" sz="1200" b="0" i="0" kern="1200" dirty="0" smtClean="0">
                <a:solidFill>
                  <a:schemeClr val="tx1"/>
                </a:solidFill>
                <a:effectLst/>
                <a:latin typeface="Arial" charset="0"/>
                <a:ea typeface="+mn-ea"/>
                <a:cs typeface="+mn-cs"/>
              </a:rPr>
              <a:t>In the last line, the code 4 means that a failure has occurred. Other code values are as follows:</a:t>
            </a:r>
          </a:p>
          <a:p>
            <a:pPr lvl="1"/>
            <a:r>
              <a:rPr lang="en-US" sz="1200" b="0" i="0" kern="1200" dirty="0" smtClean="0">
                <a:solidFill>
                  <a:schemeClr val="tx1"/>
                </a:solidFill>
                <a:effectLst/>
                <a:latin typeface="Arial" charset="0"/>
                <a:ea typeface="+mn-ea"/>
                <a:cs typeface="+mn-cs"/>
              </a:rPr>
              <a:t>1 - Challenge</a:t>
            </a:r>
          </a:p>
          <a:p>
            <a:pPr lvl="1"/>
            <a:r>
              <a:rPr lang="en-US" sz="1200" b="0" i="0" kern="1200" dirty="0" smtClean="0">
                <a:solidFill>
                  <a:schemeClr val="tx1"/>
                </a:solidFill>
                <a:effectLst/>
                <a:latin typeface="Arial" charset="0"/>
                <a:ea typeface="+mn-ea"/>
                <a:cs typeface="+mn-cs"/>
              </a:rPr>
              <a:t>2 - Response</a:t>
            </a:r>
          </a:p>
          <a:p>
            <a:pPr lvl="1"/>
            <a:r>
              <a:rPr lang="en-US" sz="1200" b="0" i="0" kern="1200" dirty="0" smtClean="0">
                <a:solidFill>
                  <a:schemeClr val="tx1"/>
                </a:solidFill>
                <a:effectLst/>
                <a:latin typeface="Arial" charset="0"/>
                <a:ea typeface="+mn-ea"/>
                <a:cs typeface="+mn-cs"/>
              </a:rPr>
              <a:t>3 - Success</a:t>
            </a:r>
          </a:p>
          <a:p>
            <a:pPr lvl="1"/>
            <a:r>
              <a:rPr lang="en-US" sz="1200" b="0" i="0" kern="1200" dirty="0" smtClean="0">
                <a:solidFill>
                  <a:schemeClr val="tx1"/>
                </a:solidFill>
                <a:effectLst/>
                <a:latin typeface="Arial" charset="0"/>
                <a:ea typeface="+mn-ea"/>
                <a:cs typeface="+mn-cs"/>
              </a:rPr>
              <a:t>4 - Failure</a:t>
            </a:r>
          </a:p>
          <a:p>
            <a:pPr lvl="1"/>
            <a:r>
              <a:rPr lang="en-US" sz="1200" b="0" i="0" kern="1200" dirty="0" smtClean="0">
                <a:solidFill>
                  <a:schemeClr val="tx1"/>
                </a:solidFill>
                <a:effectLst/>
                <a:latin typeface="Arial" charset="0"/>
                <a:ea typeface="+mn-ea"/>
                <a:cs typeface="+mn-cs"/>
              </a:rPr>
              <a:t>id - 3 is the ID number per LCP packet format</a:t>
            </a:r>
          </a:p>
          <a:p>
            <a:pPr lvl="1"/>
            <a:r>
              <a:rPr lang="en-US" sz="1200" b="0" i="0" kern="1200" dirty="0" err="1" smtClean="0">
                <a:solidFill>
                  <a:schemeClr val="tx1"/>
                </a:solidFill>
                <a:effectLst/>
                <a:latin typeface="Arial" charset="0"/>
                <a:ea typeface="+mn-ea"/>
                <a:cs typeface="+mn-cs"/>
              </a:rPr>
              <a:t>len</a:t>
            </a:r>
            <a:r>
              <a:rPr lang="en-US" sz="1200" b="0" i="0" kern="1200" dirty="0" smtClean="0">
                <a:solidFill>
                  <a:schemeClr val="tx1"/>
                </a:solidFill>
                <a:effectLst/>
                <a:latin typeface="Arial" charset="0"/>
                <a:ea typeface="+mn-ea"/>
                <a:cs typeface="+mn-cs"/>
              </a:rPr>
              <a:t> - 48 is the packet length without the header</a:t>
            </a:r>
            <a:endParaRPr lang="en-US" sz="1200" b="0" i="0"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20834014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59</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1" dirty="0" smtClean="0"/>
              <a:t>Chapter 3 Summary</a:t>
            </a:r>
          </a:p>
        </p:txBody>
      </p:sp>
    </p:spTree>
    <p:extLst>
      <p:ext uri="{BB962C8B-B14F-4D97-AF65-F5344CB8AC3E}">
        <p14:creationId xmlns:p14="http://schemas.microsoft.com/office/powerpoint/2010/main" val="8995444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2" cstate="print"/>
          <a:srcRect/>
          <a:stretch>
            <a:fillRect/>
          </a:stretch>
        </p:blipFill>
        <p:spPr bwMode="auto">
          <a:xfrm>
            <a:off x="5483225" y="5940425"/>
            <a:ext cx="3354388" cy="474663"/>
          </a:xfrm>
          <a:prstGeom prst="rect">
            <a:avLst/>
          </a:prstGeom>
          <a:noFill/>
          <a:ln w="9525">
            <a:noFill/>
            <a:miter lim="800000"/>
            <a:headEnd/>
            <a:tailEnd/>
          </a:ln>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14.xml"/><Relationship Id="rId5" Type="http://schemas.openxmlformats.org/officeDocument/2006/relationships/image" Target="../media/image28.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14.xml"/><Relationship Id="rId5" Type="http://schemas.openxmlformats.org/officeDocument/2006/relationships/image" Target="../media/image39.png"/><Relationship Id="rId4" Type="http://schemas.openxmlformats.org/officeDocument/2006/relationships/image" Target="../media/image38.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44.png"/></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44.xml"/><Relationship Id="rId1" Type="http://schemas.openxmlformats.org/officeDocument/2006/relationships/slideLayout" Target="../slideLayouts/slideLayout14.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4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5.xml"/><Relationship Id="rId1" Type="http://schemas.openxmlformats.org/officeDocument/2006/relationships/slideLayout" Target="../slideLayouts/slideLayout14.xml"/><Relationship Id="rId4" Type="http://schemas.openxmlformats.org/officeDocument/2006/relationships/image" Target="../media/image56.png"/></Relationships>
</file>

<file path=ppt/slides/_rels/slide4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8.xml"/><Relationship Id="rId1" Type="http://schemas.openxmlformats.org/officeDocument/2006/relationships/slideLayout" Target="../slideLayouts/slideLayout14.xml"/><Relationship Id="rId4" Type="http://schemas.openxmlformats.org/officeDocument/2006/relationships/image" Target="../media/image60.png"/></Relationships>
</file>

<file path=ppt/slides/_rels/slide5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9.xml"/><Relationship Id="rId1" Type="http://schemas.openxmlformats.org/officeDocument/2006/relationships/slideLayout" Target="../slideLayouts/slideLayout14.xml"/><Relationship Id="rId4" Type="http://schemas.openxmlformats.org/officeDocument/2006/relationships/image" Target="../media/image62.png"/></Relationships>
</file>

<file path=ppt/slides/_rels/slide5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56.xml"/><Relationship Id="rId1" Type="http://schemas.openxmlformats.org/officeDocument/2006/relationships/slideLayout" Target="../slideLayouts/slideLayout14.xml"/><Relationship Id="rId4" Type="http://schemas.openxmlformats.org/officeDocument/2006/relationships/image" Target="../media/image69.png"/></Relationships>
</file>

<file path=ppt/slides/_rels/slide5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7.xml"/><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765737" y="2831334"/>
            <a:ext cx="5029200" cy="1481138"/>
          </a:xfrm>
        </p:spPr>
        <p:txBody>
          <a:bodyPr/>
          <a:lstStyle/>
          <a:p>
            <a:pPr eaLnBrk="1" hangingPunct="1"/>
            <a:r>
              <a:rPr lang="en-US" sz="2800" dirty="0" smtClean="0"/>
              <a:t>Point-to-Point Connections</a:t>
            </a:r>
            <a:endParaRPr lang="en-US" sz="2800" dirty="0" smtClean="0">
              <a:solidFill>
                <a:schemeClr val="folHlink"/>
              </a:solidFill>
            </a:endParaRPr>
          </a:p>
        </p:txBody>
      </p:sp>
      <p:sp>
        <p:nvSpPr>
          <p:cNvPr id="3" name="Rectangle 2"/>
          <p:cNvSpPr txBox="1">
            <a:spLocks noChangeArrowheads="1"/>
          </p:cNvSpPr>
          <p:nvPr/>
        </p:nvSpPr>
        <p:spPr bwMode="white">
          <a:xfrm>
            <a:off x="1765737" y="1235006"/>
            <a:ext cx="5728197" cy="838200"/>
          </a:xfrm>
          <a:prstGeom prst="rect">
            <a:avLst/>
          </a:prstGeom>
          <a:noFill/>
          <a:ln w="9525" algn="ctr">
            <a:noFill/>
            <a:miter lim="800000"/>
            <a:headEnd/>
            <a:tailEnd/>
          </a:ln>
        </p:spPr>
        <p:txBody>
          <a:bodyPr vert="horz" wrap="square" lIns="82124" tIns="41061" rIns="82124" bIns="41061" numCol="1" anchor="ctr" anchorCtr="0" compatLnSpc="1">
            <a:prstTxWarp prst="textNoShape">
              <a:avLst/>
            </a:prstTxWarp>
          </a:bodyPr>
          <a:lstStyle>
            <a:lvl1pPr algn="l" defTabSz="814388" rtl="0" eaLnBrk="0" fontAlgn="base" hangingPunct="0">
              <a:lnSpc>
                <a:spcPct val="90000"/>
              </a:lnSpc>
              <a:spcBef>
                <a:spcPct val="0"/>
              </a:spcBef>
              <a:spcAft>
                <a:spcPct val="0"/>
              </a:spcAft>
              <a:defRPr sz="3000" b="0" baseline="0">
                <a:solidFill>
                  <a:schemeClr val="tx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eaLnBrk="1" hangingPunct="1"/>
            <a:r>
              <a:rPr lang="en-US" kern="0" dirty="0" smtClean="0">
                <a:ea typeface="ＭＳ Ｐゴシック" pitchFamily="34" charset="-128"/>
              </a:rPr>
              <a:t>Wide Area Networks (WANs)</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30167" y="466417"/>
            <a:ext cx="7667354" cy="838200"/>
          </a:xfrm>
        </p:spPr>
        <p:txBody>
          <a:bodyPr/>
          <a:lstStyle/>
          <a:p>
            <a:pPr eaLnBrk="1" hangingPunct="1"/>
            <a:r>
              <a:rPr lang="en-US" dirty="0" smtClean="0">
                <a:ea typeface="ＭＳ Ｐゴシック" pitchFamily="34" charset="-128"/>
              </a:rPr>
              <a:t>Content</a:t>
            </a:r>
          </a:p>
        </p:txBody>
      </p:sp>
      <p:sp>
        <p:nvSpPr>
          <p:cNvPr id="6147" name="Rectangle 3"/>
          <p:cNvSpPr>
            <a:spLocks noGrp="1" noChangeArrowheads="1"/>
          </p:cNvSpPr>
          <p:nvPr>
            <p:ph idx="1"/>
          </p:nvPr>
        </p:nvSpPr>
        <p:spPr>
          <a:xfrm>
            <a:off x="914400" y="1547197"/>
            <a:ext cx="7746124" cy="3734251"/>
          </a:xfrm>
        </p:spPr>
        <p:txBody>
          <a:bodyPr/>
          <a:lstStyle/>
          <a:p>
            <a:pPr marL="0" indent="0" eaLnBrk="1" hangingPunct="1">
              <a:buFont typeface="Wingdings" pitchFamily="2" charset="2"/>
              <a:buNone/>
            </a:pPr>
            <a:r>
              <a:rPr lang="en-US" sz="2000" dirty="0" smtClean="0">
                <a:cs typeface="Arial" charset="0"/>
              </a:rPr>
              <a:t>Serial Point-to-Point Overview</a:t>
            </a:r>
          </a:p>
          <a:p>
            <a:pPr marL="0" indent="0" eaLnBrk="1" hangingPunct="1">
              <a:buFont typeface="Wingdings" pitchFamily="2" charset="2"/>
              <a:buNone/>
            </a:pPr>
            <a:r>
              <a:rPr lang="en-US" sz="2000" dirty="0" smtClean="0">
                <a:cs typeface="Arial" charset="0"/>
              </a:rPr>
              <a:t>PPP Operation</a:t>
            </a:r>
          </a:p>
          <a:p>
            <a:pPr marL="0" indent="0" eaLnBrk="1" hangingPunct="1">
              <a:buFont typeface="Wingdings" pitchFamily="2" charset="2"/>
              <a:buNone/>
            </a:pPr>
            <a:r>
              <a:rPr lang="en-US" sz="2000" dirty="0" smtClean="0">
                <a:cs typeface="Arial" charset="0"/>
              </a:rPr>
              <a:t>Configuring PPP</a:t>
            </a:r>
          </a:p>
          <a:p>
            <a:pPr marL="0" indent="0" eaLnBrk="1" hangingPunct="1">
              <a:buFont typeface="Wingdings" pitchFamily="2" charset="2"/>
              <a:buNone/>
            </a:pPr>
            <a:r>
              <a:rPr lang="en-US" sz="2000" dirty="0" smtClean="0">
                <a:cs typeface="Arial" charset="0"/>
              </a:rPr>
              <a:t>Troubleshooting WAN Connectivity</a:t>
            </a:r>
          </a:p>
          <a:p>
            <a:pPr marL="0" indent="0" eaLnBrk="1" hangingPunct="1">
              <a:buFont typeface="Wingdings" pitchFamily="2" charset="2"/>
              <a:buNone/>
            </a:pPr>
            <a:r>
              <a:rPr lang="en-US" sz="2000" dirty="0" smtClean="0">
                <a:cs typeface="Arial" charset="0"/>
              </a:rPr>
              <a:t>Summary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92771" y="157452"/>
            <a:ext cx="7291101" cy="473160"/>
          </a:xfrm>
        </p:spPr>
        <p:txBody>
          <a:bodyPr/>
          <a:lstStyle/>
          <a:p>
            <a:pPr eaLnBrk="1" hangingPunct="1"/>
            <a:r>
              <a:rPr lang="en-US" dirty="0" smtClean="0">
                <a:ea typeface="ＭＳ Ｐゴシック" pitchFamily="34" charset="-128"/>
              </a:rPr>
              <a:t>Objectives</a:t>
            </a:r>
          </a:p>
        </p:txBody>
      </p:sp>
      <p:sp>
        <p:nvSpPr>
          <p:cNvPr id="6147" name="Rectangle 3"/>
          <p:cNvSpPr>
            <a:spLocks noGrp="1" noChangeArrowheads="1"/>
          </p:cNvSpPr>
          <p:nvPr>
            <p:ph idx="1"/>
          </p:nvPr>
        </p:nvSpPr>
        <p:spPr>
          <a:xfrm>
            <a:off x="1012825" y="624510"/>
            <a:ext cx="7863161" cy="4437062"/>
          </a:xfrm>
        </p:spPr>
        <p:txBody>
          <a:bodyPr/>
          <a:lstStyle/>
          <a:p>
            <a:pPr marL="0" indent="0">
              <a:buNone/>
            </a:pPr>
            <a:r>
              <a:rPr lang="en-US" sz="2000" dirty="0"/>
              <a:t>In this </a:t>
            </a:r>
            <a:r>
              <a:rPr lang="en-US" sz="2000" dirty="0" smtClean="0"/>
              <a:t>lecture, </a:t>
            </a:r>
            <a:r>
              <a:rPr lang="en-US" sz="2000" dirty="0"/>
              <a:t>you will </a:t>
            </a:r>
            <a:r>
              <a:rPr lang="en-US" sz="2000" dirty="0" smtClean="0"/>
              <a:t>be able to:</a:t>
            </a:r>
          </a:p>
          <a:p>
            <a:pPr algn="just"/>
            <a:r>
              <a:rPr lang="en-US" sz="2000" dirty="0" smtClean="0"/>
              <a:t>Explain the fundamentals of point-to-point serial communication across a WAN.</a:t>
            </a:r>
          </a:p>
          <a:p>
            <a:pPr algn="just"/>
            <a:r>
              <a:rPr lang="en-US" sz="2000" dirty="0" smtClean="0"/>
              <a:t>Configure HDLC encapsulation on a point-to-point serial link.</a:t>
            </a:r>
            <a:endParaRPr lang="en-US" sz="2000" dirty="0"/>
          </a:p>
          <a:p>
            <a:pPr algn="just"/>
            <a:r>
              <a:rPr lang="en-US" sz="2000" dirty="0" smtClean="0"/>
              <a:t>Describe the benefits of using PPP over HDLC in a WAN.</a:t>
            </a:r>
          </a:p>
          <a:p>
            <a:pPr algn="just"/>
            <a:r>
              <a:rPr lang="en-US" sz="2000" dirty="0" smtClean="0"/>
              <a:t>Describe the PPP layered architecture and the functions of LCP and NCP.</a:t>
            </a:r>
          </a:p>
          <a:p>
            <a:pPr algn="just"/>
            <a:r>
              <a:rPr lang="en-US" sz="2000" dirty="0" smtClean="0"/>
              <a:t>Explain how a PPP session is established.</a:t>
            </a:r>
          </a:p>
          <a:p>
            <a:pPr algn="just"/>
            <a:r>
              <a:rPr lang="en-US" sz="2000" dirty="0" smtClean="0"/>
              <a:t>Configure PPP encapsulation on a point-to-point serial link.</a:t>
            </a:r>
          </a:p>
          <a:p>
            <a:pPr algn="just"/>
            <a:r>
              <a:rPr lang="en-US" sz="2000" dirty="0" smtClean="0"/>
              <a:t>Configure PPP authentication protocols.</a:t>
            </a:r>
          </a:p>
          <a:p>
            <a:pPr algn="just"/>
            <a:r>
              <a:rPr lang="en-US" sz="2000" dirty="0" smtClean="0"/>
              <a:t>Use show and debug commands to troubleshoot PPP.</a:t>
            </a:r>
            <a:endParaRPr lang="en-US" sz="2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5020" y="3381462"/>
            <a:ext cx="7142404" cy="2114790"/>
          </a:xfrm>
          <a:prstGeom prst="rect">
            <a:avLst/>
          </a:prstGeom>
          <a:noFill/>
          <a:ln w="9525">
            <a:noFill/>
            <a:bevel/>
            <a:headEnd/>
            <a:tailEnd/>
          </a:ln>
          <a:extLst/>
        </p:spPr>
      </p:pic>
      <p:sp>
        <p:nvSpPr>
          <p:cNvPr id="7170" name="Rectangle 2"/>
          <p:cNvSpPr>
            <a:spLocks noGrp="1" noChangeArrowheads="1"/>
          </p:cNvSpPr>
          <p:nvPr>
            <p:ph type="title"/>
          </p:nvPr>
        </p:nvSpPr>
        <p:spPr>
          <a:xfrm>
            <a:off x="1166649" y="94583"/>
            <a:ext cx="7410795" cy="740980"/>
          </a:xfrm>
        </p:spPr>
        <p:txBody>
          <a:bodyPr/>
          <a:lstStyle/>
          <a:p>
            <a:pPr eaLnBrk="1" hangingPunct="1"/>
            <a:r>
              <a:rPr lang="en-US" sz="1800" dirty="0" smtClean="0">
                <a:ea typeface="ＭＳ Ｐゴシック" pitchFamily="34" charset="-128"/>
              </a:rPr>
              <a:t>Serial Communications</a:t>
            </a:r>
            <a:br>
              <a:rPr lang="en-US" sz="1800" dirty="0" smtClean="0">
                <a:ea typeface="ＭＳ Ｐゴシック" pitchFamily="34" charset="-128"/>
              </a:rPr>
            </a:br>
            <a:r>
              <a:rPr lang="en-US" dirty="0" smtClean="0">
                <a:ea typeface="ＭＳ Ｐゴシック" pitchFamily="34" charset="-128"/>
              </a:rPr>
              <a:t>Serial and Parallel Ports</a:t>
            </a:r>
          </a:p>
        </p:txBody>
      </p:sp>
      <p:sp>
        <p:nvSpPr>
          <p:cNvPr id="2" name="Content Placeholder 1"/>
          <p:cNvSpPr>
            <a:spLocks noGrp="1"/>
          </p:cNvSpPr>
          <p:nvPr>
            <p:ph idx="1"/>
          </p:nvPr>
        </p:nvSpPr>
        <p:spPr>
          <a:xfrm>
            <a:off x="475370" y="893064"/>
            <a:ext cx="8553450" cy="2914080"/>
          </a:xfrm>
        </p:spPr>
        <p:txBody>
          <a:bodyPr/>
          <a:lstStyle/>
          <a:p>
            <a:pPr algn="just"/>
            <a:r>
              <a:rPr lang="en-US" sz="2000" dirty="0" smtClean="0"/>
              <a:t>Point-to-point </a:t>
            </a:r>
            <a:r>
              <a:rPr lang="en-US" sz="2000" dirty="0"/>
              <a:t>connections are used to connect LANs to service provider </a:t>
            </a:r>
            <a:r>
              <a:rPr lang="en-US" sz="2000" dirty="0" smtClean="0"/>
              <a:t>WANs.</a:t>
            </a:r>
          </a:p>
          <a:p>
            <a:pPr marL="800100" lvl="1" indent="-342900" algn="just">
              <a:buFont typeface="Arial" pitchFamily="34" charset="0"/>
              <a:buChar char="•"/>
            </a:pPr>
            <a:r>
              <a:rPr lang="en-US" dirty="0" smtClean="0"/>
              <a:t>Also referred </a:t>
            </a:r>
            <a:r>
              <a:rPr lang="en-US" dirty="0"/>
              <a:t>to as a serial connection or leased-line </a:t>
            </a:r>
            <a:r>
              <a:rPr lang="en-US" dirty="0" smtClean="0"/>
              <a:t>connection.</a:t>
            </a:r>
          </a:p>
          <a:p>
            <a:pPr algn="just"/>
            <a:r>
              <a:rPr lang="en-US" sz="2000" dirty="0"/>
              <a:t>Communications across a serial connection is a method of data transmissions in which the bits are transmitted </a:t>
            </a:r>
            <a:r>
              <a:rPr lang="en-US" sz="2000" dirty="0" smtClean="0"/>
              <a:t>sequentially over </a:t>
            </a:r>
            <a:r>
              <a:rPr lang="en-US" sz="2000" dirty="0"/>
              <a:t>a single </a:t>
            </a:r>
            <a:r>
              <a:rPr lang="en-US" sz="2000" dirty="0" smtClean="0"/>
              <a:t>channel.</a:t>
            </a:r>
          </a:p>
          <a:p>
            <a:pPr algn="just"/>
            <a:r>
              <a:rPr lang="en-US" sz="2000" dirty="0" smtClean="0"/>
              <a:t>In parallel communications, </a:t>
            </a:r>
            <a:r>
              <a:rPr lang="en-US" sz="2000" dirty="0"/>
              <a:t>bits can be transmitted simultaneously over multiple wires.</a:t>
            </a:r>
            <a:endParaRPr lang="en-US" sz="20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1241" y="109768"/>
            <a:ext cx="7319650" cy="48932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Serial Communication</a:t>
            </a:r>
          </a:p>
        </p:txBody>
      </p:sp>
      <p:sp>
        <p:nvSpPr>
          <p:cNvPr id="2" name="Content Placeholder 1"/>
          <p:cNvSpPr>
            <a:spLocks noGrp="1"/>
          </p:cNvSpPr>
          <p:nvPr>
            <p:ph idx="1"/>
          </p:nvPr>
        </p:nvSpPr>
        <p:spPr>
          <a:xfrm>
            <a:off x="4740729" y="1532829"/>
            <a:ext cx="4133849" cy="3018064"/>
          </a:xfrm>
        </p:spPr>
        <p:txBody>
          <a:bodyPr/>
          <a:lstStyle/>
          <a:p>
            <a:pPr algn="just"/>
            <a:r>
              <a:rPr lang="en-US" sz="2000" dirty="0"/>
              <a:t>On the WAN link, data is encapsulated by the </a:t>
            </a:r>
            <a:r>
              <a:rPr lang="en-US" sz="2000" dirty="0" smtClean="0"/>
              <a:t>protocol </a:t>
            </a:r>
            <a:r>
              <a:rPr lang="en-US" sz="2000" dirty="0"/>
              <a:t>used by the sending </a:t>
            </a:r>
            <a:r>
              <a:rPr lang="en-US" sz="2000" dirty="0" smtClean="0"/>
              <a:t>router.</a:t>
            </a:r>
          </a:p>
          <a:p>
            <a:pPr algn="just"/>
            <a:r>
              <a:rPr lang="en-US" sz="2000" dirty="0"/>
              <a:t>E</a:t>
            </a:r>
            <a:r>
              <a:rPr lang="en-US" sz="2000" dirty="0" smtClean="0"/>
              <a:t>ncapsulated </a:t>
            </a:r>
            <a:r>
              <a:rPr lang="en-US" sz="2000" dirty="0"/>
              <a:t>frame is sent on a physical medium to the </a:t>
            </a:r>
            <a:r>
              <a:rPr lang="en-US" sz="2000" dirty="0" smtClean="0"/>
              <a:t>WAN.</a:t>
            </a:r>
          </a:p>
          <a:p>
            <a:pPr algn="just"/>
            <a:r>
              <a:rPr lang="en-US" sz="2000" dirty="0"/>
              <a:t>R</a:t>
            </a:r>
            <a:r>
              <a:rPr lang="en-US" sz="2000" dirty="0" smtClean="0"/>
              <a:t>eceiving </a:t>
            </a:r>
            <a:r>
              <a:rPr lang="en-US" sz="2000" dirty="0"/>
              <a:t>router uses the same communications protocol to de-encapsulate the frame when it </a:t>
            </a:r>
            <a:r>
              <a:rPr lang="en-US" sz="2000" dirty="0" smtClean="0"/>
              <a:t>arrives.</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429" y="618401"/>
            <a:ext cx="4229100" cy="386628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435429" y="4484688"/>
            <a:ext cx="4229100" cy="978729"/>
          </a:xfrm>
          <a:prstGeom prst="rect">
            <a:avLst/>
          </a:prstGeom>
          <a:noFill/>
        </p:spPr>
        <p:txBody>
          <a:bodyPr wrap="square" rtlCol="0">
            <a:spAutoFit/>
          </a:bodyPr>
          <a:lstStyle/>
          <a:p>
            <a:r>
              <a:rPr lang="en-US" dirty="0"/>
              <a:t> </a:t>
            </a:r>
            <a:r>
              <a:rPr lang="en-US" sz="2000" dirty="0" smtClean="0"/>
              <a:t>Three serial </a:t>
            </a:r>
            <a:r>
              <a:rPr lang="en-US" sz="2000" dirty="0"/>
              <a:t>communication standards </a:t>
            </a:r>
            <a:r>
              <a:rPr lang="en-US" sz="2000" dirty="0" smtClean="0"/>
              <a:t>for </a:t>
            </a:r>
            <a:r>
              <a:rPr lang="en-US" sz="2000" dirty="0"/>
              <a:t>LAN-to-WAN connections</a:t>
            </a:r>
            <a:r>
              <a:rPr lang="en-US" sz="2000" dirty="0" smtClean="0"/>
              <a:t>: RS-232, V.35, HSSI</a:t>
            </a:r>
            <a:endParaRPr lang="en-US" sz="2000" dirty="0"/>
          </a:p>
        </p:txBody>
      </p:sp>
    </p:spTree>
    <p:extLst>
      <p:ext uri="{BB962C8B-B14F-4D97-AF65-F5344CB8AC3E}">
        <p14:creationId xmlns:p14="http://schemas.microsoft.com/office/powerpoint/2010/main" val="351997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2552" y="2334678"/>
            <a:ext cx="5144694" cy="321561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7170" name="Rectangle 2"/>
          <p:cNvSpPr>
            <a:spLocks noGrp="1" noChangeArrowheads="1"/>
          </p:cNvSpPr>
          <p:nvPr>
            <p:ph type="title"/>
          </p:nvPr>
        </p:nvSpPr>
        <p:spPr>
          <a:xfrm>
            <a:off x="1355833" y="78236"/>
            <a:ext cx="7504387" cy="552374"/>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Point-to-Point Communication Links</a:t>
            </a:r>
          </a:p>
        </p:txBody>
      </p:sp>
      <p:sp>
        <p:nvSpPr>
          <p:cNvPr id="2" name="Content Placeholder 1"/>
          <p:cNvSpPr>
            <a:spLocks noGrp="1"/>
          </p:cNvSpPr>
          <p:nvPr>
            <p:ph idx="1"/>
          </p:nvPr>
        </p:nvSpPr>
        <p:spPr>
          <a:xfrm>
            <a:off x="867103" y="657524"/>
            <a:ext cx="8082460" cy="2495550"/>
          </a:xfrm>
        </p:spPr>
        <p:txBody>
          <a:bodyPr/>
          <a:lstStyle/>
          <a:p>
            <a:pPr algn="just"/>
            <a:r>
              <a:rPr lang="en-US" sz="2000" dirty="0"/>
              <a:t>P</a:t>
            </a:r>
            <a:r>
              <a:rPr lang="en-US" sz="2000" dirty="0" smtClean="0"/>
              <a:t>oint-to-point links </a:t>
            </a:r>
            <a:r>
              <a:rPr lang="en-US" sz="2000" dirty="0"/>
              <a:t>can connect two geographically distant </a:t>
            </a:r>
            <a:r>
              <a:rPr lang="en-US" sz="2000" dirty="0" smtClean="0"/>
              <a:t>sites.</a:t>
            </a:r>
          </a:p>
          <a:p>
            <a:pPr algn="just"/>
            <a:r>
              <a:rPr lang="en-US" sz="2000" dirty="0"/>
              <a:t>C</a:t>
            </a:r>
            <a:r>
              <a:rPr lang="en-US" sz="2000" dirty="0" smtClean="0"/>
              <a:t>arrier </a:t>
            </a:r>
            <a:r>
              <a:rPr lang="en-US" sz="2000" dirty="0"/>
              <a:t>dedicates specific resources for a line </a:t>
            </a:r>
            <a:r>
              <a:rPr lang="en-US" sz="2000" dirty="0" smtClean="0"/>
              <a:t>leased </a:t>
            </a:r>
            <a:r>
              <a:rPr lang="en-US" sz="2000" dirty="0"/>
              <a:t>by the customer (leased-line</a:t>
            </a:r>
            <a:r>
              <a:rPr lang="en-US" sz="2000" dirty="0" smtClean="0"/>
              <a:t>).</a:t>
            </a:r>
          </a:p>
          <a:p>
            <a:pPr algn="just"/>
            <a:r>
              <a:rPr lang="en-US" sz="2000" dirty="0"/>
              <a:t>Point-to-point links are usually more expensive than shared </a:t>
            </a:r>
            <a:r>
              <a:rPr lang="en-US" sz="2000" dirty="0" smtClean="0"/>
              <a:t>services.</a:t>
            </a:r>
          </a:p>
        </p:txBody>
      </p:sp>
      <p:pic>
        <p:nvPicPr>
          <p:cNvPr id="1026" name="Picture 2" descr="http://www.ripe.net/data-tools/projects/archive/mediterranean-fibre-cable-cut/images/cableroutes.png"/>
          <p:cNvPicPr>
            <a:picLocks noChangeAspect="1" noChangeArrowheads="1"/>
          </p:cNvPicPr>
          <p:nvPr/>
        </p:nvPicPr>
        <p:blipFill rotWithShape="1">
          <a:blip r:embed="rId4">
            <a:extLst>
              <a:ext uri="{28A0092B-C50C-407E-A947-70E740481C1C}">
                <a14:useLocalDpi xmlns:a14="http://schemas.microsoft.com/office/drawing/2010/main" val="0"/>
              </a:ext>
            </a:extLst>
          </a:blip>
          <a:srcRect b="8238"/>
          <a:stretch/>
        </p:blipFill>
        <p:spPr bwMode="auto">
          <a:xfrm>
            <a:off x="63064" y="2473997"/>
            <a:ext cx="3710700" cy="2902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20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590" y="136362"/>
            <a:ext cx="8145462" cy="525790"/>
          </a:xfrm>
        </p:spPr>
        <p:txBody>
          <a:bodyPr/>
          <a:lstStyle/>
          <a:p>
            <a:r>
              <a:rPr lang="en-GB" dirty="0" smtClean="0"/>
              <a:t>Point to Point link network map globally</a:t>
            </a:r>
            <a:endParaRPr lang="en-US" dirty="0"/>
          </a:p>
        </p:txBody>
      </p:sp>
      <p:sp>
        <p:nvSpPr>
          <p:cNvPr id="3" name="Content Placeholder 2"/>
          <p:cNvSpPr>
            <a:spLocks noGrp="1"/>
          </p:cNvSpPr>
          <p:nvPr>
            <p:ph idx="1"/>
          </p:nvPr>
        </p:nvSpPr>
        <p:spPr>
          <a:xfrm>
            <a:off x="1" y="4351273"/>
            <a:ext cx="9143999" cy="1166658"/>
          </a:xfrm>
        </p:spPr>
        <p:txBody>
          <a:bodyPr/>
          <a:lstStyle/>
          <a:p>
            <a:pPr algn="just"/>
            <a:r>
              <a:rPr lang="en-US" sz="2000" kern="1200" dirty="0">
                <a:latin typeface="Arial" charset="0"/>
              </a:rPr>
              <a:t>There are hundreds of thousands of miles of undersea fiber-optic cables that connect countries and continents worldwide. An Internet search of “undersea Internet cable map” produces several cable maps of these undersea connections.</a:t>
            </a:r>
          </a:p>
          <a:p>
            <a:endParaRPr lang="en-US" dirty="0"/>
          </a:p>
        </p:txBody>
      </p:sp>
      <p:grpSp>
        <p:nvGrpSpPr>
          <p:cNvPr id="4" name="Group 3"/>
          <p:cNvGrpSpPr/>
          <p:nvPr/>
        </p:nvGrpSpPr>
        <p:grpSpPr>
          <a:xfrm>
            <a:off x="1" y="754313"/>
            <a:ext cx="9143999" cy="3565435"/>
            <a:chOff x="1" y="864675"/>
            <a:chExt cx="9143999" cy="3801918"/>
          </a:xfrm>
        </p:grpSpPr>
        <p:pic>
          <p:nvPicPr>
            <p:cNvPr id="2052" name="Picture 4" descr="http://personalpages.manchester.ac.uk/staff/m.dodge/cybergeography/atlas/teleglobe_large.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44004" y="864675"/>
              <a:ext cx="5399996" cy="380191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3.bp.blogspot.com/-plarZ5wgkhg/Tu2gnIFEjsI/AAAAAAAAAX4/O1DLDOmQe6Q/s1600/internet-undersea-cab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864675"/>
              <a:ext cx="3744004" cy="3801918"/>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21116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771" y="1236069"/>
            <a:ext cx="6168787" cy="41399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170" name="Rectangle 2"/>
          <p:cNvSpPr>
            <a:spLocks noGrp="1" noChangeArrowheads="1"/>
          </p:cNvSpPr>
          <p:nvPr>
            <p:ph type="title"/>
          </p:nvPr>
        </p:nvSpPr>
        <p:spPr>
          <a:xfrm>
            <a:off x="1277006" y="107652"/>
            <a:ext cx="7281999" cy="459908"/>
          </a:xfrm>
        </p:spPr>
        <p:txBody>
          <a:bodyPr/>
          <a:lstStyle/>
          <a:p>
            <a:pPr eaLnBrk="1" hangingPunct="1"/>
            <a:r>
              <a:rPr lang="en-US" dirty="0" smtClean="0">
                <a:ea typeface="ＭＳ Ｐゴシック" pitchFamily="34" charset="-128"/>
              </a:rPr>
              <a:t>Time-Division Multiplexing </a:t>
            </a:r>
          </a:p>
        </p:txBody>
      </p:sp>
      <p:sp>
        <p:nvSpPr>
          <p:cNvPr id="2" name="Content Placeholder 1"/>
          <p:cNvSpPr>
            <a:spLocks noGrp="1"/>
          </p:cNvSpPr>
          <p:nvPr>
            <p:ph idx="1"/>
          </p:nvPr>
        </p:nvSpPr>
        <p:spPr>
          <a:xfrm>
            <a:off x="977461" y="556815"/>
            <a:ext cx="8043011" cy="1152233"/>
          </a:xfrm>
        </p:spPr>
        <p:txBody>
          <a:bodyPr/>
          <a:lstStyle/>
          <a:p>
            <a:pPr marL="0" indent="0">
              <a:buNone/>
            </a:pPr>
            <a:r>
              <a:rPr lang="en-US" sz="2000" dirty="0" smtClean="0"/>
              <a:t>Multiplexing – A </a:t>
            </a:r>
            <a:r>
              <a:rPr lang="en-US" sz="2000" dirty="0"/>
              <a:t>scheme that allows multiple logical signals to share a single physical </a:t>
            </a:r>
            <a:r>
              <a:rPr lang="en-US" sz="2000" dirty="0" smtClean="0"/>
              <a:t>channel.</a:t>
            </a:r>
          </a:p>
          <a:p>
            <a:pPr marL="0" indent="0">
              <a:buNone/>
            </a:pPr>
            <a:endParaRPr lang="en-US" sz="2000" dirty="0" smtClean="0"/>
          </a:p>
        </p:txBody>
      </p:sp>
    </p:spTree>
    <p:extLst>
      <p:ext uri="{BB962C8B-B14F-4D97-AF65-F5344CB8AC3E}">
        <p14:creationId xmlns:p14="http://schemas.microsoft.com/office/powerpoint/2010/main" val="7852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03586" y="107657"/>
            <a:ext cx="7820446" cy="55449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Statistical Time-Division Multiplexing </a:t>
            </a:r>
          </a:p>
        </p:txBody>
      </p:sp>
      <p:sp>
        <p:nvSpPr>
          <p:cNvPr id="2" name="Content Placeholder 1"/>
          <p:cNvSpPr>
            <a:spLocks noGrp="1"/>
          </p:cNvSpPr>
          <p:nvPr>
            <p:ph idx="1"/>
          </p:nvPr>
        </p:nvSpPr>
        <p:spPr>
          <a:xfrm>
            <a:off x="999758" y="664967"/>
            <a:ext cx="7876228" cy="1453730"/>
          </a:xfrm>
        </p:spPr>
        <p:txBody>
          <a:bodyPr/>
          <a:lstStyle/>
          <a:p>
            <a:pPr algn="just"/>
            <a:r>
              <a:rPr lang="en-US" sz="2000" dirty="0" smtClean="0"/>
              <a:t>STDM </a:t>
            </a:r>
            <a:r>
              <a:rPr lang="en-US" sz="2000" dirty="0"/>
              <a:t>uses a variable </a:t>
            </a:r>
            <a:r>
              <a:rPr lang="en-US" sz="2000" dirty="0" smtClean="0"/>
              <a:t>time-slot length, </a:t>
            </a:r>
            <a:r>
              <a:rPr lang="en-US" sz="2000" dirty="0"/>
              <a:t>allowing channels to compete for any free slot </a:t>
            </a:r>
            <a:r>
              <a:rPr lang="en-US" sz="2000" dirty="0" smtClean="0"/>
              <a:t>space.</a:t>
            </a:r>
          </a:p>
          <a:p>
            <a:pPr algn="just"/>
            <a:r>
              <a:rPr lang="en-US" sz="2000" dirty="0" smtClean="0"/>
              <a:t>STDM </a:t>
            </a:r>
            <a:r>
              <a:rPr lang="en-US" sz="2000" dirty="0"/>
              <a:t>does not waste high-speed line time with inactive channels using this </a:t>
            </a:r>
            <a:r>
              <a:rPr lang="en-US" sz="2000" dirty="0" smtClean="0"/>
              <a:t>scheme.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8937" y="2085139"/>
            <a:ext cx="6566763" cy="3322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933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6015" y="102362"/>
            <a:ext cx="7347178" cy="49671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TDM Examples</a:t>
            </a:r>
          </a:p>
        </p:txBody>
      </p:sp>
      <p:sp>
        <p:nvSpPr>
          <p:cNvPr id="2" name="Content Placeholder 1"/>
          <p:cNvSpPr>
            <a:spLocks noGrp="1"/>
          </p:cNvSpPr>
          <p:nvPr>
            <p:ph idx="1"/>
          </p:nvPr>
        </p:nvSpPr>
        <p:spPr>
          <a:xfrm>
            <a:off x="780391" y="646413"/>
            <a:ext cx="8316311" cy="2457450"/>
          </a:xfrm>
        </p:spPr>
        <p:txBody>
          <a:bodyPr/>
          <a:lstStyle/>
          <a:p>
            <a:pPr algn="just"/>
            <a:r>
              <a:rPr lang="en-US" sz="2000" dirty="0" smtClean="0"/>
              <a:t>The industry uses </a:t>
            </a:r>
            <a:r>
              <a:rPr lang="en-US" sz="2000" dirty="0"/>
              <a:t>the Synchronous Optical Networking (SONET) or Synchronous Digital Hierarchy (SDH) standard for optical transport of </a:t>
            </a:r>
            <a:r>
              <a:rPr lang="en-US" sz="2000" dirty="0" err="1"/>
              <a:t>TDM</a:t>
            </a:r>
            <a:r>
              <a:rPr lang="en-US" sz="2000" dirty="0"/>
              <a:t> </a:t>
            </a:r>
            <a:r>
              <a:rPr lang="en-US" sz="2000" dirty="0" smtClean="0"/>
              <a:t>data.</a:t>
            </a:r>
          </a:p>
          <a:p>
            <a:pPr algn="just"/>
            <a:r>
              <a:rPr lang="en-US" sz="2000" dirty="0" smtClean="0"/>
              <a:t>Traffic </a:t>
            </a:r>
            <a:r>
              <a:rPr lang="en-US" sz="2000" dirty="0"/>
              <a:t>arriving at the SONET multiplexer from four places at 2.5 Gb/s goes out as a </a:t>
            </a:r>
            <a:r>
              <a:rPr lang="en-US" sz="2000" dirty="0" smtClean="0"/>
              <a:t>single stream </a:t>
            </a:r>
            <a:r>
              <a:rPr lang="en-US" sz="2000" dirty="0"/>
              <a:t>at 4 x 2.5 </a:t>
            </a:r>
            <a:r>
              <a:rPr lang="en-US" sz="2000" dirty="0" smtClean="0"/>
              <a:t>Gb/s </a:t>
            </a:r>
            <a:r>
              <a:rPr lang="en-US" sz="2000" dirty="0"/>
              <a:t>or 10 </a:t>
            </a:r>
            <a:r>
              <a:rPr lang="en-US" sz="2000" dirty="0" smtClean="0"/>
              <a:t>Gb/s.</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5484" y="2444383"/>
            <a:ext cx="4414837" cy="297215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1190249" y="3450759"/>
            <a:ext cx="1733550" cy="646331"/>
          </a:xfrm>
          <a:prstGeom prst="rect">
            <a:avLst/>
          </a:prstGeom>
          <a:noFill/>
        </p:spPr>
        <p:txBody>
          <a:bodyPr wrap="square" rtlCol="0">
            <a:spAutoFit/>
          </a:bodyPr>
          <a:lstStyle/>
          <a:p>
            <a:pPr algn="l"/>
            <a:r>
              <a:rPr lang="en-US" sz="2000" dirty="0" smtClean="0"/>
              <a:t>Example: TDM SONET</a:t>
            </a:r>
            <a:endParaRPr lang="en-US" sz="2000" dirty="0"/>
          </a:p>
        </p:txBody>
      </p:sp>
    </p:spTree>
    <p:extLst>
      <p:ext uri="{BB962C8B-B14F-4D97-AF65-F5344CB8AC3E}">
        <p14:creationId xmlns:p14="http://schemas.microsoft.com/office/powerpoint/2010/main" val="165536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6908" y="1133006"/>
            <a:ext cx="4764337" cy="409003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7170" name="Rectangle 2"/>
          <p:cNvSpPr>
            <a:spLocks noGrp="1" noChangeArrowheads="1"/>
          </p:cNvSpPr>
          <p:nvPr>
            <p:ph type="title"/>
          </p:nvPr>
        </p:nvSpPr>
        <p:spPr>
          <a:xfrm>
            <a:off x="1277006" y="123943"/>
            <a:ext cx="7292493" cy="47513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Demarcation Point</a:t>
            </a:r>
          </a:p>
        </p:txBody>
      </p:sp>
      <p:sp>
        <p:nvSpPr>
          <p:cNvPr id="2" name="Content Placeholder 1"/>
          <p:cNvSpPr>
            <a:spLocks noGrp="1"/>
          </p:cNvSpPr>
          <p:nvPr>
            <p:ph idx="1"/>
          </p:nvPr>
        </p:nvSpPr>
        <p:spPr>
          <a:xfrm>
            <a:off x="390573" y="1035028"/>
            <a:ext cx="3597729" cy="4241239"/>
          </a:xfrm>
        </p:spPr>
        <p:txBody>
          <a:bodyPr/>
          <a:lstStyle/>
          <a:p>
            <a:pPr algn="just"/>
            <a:r>
              <a:rPr lang="en-US" sz="2000" dirty="0"/>
              <a:t>M</a:t>
            </a:r>
            <a:r>
              <a:rPr lang="en-US" sz="2000" dirty="0" smtClean="0"/>
              <a:t>arks </a:t>
            </a:r>
            <a:r>
              <a:rPr lang="en-US" sz="2000" dirty="0"/>
              <a:t>the point where your network </a:t>
            </a:r>
            <a:r>
              <a:rPr lang="en-US" sz="2000" dirty="0" smtClean="0"/>
              <a:t>interfaces with </a:t>
            </a:r>
            <a:r>
              <a:rPr lang="en-US" sz="2000" dirty="0"/>
              <a:t>a network that is owned by another </a:t>
            </a:r>
            <a:r>
              <a:rPr lang="en-US" sz="2000" dirty="0" smtClean="0"/>
              <a:t>organization</a:t>
            </a:r>
          </a:p>
          <a:p>
            <a:pPr algn="just"/>
            <a:r>
              <a:rPr lang="en-US" sz="2000" dirty="0" smtClean="0"/>
              <a:t>Interface between CPE </a:t>
            </a:r>
            <a:r>
              <a:rPr lang="en-US" sz="2000" dirty="0"/>
              <a:t>and network service provider </a:t>
            </a:r>
            <a:r>
              <a:rPr lang="en-US" sz="2000" dirty="0" smtClean="0"/>
              <a:t>equipment</a:t>
            </a:r>
          </a:p>
          <a:p>
            <a:pPr algn="just"/>
            <a:r>
              <a:rPr lang="en-US" sz="2000" dirty="0"/>
              <a:t>Point in the network where the responsibility of the service provider ends </a:t>
            </a:r>
          </a:p>
        </p:txBody>
      </p:sp>
    </p:spTree>
    <p:extLst>
      <p:ext uri="{BB962C8B-B14F-4D97-AF65-F5344CB8AC3E}">
        <p14:creationId xmlns:p14="http://schemas.microsoft.com/office/powerpoint/2010/main" val="2321549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1240" y="119191"/>
            <a:ext cx="7195119" cy="464133"/>
          </a:xfrm>
        </p:spPr>
        <p:txBody>
          <a:bodyPr/>
          <a:lstStyle/>
          <a:p>
            <a:pPr eaLnBrk="1" hangingPunct="1"/>
            <a:r>
              <a:rPr lang="en-US" dirty="0" smtClean="0">
                <a:ea typeface="ＭＳ Ｐゴシック" pitchFamily="34" charset="-128"/>
              </a:rPr>
              <a:t>DTE-DCE</a:t>
            </a:r>
          </a:p>
        </p:txBody>
      </p:sp>
      <p:grpSp>
        <p:nvGrpSpPr>
          <p:cNvPr id="2" name="Group 1"/>
          <p:cNvGrpSpPr/>
          <p:nvPr/>
        </p:nvGrpSpPr>
        <p:grpSpPr>
          <a:xfrm>
            <a:off x="2033753" y="3257641"/>
            <a:ext cx="6155690" cy="2039575"/>
            <a:chOff x="1189120" y="4371838"/>
            <a:chExt cx="5549137" cy="2644004"/>
          </a:xfrm>
        </p:grpSpPr>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9120" y="4505518"/>
              <a:ext cx="5549137" cy="251032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4006" y="4371838"/>
              <a:ext cx="2519363" cy="26736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grpSp>
      <p:sp>
        <p:nvSpPr>
          <p:cNvPr id="5" name="Rectangle 4"/>
          <p:cNvSpPr/>
          <p:nvPr/>
        </p:nvSpPr>
        <p:spPr>
          <a:xfrm>
            <a:off x="673513" y="609253"/>
            <a:ext cx="8335737" cy="2585323"/>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b="1" dirty="0" err="1">
                <a:latin typeface="+mn-lt"/>
              </a:rPr>
              <a:t>DTE</a:t>
            </a:r>
            <a:r>
              <a:rPr lang="en-US" sz="2000" dirty="0">
                <a:latin typeface="+mn-lt"/>
              </a:rPr>
              <a:t> – </a:t>
            </a:r>
            <a:r>
              <a:rPr lang="en-US" sz="2000" dirty="0" smtClean="0">
                <a:latin typeface="+mn-lt"/>
              </a:rPr>
              <a:t>Commonly </a:t>
            </a:r>
            <a:r>
              <a:rPr lang="en-US" sz="2000" dirty="0" err="1" smtClean="0">
                <a:latin typeface="+mn-lt"/>
              </a:rPr>
              <a:t>CPE</a:t>
            </a:r>
            <a:r>
              <a:rPr lang="en-US" sz="2000" dirty="0">
                <a:latin typeface="+mn-lt"/>
              </a:rPr>
              <a:t>, generally a router, could also be a terminal, computer, printer, or fax machine if they connect directly to the service provider network</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b="1" dirty="0" err="1">
                <a:latin typeface="+mn-lt"/>
              </a:rPr>
              <a:t>DCE</a:t>
            </a:r>
            <a:r>
              <a:rPr lang="en-US" sz="2000" dirty="0">
                <a:latin typeface="+mn-lt"/>
              </a:rPr>
              <a:t> – </a:t>
            </a:r>
            <a:r>
              <a:rPr lang="en-US" sz="2000" dirty="0" smtClean="0">
                <a:latin typeface="+mn-lt"/>
              </a:rPr>
              <a:t>Commonly </a:t>
            </a:r>
            <a:r>
              <a:rPr lang="en-US" sz="2000" dirty="0">
                <a:latin typeface="+mn-lt"/>
              </a:rPr>
              <a:t>a modem or </a:t>
            </a:r>
            <a:r>
              <a:rPr lang="en-US" sz="2000" dirty="0" smtClean="0">
                <a:latin typeface="+mn-lt"/>
              </a:rPr>
              <a:t>CSU/</a:t>
            </a:r>
            <a:r>
              <a:rPr lang="en-US" sz="2000" dirty="0" err="1" smtClean="0">
                <a:latin typeface="+mn-lt"/>
              </a:rPr>
              <a:t>DSU</a:t>
            </a:r>
            <a:r>
              <a:rPr lang="en-US" sz="2000" dirty="0" smtClean="0">
                <a:latin typeface="+mn-lt"/>
              </a:rPr>
              <a:t>, it is a device </a:t>
            </a:r>
            <a:r>
              <a:rPr lang="en-US" sz="2000" dirty="0">
                <a:latin typeface="+mn-lt"/>
              </a:rPr>
              <a:t>used to convert the user data from the DTE into a form acceptable to the WAN service provider transmission </a:t>
            </a:r>
            <a:r>
              <a:rPr lang="en-US" sz="2000" dirty="0" smtClean="0">
                <a:latin typeface="+mn-lt"/>
              </a:rPr>
              <a:t>link. The signal </a:t>
            </a:r>
            <a:r>
              <a:rPr lang="en-US" sz="2000" dirty="0">
                <a:latin typeface="+mn-lt"/>
              </a:rPr>
              <a:t>is received at the remote DCE, which decodes the signal back into a sequence of </a:t>
            </a:r>
            <a:r>
              <a:rPr lang="en-US" sz="2000" dirty="0" smtClean="0">
                <a:latin typeface="+mn-lt"/>
              </a:rPr>
              <a:t>bits; </a:t>
            </a:r>
            <a:r>
              <a:rPr lang="en-US" sz="2000" dirty="0">
                <a:latin typeface="+mn-lt"/>
              </a:rPr>
              <a:t>the remote DCE then signals this sequence to the remote </a:t>
            </a:r>
            <a:r>
              <a:rPr lang="en-US" sz="2000" dirty="0" err="1" smtClean="0">
                <a:latin typeface="+mn-lt"/>
              </a:rPr>
              <a:t>DTE</a:t>
            </a:r>
            <a:r>
              <a:rPr lang="en-US" sz="2000" dirty="0" smtClean="0">
                <a:latin typeface="+mn-lt"/>
              </a:rPr>
              <a:t>.</a:t>
            </a:r>
            <a:endParaRPr lang="en-US" sz="2000" dirty="0">
              <a:latin typeface="+mn-lt"/>
            </a:endParaRPr>
          </a:p>
        </p:txBody>
      </p:sp>
    </p:spTree>
    <p:extLst>
      <p:ext uri="{BB962C8B-B14F-4D97-AF65-F5344CB8AC3E}">
        <p14:creationId xmlns:p14="http://schemas.microsoft.com/office/powerpoint/2010/main" val="428716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8538" y="117062"/>
            <a:ext cx="7289848" cy="46625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Serial Cables</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2263" y="1030056"/>
            <a:ext cx="4700588" cy="438226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4326" y="2123046"/>
            <a:ext cx="3289010" cy="21332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714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40068" y="117061"/>
            <a:ext cx="7262593" cy="45048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Serial Bandwidth</a:t>
            </a:r>
          </a:p>
        </p:txBody>
      </p:sp>
      <p:sp>
        <p:nvSpPr>
          <p:cNvPr id="2" name="Rectangle 1"/>
          <p:cNvSpPr/>
          <p:nvPr/>
        </p:nvSpPr>
        <p:spPr>
          <a:xfrm>
            <a:off x="1008992" y="598923"/>
            <a:ext cx="7825089" cy="646331"/>
          </a:xfrm>
          <a:prstGeom prst="rect">
            <a:avLst/>
          </a:prstGeom>
        </p:spPr>
        <p:txBody>
          <a:bodyPr wrap="square">
            <a:spAutoFit/>
          </a:bodyPr>
          <a:lstStyle/>
          <a:p>
            <a:pPr algn="l"/>
            <a:r>
              <a:rPr lang="en-US" sz="2000" dirty="0"/>
              <a:t>Bandwidth</a:t>
            </a:r>
            <a:r>
              <a:rPr lang="en-US" sz="2000" b="1" dirty="0"/>
              <a:t> </a:t>
            </a:r>
            <a:r>
              <a:rPr lang="en-US" sz="2000" dirty="0"/>
              <a:t>refers to the rate at which data is transferred over the communication link.</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6837" y="1087593"/>
            <a:ext cx="5545327" cy="4652839"/>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47637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92772" y="76118"/>
            <a:ext cx="7252740" cy="475664"/>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WAN Encapsulation Protocols</a:t>
            </a:r>
          </a:p>
        </p:txBody>
      </p:sp>
      <p:sp>
        <p:nvSpPr>
          <p:cNvPr id="2" name="Rectangle 1"/>
          <p:cNvSpPr/>
          <p:nvPr/>
        </p:nvSpPr>
        <p:spPr>
          <a:xfrm>
            <a:off x="1087821" y="606594"/>
            <a:ext cx="7942536" cy="646331"/>
          </a:xfrm>
          <a:prstGeom prst="rect">
            <a:avLst/>
          </a:prstGeom>
        </p:spPr>
        <p:txBody>
          <a:bodyPr wrap="square">
            <a:spAutoFit/>
          </a:bodyPr>
          <a:lstStyle/>
          <a:p>
            <a:pPr algn="just"/>
            <a:r>
              <a:rPr lang="en-US" sz="2000" dirty="0" smtClean="0"/>
              <a:t>Data is </a:t>
            </a:r>
            <a:r>
              <a:rPr lang="en-US" sz="2000" dirty="0"/>
              <a:t>encapsulated into frames before crossing the WAN </a:t>
            </a:r>
            <a:r>
              <a:rPr lang="en-US" sz="2000" dirty="0" smtClean="0"/>
              <a:t>link; an appropriate </a:t>
            </a:r>
            <a:r>
              <a:rPr lang="en-US" sz="2000" dirty="0"/>
              <a:t>Layer 2 encapsulation type must be configured.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3032" y="1247485"/>
            <a:ext cx="5201735" cy="411279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69416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92771" y="111887"/>
            <a:ext cx="7308303" cy="48719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HDLC Frame Types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691" y="954577"/>
            <a:ext cx="5358172" cy="4086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843689" y="954577"/>
            <a:ext cx="3114675" cy="1200329"/>
          </a:xfrm>
          <a:prstGeom prst="rect">
            <a:avLst/>
          </a:prstGeom>
        </p:spPr>
        <p:txBody>
          <a:bodyPr wrap="square">
            <a:spAutoFit/>
          </a:bodyPr>
          <a:lstStyle/>
          <a:p>
            <a:pPr marL="177800" indent="-177800" algn="l">
              <a:buFont typeface="Arial" panose="020B0604020202020204" pitchFamily="34" charset="0"/>
              <a:buChar char="•"/>
            </a:pPr>
            <a:r>
              <a:rPr lang="en-US" sz="1600" dirty="0" smtClean="0"/>
              <a:t>The </a:t>
            </a:r>
            <a:r>
              <a:rPr lang="en-US" sz="1600" b="1" dirty="0" smtClean="0"/>
              <a:t>Flag</a:t>
            </a:r>
            <a:r>
              <a:rPr lang="en-US" sz="1600" dirty="0" smtClean="0"/>
              <a:t> </a:t>
            </a:r>
            <a:r>
              <a:rPr lang="en-US" sz="1600" dirty="0"/>
              <a:t>field initiates and terminates error </a:t>
            </a:r>
            <a:r>
              <a:rPr lang="en-US" sz="1600" dirty="0" smtClean="0"/>
              <a:t>checking, and the frame </a:t>
            </a:r>
            <a:r>
              <a:rPr lang="en-US" sz="1600" dirty="0"/>
              <a:t>always starts and ends with an 8-bit flag </a:t>
            </a:r>
            <a:r>
              <a:rPr lang="en-US" sz="1600" dirty="0" smtClean="0"/>
              <a:t>field, 01111110.</a:t>
            </a:r>
            <a:endParaRPr lang="en-US" sz="1600" dirty="0"/>
          </a:p>
        </p:txBody>
      </p:sp>
      <p:sp>
        <p:nvSpPr>
          <p:cNvPr id="4" name="TextBox 3"/>
          <p:cNvSpPr txBox="1"/>
          <p:nvPr/>
        </p:nvSpPr>
        <p:spPr>
          <a:xfrm>
            <a:off x="4705350" y="2231788"/>
            <a:ext cx="4040982" cy="1200329"/>
          </a:xfrm>
          <a:prstGeom prst="rect">
            <a:avLst/>
          </a:prstGeom>
          <a:noFill/>
        </p:spPr>
        <p:txBody>
          <a:bodyPr wrap="square" rtlCol="0">
            <a:spAutoFit/>
          </a:bodyPr>
          <a:lstStyle/>
          <a:p>
            <a:pPr marL="177800" indent="-177800" algn="l">
              <a:buFont typeface="Arial" panose="020B0604020202020204" pitchFamily="34" charset="0"/>
              <a:buChar char="•"/>
            </a:pPr>
            <a:r>
              <a:rPr lang="en-US" sz="1600" dirty="0"/>
              <a:t>I-frames carry upper layer information and some control </a:t>
            </a:r>
            <a:r>
              <a:rPr lang="en-US" sz="1600" dirty="0" smtClean="0"/>
              <a:t>information; sends </a:t>
            </a:r>
            <a:r>
              <a:rPr lang="en-US" sz="1600" dirty="0"/>
              <a:t>and receives sequence numbers, and the poll final (P/F) bit performs flow and error </a:t>
            </a:r>
            <a:r>
              <a:rPr lang="en-US" sz="1600" dirty="0" smtClean="0"/>
              <a:t>control.</a:t>
            </a:r>
            <a:endParaRPr lang="en-US" sz="1600" dirty="0"/>
          </a:p>
        </p:txBody>
      </p:sp>
      <p:sp>
        <p:nvSpPr>
          <p:cNvPr id="5" name="TextBox 4"/>
          <p:cNvSpPr txBox="1"/>
          <p:nvPr/>
        </p:nvSpPr>
        <p:spPr>
          <a:xfrm>
            <a:off x="4726782" y="3469845"/>
            <a:ext cx="4019550" cy="978729"/>
          </a:xfrm>
          <a:prstGeom prst="rect">
            <a:avLst/>
          </a:prstGeom>
          <a:noFill/>
        </p:spPr>
        <p:txBody>
          <a:bodyPr wrap="square" rtlCol="0">
            <a:spAutoFit/>
          </a:bodyPr>
          <a:lstStyle/>
          <a:p>
            <a:pPr marL="177800" indent="-177800" algn="l">
              <a:buFont typeface="Arial" panose="020B0604020202020204" pitchFamily="34" charset="0"/>
              <a:buChar char="•"/>
            </a:pPr>
            <a:r>
              <a:rPr lang="en-US" sz="1600" dirty="0" smtClean="0"/>
              <a:t>S-frames </a:t>
            </a:r>
            <a:r>
              <a:rPr lang="en-US" sz="1600" dirty="0"/>
              <a:t>provide control </a:t>
            </a:r>
            <a:r>
              <a:rPr lang="en-US" sz="1600" dirty="0" smtClean="0"/>
              <a:t>information – Request </a:t>
            </a:r>
            <a:r>
              <a:rPr lang="en-US" sz="1600" dirty="0"/>
              <a:t>and suspend transmission, report on status, and acknowledge receipt of </a:t>
            </a:r>
            <a:r>
              <a:rPr lang="en-US" sz="1600" dirty="0" smtClean="0"/>
              <a:t>I-frame.</a:t>
            </a:r>
            <a:endParaRPr lang="en-US" sz="1600" dirty="0"/>
          </a:p>
        </p:txBody>
      </p:sp>
      <p:sp>
        <p:nvSpPr>
          <p:cNvPr id="6" name="TextBox 5"/>
          <p:cNvSpPr txBox="1"/>
          <p:nvPr/>
        </p:nvSpPr>
        <p:spPr>
          <a:xfrm>
            <a:off x="4726782" y="4443469"/>
            <a:ext cx="3395664" cy="535531"/>
          </a:xfrm>
          <a:prstGeom prst="rect">
            <a:avLst/>
          </a:prstGeom>
          <a:noFill/>
        </p:spPr>
        <p:txBody>
          <a:bodyPr wrap="square" rtlCol="0">
            <a:spAutoFit/>
          </a:bodyPr>
          <a:lstStyle/>
          <a:p>
            <a:pPr marL="177800" indent="-177800" algn="l">
              <a:buFont typeface="Arial" panose="020B0604020202020204" pitchFamily="34" charset="0"/>
              <a:buChar char="•"/>
            </a:pPr>
            <a:r>
              <a:rPr lang="en-US" sz="1600" dirty="0"/>
              <a:t>U-frames support control purposes and are not </a:t>
            </a:r>
            <a:r>
              <a:rPr lang="en-US" sz="1600" dirty="0" smtClean="0"/>
              <a:t>sequenced.</a:t>
            </a:r>
            <a:endParaRPr lang="en-US" sz="1600" dirty="0"/>
          </a:p>
        </p:txBody>
      </p:sp>
    </p:spTree>
    <p:extLst>
      <p:ext uri="{BB962C8B-B14F-4D97-AF65-F5344CB8AC3E}">
        <p14:creationId xmlns:p14="http://schemas.microsoft.com/office/powerpoint/2010/main" val="17699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1240" y="107650"/>
            <a:ext cx="7278715" cy="60178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Configuring HDLC Encapsulation</a:t>
            </a:r>
          </a:p>
        </p:txBody>
      </p:sp>
      <p:sp>
        <p:nvSpPr>
          <p:cNvPr id="2" name="TextBox 1"/>
          <p:cNvSpPr txBox="1"/>
          <p:nvPr/>
        </p:nvSpPr>
        <p:spPr>
          <a:xfrm>
            <a:off x="907178" y="772787"/>
            <a:ext cx="8126467" cy="1902059"/>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smtClean="0">
                <a:latin typeface="+mn-lt"/>
              </a:rPr>
              <a:t>Default encapsulation method </a:t>
            </a:r>
            <a:r>
              <a:rPr lang="en-US" sz="2000" dirty="0">
                <a:latin typeface="+mn-lt"/>
              </a:rPr>
              <a:t>used by Cisco devices on synchronous serial lines</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Point-to-point protocol on leased lines between two Cisco devices</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Connecting to a non-Cisco device, use synchronous PPP</a:t>
            </a:r>
          </a:p>
          <a:p>
            <a:pPr algn="l"/>
            <a:endParaRPr lang="en-US"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262" y="2792474"/>
            <a:ext cx="8040237" cy="178033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16275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77007" y="131249"/>
            <a:ext cx="7368429" cy="578187"/>
          </a:xfrm>
        </p:spPr>
        <p:txBody>
          <a:bodyPr/>
          <a:lstStyle/>
          <a:p>
            <a:pPr eaLnBrk="1" hangingPunct="1"/>
            <a:r>
              <a:rPr lang="en-US" dirty="0" smtClean="0">
                <a:ea typeface="ＭＳ Ｐゴシック" pitchFamily="34" charset="-128"/>
              </a:rPr>
              <a:t>Troubleshooting a Serial Interface</a:t>
            </a:r>
          </a:p>
        </p:txBody>
      </p:sp>
      <p:grpSp>
        <p:nvGrpSpPr>
          <p:cNvPr id="2" name="Group 1"/>
          <p:cNvGrpSpPr/>
          <p:nvPr/>
        </p:nvGrpSpPr>
        <p:grpSpPr>
          <a:xfrm>
            <a:off x="43543" y="1068111"/>
            <a:ext cx="9100457" cy="4110621"/>
            <a:chOff x="43543" y="1068111"/>
            <a:chExt cx="9100457" cy="4110621"/>
          </a:xfrm>
        </p:grpSpPr>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8009"/>
            <a:stretch/>
          </p:blipFill>
          <p:spPr bwMode="auto">
            <a:xfrm>
              <a:off x="43543" y="1102457"/>
              <a:ext cx="4733880" cy="4076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706" y="1068111"/>
              <a:ext cx="4571294" cy="41106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1268193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02238" y="121824"/>
            <a:ext cx="8145462" cy="54031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a Serial Interface (cont.)</a:t>
            </a:r>
          </a:p>
        </p:txBody>
      </p:sp>
      <p:grpSp>
        <p:nvGrpSpPr>
          <p:cNvPr id="2" name="Group 1"/>
          <p:cNvGrpSpPr/>
          <p:nvPr/>
        </p:nvGrpSpPr>
        <p:grpSpPr>
          <a:xfrm>
            <a:off x="1340069" y="610722"/>
            <a:ext cx="6779172" cy="5000776"/>
            <a:chOff x="1724419" y="610722"/>
            <a:chExt cx="5716868" cy="5000776"/>
          </a:xfrm>
        </p:grpSpPr>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2463" b="1"/>
            <a:stretch/>
          </p:blipFill>
          <p:spPr bwMode="auto">
            <a:xfrm>
              <a:off x="1740185" y="1529255"/>
              <a:ext cx="5701102" cy="40822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4419" y="610722"/>
              <a:ext cx="5701101" cy="918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206315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3211"/>
          <a:stretch/>
        </p:blipFill>
        <p:spPr bwMode="auto">
          <a:xfrm>
            <a:off x="1845619" y="765187"/>
            <a:ext cx="6147497" cy="4752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170" name="Rectangle 2"/>
          <p:cNvSpPr>
            <a:spLocks noGrp="1" noChangeArrowheads="1"/>
          </p:cNvSpPr>
          <p:nvPr>
            <p:ph type="title"/>
          </p:nvPr>
        </p:nvSpPr>
        <p:spPr>
          <a:xfrm>
            <a:off x="866025" y="132774"/>
            <a:ext cx="8145462" cy="52936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a Serial Interface (cont.)</a:t>
            </a:r>
          </a:p>
        </p:txBody>
      </p:sp>
      <p:pic>
        <p:nvPicPr>
          <p:cNvPr id="8"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b="50000"/>
          <a:stretch/>
        </p:blipFill>
        <p:spPr bwMode="auto">
          <a:xfrm>
            <a:off x="1892306" y="668062"/>
            <a:ext cx="6100809" cy="3975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95206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46120" y="95527"/>
            <a:ext cx="8145462" cy="47203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a Serial Interface (cont.)</a:t>
            </a:r>
          </a:p>
        </p:txBody>
      </p:sp>
      <p:grpSp>
        <p:nvGrpSpPr>
          <p:cNvPr id="3" name="Group 2"/>
          <p:cNvGrpSpPr/>
          <p:nvPr/>
        </p:nvGrpSpPr>
        <p:grpSpPr>
          <a:xfrm>
            <a:off x="1623849" y="586875"/>
            <a:ext cx="5927834" cy="4838189"/>
            <a:chOff x="2340944" y="586875"/>
            <a:chExt cx="4407518" cy="4838189"/>
          </a:xfrm>
        </p:grpSpPr>
        <p:pic>
          <p:nvPicPr>
            <p:cNvPr id="4101" name="Picture 5"/>
            <p:cNvPicPr>
              <a:picLocks noChangeAspect="1" noChangeArrowheads="1"/>
            </p:cNvPicPr>
            <p:nvPr/>
          </p:nvPicPr>
          <p:blipFill rotWithShape="1">
            <a:blip r:embed="rId3">
              <a:extLst>
                <a:ext uri="{28A0092B-C50C-407E-A947-70E740481C1C}">
                  <a14:useLocalDpi xmlns:a14="http://schemas.microsoft.com/office/drawing/2010/main" val="0"/>
                </a:ext>
              </a:extLst>
            </a:blip>
            <a:srcRect r="1018"/>
            <a:stretch/>
          </p:blipFill>
          <p:spPr bwMode="auto">
            <a:xfrm>
              <a:off x="2340944" y="775031"/>
              <a:ext cx="4407518" cy="3840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b="50000"/>
            <a:stretch/>
          </p:blipFill>
          <p:spPr bwMode="auto">
            <a:xfrm>
              <a:off x="2395537" y="586875"/>
              <a:ext cx="4352925" cy="294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40944" y="4497166"/>
              <a:ext cx="4407518" cy="9278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27604639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04041" y="477021"/>
            <a:ext cx="8213835" cy="547738"/>
          </a:xfrm>
        </p:spPr>
        <p:txBody>
          <a:bodyPr/>
          <a:lstStyle/>
          <a:p>
            <a:pPr eaLnBrk="1" hangingPunct="1"/>
            <a:r>
              <a:rPr lang="en-US" dirty="0" smtClean="0">
                <a:ea typeface="ＭＳ Ｐゴシック" pitchFamily="34" charset="-128"/>
              </a:rPr>
              <a:t>Troubleshooting a Serial Interface (cont.)</a:t>
            </a:r>
          </a:p>
        </p:txBody>
      </p:sp>
      <p:grpSp>
        <p:nvGrpSpPr>
          <p:cNvPr id="3" name="Group 2"/>
          <p:cNvGrpSpPr/>
          <p:nvPr/>
        </p:nvGrpSpPr>
        <p:grpSpPr>
          <a:xfrm>
            <a:off x="1702676" y="1324302"/>
            <a:ext cx="5927834" cy="3641835"/>
            <a:chOff x="2366427" y="2204645"/>
            <a:chExt cx="4361386" cy="2373068"/>
          </a:xfrm>
        </p:grpSpPr>
        <p:pic>
          <p:nvPicPr>
            <p:cNvPr id="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892" r="1588"/>
            <a:stretch/>
          </p:blipFill>
          <p:spPr bwMode="auto">
            <a:xfrm>
              <a:off x="2366428" y="2482214"/>
              <a:ext cx="4361385" cy="20954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b="50000"/>
            <a:stretch/>
          </p:blipFill>
          <p:spPr bwMode="auto">
            <a:xfrm>
              <a:off x="2366427" y="2204645"/>
              <a:ext cx="4361385" cy="2955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379785187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87734" y="130169"/>
            <a:ext cx="8145462" cy="65810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a Serial Interface (cont.)</a:t>
            </a:r>
          </a:p>
        </p:txBody>
      </p:sp>
      <p:pic>
        <p:nvPicPr>
          <p:cNvPr id="717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2776" b="-1"/>
          <a:stretch/>
        </p:blipFill>
        <p:spPr bwMode="auto">
          <a:xfrm>
            <a:off x="2748801" y="1984337"/>
            <a:ext cx="4352925" cy="2668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b="50000"/>
          <a:stretch/>
        </p:blipFill>
        <p:spPr bwMode="auto">
          <a:xfrm>
            <a:off x="2748801" y="1689375"/>
            <a:ext cx="4352925" cy="294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168306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45475" y="107855"/>
            <a:ext cx="7318859" cy="57006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Introducing PPP</a:t>
            </a:r>
          </a:p>
        </p:txBody>
      </p:sp>
      <p:sp>
        <p:nvSpPr>
          <p:cNvPr id="3" name="TextBox 2"/>
          <p:cNvSpPr txBox="1"/>
          <p:nvPr/>
        </p:nvSpPr>
        <p:spPr>
          <a:xfrm>
            <a:off x="5313226" y="425901"/>
            <a:ext cx="3644468" cy="5232202"/>
          </a:xfrm>
          <a:prstGeom prst="rect">
            <a:avLst/>
          </a:prstGeom>
          <a:noFill/>
        </p:spPr>
        <p:txBody>
          <a:bodyPr wrap="square" rtlCol="0">
            <a:spAutoFit/>
          </a:bodyPr>
          <a:lstStyle/>
          <a:p>
            <a:pPr algn="just" defTabSz="814388">
              <a:lnSpc>
                <a:spcPct val="95000"/>
              </a:lnSpc>
              <a:spcBef>
                <a:spcPct val="50000"/>
              </a:spcBef>
              <a:buClr>
                <a:srgbClr val="708CA1"/>
              </a:buClr>
            </a:pPr>
            <a:r>
              <a:rPr lang="en-US" sz="2000" dirty="0">
                <a:latin typeface="+mn-lt"/>
              </a:rPr>
              <a:t>PPP contains three main components:</a:t>
            </a: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HDLC protocol for encapsulating datagrams over point-to-point links</a:t>
            </a: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Extensible Link Control Protocol (LCP) to establish, configure, and test the data link </a:t>
            </a:r>
            <a:r>
              <a:rPr lang="en-US" sz="2000" dirty="0" smtClean="0">
                <a:latin typeface="+mn-lt"/>
              </a:rPr>
              <a:t>connection</a:t>
            </a:r>
            <a:endParaRPr lang="en-US" sz="2000" dirty="0">
              <a:latin typeface="+mn-lt"/>
            </a:endParaRP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Family of Network Control Protocols (NCPs) </a:t>
            </a:r>
            <a:r>
              <a:rPr lang="en-US" sz="2000" dirty="0" smtClean="0">
                <a:latin typeface="+mn-lt"/>
              </a:rPr>
              <a:t>to establish </a:t>
            </a:r>
            <a:r>
              <a:rPr lang="en-US" sz="2000" dirty="0">
                <a:latin typeface="+mn-lt"/>
              </a:rPr>
              <a:t>and </a:t>
            </a:r>
            <a:r>
              <a:rPr lang="en-US" sz="2000" dirty="0" smtClean="0">
                <a:latin typeface="+mn-lt"/>
              </a:rPr>
              <a:t>configure </a:t>
            </a:r>
            <a:r>
              <a:rPr lang="en-US" sz="2000" dirty="0">
                <a:latin typeface="+mn-lt"/>
              </a:rPr>
              <a:t>different network layer protocols (IPv4, IPv6, </a:t>
            </a:r>
            <a:r>
              <a:rPr lang="en-US" sz="2000" dirty="0" smtClean="0">
                <a:latin typeface="+mn-lt"/>
              </a:rPr>
              <a:t>AppleTalk</a:t>
            </a:r>
            <a:r>
              <a:rPr lang="en-US" sz="2000" dirty="0">
                <a:latin typeface="+mn-lt"/>
              </a:rPr>
              <a:t>, Novell </a:t>
            </a:r>
            <a:r>
              <a:rPr lang="en-US" sz="2000" dirty="0" smtClean="0">
                <a:latin typeface="+mn-lt"/>
              </a:rPr>
              <a:t>IPX, </a:t>
            </a:r>
            <a:r>
              <a:rPr lang="en-US" sz="2000" dirty="0">
                <a:latin typeface="+mn-lt"/>
              </a:rPr>
              <a:t>and SNA Control Protocol)</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967" y="876394"/>
            <a:ext cx="4752375" cy="46462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594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3945" y="87948"/>
            <a:ext cx="7367425" cy="51113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Advantages of PPP</a:t>
            </a:r>
          </a:p>
        </p:txBody>
      </p:sp>
      <p:sp>
        <p:nvSpPr>
          <p:cNvPr id="3" name="TextBox 2"/>
          <p:cNvSpPr txBox="1"/>
          <p:nvPr/>
        </p:nvSpPr>
        <p:spPr>
          <a:xfrm>
            <a:off x="883631" y="731319"/>
            <a:ext cx="8118479" cy="2015936"/>
          </a:xfrm>
          <a:prstGeom prst="rect">
            <a:avLst/>
          </a:prstGeom>
          <a:noFill/>
        </p:spPr>
        <p:txBody>
          <a:bodyPr wrap="square" rtlCol="0">
            <a:spAutoFit/>
          </a:bodyPr>
          <a:lstStyle/>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PPP not proprietary</a:t>
            </a: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PPP includes many features not available in HDLC</a:t>
            </a:r>
          </a:p>
          <a:p>
            <a:pPr marL="693738" lvl="2" indent="-236538" algn="just" defTabSz="814388">
              <a:lnSpc>
                <a:spcPct val="95000"/>
              </a:lnSpc>
              <a:spcBef>
                <a:spcPct val="50000"/>
              </a:spcBef>
              <a:buClr>
                <a:srgbClr val="708CA1"/>
              </a:buClr>
              <a:buFont typeface="Wingdings" pitchFamily="2" charset="2"/>
              <a:buChar char="§"/>
            </a:pPr>
            <a:r>
              <a:rPr lang="en-US" sz="2000" dirty="0" smtClean="0">
                <a:latin typeface="+mn-lt"/>
              </a:rPr>
              <a:t>Link </a:t>
            </a:r>
            <a:r>
              <a:rPr lang="en-US" sz="2000" dirty="0">
                <a:latin typeface="+mn-lt"/>
              </a:rPr>
              <a:t>quality management feature monitors the quality of the </a:t>
            </a:r>
            <a:r>
              <a:rPr lang="en-US" sz="2000" dirty="0" smtClean="0">
                <a:latin typeface="+mn-lt"/>
              </a:rPr>
              <a:t>link. </a:t>
            </a:r>
            <a:r>
              <a:rPr lang="en-US" sz="2000" dirty="0">
                <a:latin typeface="+mn-lt"/>
              </a:rPr>
              <a:t>If too many errors are detected, PPP takes </a:t>
            </a:r>
            <a:r>
              <a:rPr lang="en-US" sz="2000" dirty="0" smtClean="0">
                <a:latin typeface="+mn-lt"/>
              </a:rPr>
              <a:t>down the link</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smtClean="0">
                <a:latin typeface="+mn-lt"/>
              </a:rPr>
              <a:t>Supports </a:t>
            </a:r>
            <a:r>
              <a:rPr lang="en-US" sz="2000" dirty="0">
                <a:latin typeface="+mn-lt"/>
              </a:rPr>
              <a:t>PAP and CHAP </a:t>
            </a:r>
            <a:r>
              <a:rPr lang="en-US" sz="2000" dirty="0" smtClean="0">
                <a:latin typeface="+mn-lt"/>
              </a:rPr>
              <a:t>authentication</a:t>
            </a:r>
            <a:endParaRPr lang="en-US" sz="2000" dirty="0">
              <a:latin typeface="+mn-lt"/>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8161" y="3097072"/>
            <a:ext cx="6447494" cy="204298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208265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45476" y="87948"/>
            <a:ext cx="7356898" cy="763379"/>
          </a:xfrm>
        </p:spPr>
        <p:txBody>
          <a:bodyPr/>
          <a:lstStyle/>
          <a:p>
            <a:pPr eaLnBrk="1" hangingPunct="1"/>
            <a:r>
              <a:rPr lang="en-US" sz="1800" dirty="0" smtClean="0">
                <a:ea typeface="ＭＳ Ｐゴシック" pitchFamily="34" charset="-128"/>
              </a:rPr>
              <a:t>LCP and NCP</a:t>
            </a:r>
            <a:br>
              <a:rPr lang="en-US" sz="1800" dirty="0" smtClean="0">
                <a:ea typeface="ＭＳ Ｐゴシック" pitchFamily="34" charset="-128"/>
              </a:rPr>
            </a:br>
            <a:r>
              <a:rPr lang="en-US" dirty="0" smtClean="0">
                <a:ea typeface="ＭＳ Ｐゴシック" pitchFamily="34" charset="-128"/>
              </a:rPr>
              <a:t>PPP Layered Architecture</a:t>
            </a:r>
          </a:p>
        </p:txBody>
      </p:sp>
      <p:sp>
        <p:nvSpPr>
          <p:cNvPr id="2" name="TextBox 1"/>
          <p:cNvSpPr txBox="1"/>
          <p:nvPr/>
        </p:nvSpPr>
        <p:spPr>
          <a:xfrm>
            <a:off x="480204" y="1550530"/>
            <a:ext cx="2594072" cy="3031599"/>
          </a:xfrm>
          <a:prstGeom prst="rect">
            <a:avLst/>
          </a:prstGeom>
          <a:noFill/>
        </p:spPr>
        <p:txBody>
          <a:bodyPr wrap="square" rtlCol="0">
            <a:spAutoFit/>
          </a:bodyPr>
          <a:lstStyle/>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LCP sets up the PPP connection and its parameters </a:t>
            </a: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NCPs handle higher layer protocol configurations</a:t>
            </a: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LCP terminates the PPP connection</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1838" y="1078017"/>
            <a:ext cx="5343525" cy="45148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90663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1241" y="150486"/>
            <a:ext cx="7281034" cy="54318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PPP Control Protocol (LCP)</a:t>
            </a:r>
          </a:p>
        </p:txBody>
      </p:sp>
      <p:sp>
        <p:nvSpPr>
          <p:cNvPr id="3" name="TextBox 2"/>
          <p:cNvSpPr txBox="1"/>
          <p:nvPr/>
        </p:nvSpPr>
        <p:spPr>
          <a:xfrm>
            <a:off x="456720" y="1205005"/>
            <a:ext cx="3137817" cy="4154984"/>
          </a:xfrm>
          <a:prstGeom prst="rect">
            <a:avLst/>
          </a:prstGeom>
          <a:noFill/>
        </p:spPr>
        <p:txBody>
          <a:bodyPr wrap="square" rtlCol="0">
            <a:spAutoFit/>
          </a:bodyPr>
          <a:lstStyle/>
          <a:p>
            <a:pPr algn="just"/>
            <a:r>
              <a:rPr lang="en-US" sz="2000" dirty="0" smtClean="0"/>
              <a:t>LCP </a:t>
            </a:r>
            <a:r>
              <a:rPr lang="en-US" sz="2000" dirty="0"/>
              <a:t>provides automatic configuration of the interfaces at each end, including:</a:t>
            </a: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Handling varying limits on packet </a:t>
            </a:r>
            <a:r>
              <a:rPr lang="en-US" sz="2000" dirty="0" smtClean="0">
                <a:latin typeface="+mn-lt"/>
              </a:rPr>
              <a:t>size.</a:t>
            </a:r>
            <a:endParaRPr lang="en-US" sz="2000" dirty="0">
              <a:latin typeface="+mn-lt"/>
            </a:endParaRP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Detecting common misconfiguration </a:t>
            </a:r>
            <a:r>
              <a:rPr lang="en-US" sz="2000" dirty="0" smtClean="0">
                <a:latin typeface="+mn-lt"/>
              </a:rPr>
              <a:t>errors.</a:t>
            </a:r>
            <a:endParaRPr lang="en-US" sz="2000" dirty="0">
              <a:latin typeface="+mn-lt"/>
            </a:endParaRP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Terminating the </a:t>
            </a:r>
            <a:r>
              <a:rPr lang="en-US" sz="2000" dirty="0" smtClean="0">
                <a:latin typeface="+mn-lt"/>
              </a:rPr>
              <a:t>link.</a:t>
            </a:r>
            <a:endParaRPr lang="en-US" sz="2000" dirty="0">
              <a:latin typeface="+mn-lt"/>
            </a:endParaRP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Determining when a link is functioning properly or when it is </a:t>
            </a:r>
            <a:r>
              <a:rPr lang="en-US" sz="2000" dirty="0" smtClean="0">
                <a:latin typeface="+mn-lt"/>
              </a:rPr>
              <a:t>failing.</a:t>
            </a:r>
            <a:endParaRPr lang="en-US" sz="2000" dirty="0">
              <a:latin typeface="+mn-lt"/>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8309" y="1120780"/>
            <a:ext cx="5238750" cy="44577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000728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66652" y="87948"/>
            <a:ext cx="7546610" cy="62148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PPP Network Control Protocol (NCP)</a:t>
            </a:r>
          </a:p>
        </p:txBody>
      </p:sp>
      <p:sp>
        <p:nvSpPr>
          <p:cNvPr id="3" name="TextBox 2"/>
          <p:cNvSpPr txBox="1"/>
          <p:nvPr/>
        </p:nvSpPr>
        <p:spPr>
          <a:xfrm>
            <a:off x="442533" y="1673441"/>
            <a:ext cx="2679039" cy="3462486"/>
          </a:xfrm>
          <a:prstGeom prst="rect">
            <a:avLst/>
          </a:prstGeom>
          <a:noFill/>
        </p:spPr>
        <p:txBody>
          <a:bodyPr wrap="square" rtlCol="0">
            <a:spAutoFit/>
          </a:bodyPr>
          <a:lstStyle/>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PPP permits multiple network layer protocols to operate on the same communications </a:t>
            </a:r>
            <a:r>
              <a:rPr lang="en-US" sz="2000" dirty="0" smtClean="0">
                <a:latin typeface="+mn-lt"/>
              </a:rPr>
              <a:t>link.</a:t>
            </a:r>
            <a:endParaRPr lang="en-US" sz="2000" dirty="0">
              <a:latin typeface="+mn-lt"/>
            </a:endParaRP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For every network layer protocol used, PPP uses a separate </a:t>
            </a:r>
            <a:r>
              <a:rPr lang="en-US" sz="2000" dirty="0" err="1" smtClean="0">
                <a:latin typeface="+mn-lt"/>
              </a:rPr>
              <a:t>NCP</a:t>
            </a:r>
            <a:r>
              <a:rPr lang="en-US" sz="2000" dirty="0" smtClean="0">
                <a:latin typeface="+mn-lt"/>
              </a:rPr>
              <a:t>.</a:t>
            </a:r>
            <a:endParaRPr lang="en-US" sz="2000" dirty="0">
              <a:latin typeface="+mn-lt"/>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0890" y="1200461"/>
            <a:ext cx="5704938" cy="441916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50304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92772" y="152064"/>
            <a:ext cx="7270484" cy="69926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PPP Frame Structure</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698" y="1519771"/>
            <a:ext cx="7846583" cy="339852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91296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344901" y="2043058"/>
            <a:ext cx="4229319" cy="1481138"/>
          </a:xfrm>
        </p:spPr>
        <p:txBody>
          <a:bodyPr/>
          <a:lstStyle/>
          <a:p>
            <a:pPr eaLnBrk="1" hangingPunct="1"/>
            <a:r>
              <a:rPr lang="en-US" sz="5400" b="1" dirty="0" smtClean="0">
                <a:ea typeface="ＭＳ Ｐゴシック" pitchFamily="34" charset="-128"/>
              </a:rPr>
              <a:t>Questions?</a:t>
            </a:r>
            <a:endParaRPr lang="en-US" sz="5400" b="1" dirty="0" smtClean="0">
              <a:solidFill>
                <a:schemeClr val="folHlink"/>
              </a:solidFill>
            </a:endParaRPr>
          </a:p>
        </p:txBody>
      </p:sp>
    </p:spTree>
    <p:extLst>
      <p:ext uri="{BB962C8B-B14F-4D97-AF65-F5344CB8AC3E}">
        <p14:creationId xmlns:p14="http://schemas.microsoft.com/office/powerpoint/2010/main" val="389433192"/>
      </p:ext>
    </p:extLst>
  </p:cSld>
  <p:clrMapOvr>
    <a:masterClrMapping/>
  </p:clrMapOvr>
  <p:transition>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71451" y="59812"/>
            <a:ext cx="7305515" cy="57080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Establishing a PPP Session</a:t>
            </a:r>
          </a:p>
        </p:txBody>
      </p:sp>
      <p:sp>
        <p:nvSpPr>
          <p:cNvPr id="2" name="TextBox 1"/>
          <p:cNvSpPr txBox="1"/>
          <p:nvPr/>
        </p:nvSpPr>
        <p:spPr>
          <a:xfrm>
            <a:off x="5402318" y="676141"/>
            <a:ext cx="3741682" cy="5909310"/>
          </a:xfrm>
          <a:prstGeom prst="rect">
            <a:avLst/>
          </a:prstGeom>
          <a:noFill/>
        </p:spPr>
        <p:txBody>
          <a:bodyPr wrap="square" rtlCol="0">
            <a:spAutoFit/>
          </a:bodyPr>
          <a:lstStyle/>
          <a:p>
            <a:pPr marL="0" lvl="1" algn="just" defTabSz="814388">
              <a:lnSpc>
                <a:spcPct val="95000"/>
              </a:lnSpc>
              <a:spcBef>
                <a:spcPct val="50000"/>
              </a:spcBef>
              <a:buClr>
                <a:srgbClr val="708CA1"/>
              </a:buClr>
            </a:pPr>
            <a:r>
              <a:rPr lang="en-US" sz="1800" b="1" dirty="0">
                <a:latin typeface="+mn-lt"/>
              </a:rPr>
              <a:t>Phase </a:t>
            </a:r>
            <a:r>
              <a:rPr lang="en-US" sz="1800" b="1" dirty="0" smtClean="0">
                <a:latin typeface="+mn-lt"/>
              </a:rPr>
              <a:t>1</a:t>
            </a:r>
            <a:r>
              <a:rPr lang="en-US" sz="1800" dirty="0" smtClean="0">
                <a:latin typeface="+mn-lt"/>
              </a:rPr>
              <a:t> – </a:t>
            </a:r>
            <a:r>
              <a:rPr lang="en-US" sz="1800" dirty="0">
                <a:latin typeface="+mn-lt"/>
              </a:rPr>
              <a:t>LCP must first open the connection and negotiate configuration </a:t>
            </a:r>
            <a:r>
              <a:rPr lang="en-US" sz="1800" dirty="0" smtClean="0">
                <a:latin typeface="+mn-lt"/>
              </a:rPr>
              <a:t>options; it completes </a:t>
            </a:r>
            <a:r>
              <a:rPr lang="en-US" sz="1800" dirty="0">
                <a:latin typeface="+mn-lt"/>
              </a:rPr>
              <a:t>when the receiving router sends a configuration-acknowledgment frame back to the router initiating the </a:t>
            </a:r>
            <a:r>
              <a:rPr lang="en-US" sz="1800" dirty="0" smtClean="0">
                <a:latin typeface="+mn-lt"/>
              </a:rPr>
              <a:t>connection.</a:t>
            </a:r>
          </a:p>
          <a:p>
            <a:pPr marL="0" lvl="1" algn="just" defTabSz="814388">
              <a:lnSpc>
                <a:spcPct val="95000"/>
              </a:lnSpc>
              <a:spcBef>
                <a:spcPct val="50000"/>
              </a:spcBef>
              <a:buClr>
                <a:srgbClr val="708CA1"/>
              </a:buClr>
            </a:pPr>
            <a:r>
              <a:rPr lang="en-US" sz="1800" b="1" dirty="0"/>
              <a:t>Phase 2</a:t>
            </a:r>
            <a:r>
              <a:rPr lang="en-US" sz="1800" dirty="0"/>
              <a:t> – LCP tests the link to determine whether the link quality is sufficient to bring up network layer protocols</a:t>
            </a:r>
            <a:r>
              <a:rPr lang="en-US" sz="1800" dirty="0" smtClean="0"/>
              <a:t>.</a:t>
            </a:r>
          </a:p>
          <a:p>
            <a:pPr marL="0" lvl="1" algn="just" defTabSz="814388">
              <a:lnSpc>
                <a:spcPct val="95000"/>
              </a:lnSpc>
              <a:spcBef>
                <a:spcPct val="50000"/>
              </a:spcBef>
              <a:buClr>
                <a:srgbClr val="708CA1"/>
              </a:buClr>
            </a:pPr>
            <a:r>
              <a:rPr lang="en-US" sz="1800" b="1" dirty="0"/>
              <a:t>Phase 3</a:t>
            </a:r>
            <a:r>
              <a:rPr lang="en-US" sz="1800" dirty="0"/>
              <a:t> – After the LCP has finished the link quality determination phase, the appropriate NCP can separately configure the network layer protocols, and bring them up and take them down at any time.</a:t>
            </a:r>
          </a:p>
          <a:p>
            <a:pPr marL="0" lvl="1" algn="just" defTabSz="814388">
              <a:lnSpc>
                <a:spcPct val="95000"/>
              </a:lnSpc>
              <a:spcBef>
                <a:spcPct val="50000"/>
              </a:spcBef>
              <a:buClr>
                <a:srgbClr val="708CA1"/>
              </a:buClr>
            </a:pPr>
            <a:endParaRPr lang="en-US" sz="1800" dirty="0"/>
          </a:p>
          <a:p>
            <a:pPr marL="0" lvl="1" algn="just" defTabSz="814388">
              <a:lnSpc>
                <a:spcPct val="95000"/>
              </a:lnSpc>
              <a:spcBef>
                <a:spcPct val="50000"/>
              </a:spcBef>
              <a:buClr>
                <a:srgbClr val="708CA1"/>
              </a:buClr>
            </a:pPr>
            <a:endParaRPr lang="en-US" sz="1800" dirty="0">
              <a:latin typeface="+mn-lt"/>
            </a:endParaRPr>
          </a:p>
        </p:txBody>
      </p:sp>
      <p:grpSp>
        <p:nvGrpSpPr>
          <p:cNvPr id="4" name="Group 3"/>
          <p:cNvGrpSpPr/>
          <p:nvPr/>
        </p:nvGrpSpPr>
        <p:grpSpPr>
          <a:xfrm>
            <a:off x="47289" y="1009001"/>
            <a:ext cx="5355029" cy="4272451"/>
            <a:chOff x="47289" y="662149"/>
            <a:chExt cx="5355029" cy="4272451"/>
          </a:xfrm>
        </p:grpSpPr>
        <p:pic>
          <p:nvPicPr>
            <p:cNvPr id="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567" t="21829" r="2424" b="12769"/>
            <a:stretch/>
          </p:blipFill>
          <p:spPr bwMode="auto">
            <a:xfrm>
              <a:off x="78818" y="662149"/>
              <a:ext cx="5323500" cy="1262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951" t="17193" b="9735"/>
            <a:stretch/>
          </p:blipFill>
          <p:spPr bwMode="auto">
            <a:xfrm>
              <a:off x="47291" y="2010600"/>
              <a:ext cx="5355027" cy="1355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3228" t="19650" r="3140" b="8874"/>
            <a:stretch/>
          </p:blipFill>
          <p:spPr bwMode="auto">
            <a:xfrm>
              <a:off x="47289" y="3531469"/>
              <a:ext cx="5355029" cy="14031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3540699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8538" y="150496"/>
            <a:ext cx="7170676" cy="622014"/>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LCP Operation</a:t>
            </a:r>
          </a:p>
        </p:txBody>
      </p:sp>
      <p:sp>
        <p:nvSpPr>
          <p:cNvPr id="2" name="TextBox 1"/>
          <p:cNvSpPr txBox="1"/>
          <p:nvPr/>
        </p:nvSpPr>
        <p:spPr>
          <a:xfrm>
            <a:off x="601765" y="807851"/>
            <a:ext cx="8335707" cy="4678204"/>
          </a:xfrm>
          <a:prstGeom prst="rect">
            <a:avLst/>
          </a:prstGeom>
          <a:noFill/>
        </p:spPr>
        <p:txBody>
          <a:bodyPr wrap="square" rtlCol="0">
            <a:spAutoFit/>
          </a:bodyPr>
          <a:lstStyle/>
          <a:p>
            <a:pPr marL="228600" lvl="1" indent="-228600" algn="just" defTabSz="814388">
              <a:lnSpc>
                <a:spcPct val="95000"/>
              </a:lnSpc>
              <a:spcBef>
                <a:spcPct val="50000"/>
              </a:spcBef>
              <a:buClr>
                <a:srgbClr val="708CA1"/>
              </a:buClr>
              <a:buFont typeface="Wingdings" panose="05000000000000000000" pitchFamily="2" charset="2"/>
              <a:buChar char="§"/>
            </a:pPr>
            <a:r>
              <a:rPr lang="en-US" sz="2000" dirty="0">
                <a:latin typeface="+mn-lt"/>
              </a:rPr>
              <a:t>LCP operation includes provisions for </a:t>
            </a:r>
            <a:r>
              <a:rPr lang="en-US" sz="2000" b="1" dirty="0">
                <a:latin typeface="+mn-lt"/>
              </a:rPr>
              <a:t>link establishment, link maintenance, and link termination</a:t>
            </a:r>
            <a:r>
              <a:rPr lang="en-US" sz="2000" dirty="0">
                <a:latin typeface="+mn-lt"/>
              </a:rPr>
              <a:t>. </a:t>
            </a:r>
          </a:p>
          <a:p>
            <a:pPr marL="228600" lvl="1" indent="-228600" algn="just" defTabSz="814388">
              <a:lnSpc>
                <a:spcPct val="95000"/>
              </a:lnSpc>
              <a:spcBef>
                <a:spcPct val="50000"/>
              </a:spcBef>
              <a:buClr>
                <a:srgbClr val="708CA1"/>
              </a:buClr>
              <a:buFont typeface="Wingdings" panose="05000000000000000000" pitchFamily="2" charset="2"/>
              <a:buChar char="§"/>
            </a:pPr>
            <a:r>
              <a:rPr lang="en-US" sz="2000" dirty="0">
                <a:latin typeface="+mn-lt"/>
              </a:rPr>
              <a:t>LCP operation uses </a:t>
            </a:r>
            <a:r>
              <a:rPr lang="en-US" sz="2000" b="1" dirty="0">
                <a:latin typeface="+mn-lt"/>
              </a:rPr>
              <a:t>three classes of LCP frames </a:t>
            </a:r>
            <a:r>
              <a:rPr lang="en-US" sz="2000" dirty="0">
                <a:latin typeface="+mn-lt"/>
              </a:rPr>
              <a:t>to accomplish the work of each of the LCP phases:</a:t>
            </a:r>
          </a:p>
          <a:p>
            <a:pPr marL="685800" lvl="2" indent="-228600" algn="just" defTabSz="814388">
              <a:lnSpc>
                <a:spcPct val="95000"/>
              </a:lnSpc>
              <a:spcBef>
                <a:spcPct val="50000"/>
              </a:spcBef>
              <a:buClr>
                <a:srgbClr val="708CA1"/>
              </a:buClr>
              <a:buFont typeface="Wingdings" panose="05000000000000000000" pitchFamily="2" charset="2"/>
              <a:buChar char="§"/>
            </a:pPr>
            <a:r>
              <a:rPr lang="en-US" sz="2000" dirty="0" smtClean="0">
                <a:latin typeface="+mn-lt"/>
              </a:rPr>
              <a:t>Link-establishment frames </a:t>
            </a:r>
            <a:r>
              <a:rPr lang="en-US" sz="2000" dirty="0">
                <a:latin typeface="+mn-lt"/>
              </a:rPr>
              <a:t>establish and configure a </a:t>
            </a:r>
            <a:r>
              <a:rPr lang="en-US" sz="2000" dirty="0" smtClean="0">
                <a:latin typeface="+mn-lt"/>
              </a:rPr>
              <a:t>link. </a:t>
            </a:r>
          </a:p>
          <a:p>
            <a:pPr marL="1143000" lvl="3" indent="-228600" algn="just" defTabSz="814388">
              <a:lnSpc>
                <a:spcPct val="95000"/>
              </a:lnSpc>
              <a:spcBef>
                <a:spcPct val="50000"/>
              </a:spcBef>
              <a:buClr>
                <a:srgbClr val="708CA1"/>
              </a:buClr>
              <a:buFont typeface="Wingdings" panose="05000000000000000000" pitchFamily="2" charset="2"/>
              <a:buChar char="§"/>
            </a:pPr>
            <a:r>
              <a:rPr lang="en-US" sz="2000" dirty="0" smtClean="0">
                <a:latin typeface="+mn-lt"/>
              </a:rPr>
              <a:t>Configure-Request</a:t>
            </a:r>
            <a:r>
              <a:rPr lang="en-US" sz="2000" dirty="0">
                <a:latin typeface="+mn-lt"/>
              </a:rPr>
              <a:t>, Configure-</a:t>
            </a:r>
            <a:r>
              <a:rPr lang="en-US" sz="2000" dirty="0" err="1">
                <a:latin typeface="+mn-lt"/>
              </a:rPr>
              <a:t>Ack</a:t>
            </a:r>
            <a:r>
              <a:rPr lang="en-US" sz="2000" dirty="0">
                <a:latin typeface="+mn-lt"/>
              </a:rPr>
              <a:t>, Configure-</a:t>
            </a:r>
            <a:r>
              <a:rPr lang="en-US" sz="2000" dirty="0" err="1">
                <a:latin typeface="+mn-lt"/>
              </a:rPr>
              <a:t>Nak</a:t>
            </a:r>
            <a:r>
              <a:rPr lang="en-US" sz="2000" dirty="0">
                <a:latin typeface="+mn-lt"/>
              </a:rPr>
              <a:t>, and </a:t>
            </a:r>
            <a:r>
              <a:rPr lang="en-US" sz="2000" dirty="0" smtClean="0">
                <a:latin typeface="+mn-lt"/>
              </a:rPr>
              <a:t>Configure-Reject</a:t>
            </a:r>
            <a:endParaRPr lang="en-US" sz="2000" dirty="0">
              <a:latin typeface="+mn-lt"/>
            </a:endParaRPr>
          </a:p>
          <a:p>
            <a:pPr marL="685800" lvl="2" indent="-228600" algn="just" defTabSz="685800">
              <a:lnSpc>
                <a:spcPct val="95000"/>
              </a:lnSpc>
              <a:spcBef>
                <a:spcPct val="50000"/>
              </a:spcBef>
              <a:buClr>
                <a:srgbClr val="708CA1"/>
              </a:buClr>
              <a:buFont typeface="Wingdings" panose="05000000000000000000" pitchFamily="2" charset="2"/>
              <a:buChar char="§"/>
            </a:pPr>
            <a:r>
              <a:rPr lang="en-US" sz="2000" dirty="0">
                <a:latin typeface="+mn-lt"/>
              </a:rPr>
              <a:t>Link-maintenance frames manage and debug a </a:t>
            </a:r>
            <a:r>
              <a:rPr lang="en-US" sz="2000" dirty="0" smtClean="0">
                <a:latin typeface="+mn-lt"/>
              </a:rPr>
              <a:t>link. </a:t>
            </a:r>
          </a:p>
          <a:p>
            <a:pPr marL="1143000" lvl="3" indent="-228600" algn="just" defTabSz="814388">
              <a:lnSpc>
                <a:spcPct val="95000"/>
              </a:lnSpc>
              <a:spcBef>
                <a:spcPct val="50000"/>
              </a:spcBef>
              <a:buClr>
                <a:srgbClr val="708CA1"/>
              </a:buClr>
              <a:buFont typeface="Wingdings" panose="05000000000000000000" pitchFamily="2" charset="2"/>
              <a:buChar char="§"/>
            </a:pPr>
            <a:r>
              <a:rPr lang="en-US" sz="2000" dirty="0" smtClean="0">
                <a:latin typeface="+mn-lt"/>
              </a:rPr>
              <a:t>Code-Reject</a:t>
            </a:r>
            <a:r>
              <a:rPr lang="en-US" sz="2000" dirty="0">
                <a:latin typeface="+mn-lt"/>
              </a:rPr>
              <a:t>, Protocol-Reject, Echo-Request, Echo-Reply, and </a:t>
            </a:r>
            <a:r>
              <a:rPr lang="en-US" sz="2000" dirty="0" smtClean="0">
                <a:latin typeface="+mn-lt"/>
              </a:rPr>
              <a:t>Discard-Request</a:t>
            </a:r>
            <a:endParaRPr lang="en-US" sz="2000" dirty="0">
              <a:latin typeface="+mn-lt"/>
            </a:endParaRPr>
          </a:p>
          <a:p>
            <a:pPr marL="685800" lvl="2" indent="-228600" algn="just" defTabSz="814388">
              <a:lnSpc>
                <a:spcPct val="95000"/>
              </a:lnSpc>
              <a:spcBef>
                <a:spcPct val="50000"/>
              </a:spcBef>
              <a:buClr>
                <a:srgbClr val="708CA1"/>
              </a:buClr>
              <a:buFont typeface="Wingdings" panose="05000000000000000000" pitchFamily="2" charset="2"/>
              <a:buChar char="§"/>
            </a:pPr>
            <a:r>
              <a:rPr lang="en-US" sz="2000" dirty="0">
                <a:latin typeface="+mn-lt"/>
              </a:rPr>
              <a:t>Link-termination frames terminate a </a:t>
            </a:r>
            <a:r>
              <a:rPr lang="en-US" sz="2000" dirty="0" smtClean="0">
                <a:latin typeface="+mn-lt"/>
              </a:rPr>
              <a:t>link.</a:t>
            </a:r>
          </a:p>
          <a:p>
            <a:pPr marL="1143000" lvl="3" indent="-228600" algn="just" defTabSz="814388">
              <a:lnSpc>
                <a:spcPct val="95000"/>
              </a:lnSpc>
              <a:spcBef>
                <a:spcPct val="50000"/>
              </a:spcBef>
              <a:buClr>
                <a:srgbClr val="708CA1"/>
              </a:buClr>
              <a:buFont typeface="Wingdings" panose="05000000000000000000" pitchFamily="2" charset="2"/>
              <a:buChar char="§"/>
            </a:pPr>
            <a:r>
              <a:rPr lang="en-US" sz="2000" dirty="0" smtClean="0">
                <a:latin typeface="+mn-lt"/>
              </a:rPr>
              <a:t>Terminate-Request </a:t>
            </a:r>
            <a:r>
              <a:rPr lang="en-US" sz="2000" dirty="0">
                <a:latin typeface="+mn-lt"/>
              </a:rPr>
              <a:t>and </a:t>
            </a:r>
            <a:r>
              <a:rPr lang="en-US" sz="2000" dirty="0" smtClean="0">
                <a:latin typeface="+mn-lt"/>
              </a:rPr>
              <a:t>Terminate-</a:t>
            </a:r>
            <a:r>
              <a:rPr lang="en-US" sz="2000" dirty="0" err="1" smtClean="0">
                <a:latin typeface="+mn-lt"/>
              </a:rPr>
              <a:t>Ack</a:t>
            </a:r>
            <a:endParaRPr lang="en-US" sz="2000" dirty="0">
              <a:latin typeface="+mn-lt"/>
            </a:endParaRPr>
          </a:p>
        </p:txBody>
      </p:sp>
    </p:spTree>
    <p:extLst>
      <p:ext uri="{BB962C8B-B14F-4D97-AF65-F5344CB8AC3E}">
        <p14:creationId xmlns:p14="http://schemas.microsoft.com/office/powerpoint/2010/main" val="333861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77010" y="94582"/>
            <a:ext cx="7391393" cy="58332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LCP Operation (cont.)</a:t>
            </a:r>
          </a:p>
        </p:txBody>
      </p:sp>
      <p:sp>
        <p:nvSpPr>
          <p:cNvPr id="2" name="TextBox 1"/>
          <p:cNvSpPr txBox="1"/>
          <p:nvPr/>
        </p:nvSpPr>
        <p:spPr>
          <a:xfrm>
            <a:off x="774147" y="1355637"/>
            <a:ext cx="8183306" cy="2416046"/>
          </a:xfrm>
          <a:prstGeom prst="rect">
            <a:avLst/>
          </a:prstGeom>
          <a:noFill/>
        </p:spPr>
        <p:txBody>
          <a:bodyPr wrap="square" rtlCol="0">
            <a:spAutoFit/>
          </a:bodyPr>
          <a:lstStyle/>
          <a:p>
            <a:pPr algn="just"/>
            <a:r>
              <a:rPr lang="en-US" sz="2000" dirty="0" smtClean="0">
                <a:latin typeface="+mn-lt"/>
              </a:rPr>
              <a:t>During </a:t>
            </a:r>
            <a:r>
              <a:rPr lang="en-US" sz="2000" dirty="0">
                <a:latin typeface="+mn-lt"/>
              </a:rPr>
              <a:t>link maintenance, LCP can use messages to provide feedback and test the link.</a:t>
            </a:r>
          </a:p>
          <a:p>
            <a:pPr marL="236538" lvl="1" indent="-236538" algn="just" defTabSz="814388">
              <a:lnSpc>
                <a:spcPct val="95000"/>
              </a:lnSpc>
              <a:spcBef>
                <a:spcPct val="50000"/>
              </a:spcBef>
              <a:buClr>
                <a:srgbClr val="708CA1"/>
              </a:buClr>
              <a:buFont typeface="Wingdings" pitchFamily="2" charset="2"/>
              <a:buChar char="§"/>
            </a:pPr>
            <a:r>
              <a:rPr lang="en-US" sz="2000" dirty="0" smtClean="0">
                <a:latin typeface="+mn-lt"/>
              </a:rPr>
              <a:t>Echo-Request, Echo-Reply</a:t>
            </a:r>
            <a:r>
              <a:rPr lang="en-US" sz="2000" dirty="0">
                <a:latin typeface="+mn-lt"/>
              </a:rPr>
              <a:t>, and </a:t>
            </a:r>
            <a:r>
              <a:rPr lang="en-US" sz="2000" dirty="0" smtClean="0">
                <a:latin typeface="+mn-lt"/>
              </a:rPr>
              <a:t>Discard-Request</a:t>
            </a:r>
            <a:r>
              <a:rPr lang="en-US" sz="2000" dirty="0">
                <a:latin typeface="+mn-lt"/>
              </a:rPr>
              <a:t> </a:t>
            </a:r>
            <a:r>
              <a:rPr lang="en-US" sz="2000" dirty="0" smtClean="0">
                <a:latin typeface="+mn-lt"/>
              </a:rPr>
              <a:t>can </a:t>
            </a:r>
            <a:r>
              <a:rPr lang="en-US" sz="2000" dirty="0">
                <a:latin typeface="+mn-lt"/>
              </a:rPr>
              <a:t>be used </a:t>
            </a:r>
            <a:r>
              <a:rPr lang="en-US" sz="2000" dirty="0" smtClean="0">
                <a:latin typeface="+mn-lt"/>
              </a:rPr>
              <a:t>to test </a:t>
            </a:r>
            <a:r>
              <a:rPr lang="en-US" sz="2000" dirty="0">
                <a:latin typeface="+mn-lt"/>
              </a:rPr>
              <a:t>the </a:t>
            </a:r>
            <a:r>
              <a:rPr lang="en-US" sz="2000" dirty="0" smtClean="0">
                <a:latin typeface="+mn-lt"/>
              </a:rPr>
              <a:t>link.</a:t>
            </a:r>
            <a:endParaRPr lang="en-US" sz="2000" dirty="0">
              <a:latin typeface="+mn-lt"/>
            </a:endParaRP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Code-Reject and </a:t>
            </a:r>
            <a:r>
              <a:rPr lang="en-US" sz="2000" dirty="0" smtClean="0">
                <a:latin typeface="+mn-lt"/>
              </a:rPr>
              <a:t>Protocol-Reject</a:t>
            </a:r>
            <a:r>
              <a:rPr lang="en-US" sz="2000" dirty="0">
                <a:latin typeface="+mn-lt"/>
              </a:rPr>
              <a:t> </a:t>
            </a:r>
            <a:r>
              <a:rPr lang="en-US" sz="2000" dirty="0" smtClean="0">
                <a:latin typeface="+mn-lt"/>
              </a:rPr>
              <a:t>provides </a:t>
            </a:r>
            <a:r>
              <a:rPr lang="en-US" sz="2000" dirty="0">
                <a:latin typeface="+mn-lt"/>
              </a:rPr>
              <a:t>feedback when one device receives an invalid frame due to either an unrecognized LCP code (LCP frame type) or a bad protocol </a:t>
            </a:r>
            <a:r>
              <a:rPr lang="en-US" sz="2000" dirty="0" smtClean="0">
                <a:latin typeface="+mn-lt"/>
              </a:rPr>
              <a:t>identifier.</a:t>
            </a:r>
            <a:endParaRPr lang="en-US" sz="2000" dirty="0">
              <a:latin typeface="+mn-lt"/>
            </a:endParaRPr>
          </a:p>
        </p:txBody>
      </p:sp>
    </p:spTree>
    <p:extLst>
      <p:ext uri="{BB962C8B-B14F-4D97-AF65-F5344CB8AC3E}">
        <p14:creationId xmlns:p14="http://schemas.microsoft.com/office/powerpoint/2010/main" val="1864472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87366" y="71656"/>
            <a:ext cx="7154910" cy="59049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LCP Operation (cont.)</a:t>
            </a: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2317" y="772510"/>
            <a:ext cx="6132785" cy="469812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78828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1243" y="134720"/>
            <a:ext cx="7344822" cy="62201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LCP Packet</a:t>
            </a: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393" t="-5565" r="326" b="5565"/>
          <a:stretch/>
        </p:blipFill>
        <p:spPr bwMode="auto">
          <a:xfrm>
            <a:off x="988942" y="963774"/>
            <a:ext cx="7151848" cy="399832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49695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8538" y="120006"/>
            <a:ext cx="7232876" cy="55791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LCP Packet</a:t>
            </a: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3699"/>
          <a:stretch/>
        </p:blipFill>
        <p:spPr bwMode="auto">
          <a:xfrm>
            <a:off x="1348479" y="742030"/>
            <a:ext cx="6644638" cy="46970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7743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77007" y="496286"/>
            <a:ext cx="7294887" cy="607300"/>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LCP Packet (cont.)</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2678" y="2240279"/>
            <a:ext cx="5255718" cy="30210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46044" y="1723073"/>
            <a:ext cx="5320452" cy="54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062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8538" y="89853"/>
            <a:ext cx="7248116" cy="54075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PPP Configuration Options</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6345" y="643836"/>
            <a:ext cx="5840439" cy="504156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2" name="Rectangle 1"/>
          <p:cNvSpPr/>
          <p:nvPr/>
        </p:nvSpPr>
        <p:spPr>
          <a:xfrm>
            <a:off x="432447" y="749294"/>
            <a:ext cx="2484174" cy="4616648"/>
          </a:xfrm>
          <a:prstGeom prst="rect">
            <a:avLst/>
          </a:prstGeom>
        </p:spPr>
        <p:txBody>
          <a:bodyPr wrap="square">
            <a:spAutoFit/>
          </a:bodyPr>
          <a:lstStyle/>
          <a:p>
            <a:pPr algn="just"/>
            <a:r>
              <a:rPr lang="en-US" sz="2000" dirty="0"/>
              <a:t>O</a:t>
            </a:r>
            <a:r>
              <a:rPr lang="en-US" sz="2000" dirty="0" smtClean="0"/>
              <a:t>ptional </a:t>
            </a:r>
            <a:r>
              <a:rPr lang="en-US" sz="2000" dirty="0"/>
              <a:t>functions include:</a:t>
            </a: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Authentication using either PAP or CHAP</a:t>
            </a: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Compression using either Stacker or Predictor</a:t>
            </a:r>
          </a:p>
          <a:p>
            <a:pPr marL="236538" lvl="1" indent="-236538" algn="just" defTabSz="814388">
              <a:lnSpc>
                <a:spcPct val="95000"/>
              </a:lnSpc>
              <a:spcBef>
                <a:spcPct val="50000"/>
              </a:spcBef>
              <a:buClr>
                <a:srgbClr val="708CA1"/>
              </a:buClr>
              <a:buFont typeface="Wingdings" pitchFamily="2" charset="2"/>
              <a:buChar char="§"/>
            </a:pPr>
            <a:r>
              <a:rPr lang="en-US" sz="2000" dirty="0">
                <a:latin typeface="+mn-lt"/>
              </a:rPr>
              <a:t>Multilink that combines two or more channels to increase the WAN bandwidth</a:t>
            </a:r>
          </a:p>
        </p:txBody>
      </p:sp>
    </p:spTree>
    <p:extLst>
      <p:ext uri="{BB962C8B-B14F-4D97-AF65-F5344CB8AC3E}">
        <p14:creationId xmlns:p14="http://schemas.microsoft.com/office/powerpoint/2010/main" val="2190289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3945" y="101676"/>
            <a:ext cx="7376504" cy="59199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NCP Explained</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2736" y="712940"/>
            <a:ext cx="6460740" cy="467886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94618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8538" y="125156"/>
            <a:ext cx="7256024" cy="838200"/>
          </a:xfrm>
        </p:spPr>
        <p:txBody>
          <a:bodyPr/>
          <a:lstStyle/>
          <a:p>
            <a:pPr eaLnBrk="1" hangingPunct="1"/>
            <a:r>
              <a:rPr lang="en-US" sz="1800" dirty="0" smtClean="0">
                <a:ea typeface="ＭＳ Ｐゴシック" pitchFamily="34" charset="-128"/>
              </a:rPr>
              <a:t>Configure PPP</a:t>
            </a:r>
            <a:br>
              <a:rPr lang="en-US" sz="1800" dirty="0" smtClean="0">
                <a:ea typeface="ＭＳ Ｐゴシック" pitchFamily="34" charset="-128"/>
              </a:rPr>
            </a:br>
            <a:r>
              <a:rPr lang="en-US" dirty="0" err="1" smtClean="0">
                <a:ea typeface="ＭＳ Ｐゴシック" pitchFamily="34" charset="-128"/>
              </a:rPr>
              <a:t>PPP</a:t>
            </a:r>
            <a:r>
              <a:rPr lang="en-US" dirty="0" smtClean="0">
                <a:ea typeface="ＭＳ Ｐゴシック" pitchFamily="34" charset="-128"/>
              </a:rPr>
              <a:t> Configuration Options</a:t>
            </a:r>
          </a:p>
        </p:txBody>
      </p:sp>
      <p:sp>
        <p:nvSpPr>
          <p:cNvPr id="3" name="TextBox 2"/>
          <p:cNvSpPr txBox="1"/>
          <p:nvPr/>
        </p:nvSpPr>
        <p:spPr>
          <a:xfrm>
            <a:off x="529462" y="1074148"/>
            <a:ext cx="8401050" cy="4533549"/>
          </a:xfrm>
          <a:prstGeom prst="rect">
            <a:avLst/>
          </a:prstGeom>
          <a:noFill/>
        </p:spPr>
        <p:txBody>
          <a:bodyPr wrap="square" rtlCol="0">
            <a:spAutoFit/>
          </a:bodyPr>
          <a:lstStyle/>
          <a:p>
            <a:pPr marL="236538" lvl="1" indent="-236538" algn="just" defTabSz="814388">
              <a:lnSpc>
                <a:spcPct val="95000"/>
              </a:lnSpc>
              <a:spcBef>
                <a:spcPct val="50000"/>
              </a:spcBef>
              <a:buClr>
                <a:srgbClr val="708CA1"/>
              </a:buClr>
              <a:buFont typeface="Wingdings" pitchFamily="2" charset="2"/>
              <a:buChar char="§"/>
            </a:pPr>
            <a:r>
              <a:rPr lang="en-US" sz="2000" b="1" dirty="0" smtClean="0">
                <a:latin typeface="+mn-lt"/>
              </a:rPr>
              <a:t>Authentication</a:t>
            </a:r>
            <a:r>
              <a:rPr lang="en-US" sz="2000" dirty="0" smtClean="0">
                <a:latin typeface="+mn-lt"/>
              </a:rPr>
              <a:t> – </a:t>
            </a:r>
            <a:r>
              <a:rPr lang="en-US" sz="2000" dirty="0">
                <a:latin typeface="+mn-lt"/>
              </a:rPr>
              <a:t>Two authentication choices are Password Authentication Protocol (PAP) and Challenge Handshake Authentication Protocol (CHAP).</a:t>
            </a:r>
          </a:p>
          <a:p>
            <a:pPr marL="236538" lvl="1" indent="-236538" algn="just" defTabSz="814388">
              <a:lnSpc>
                <a:spcPct val="95000"/>
              </a:lnSpc>
              <a:spcBef>
                <a:spcPct val="50000"/>
              </a:spcBef>
              <a:buClr>
                <a:srgbClr val="708CA1"/>
              </a:buClr>
              <a:buFont typeface="Wingdings" pitchFamily="2" charset="2"/>
              <a:buChar char="§"/>
            </a:pPr>
            <a:r>
              <a:rPr lang="en-US" sz="2000" b="1" dirty="0" smtClean="0">
                <a:latin typeface="+mn-lt"/>
              </a:rPr>
              <a:t>Compression</a:t>
            </a:r>
            <a:r>
              <a:rPr lang="en-US" sz="2000" dirty="0"/>
              <a:t> – </a:t>
            </a:r>
            <a:r>
              <a:rPr lang="en-US" sz="2000" dirty="0" smtClean="0">
                <a:latin typeface="+mn-lt"/>
              </a:rPr>
              <a:t>Increases </a:t>
            </a:r>
            <a:r>
              <a:rPr lang="en-US" sz="2000" dirty="0">
                <a:latin typeface="+mn-lt"/>
              </a:rPr>
              <a:t>the effective throughput on PPP connections by reducing the amount of data in the frame that must travel across the </a:t>
            </a:r>
            <a:r>
              <a:rPr lang="en-US" sz="2000" dirty="0" smtClean="0">
                <a:latin typeface="+mn-lt"/>
              </a:rPr>
              <a:t>link. The </a:t>
            </a:r>
            <a:r>
              <a:rPr lang="en-US" sz="2000" dirty="0">
                <a:latin typeface="+mn-lt"/>
              </a:rPr>
              <a:t>protocol decompresses the frame at its destination. Two compression protocols available in Cisco routers are Stacker and Predictor.</a:t>
            </a:r>
          </a:p>
          <a:p>
            <a:pPr marL="236538" lvl="1" indent="-236538" algn="just" defTabSz="814388">
              <a:lnSpc>
                <a:spcPct val="95000"/>
              </a:lnSpc>
              <a:spcBef>
                <a:spcPct val="50000"/>
              </a:spcBef>
              <a:buClr>
                <a:srgbClr val="708CA1"/>
              </a:buClr>
              <a:buFont typeface="Wingdings" pitchFamily="2" charset="2"/>
              <a:buChar char="§"/>
            </a:pPr>
            <a:r>
              <a:rPr lang="en-US" sz="2000" b="1" dirty="0">
                <a:latin typeface="+mn-lt"/>
              </a:rPr>
              <a:t>Error </a:t>
            </a:r>
            <a:r>
              <a:rPr lang="en-US" sz="2000" b="1" dirty="0" smtClean="0">
                <a:latin typeface="+mn-lt"/>
              </a:rPr>
              <a:t>detection</a:t>
            </a:r>
            <a:r>
              <a:rPr lang="en-US" sz="2000" b="1" dirty="0"/>
              <a:t> </a:t>
            </a:r>
            <a:r>
              <a:rPr lang="en-US" sz="2000" dirty="0"/>
              <a:t>– </a:t>
            </a:r>
            <a:r>
              <a:rPr lang="en-US" sz="2000" dirty="0" smtClean="0">
                <a:latin typeface="+mn-lt"/>
              </a:rPr>
              <a:t>Identifies </a:t>
            </a:r>
            <a:r>
              <a:rPr lang="en-US" sz="2000" dirty="0">
                <a:latin typeface="+mn-lt"/>
              </a:rPr>
              <a:t>fault </a:t>
            </a:r>
            <a:r>
              <a:rPr lang="en-US" sz="2000" dirty="0" smtClean="0">
                <a:latin typeface="+mn-lt"/>
              </a:rPr>
              <a:t>conditions. The </a:t>
            </a:r>
            <a:r>
              <a:rPr lang="en-US" sz="2000" dirty="0">
                <a:latin typeface="+mn-lt"/>
              </a:rPr>
              <a:t>Quality and Magic Number options help ensure a reliable, loop-free data link. The Magic Number field helps in detecting links that are in a looped-back condition. Magic numbers are generated randomly at each end of the connection.</a:t>
            </a:r>
          </a:p>
          <a:p>
            <a:pPr algn="l"/>
            <a:endParaRPr lang="en-US" dirty="0"/>
          </a:p>
        </p:txBody>
      </p:sp>
    </p:spTree>
    <p:extLst>
      <p:ext uri="{BB962C8B-B14F-4D97-AF65-F5344CB8AC3E}">
        <p14:creationId xmlns:p14="http://schemas.microsoft.com/office/powerpoint/2010/main" val="2197451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50882" y="109917"/>
            <a:ext cx="7465273" cy="520694"/>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err="1" smtClean="0">
                <a:ea typeface="ＭＳ Ｐゴシック" pitchFamily="34" charset="-128"/>
              </a:rPr>
              <a:t>PPP</a:t>
            </a:r>
            <a:r>
              <a:rPr lang="en-US" dirty="0" smtClean="0">
                <a:ea typeface="ＭＳ Ｐゴシック" pitchFamily="34" charset="-128"/>
              </a:rPr>
              <a:t> Configuration Options</a:t>
            </a:r>
          </a:p>
        </p:txBody>
      </p:sp>
      <p:sp>
        <p:nvSpPr>
          <p:cNvPr id="3" name="TextBox 2"/>
          <p:cNvSpPr txBox="1"/>
          <p:nvPr/>
        </p:nvSpPr>
        <p:spPr>
          <a:xfrm>
            <a:off x="579390" y="1070393"/>
            <a:ext cx="8401050" cy="4087273"/>
          </a:xfrm>
          <a:prstGeom prst="rect">
            <a:avLst/>
          </a:prstGeom>
          <a:noFill/>
        </p:spPr>
        <p:txBody>
          <a:bodyPr wrap="square" rtlCol="0">
            <a:spAutoFit/>
          </a:bodyPr>
          <a:lstStyle/>
          <a:p>
            <a:pPr marL="236538" lvl="1" indent="-236538" algn="just" defTabSz="814388">
              <a:lnSpc>
                <a:spcPct val="95000"/>
              </a:lnSpc>
              <a:spcBef>
                <a:spcPct val="50000"/>
              </a:spcBef>
              <a:buClr>
                <a:srgbClr val="708CA1"/>
              </a:buClr>
              <a:buFont typeface="Wingdings" pitchFamily="2" charset="2"/>
              <a:buChar char="§"/>
            </a:pPr>
            <a:r>
              <a:rPr lang="en-US" sz="2000" b="1" dirty="0">
                <a:latin typeface="+mn-lt"/>
              </a:rPr>
              <a:t>PPP Callback</a:t>
            </a:r>
            <a:r>
              <a:rPr lang="en-US" sz="2000" dirty="0">
                <a:latin typeface="+mn-lt"/>
              </a:rPr>
              <a:t> – PPP callback is used to enhance security. With this LCP option, a Cisco router can act as a callback client or a callback server. The client makes the initial call, requests that the server call it back, and terminates its initial call. The callback router answers the initial call and makes the return call to the client based on its configuration statements. The command is </a:t>
            </a:r>
            <a:r>
              <a:rPr lang="en-US" sz="2000" b="1" dirty="0" err="1">
                <a:latin typeface="Courier New" pitchFamily="49" charset="0"/>
                <a:cs typeface="Courier New" pitchFamily="49" charset="0"/>
              </a:rPr>
              <a:t>ppp</a:t>
            </a:r>
            <a:r>
              <a:rPr lang="en-US" sz="2000" b="1" dirty="0">
                <a:latin typeface="Courier New" pitchFamily="49" charset="0"/>
                <a:cs typeface="Courier New" pitchFamily="49" charset="0"/>
              </a:rPr>
              <a:t> callback </a:t>
            </a:r>
            <a:r>
              <a:rPr lang="en-US" sz="2000" dirty="0">
                <a:latin typeface="Courier New" pitchFamily="49" charset="0"/>
                <a:cs typeface="Courier New" pitchFamily="49" charset="0"/>
              </a:rPr>
              <a:t>[</a:t>
            </a:r>
            <a:r>
              <a:rPr lang="en-US" sz="2000" b="1" dirty="0">
                <a:latin typeface="Courier New" pitchFamily="49" charset="0"/>
                <a:cs typeface="Courier New" pitchFamily="49" charset="0"/>
              </a:rPr>
              <a:t>accept</a:t>
            </a:r>
            <a:r>
              <a:rPr lang="en-US" sz="2000" dirty="0">
                <a:latin typeface="Courier New" pitchFamily="49" charset="0"/>
                <a:cs typeface="Courier New" pitchFamily="49" charset="0"/>
              </a:rPr>
              <a:t> | </a:t>
            </a:r>
            <a:r>
              <a:rPr lang="en-US" sz="2000" b="1" dirty="0">
                <a:latin typeface="Courier New" pitchFamily="49" charset="0"/>
                <a:cs typeface="Courier New" pitchFamily="49" charset="0"/>
              </a:rPr>
              <a:t>request</a:t>
            </a:r>
            <a:r>
              <a:rPr lang="en-US" sz="2000" dirty="0">
                <a:latin typeface="Courier New" pitchFamily="49" charset="0"/>
                <a:cs typeface="Courier New" pitchFamily="49" charset="0"/>
              </a:rPr>
              <a:t>]</a:t>
            </a:r>
            <a:r>
              <a:rPr lang="en-US" sz="2000" dirty="0">
                <a:latin typeface="+mn-lt"/>
              </a:rPr>
              <a:t>.</a:t>
            </a:r>
          </a:p>
          <a:p>
            <a:pPr marL="236538" lvl="1" indent="-236538" algn="just" defTabSz="814388">
              <a:lnSpc>
                <a:spcPct val="95000"/>
              </a:lnSpc>
              <a:spcBef>
                <a:spcPct val="50000"/>
              </a:spcBef>
              <a:buClr>
                <a:srgbClr val="708CA1"/>
              </a:buClr>
              <a:buFont typeface="Wingdings" pitchFamily="2" charset="2"/>
              <a:buChar char="§"/>
            </a:pPr>
            <a:r>
              <a:rPr lang="en-US" sz="2000" b="1" dirty="0" smtClean="0">
                <a:latin typeface="+mn-lt"/>
              </a:rPr>
              <a:t>Multilink</a:t>
            </a:r>
            <a:r>
              <a:rPr lang="en-US" sz="2000" dirty="0" smtClean="0">
                <a:latin typeface="+mn-lt"/>
              </a:rPr>
              <a:t> </a:t>
            </a:r>
            <a:r>
              <a:rPr lang="en-US" sz="2000" dirty="0" smtClean="0"/>
              <a:t>– </a:t>
            </a:r>
            <a:r>
              <a:rPr lang="en-US" sz="2000" dirty="0" smtClean="0">
                <a:latin typeface="+mn-lt"/>
              </a:rPr>
              <a:t>This </a:t>
            </a:r>
            <a:r>
              <a:rPr lang="en-US" sz="2000" dirty="0">
                <a:latin typeface="+mn-lt"/>
              </a:rPr>
              <a:t>alternative provides load balancing over the router interfaces that PPP uses. Multilink PPP provides a method for spreading traffic across multiple physical WAN links while providing packet fragmentation and reassembly, proper sequencing, multivendor interoperability, and load balancing on inbound and outbound traffic.</a:t>
            </a:r>
          </a:p>
          <a:p>
            <a:pPr algn="l"/>
            <a:endParaRPr lang="en-US" dirty="0"/>
          </a:p>
        </p:txBody>
      </p:sp>
    </p:spTree>
    <p:extLst>
      <p:ext uri="{BB962C8B-B14F-4D97-AF65-F5344CB8AC3E}">
        <p14:creationId xmlns:p14="http://schemas.microsoft.com/office/powerpoint/2010/main" val="286946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29713" y="140396"/>
            <a:ext cx="7462673" cy="56904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err="1" smtClean="0">
                <a:ea typeface="ＭＳ Ｐゴシック" pitchFamily="34" charset="-128"/>
              </a:rPr>
              <a:t>PPP</a:t>
            </a:r>
            <a:r>
              <a:rPr lang="en-US" dirty="0" smtClean="0">
                <a:ea typeface="ＭＳ Ｐゴシック" pitchFamily="34" charset="-128"/>
              </a:rPr>
              <a:t> Basic Configuration Command</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579" y="1225882"/>
            <a:ext cx="8135340" cy="369570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392445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4815" y="108864"/>
            <a:ext cx="7275633" cy="60057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err="1" smtClean="0">
                <a:ea typeface="ＭＳ Ｐゴシック" pitchFamily="34" charset="-128"/>
              </a:rPr>
              <a:t>PPP</a:t>
            </a:r>
            <a:r>
              <a:rPr lang="en-US" dirty="0" smtClean="0">
                <a:ea typeface="ＭＳ Ｐゴシック" pitchFamily="34" charset="-128"/>
              </a:rPr>
              <a:t> Compression Commands</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4816" y="747784"/>
            <a:ext cx="6320424" cy="459672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08277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72057" y="172980"/>
            <a:ext cx="7944074" cy="56799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err="1" smtClean="0">
                <a:ea typeface="ＭＳ Ｐゴシック" pitchFamily="34" charset="-128"/>
              </a:rPr>
              <a:t>PPP</a:t>
            </a:r>
            <a:r>
              <a:rPr lang="en-US" dirty="0" smtClean="0">
                <a:ea typeface="ＭＳ Ｐゴシック" pitchFamily="34" charset="-128"/>
              </a:rPr>
              <a:t> Link Quality Monitoring Command</a:t>
            </a:r>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1624" y="1547334"/>
            <a:ext cx="5770530" cy="3844473"/>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942905" y="847414"/>
            <a:ext cx="7964612" cy="646331"/>
          </a:xfrm>
          <a:prstGeom prst="rect">
            <a:avLst/>
          </a:prstGeom>
          <a:noFill/>
        </p:spPr>
        <p:txBody>
          <a:bodyPr wrap="square" rtlCol="0">
            <a:spAutoFit/>
          </a:bodyPr>
          <a:lstStyle/>
          <a:p>
            <a:pPr algn="just"/>
            <a:r>
              <a:rPr lang="en-US" sz="2000" dirty="0"/>
              <a:t>The</a:t>
            </a:r>
            <a:r>
              <a:rPr lang="en-US" sz="2000" b="1" dirty="0"/>
              <a:t> </a:t>
            </a:r>
            <a:r>
              <a:rPr lang="en-US" sz="2000" b="1" dirty="0" err="1">
                <a:latin typeface="Courier New" pitchFamily="49" charset="0"/>
                <a:cs typeface="Courier New" pitchFamily="49" charset="0"/>
              </a:rPr>
              <a:t>ppp</a:t>
            </a:r>
            <a:r>
              <a:rPr lang="en-US" sz="2000" b="1" dirty="0">
                <a:latin typeface="Courier New" pitchFamily="49" charset="0"/>
                <a:cs typeface="Courier New" pitchFamily="49" charset="0"/>
              </a:rPr>
              <a:t> </a:t>
            </a:r>
            <a:r>
              <a:rPr lang="en-US" sz="2000" b="1" dirty="0" smtClean="0">
                <a:latin typeface="Courier New" pitchFamily="49" charset="0"/>
                <a:cs typeface="Courier New" pitchFamily="49" charset="0"/>
              </a:rPr>
              <a:t>quality </a:t>
            </a:r>
            <a:r>
              <a:rPr lang="en-US" sz="2000" b="1" i="1" dirty="0" smtClean="0">
                <a:latin typeface="Courier New" pitchFamily="49" charset="0"/>
                <a:cs typeface="Courier New" pitchFamily="49" charset="0"/>
              </a:rPr>
              <a:t>percentage</a:t>
            </a:r>
            <a:r>
              <a:rPr lang="en-US" sz="2000" b="1" i="1" dirty="0" smtClean="0"/>
              <a:t> </a:t>
            </a:r>
            <a:r>
              <a:rPr lang="en-US" sz="2000" dirty="0" smtClean="0"/>
              <a:t>command </a:t>
            </a:r>
            <a:r>
              <a:rPr lang="en-US" sz="2000" dirty="0"/>
              <a:t>ensures that the link meets the quality requirement set; otherwise, the link closes down.</a:t>
            </a:r>
          </a:p>
        </p:txBody>
      </p:sp>
    </p:spTree>
    <p:extLst>
      <p:ext uri="{BB962C8B-B14F-4D97-AF65-F5344CB8AC3E}">
        <p14:creationId xmlns:p14="http://schemas.microsoft.com/office/powerpoint/2010/main" val="186455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5236" y="3780840"/>
            <a:ext cx="3024095" cy="1629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170" name="Rectangle 2"/>
          <p:cNvSpPr>
            <a:spLocks noGrp="1" noChangeArrowheads="1"/>
          </p:cNvSpPr>
          <p:nvPr>
            <p:ph type="title"/>
          </p:nvPr>
        </p:nvSpPr>
        <p:spPr>
          <a:xfrm>
            <a:off x="1245476" y="158266"/>
            <a:ext cx="7371207" cy="551174"/>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err="1" smtClean="0">
                <a:ea typeface="ＭＳ Ｐゴシック" pitchFamily="34" charset="-128"/>
              </a:rPr>
              <a:t>PPP</a:t>
            </a:r>
            <a:r>
              <a:rPr lang="en-US" dirty="0" smtClean="0">
                <a:ea typeface="ＭＳ Ｐゴシック" pitchFamily="34" charset="-128"/>
              </a:rPr>
              <a:t> Multilink Commands</a:t>
            </a:r>
          </a:p>
        </p:txBody>
      </p:sp>
      <p:pic>
        <p:nvPicPr>
          <p:cNvPr id="1331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70081" y="811672"/>
            <a:ext cx="4183119" cy="947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800" y="2040795"/>
            <a:ext cx="2982531" cy="1806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01690" y="1975633"/>
            <a:ext cx="3061354" cy="18946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9"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36329" y="3733734"/>
            <a:ext cx="3032257" cy="1676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863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31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55834" y="109916"/>
            <a:ext cx="7138750" cy="50492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Verifying PPP Configuration</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849" y="3599245"/>
            <a:ext cx="6710107" cy="1600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9089" y="789540"/>
            <a:ext cx="5771846" cy="3014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96107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45476" y="60188"/>
            <a:ext cx="7284013" cy="61771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Verifying PPP Configuration (cont.)</a:t>
            </a:r>
          </a:p>
        </p:txBody>
      </p:sp>
      <p:pic>
        <p:nvPicPr>
          <p:cNvPr id="9220"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2385" t="5471"/>
          <a:stretch/>
        </p:blipFill>
        <p:spPr bwMode="auto">
          <a:xfrm>
            <a:off x="1529255" y="1718439"/>
            <a:ext cx="6508484" cy="3767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958030" y="796134"/>
            <a:ext cx="8073934" cy="923330"/>
          </a:xfrm>
          <a:prstGeom prst="rect">
            <a:avLst/>
          </a:prstGeom>
          <a:noFill/>
        </p:spPr>
        <p:txBody>
          <a:bodyPr wrap="square" rtlCol="0">
            <a:spAutoFit/>
          </a:bodyPr>
          <a:lstStyle/>
          <a:p>
            <a:pPr algn="just"/>
            <a:r>
              <a:rPr lang="en-US" sz="2000" dirty="0"/>
              <a:t>The output indicates the interface Multilink 1, the hostnames of both the local and remote endpoints, and the serial interfaces assigned to the multilink bundle.</a:t>
            </a:r>
          </a:p>
        </p:txBody>
      </p:sp>
    </p:spTree>
    <p:extLst>
      <p:ext uri="{BB962C8B-B14F-4D97-AF65-F5344CB8AC3E}">
        <p14:creationId xmlns:p14="http://schemas.microsoft.com/office/powerpoint/2010/main" val="2854402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92771" y="141974"/>
            <a:ext cx="7383443" cy="52016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PPP Authentication Protocols</a:t>
            </a: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2411" y="628959"/>
            <a:ext cx="6102334" cy="48258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4495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6124" y="2696246"/>
            <a:ext cx="4189793" cy="2890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901" y="1060623"/>
            <a:ext cx="4255334" cy="2356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170" name="Rectangle 2"/>
          <p:cNvSpPr>
            <a:spLocks noGrp="1" noChangeArrowheads="1"/>
          </p:cNvSpPr>
          <p:nvPr>
            <p:ph type="title"/>
          </p:nvPr>
        </p:nvSpPr>
        <p:spPr>
          <a:xfrm>
            <a:off x="966133" y="117384"/>
            <a:ext cx="8145462" cy="62358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Password Authentication Protocol (PAP)</a:t>
            </a:r>
          </a:p>
        </p:txBody>
      </p:sp>
      <p:sp>
        <p:nvSpPr>
          <p:cNvPr id="2" name="TextBox 1"/>
          <p:cNvSpPr txBox="1"/>
          <p:nvPr/>
        </p:nvSpPr>
        <p:spPr>
          <a:xfrm>
            <a:off x="438150" y="797924"/>
            <a:ext cx="2190750" cy="424732"/>
          </a:xfrm>
          <a:prstGeom prst="rect">
            <a:avLst/>
          </a:prstGeom>
          <a:noFill/>
        </p:spPr>
        <p:txBody>
          <a:bodyPr wrap="square" rtlCol="0">
            <a:spAutoFit/>
          </a:bodyPr>
          <a:lstStyle/>
          <a:p>
            <a:r>
              <a:rPr lang="en-US" b="1" dirty="0" smtClean="0"/>
              <a:t>Initiating PAP</a:t>
            </a:r>
            <a:endParaRPr lang="en-US" b="1" dirty="0"/>
          </a:p>
        </p:txBody>
      </p:sp>
      <p:sp>
        <p:nvSpPr>
          <p:cNvPr id="3" name="TextBox 2"/>
          <p:cNvSpPr txBox="1"/>
          <p:nvPr/>
        </p:nvSpPr>
        <p:spPr>
          <a:xfrm>
            <a:off x="5989909" y="2299572"/>
            <a:ext cx="2600325" cy="424732"/>
          </a:xfrm>
          <a:prstGeom prst="rect">
            <a:avLst/>
          </a:prstGeom>
          <a:noFill/>
        </p:spPr>
        <p:txBody>
          <a:bodyPr wrap="square" rtlCol="0">
            <a:spAutoFit/>
          </a:bodyPr>
          <a:lstStyle/>
          <a:p>
            <a:pPr algn="l"/>
            <a:r>
              <a:rPr lang="en-US" b="1" dirty="0" smtClean="0"/>
              <a:t>Completing PAP</a:t>
            </a:r>
            <a:endParaRPr lang="en-US" b="1" dirty="0"/>
          </a:p>
        </p:txBody>
      </p:sp>
    </p:spTree>
    <p:extLst>
      <p:ext uri="{BB962C8B-B14F-4D97-AF65-F5344CB8AC3E}">
        <p14:creationId xmlns:p14="http://schemas.microsoft.com/office/powerpoint/2010/main" val="3384212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1502" y="2958146"/>
            <a:ext cx="4381695" cy="27066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32" y="778766"/>
            <a:ext cx="4669970" cy="24918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170" name="Rectangle 2"/>
          <p:cNvSpPr>
            <a:spLocks noGrp="1" noChangeArrowheads="1"/>
          </p:cNvSpPr>
          <p:nvPr>
            <p:ph type="title"/>
          </p:nvPr>
        </p:nvSpPr>
        <p:spPr>
          <a:xfrm>
            <a:off x="1150883" y="104152"/>
            <a:ext cx="7585462" cy="447630"/>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sz="2600" dirty="0" smtClean="0">
                <a:ea typeface="ＭＳ Ｐゴシック" pitchFamily="34" charset="-128"/>
              </a:rPr>
              <a:t>Challenge Handshake Authentication Protocol</a:t>
            </a:r>
          </a:p>
        </p:txBody>
      </p:sp>
      <p:sp>
        <p:nvSpPr>
          <p:cNvPr id="2" name="TextBox 1"/>
          <p:cNvSpPr txBox="1"/>
          <p:nvPr/>
        </p:nvSpPr>
        <p:spPr>
          <a:xfrm>
            <a:off x="307521" y="595500"/>
            <a:ext cx="2762250" cy="424732"/>
          </a:xfrm>
          <a:prstGeom prst="rect">
            <a:avLst/>
          </a:prstGeom>
          <a:noFill/>
        </p:spPr>
        <p:txBody>
          <a:bodyPr wrap="square" rtlCol="0">
            <a:spAutoFit/>
          </a:bodyPr>
          <a:lstStyle/>
          <a:p>
            <a:pPr algn="l"/>
            <a:r>
              <a:rPr lang="en-US" b="1" dirty="0" smtClean="0"/>
              <a:t>Initiating CHAP</a:t>
            </a:r>
            <a:endParaRPr lang="en-US" b="1" dirty="0"/>
          </a:p>
        </p:txBody>
      </p:sp>
      <p:sp>
        <p:nvSpPr>
          <p:cNvPr id="3" name="TextBox 2"/>
          <p:cNvSpPr txBox="1"/>
          <p:nvPr/>
        </p:nvSpPr>
        <p:spPr>
          <a:xfrm>
            <a:off x="4591139" y="2652072"/>
            <a:ext cx="4082143" cy="424732"/>
          </a:xfrm>
          <a:prstGeom prst="rect">
            <a:avLst/>
          </a:prstGeom>
          <a:noFill/>
        </p:spPr>
        <p:txBody>
          <a:bodyPr wrap="square" rtlCol="0">
            <a:spAutoFit/>
          </a:bodyPr>
          <a:lstStyle/>
          <a:p>
            <a:pPr algn="r"/>
            <a:r>
              <a:rPr lang="en-US" b="1" dirty="0" smtClean="0"/>
              <a:t>Responding CHAP</a:t>
            </a:r>
            <a:endParaRPr lang="en-US" b="1" dirty="0"/>
          </a:p>
        </p:txBody>
      </p:sp>
    </p:spTree>
    <p:extLst>
      <p:ext uri="{BB962C8B-B14F-4D97-AF65-F5344CB8AC3E}">
        <p14:creationId xmlns:p14="http://schemas.microsoft.com/office/powerpoint/2010/main" val="1207839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3945" y="189798"/>
            <a:ext cx="7193624" cy="59847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CHAP</a:t>
            </a:r>
            <a:r>
              <a:rPr lang="en-US" dirty="0">
                <a:ea typeface="ＭＳ Ｐゴシック" pitchFamily="34" charset="-128"/>
              </a:rPr>
              <a:t> </a:t>
            </a:r>
            <a:r>
              <a:rPr lang="en-US" dirty="0" smtClean="0">
                <a:ea typeface="ＭＳ Ｐゴシック" pitchFamily="34" charset="-128"/>
              </a:rPr>
              <a:t>(cont.)</a:t>
            </a:r>
          </a:p>
        </p:txBody>
      </p:sp>
      <p:sp>
        <p:nvSpPr>
          <p:cNvPr id="2" name="TextBox 1"/>
          <p:cNvSpPr txBox="1"/>
          <p:nvPr/>
        </p:nvSpPr>
        <p:spPr>
          <a:xfrm>
            <a:off x="3190875" y="1141850"/>
            <a:ext cx="3242582" cy="424732"/>
          </a:xfrm>
          <a:prstGeom prst="rect">
            <a:avLst/>
          </a:prstGeom>
          <a:noFill/>
        </p:spPr>
        <p:txBody>
          <a:bodyPr wrap="square" rtlCol="0">
            <a:spAutoFit/>
          </a:bodyPr>
          <a:lstStyle/>
          <a:p>
            <a:pPr algn="l"/>
            <a:r>
              <a:rPr lang="en-US" b="1" dirty="0" smtClean="0"/>
              <a:t>Completing CHAP</a:t>
            </a:r>
            <a:endParaRPr lang="en-US" b="1" dirty="0"/>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6461" y="2038161"/>
            <a:ext cx="4791075" cy="32861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934769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772510" y="82740"/>
            <a:ext cx="8281128" cy="46904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PPP Encapsulation and Authentication Process</a:t>
            </a: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9253" y="551782"/>
            <a:ext cx="5934530" cy="493789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78647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23974" y="93098"/>
            <a:ext cx="7258842" cy="53752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Configuring PPP Authentication</a:t>
            </a: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3974" y="704168"/>
            <a:ext cx="6779502" cy="476646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02567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80667" y="140922"/>
            <a:ext cx="7849651" cy="63157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Configuring PPP Authentication (cont.)</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0667" y="1214978"/>
            <a:ext cx="6311698" cy="406908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6187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08993" y="313894"/>
            <a:ext cx="7963080" cy="56897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Configuring PPP Authentication (cont.)</a:t>
            </a:r>
          </a:p>
        </p:txBody>
      </p:sp>
      <p:pic>
        <p:nvPicPr>
          <p:cNvPr id="1843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r="1095"/>
          <a:stretch/>
        </p:blipFill>
        <p:spPr bwMode="auto">
          <a:xfrm>
            <a:off x="1217057" y="1248742"/>
            <a:ext cx="6607802" cy="390525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80543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081048" y="2216479"/>
            <a:ext cx="5297214" cy="1481138"/>
          </a:xfrm>
        </p:spPr>
        <p:txBody>
          <a:bodyPr/>
          <a:lstStyle/>
          <a:p>
            <a:pPr eaLnBrk="1" hangingPunct="1"/>
            <a:r>
              <a:rPr lang="en-US" sz="2400" dirty="0" smtClean="0">
                <a:ea typeface="ＭＳ Ｐゴシック" pitchFamily="34" charset="-128"/>
              </a:rPr>
              <a:t>Troubleshooting  </a:t>
            </a:r>
            <a:r>
              <a:rPr lang="en-US" sz="2400" dirty="0">
                <a:ea typeface="ＭＳ Ｐゴシック" pitchFamily="34" charset="-128"/>
              </a:rPr>
              <a:t>WAN Connectivity</a:t>
            </a:r>
            <a:endParaRPr lang="en-US" sz="2400" dirty="0" smtClean="0">
              <a:solidFill>
                <a:schemeClr val="folHlink"/>
              </a:solidFill>
            </a:endParaRPr>
          </a:p>
        </p:txBody>
      </p:sp>
    </p:spTree>
    <p:extLst>
      <p:ext uri="{BB962C8B-B14F-4D97-AF65-F5344CB8AC3E}">
        <p14:creationId xmlns:p14="http://schemas.microsoft.com/office/powerpoint/2010/main" val="262607953"/>
      </p:ext>
    </p:extLst>
  </p:cSld>
  <p:clrMapOvr>
    <a:masterClrMapping/>
  </p:clrMapOvr>
  <p:transition>
    <p:wipe dir="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90699" y="113731"/>
            <a:ext cx="8429047" cy="56417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PPP Serial Encapsulation</a:t>
            </a: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8089" y="679671"/>
            <a:ext cx="5935884" cy="422340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9622" y="4871544"/>
            <a:ext cx="5935884" cy="619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3197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3969" y="462676"/>
            <a:ext cx="8571342" cy="593614"/>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sz="2400" dirty="0" smtClean="0">
                <a:ea typeface="ＭＳ Ｐゴシック" pitchFamily="34" charset="-128"/>
              </a:rPr>
              <a:t>Troubleshooting a PPP Configuration with Authentication</a:t>
            </a: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8126" y="1370327"/>
            <a:ext cx="7503504" cy="34652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6121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324302" y="52269"/>
            <a:ext cx="7111563" cy="452225"/>
          </a:xfrm>
        </p:spPr>
        <p:txBody>
          <a:bodyPr/>
          <a:lstStyle/>
          <a:p>
            <a:pPr eaLnBrk="1" hangingPunct="1"/>
            <a:r>
              <a:rPr lang="en-US" dirty="0" smtClean="0">
                <a:ea typeface="ＭＳ Ｐゴシック" pitchFamily="34" charset="-128"/>
              </a:rPr>
              <a:t>Summary</a:t>
            </a:r>
          </a:p>
        </p:txBody>
      </p:sp>
      <p:sp>
        <p:nvSpPr>
          <p:cNvPr id="2" name="TextBox 1"/>
          <p:cNvSpPr txBox="1"/>
          <p:nvPr/>
        </p:nvSpPr>
        <p:spPr>
          <a:xfrm>
            <a:off x="441434" y="425641"/>
            <a:ext cx="8434552" cy="5078313"/>
          </a:xfrm>
          <a:prstGeom prst="rect">
            <a:avLst/>
          </a:prstGeom>
          <a:noFill/>
        </p:spPr>
        <p:txBody>
          <a:bodyPr wrap="square" rtlCol="0">
            <a:spAutoFit/>
          </a:bodyPr>
          <a:lstStyle/>
          <a:p>
            <a:pPr marL="236538" indent="-236538" algn="just">
              <a:buFont typeface="Wingdings" panose="05000000000000000000" pitchFamily="2" charset="2"/>
              <a:buChar char="§"/>
              <a:tabLst>
                <a:tab pos="568325" algn="l"/>
              </a:tabLst>
            </a:pPr>
            <a:r>
              <a:rPr lang="en-US" sz="2000" dirty="0" smtClean="0"/>
              <a:t>Point-to-Point </a:t>
            </a:r>
            <a:r>
              <a:rPr lang="en-US" sz="2000" dirty="0"/>
              <a:t>links are usually more expensive than shared services; however, the benefits may outweigh the costs. Constant availability is important for some protocols, such as VoIP.</a:t>
            </a:r>
          </a:p>
          <a:p>
            <a:pPr marL="236538" indent="-236538" algn="just">
              <a:buFont typeface="Wingdings" panose="05000000000000000000" pitchFamily="2" charset="2"/>
              <a:buChar char="§"/>
              <a:tabLst>
                <a:tab pos="568325" algn="l"/>
              </a:tabLst>
            </a:pPr>
            <a:r>
              <a:rPr lang="en-US" sz="2000" dirty="0"/>
              <a:t>SONET is an optical network standard that uses STDM for efficient use of bandwidth. </a:t>
            </a:r>
            <a:endParaRPr lang="en-US" sz="2000" dirty="0" smtClean="0"/>
          </a:p>
          <a:p>
            <a:pPr marL="236538" indent="-236538" algn="just">
              <a:buFont typeface="Wingdings" panose="05000000000000000000" pitchFamily="2" charset="2"/>
              <a:buChar char="§"/>
              <a:tabLst>
                <a:tab pos="568325" algn="l"/>
              </a:tabLst>
            </a:pPr>
            <a:r>
              <a:rPr lang="en-US" sz="2000" dirty="0" smtClean="0"/>
              <a:t>The </a:t>
            </a:r>
            <a:r>
              <a:rPr lang="en-US" sz="2000" dirty="0"/>
              <a:t>demarcation point is the point in the network where the responsibility of the service provider ends and the responsibility of the customer begins. The CPE, usually a router, is the DTE device. The DCE is usually a modem or CSU/DSU.</a:t>
            </a:r>
          </a:p>
          <a:p>
            <a:pPr marL="236538" indent="-236538" algn="just">
              <a:buFont typeface="Wingdings" panose="05000000000000000000" pitchFamily="2" charset="2"/>
              <a:buChar char="§"/>
              <a:tabLst>
                <a:tab pos="568325" algn="l"/>
              </a:tabLst>
            </a:pPr>
            <a:r>
              <a:rPr lang="en-US" sz="2000" dirty="0" smtClean="0"/>
              <a:t>Cisco </a:t>
            </a:r>
            <a:r>
              <a:rPr lang="en-US" sz="2000" dirty="0"/>
              <a:t>HDLC is a bit-oriented synchronous data link layer protocol extension of HDLC and is used by many vendors to provide multiprotocol support. This is the default encapsulation method used on Cisco synchronous serial lines.</a:t>
            </a:r>
          </a:p>
          <a:p>
            <a:pPr marL="236538" indent="-236538" algn="just">
              <a:buFont typeface="Wingdings" panose="05000000000000000000" pitchFamily="2" charset="2"/>
              <a:buChar char="§"/>
              <a:tabLst>
                <a:tab pos="568325" algn="l"/>
              </a:tabLst>
            </a:pPr>
            <a:r>
              <a:rPr lang="en-US" sz="2000" dirty="0"/>
              <a:t>Synchronous PPP is used to connect to non-Cisco devices, to monitor link quality, provide </a:t>
            </a:r>
            <a:r>
              <a:rPr lang="en-US" sz="2000" dirty="0" smtClean="0"/>
              <a:t>authentication, or </a:t>
            </a:r>
            <a:r>
              <a:rPr lang="en-US" sz="2000" dirty="0"/>
              <a:t>bundle links for shared </a:t>
            </a:r>
            <a:r>
              <a:rPr lang="en-US" sz="2000" dirty="0" smtClean="0"/>
              <a:t>use</a:t>
            </a:r>
          </a:p>
          <a:p>
            <a:pPr marL="236538" indent="-236538" algn="just">
              <a:buFont typeface="Wingdings" panose="05000000000000000000" pitchFamily="2" charset="2"/>
              <a:buChar char="§"/>
              <a:tabLst>
                <a:tab pos="568325" algn="l"/>
              </a:tabLst>
            </a:pPr>
            <a:r>
              <a:rPr lang="en-US" sz="2000" dirty="0" smtClean="0"/>
              <a:t>LCP </a:t>
            </a:r>
            <a:r>
              <a:rPr lang="en-US" sz="2000" dirty="0"/>
              <a:t>is the PPP protocol used to establish, configure, test and terminate the data link connection. LCP can optionally authenticate a peer using PAP or CHAP. </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220717" y="2680138"/>
            <a:ext cx="8655269" cy="685800"/>
          </a:xfrm>
          <a:prstGeom prst="rect">
            <a:avLst/>
          </a:prstGeom>
          <a:solidFill>
            <a:srgbClr val="FFFFFF"/>
          </a:solidFill>
          <a:ln w="9525" algn="ctr">
            <a:noFill/>
            <a:miter lim="800000"/>
            <a:headEnd/>
            <a:tailEnd/>
          </a:ln>
        </p:spPr>
        <p:txBody>
          <a:bodyPr wrap="none" lIns="82124" tIns="41061" rIns="82124" bIns="41061" anchor="ctr"/>
          <a:lstStyle/>
          <a:p>
            <a:r>
              <a:rPr lang="en-GB" sz="6000" dirty="0" smtClean="0"/>
              <a:t>Questions?</a:t>
            </a:r>
            <a:endParaRPr lang="en-US" sz="6000"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19106</TotalTime>
  <Pages>28</Pages>
  <Words>3596</Words>
  <Application>Microsoft Office PowerPoint</Application>
  <PresentationFormat>On-screen Show (4:3)</PresentationFormat>
  <Paragraphs>402</Paragraphs>
  <Slides>60</Slides>
  <Notes>58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60</vt:i4>
      </vt:variant>
    </vt:vector>
  </HeadingPairs>
  <TitlesOfParts>
    <vt:vector size="66" baseType="lpstr">
      <vt:lpstr>ＭＳ Ｐゴシック</vt:lpstr>
      <vt:lpstr>Arial</vt:lpstr>
      <vt:lpstr>Courier New</vt:lpstr>
      <vt:lpstr>Wingdings</vt:lpstr>
      <vt:lpstr>PPT-TMPLT-WHT_C</vt:lpstr>
      <vt:lpstr>NetAcad-4F_PPT-WHT_060408</vt:lpstr>
      <vt:lpstr>Point-to-Point Connections</vt:lpstr>
      <vt:lpstr>Content</vt:lpstr>
      <vt:lpstr>Objectives</vt:lpstr>
      <vt:lpstr>Serial Communications Serial and Parallel Ports</vt:lpstr>
      <vt:lpstr> Serial Communication</vt:lpstr>
      <vt:lpstr> Point-to-Point Communication Links</vt:lpstr>
      <vt:lpstr>Point to Point link network map globally</vt:lpstr>
      <vt:lpstr>Time-Division Multiplexing </vt:lpstr>
      <vt:lpstr> Statistical Time-Division Multiplexing </vt:lpstr>
      <vt:lpstr> TDM Examples</vt:lpstr>
      <vt:lpstr> Demarcation Point</vt:lpstr>
      <vt:lpstr>DTE-DCE</vt:lpstr>
      <vt:lpstr> Serial Cables</vt:lpstr>
      <vt:lpstr> Serial Bandwidth</vt:lpstr>
      <vt:lpstr> WAN Encapsulation Protocols</vt:lpstr>
      <vt:lpstr> HDLC Frame Types</vt:lpstr>
      <vt:lpstr> Configuring HDLC Encapsulation</vt:lpstr>
      <vt:lpstr>Troubleshooting a Serial Interface</vt:lpstr>
      <vt:lpstr> Troubleshooting a Serial Interface (cont.)</vt:lpstr>
      <vt:lpstr> Troubleshooting a Serial Interface (cont.)</vt:lpstr>
      <vt:lpstr> Troubleshooting a Serial Interface (cont.)</vt:lpstr>
      <vt:lpstr>Troubleshooting a Serial Interface (cont.)</vt:lpstr>
      <vt:lpstr> Troubleshooting a Serial Interface (cont.)</vt:lpstr>
      <vt:lpstr> Introducing PPP</vt:lpstr>
      <vt:lpstr> Advantages of PPP</vt:lpstr>
      <vt:lpstr>LCP and NCP PPP Layered Architecture</vt:lpstr>
      <vt:lpstr> PPP Control Protocol (LCP)</vt:lpstr>
      <vt:lpstr> PPP Network Control Protocol (NCP)</vt:lpstr>
      <vt:lpstr> PPP Frame Structure</vt:lpstr>
      <vt:lpstr>Questions?</vt:lpstr>
      <vt:lpstr> Establishing a PPP Session</vt:lpstr>
      <vt:lpstr> LCP Operation</vt:lpstr>
      <vt:lpstr> LCP Operation (cont.)</vt:lpstr>
      <vt:lpstr> LCP Operation (cont.)</vt:lpstr>
      <vt:lpstr> LCP Packet</vt:lpstr>
      <vt:lpstr> LCP Packet</vt:lpstr>
      <vt:lpstr> LCP Packet (cont.)</vt:lpstr>
      <vt:lpstr> PPP Configuration Options</vt:lpstr>
      <vt:lpstr> NCP Explained</vt:lpstr>
      <vt:lpstr>Configure PPP PPP Configuration Options</vt:lpstr>
      <vt:lpstr> PPP Configuration Options</vt:lpstr>
      <vt:lpstr> PPP Basic Configuration Command</vt:lpstr>
      <vt:lpstr> PPP Compression Commands</vt:lpstr>
      <vt:lpstr> PPP Link Quality Monitoring Command</vt:lpstr>
      <vt:lpstr> PPP Multilink Commands</vt:lpstr>
      <vt:lpstr> Verifying PPP Configuration</vt:lpstr>
      <vt:lpstr> Verifying PPP Configuration (cont.)</vt:lpstr>
      <vt:lpstr> PPP Authentication Protocols</vt:lpstr>
      <vt:lpstr> Password Authentication Protocol (PAP)</vt:lpstr>
      <vt:lpstr> Challenge Handshake Authentication Protocol</vt:lpstr>
      <vt:lpstr> CHAP (cont.)</vt:lpstr>
      <vt:lpstr> PPP Encapsulation and Authentication Process</vt:lpstr>
      <vt:lpstr> Configuring PPP Authentication</vt:lpstr>
      <vt:lpstr> Configuring PPP Authentication (cont.)</vt:lpstr>
      <vt:lpstr> Configuring PPP Authentication (cont.)</vt:lpstr>
      <vt:lpstr>Troubleshooting  WAN Connectivity</vt:lpstr>
      <vt:lpstr> Troubleshooting PPP Serial Encapsulation</vt:lpstr>
      <vt:lpstr> Troubleshooting a PPP Configuration with Authentication</vt:lpstr>
      <vt:lpstr>Summary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1348</cp:revision>
  <cp:lastPrinted>1999-01-27T00:54:54Z</cp:lastPrinted>
  <dcterms:created xsi:type="dcterms:W3CDTF">2006-10-23T15:07:30Z</dcterms:created>
  <dcterms:modified xsi:type="dcterms:W3CDTF">2017-02-13T10:41:17Z</dcterms:modified>
</cp:coreProperties>
</file>