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handoutMasterIdLst>
    <p:handoutMasterId r:id="rId25"/>
  </p:handoutMasterIdLst>
  <p:sldIdLst>
    <p:sldId id="292" r:id="rId5"/>
    <p:sldId id="276" r:id="rId6"/>
    <p:sldId id="277" r:id="rId7"/>
    <p:sldId id="294" r:id="rId8"/>
    <p:sldId id="285" r:id="rId9"/>
    <p:sldId id="293" r:id="rId10"/>
    <p:sldId id="295" r:id="rId11"/>
    <p:sldId id="288" r:id="rId12"/>
    <p:sldId id="296" r:id="rId13"/>
    <p:sldId id="297" r:id="rId14"/>
    <p:sldId id="298" r:id="rId15"/>
    <p:sldId id="299" r:id="rId16"/>
    <p:sldId id="300" r:id="rId17"/>
    <p:sldId id="301" r:id="rId18"/>
    <p:sldId id="302" r:id="rId19"/>
    <p:sldId id="306" r:id="rId20"/>
    <p:sldId id="303" r:id="rId21"/>
    <p:sldId id="304" r:id="rId22"/>
    <p:sldId id="305"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26" autoAdjust="0"/>
    <p:restoredTop sz="95634"/>
  </p:normalViewPr>
  <p:slideViewPr>
    <p:cSldViewPr snapToGrid="0" showGuides="1">
      <p:cViewPr>
        <p:scale>
          <a:sx n="61" d="100"/>
          <a:sy n="61" d="100"/>
        </p:scale>
        <p:origin x="856" y="100"/>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1/13/2026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A894A48D-3417-BE20-3062-A366096904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AC9ED954-709D-51DC-3EA0-0E06FE1D72A5}"/>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1F57F2FB-2942-7663-E6DB-E3A976549D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ED31FE42-8AA6-DC9C-5EE7-8737143C1DD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8D246-FB21-4ACB-9068-6447CC7872F8}" type="datetimeFigureOut">
              <a:rPr lang="en-US" smtClean="0"/>
              <a:t>1/13/2026</a:t>
            </a:fld>
            <a:endParaRPr lang="en-US"/>
          </a:p>
        </p:txBody>
      </p:sp>
      <p:sp>
        <p:nvSpPr>
          <p:cNvPr id="12" name="Notes Placeholder 11">
            <a:extLst>
              <a:ext uri="{FF2B5EF4-FFF2-40B4-BE49-F238E27FC236}">
                <a16:creationId xmlns:a16="http://schemas.microsoft.com/office/drawing/2014/main" id="{5F659C92-43C4-05C5-9170-5CF256AF997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74923A81-0599-8ECF-BDF0-A4898D46829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F3159-94EB-4F6B-8273-09F1A6B019E6}"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3712883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3235818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dirty="0"/>
          </a:p>
        </p:txBody>
      </p:sp>
    </p:spTree>
    <p:extLst>
      <p:ext uri="{BB962C8B-B14F-4D97-AF65-F5344CB8AC3E}">
        <p14:creationId xmlns:p14="http://schemas.microsoft.com/office/powerpoint/2010/main" val="961386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dirty="0"/>
          </a:p>
        </p:txBody>
      </p:sp>
    </p:spTree>
    <p:extLst>
      <p:ext uri="{BB962C8B-B14F-4D97-AF65-F5344CB8AC3E}">
        <p14:creationId xmlns:p14="http://schemas.microsoft.com/office/powerpoint/2010/main" val="799336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5</a:t>
            </a:fld>
            <a:endParaRPr lang="en-US" altLang="zh-CN" noProof="0" dirty="0"/>
          </a:p>
        </p:txBody>
      </p:sp>
    </p:spTree>
    <p:extLst>
      <p:ext uri="{BB962C8B-B14F-4D97-AF65-F5344CB8AC3E}">
        <p14:creationId xmlns:p14="http://schemas.microsoft.com/office/powerpoint/2010/main" val="4245785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dirty="0"/>
          </a:p>
        </p:txBody>
      </p:sp>
    </p:spTree>
    <p:extLst>
      <p:ext uri="{BB962C8B-B14F-4D97-AF65-F5344CB8AC3E}">
        <p14:creationId xmlns:p14="http://schemas.microsoft.com/office/powerpoint/2010/main" val="1889056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7</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2979302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GB"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GB"/>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GB"/>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GB"/>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GB"/>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GB"/>
              <a:t>Click to edit Master title style</a:t>
            </a:r>
            <a:endParaRPr lang="en-US"/>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GB"/>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GB"/>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GB"/>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GB"/>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GB"/>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GB"/>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GB"/>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GB"/>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GB"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GB"/>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GB"/>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noProof="0"/>
              <a:t>Click to edit Master title style</a:t>
            </a:r>
            <a:endParaRPr lang="en-US" noProof="0"/>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764634" y="399393"/>
            <a:ext cx="5257793" cy="2057441"/>
          </a:xfrm>
        </p:spPr>
        <p:txBody>
          <a:bodyPr/>
          <a:lstStyle/>
          <a:p>
            <a:r>
              <a:rPr lang="en-US" sz="4800" dirty="0"/>
              <a:t>The First 1000 Days</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474788" y="2254917"/>
            <a:ext cx="4864470" cy="2348165"/>
          </a:xfrm>
        </p:spPr>
        <p:txBody>
          <a:bodyPr/>
          <a:lstStyle/>
          <a:p>
            <a:r>
              <a:rPr lang="en-US" dirty="0"/>
              <a:t>2519219 – Mollie Lambert</a:t>
            </a:r>
          </a:p>
          <a:p>
            <a:r>
              <a:rPr lang="en-GB" dirty="0"/>
              <a:t>I confirm that I have not used AI tools in the research and creation of this assignment. I confirm that I have not presented any AI generated materials as my own work. I confirm I have copies of my drafts, notes, and other resources I used, which I may be asked to provide in evidence.</a:t>
            </a:r>
            <a:endParaRPr lang="en-US" dirty="0"/>
          </a:p>
        </p:txBody>
      </p:sp>
      <p:sp>
        <p:nvSpPr>
          <p:cNvPr id="14" name="Freeform: Shape 11">
            <a:extLst>
              <a:ext uri="{FF2B5EF4-FFF2-40B4-BE49-F238E27FC236}">
                <a16:creationId xmlns:a16="http://schemas.microsoft.com/office/drawing/2014/main" id="{E5D4DE6D-89C8-6FFF-287D-3F3BAD416CA1}"/>
              </a:ext>
              <a:ext uri="{C183D7F6-B498-43B3-948B-1728B52AA6E4}">
                <adec:decorative xmlns:adec="http://schemas.microsoft.com/office/drawing/2017/decorative" val="1"/>
              </a:ext>
            </a:extLst>
          </p:cNvPr>
          <p:cNvSpPr/>
          <p:nvPr/>
        </p:nvSpPr>
        <p:spPr>
          <a:xfrm>
            <a:off x="8148947" y="4907321"/>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alpha val="50196"/>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pic>
        <p:nvPicPr>
          <p:cNvPr id="12" name="Picture 11">
            <a:extLst>
              <a:ext uri="{FF2B5EF4-FFF2-40B4-BE49-F238E27FC236}">
                <a16:creationId xmlns:a16="http://schemas.microsoft.com/office/drawing/2014/main" id="{33C72113-FE70-D25F-536E-C12052EE5F2E}"/>
              </a:ext>
            </a:extLst>
          </p:cNvPr>
          <p:cNvPicPr>
            <a:picLocks noChangeAspect="1"/>
          </p:cNvPicPr>
          <p:nvPr/>
        </p:nvPicPr>
        <p:blipFill>
          <a:blip r:embed="rId3"/>
          <a:stretch>
            <a:fillRect/>
          </a:stretch>
        </p:blipFill>
        <p:spPr>
          <a:xfrm>
            <a:off x="6370789" y="1027134"/>
            <a:ext cx="5571249" cy="3119899"/>
          </a:xfrm>
          <a:prstGeom prst="rect">
            <a:avLst/>
          </a:prstGeom>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309157" y="224477"/>
            <a:ext cx="9591587" cy="1325563"/>
          </a:xfrm>
        </p:spPr>
        <p:txBody>
          <a:bodyPr/>
          <a:lstStyle/>
          <a:p>
            <a:r>
              <a:rPr lang="en-US" sz="6000" dirty="0">
                <a:solidFill>
                  <a:schemeClr val="tx1"/>
                </a:solidFill>
              </a:rPr>
              <a:t>What are the first 1000 days?</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163777" y="1621669"/>
            <a:ext cx="5121145" cy="4596251"/>
          </a:xfrm>
        </p:spPr>
        <p:txBody>
          <a:bodyPr/>
          <a:lstStyle/>
          <a:p>
            <a:r>
              <a:rPr lang="en-GB" sz="1800" dirty="0"/>
              <a:t>The first 1,000 days refer to the period from conception through a child’s second birthday, a critical time of rapid physical, brain, and emotional development. Experiences during this window play a crucial role in shaping lifelong outcomes, including learning ability, immune strength, and the risk of chronic disease. Factors such as good nutrition, access to health care, responsive caregiving, and a safe, supportive environment are especially important. Because growth and development are fastest and most sensitive during these early years, positive support in the first 1,000 days lays a strong foundation for long-term health and well-being (Public Health Wales,2023)</a:t>
            </a:r>
            <a:endParaRPr lang="en-US" sz="1800" dirty="0"/>
          </a:p>
        </p:txBody>
      </p:sp>
      <p:sp>
        <p:nvSpPr>
          <p:cNvPr id="7" name="Slide Number Placeholder 6">
            <a:extLst>
              <a:ext uri="{FF2B5EF4-FFF2-40B4-BE49-F238E27FC236}">
                <a16:creationId xmlns:a16="http://schemas.microsoft.com/office/drawing/2014/main" id="{7D6767F8-4670-E83D-85F4-1446B8B9D466}"/>
              </a:ext>
            </a:extLst>
          </p:cNvPr>
          <p:cNvSpPr>
            <a:spLocks noGrp="1"/>
          </p:cNvSpPr>
          <p:nvPr>
            <p:ph type="sldNum" sz="quarter" idx="53"/>
          </p:nvPr>
        </p:nvSpPr>
        <p:spPr/>
        <p:txBody>
          <a:bodyPr/>
          <a:lstStyle/>
          <a:p>
            <a:fld id="{47FEACEE-25B4-4A2D-B147-27296E36371D}" type="slidenum">
              <a:rPr lang="en-US" altLang="zh-CN" smtClean="0"/>
              <a:pPr/>
              <a:t>2</a:t>
            </a:fld>
            <a:endParaRPr lang="en-US" altLang="zh-CN" dirty="0"/>
          </a:p>
        </p:txBody>
      </p:sp>
      <p:pic>
        <p:nvPicPr>
          <p:cNvPr id="13" name="Picture 12">
            <a:extLst>
              <a:ext uri="{FF2B5EF4-FFF2-40B4-BE49-F238E27FC236}">
                <a16:creationId xmlns:a16="http://schemas.microsoft.com/office/drawing/2014/main" id="{D50E8192-36AA-E0FD-CF8A-916D77EA3963}"/>
              </a:ext>
            </a:extLst>
          </p:cNvPr>
          <p:cNvPicPr>
            <a:picLocks noChangeAspect="1"/>
          </p:cNvPicPr>
          <p:nvPr/>
        </p:nvPicPr>
        <p:blipFill>
          <a:blip r:embed="rId3"/>
          <a:stretch>
            <a:fillRect/>
          </a:stretch>
        </p:blipFill>
        <p:spPr>
          <a:xfrm>
            <a:off x="5410441" y="1277803"/>
            <a:ext cx="6781559" cy="3814627"/>
          </a:xfrm>
          <a:prstGeom prst="rect">
            <a:avLst/>
          </a:prstGeom>
        </p:spPr>
      </p:pic>
    </p:spTree>
    <p:extLst>
      <p:ext uri="{BB962C8B-B14F-4D97-AF65-F5344CB8AC3E}">
        <p14:creationId xmlns:p14="http://schemas.microsoft.com/office/powerpoint/2010/main" val="7755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5627372" y="125571"/>
            <a:ext cx="6301297" cy="6643248"/>
          </a:xfrm>
        </p:spPr>
        <p:txBody>
          <a:bodyPr/>
          <a:lstStyle/>
          <a:p>
            <a:r>
              <a:rPr lang="en-GB" sz="1600" b="0" dirty="0"/>
              <a:t>Conception to Birth (Pregnancy): This stage involves the formation of vital organs and rapid brain development. Good maternal nutrition, quality prenatal care, and routine health checkups are essential to support healthy </a:t>
            </a:r>
            <a:r>
              <a:rPr lang="en-GB" sz="1600" b="0" dirty="0" err="1"/>
              <a:t>fetal</a:t>
            </a:r>
            <a:r>
              <a:rPr lang="en-GB" sz="1600" b="0" dirty="0"/>
              <a:t> growth, prevent complications, and ensure proper development. Adequate intake of key nutrients, monitoring of maternal health, and timely interventions contribute to the physical, cognitive, and emotional foundations of the child.</a:t>
            </a:r>
            <a:br>
              <a:rPr lang="en-GB" sz="1600" b="0" dirty="0"/>
            </a:br>
            <a:br>
              <a:rPr lang="en-GB" sz="1600" b="0" dirty="0"/>
            </a:br>
            <a:r>
              <a:rPr lang="en-GB" sz="1600" b="0" dirty="0"/>
              <a:t>Birth to 6 Months: Rapid brain growth and physical development occur during this period. Optimal nutrition through breastfeeding or appropriate infant feeding supports growth, strengthens immunity, and protects against illness. Regular growth monitoring and early vaccinations help prevent disease, while close bonding and responsive caregiving foster emotional security and early cognitive development</a:t>
            </a:r>
            <a:br>
              <a:rPr lang="en-GB" sz="1600" b="0" dirty="0"/>
            </a:br>
            <a:r>
              <a:rPr lang="en-GB" sz="1600" b="0" dirty="0"/>
              <a:t>.</a:t>
            </a:r>
            <a:br>
              <a:rPr lang="en-GB" sz="1600" b="0" dirty="0"/>
            </a:br>
            <a:r>
              <a:rPr lang="en-GB" sz="1600" b="0" dirty="0"/>
              <a:t>6 to 12 Months: As nutritional needs increase, complementary foods are introduced alongside breast milk or formula to support healthy growth and development. Continued vaccinations, growth monitoring, and responsive feeding practices are vital. This stage also supports the development of motor skills, communication, and sensory exploration, linking nutrition and health to learning and physical coordination.</a:t>
            </a:r>
            <a:br>
              <a:rPr lang="en-GB" sz="1600" b="0" dirty="0"/>
            </a:br>
            <a:br>
              <a:rPr lang="en-GB" sz="1600" b="0" dirty="0"/>
            </a:br>
            <a:r>
              <a:rPr lang="en-GB" sz="1600" b="0" dirty="0"/>
              <a:t>12 to 24 Months: Ongoing brain development drives language acquisition, social interaction, and problem-solving skills. Balanced nutrition supports physical growth and energy needs, while routine vaccinations and health checkups protect against preventable diseases. A safe, stimulating environment combined with nurturing care promotes holistic development, integrating physical health, emotional well-being, social skills, and early learning for long-term outcomes.</a:t>
            </a:r>
            <a:br>
              <a:rPr lang="en-GB" sz="1600" b="0" dirty="0"/>
            </a:br>
            <a:r>
              <a:rPr lang="en-GB" sz="1600" b="0" dirty="0"/>
              <a:t>(Thousand days, 2018)</a:t>
            </a:r>
            <a:endParaRPr lang="en-US" sz="1600" b="0" dirty="0"/>
          </a:p>
        </p:txBody>
      </p:sp>
      <p:sp>
        <p:nvSpPr>
          <p:cNvPr id="19" name="Text Placeholder 18">
            <a:extLst>
              <a:ext uri="{FF2B5EF4-FFF2-40B4-BE49-F238E27FC236}">
                <a16:creationId xmlns:a16="http://schemas.microsoft.com/office/drawing/2014/main" id="{FC101F03-8617-09D4-619B-F38E2F0A4F15}"/>
              </a:ext>
            </a:extLst>
          </p:cNvPr>
          <p:cNvSpPr>
            <a:spLocks noGrp="1"/>
          </p:cNvSpPr>
          <p:nvPr>
            <p:ph type="body" sz="quarter" idx="28"/>
          </p:nvPr>
        </p:nvSpPr>
        <p:spPr/>
        <p:txBody>
          <a:bodyPr/>
          <a:lstStyle/>
          <a:p>
            <a:r>
              <a:rPr lang="en-US" dirty="0"/>
              <a:t>Timeline of the first 1000 days</a:t>
            </a:r>
          </a:p>
        </p:txBody>
      </p:sp>
      <p:pic>
        <p:nvPicPr>
          <p:cNvPr id="48" name="Picture placeholder 19" descr="Layout of website design sketches on white paper">
            <a:extLst>
              <a:ext uri="{FF2B5EF4-FFF2-40B4-BE49-F238E27FC236}">
                <a16:creationId xmlns:a16="http://schemas.microsoft.com/office/drawing/2014/main" id="{6D25AB81-B10A-BD11-E8FE-ECF8CB1B12F0}"/>
              </a:ext>
            </a:extLst>
          </p:cNvPr>
          <p:cNvPicPr>
            <a:picLocks noGrp="1" noChangeAspect="1"/>
          </p:cNvPicPr>
          <p:nvPr>
            <p:ph type="pic" sz="quarter" idx="47"/>
          </p:nvPr>
        </p:nvPicPr>
        <p:blipFill>
          <a:blip r:embed="rId3">
            <a:extLst>
              <a:ext uri="{28A0092B-C50C-407E-A947-70E740481C1C}">
                <a14:useLocalDpi xmlns:a14="http://schemas.microsoft.com/office/drawing/2010/main"/>
              </a:ext>
            </a:extLst>
          </a:blip>
          <a:srcRect/>
          <a:stretch/>
        </p:blipFill>
        <p:spPr>
          <a:blipFill>
            <a:blip r:embed="rId4"/>
            <a:stretch>
              <a:fillRect/>
            </a:stretch>
          </a:blipFill>
        </p:spPr>
      </p:pic>
    </p:spTree>
    <p:extLst>
      <p:ext uri="{BB962C8B-B14F-4D97-AF65-F5344CB8AC3E}">
        <p14:creationId xmlns:p14="http://schemas.microsoft.com/office/powerpoint/2010/main" val="2478079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5044965" y="391513"/>
            <a:ext cx="7336221" cy="1006363"/>
          </a:xfrm>
        </p:spPr>
        <p:txBody>
          <a:bodyPr/>
          <a:lstStyle/>
          <a:p>
            <a:r>
              <a:rPr lang="en-US" sz="4400" dirty="0"/>
              <a:t>Importance of the first 1000 days.</a:t>
            </a:r>
          </a:p>
        </p:txBody>
      </p:sp>
      <p:sp>
        <p:nvSpPr>
          <p:cNvPr id="11" name="Text Placeholder 10">
            <a:extLst>
              <a:ext uri="{FF2B5EF4-FFF2-40B4-BE49-F238E27FC236}">
                <a16:creationId xmlns:a16="http://schemas.microsoft.com/office/drawing/2014/main" id="{02CEC6EF-006F-693B-5D79-47FD797CB22B}"/>
              </a:ext>
            </a:extLst>
          </p:cNvPr>
          <p:cNvSpPr>
            <a:spLocks noGrp="1"/>
          </p:cNvSpPr>
          <p:nvPr>
            <p:ph type="body" sz="quarter" idx="29"/>
          </p:nvPr>
        </p:nvSpPr>
        <p:spPr>
          <a:xfrm>
            <a:off x="5181599" y="1624476"/>
            <a:ext cx="6390291" cy="5233524"/>
          </a:xfrm>
        </p:spPr>
        <p:txBody>
          <a:bodyPr/>
          <a:lstStyle/>
          <a:p>
            <a:r>
              <a:rPr lang="en-GB" sz="1400" dirty="0">
                <a:solidFill>
                  <a:schemeClr val="tx1"/>
                </a:solidFill>
              </a:rPr>
              <a:t> According to Early moments matter (2019) The first 1,000 days of a child’s life, from conception to the age of two, are a uniquely important period that shapes a child’s future health, development, and overall potential. During this time, the brain develops at an extraordinary rate, forming neural connections that influence learning, </a:t>
            </a:r>
            <a:r>
              <a:rPr lang="en-GB" sz="1400" dirty="0" err="1">
                <a:solidFill>
                  <a:schemeClr val="tx1"/>
                </a:solidFill>
              </a:rPr>
              <a:t>behavior</a:t>
            </a:r>
            <a:r>
              <a:rPr lang="en-GB" sz="1400" dirty="0">
                <a:solidFill>
                  <a:schemeClr val="tx1"/>
                </a:solidFill>
              </a:rPr>
              <a:t>, emotional regulation, and social skills. Adequate nutrition during pregnancy and early childhood supports optimal brain development, physical growth, and organ function, while reducing the risk of stunting, micronutrient deficiencies, and chronic diseases later in life.</a:t>
            </a:r>
          </a:p>
          <a:p>
            <a:r>
              <a:rPr lang="en-GB" sz="1400" dirty="0">
                <a:solidFill>
                  <a:schemeClr val="tx1"/>
                </a:solidFill>
              </a:rPr>
              <a:t>Access to quality health care throughout the first 1,000 days is equally critical. Regular prenatal care supports healthy </a:t>
            </a:r>
            <a:r>
              <a:rPr lang="en-GB" sz="1400" dirty="0" err="1">
                <a:solidFill>
                  <a:schemeClr val="tx1"/>
                </a:solidFill>
              </a:rPr>
              <a:t>fetal</a:t>
            </a:r>
            <a:r>
              <a:rPr lang="en-GB" sz="1400" dirty="0">
                <a:solidFill>
                  <a:schemeClr val="tx1"/>
                </a:solidFill>
              </a:rPr>
              <a:t> development, while growth monitoring, timely vaccinations, and early treatment of illness protect children from preventable diseases and developmental delays. Strong immune system development during this period improves a child’s ability to fight infections and supports long-term health. Beyond physical health, responsive caregiving, early stimulation, and a safe, nurturing environment are essential for holistic development. </a:t>
            </a:r>
            <a:br>
              <a:rPr lang="en-GB" sz="1400" dirty="0">
                <a:solidFill>
                  <a:schemeClr val="tx1"/>
                </a:solidFill>
              </a:rPr>
            </a:br>
            <a:r>
              <a:rPr lang="en-GB" sz="1400" dirty="0">
                <a:solidFill>
                  <a:schemeClr val="tx1"/>
                </a:solidFill>
              </a:rPr>
              <a:t>Loving interactions, play, communication, and emotional support promote cognitive development, language skills, and social competence. Together, proper nutrition, health care, protection, and positive early experiences during the first 1,000 days create a strong foundation for lifelong learning, productivity, and well-being (HM Government, 2021)</a:t>
            </a:r>
            <a:endParaRPr lang="en-US" sz="1400" dirty="0">
              <a:solidFill>
                <a:schemeClr val="tx1"/>
              </a:solidFill>
            </a:endParaRPr>
          </a:p>
        </p:txBody>
      </p:sp>
      <p:sp>
        <p:nvSpPr>
          <p:cNvPr id="5" name="Slide Number Placeholder 4">
            <a:extLst>
              <a:ext uri="{FF2B5EF4-FFF2-40B4-BE49-F238E27FC236}">
                <a16:creationId xmlns:a16="http://schemas.microsoft.com/office/drawing/2014/main" id="{E31C7500-E032-DBB5-A780-8247E3B7367B}"/>
              </a:ext>
            </a:extLst>
          </p:cNvPr>
          <p:cNvSpPr>
            <a:spLocks noGrp="1"/>
          </p:cNvSpPr>
          <p:nvPr>
            <p:ph type="sldNum" sz="quarter" idx="31"/>
          </p:nvPr>
        </p:nvSpPr>
        <p:spPr/>
        <p:txBody>
          <a:bodyPr/>
          <a:lstStyle/>
          <a:p>
            <a:fld id="{47FEACEE-25B4-4A2D-B147-27296E36371D}" type="slidenum">
              <a:rPr lang="en-US" altLang="zh-CN" noProof="0" smtClean="0"/>
              <a:pPr/>
              <a:t>4</a:t>
            </a:fld>
            <a:endParaRPr lang="en-US" altLang="zh-CN" noProof="0" dirty="0"/>
          </a:p>
        </p:txBody>
      </p:sp>
    </p:spTree>
    <p:extLst>
      <p:ext uri="{BB962C8B-B14F-4D97-AF65-F5344CB8AC3E}">
        <p14:creationId xmlns:p14="http://schemas.microsoft.com/office/powerpoint/2010/main" val="32955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17942FE-65D3-7C03-B361-8DF125B81DC1}"/>
              </a:ext>
            </a:extLst>
          </p:cNvPr>
          <p:cNvSpPr>
            <a:spLocks noGrp="1"/>
          </p:cNvSpPr>
          <p:nvPr>
            <p:ph type="title"/>
          </p:nvPr>
        </p:nvSpPr>
        <p:spPr/>
        <p:txBody>
          <a:bodyPr/>
          <a:lstStyle/>
          <a:p>
            <a:r>
              <a:rPr lang="en-US" dirty="0"/>
              <a:t>Exceptional caregiving during the first 1000 days</a:t>
            </a:r>
          </a:p>
        </p:txBody>
      </p:sp>
      <p:sp>
        <p:nvSpPr>
          <p:cNvPr id="16" name="Picture Placeholder 15">
            <a:extLst>
              <a:ext uri="{FF2B5EF4-FFF2-40B4-BE49-F238E27FC236}">
                <a16:creationId xmlns:a16="http://schemas.microsoft.com/office/drawing/2014/main" id="{7BD10CEB-2241-4246-B0F4-96E0DB642C4C}"/>
              </a:ext>
            </a:extLst>
          </p:cNvPr>
          <p:cNvSpPr>
            <a:spLocks noGrp="1"/>
          </p:cNvSpPr>
          <p:nvPr>
            <p:ph type="body" sz="quarter" idx="28"/>
          </p:nvPr>
        </p:nvSpPr>
        <p:spPr>
          <a:xfrm>
            <a:off x="1528158" y="3685790"/>
            <a:ext cx="1877575" cy="506399"/>
          </a:xfrm>
        </p:spPr>
        <p:txBody>
          <a:bodyPr/>
          <a:lstStyle/>
          <a:p>
            <a:r>
              <a:rPr lang="en-GB" altLang="zh-CN" sz="2000" dirty="0"/>
              <a:t>Responsive Feeding – when a child shows hunger, they are fed.</a:t>
            </a:r>
            <a:endParaRPr lang="zh-CN" altLang="en-US" sz="2000" dirty="0"/>
          </a:p>
        </p:txBody>
      </p:sp>
      <p:sp>
        <p:nvSpPr>
          <p:cNvPr id="19" name="Picture Placeholder 18">
            <a:extLst>
              <a:ext uri="{FF2B5EF4-FFF2-40B4-BE49-F238E27FC236}">
                <a16:creationId xmlns:a16="http://schemas.microsoft.com/office/drawing/2014/main" id="{78038ACE-740A-4AE7-A0B3-BEEA90495BDD}"/>
              </a:ext>
            </a:extLst>
          </p:cNvPr>
          <p:cNvSpPr>
            <a:spLocks noGrp="1"/>
          </p:cNvSpPr>
          <p:nvPr>
            <p:ph type="body" sz="quarter" idx="39"/>
          </p:nvPr>
        </p:nvSpPr>
        <p:spPr>
          <a:xfrm>
            <a:off x="3959139" y="2148480"/>
            <a:ext cx="1877575" cy="506399"/>
          </a:xfrm>
        </p:spPr>
        <p:txBody>
          <a:bodyPr/>
          <a:lstStyle/>
          <a:p>
            <a:pPr lvl="0"/>
            <a:r>
              <a:rPr lang="en-US" altLang="zh-CN" sz="2000" dirty="0"/>
              <a:t>Consistent Emotional Support – showing affection and responding to cries</a:t>
            </a:r>
            <a:endParaRPr lang="en-US" altLang="zh-CN" sz="2000" noProof="0" dirty="0"/>
          </a:p>
        </p:txBody>
      </p:sp>
      <p:sp>
        <p:nvSpPr>
          <p:cNvPr id="21" name="Picture Placeholder 20">
            <a:extLst>
              <a:ext uri="{FF2B5EF4-FFF2-40B4-BE49-F238E27FC236}">
                <a16:creationId xmlns:a16="http://schemas.microsoft.com/office/drawing/2014/main" id="{DD441F7A-4624-45D2-AE88-EEBA65185E6D}"/>
              </a:ext>
            </a:extLst>
          </p:cNvPr>
          <p:cNvSpPr>
            <a:spLocks noGrp="1"/>
          </p:cNvSpPr>
          <p:nvPr>
            <p:ph type="body" sz="quarter" idx="41"/>
          </p:nvPr>
        </p:nvSpPr>
        <p:spPr>
          <a:xfrm>
            <a:off x="5111600" y="4124242"/>
            <a:ext cx="2182580" cy="1964259"/>
          </a:xfrm>
        </p:spPr>
        <p:txBody>
          <a:bodyPr/>
          <a:lstStyle/>
          <a:p>
            <a:pPr algn="l"/>
            <a:r>
              <a:rPr lang="en-GB" altLang="zh-CN" sz="2000" dirty="0"/>
              <a:t>Health and Safety management – ensuring vaccinations, regular check ups, and proper hygiene </a:t>
            </a:r>
            <a:endParaRPr lang="zh-CN" altLang="en-US" sz="2000" dirty="0"/>
          </a:p>
        </p:txBody>
      </p:sp>
      <p:sp>
        <p:nvSpPr>
          <p:cNvPr id="23" name="Picture Placeholder 22">
            <a:extLst>
              <a:ext uri="{FF2B5EF4-FFF2-40B4-BE49-F238E27FC236}">
                <a16:creationId xmlns:a16="http://schemas.microsoft.com/office/drawing/2014/main" id="{4EF68FE0-ADE3-4AB5-AC04-6C029B601AB2}"/>
              </a:ext>
            </a:extLst>
          </p:cNvPr>
          <p:cNvSpPr>
            <a:spLocks noGrp="1"/>
          </p:cNvSpPr>
          <p:nvPr>
            <p:ph type="body" sz="quarter" idx="43"/>
          </p:nvPr>
        </p:nvSpPr>
        <p:spPr>
          <a:xfrm>
            <a:off x="7522962" y="4216974"/>
            <a:ext cx="1877575" cy="1778796"/>
          </a:xfrm>
        </p:spPr>
        <p:txBody>
          <a:bodyPr/>
          <a:lstStyle/>
          <a:p>
            <a:r>
              <a:rPr lang="en-GB" altLang="zh-CN" sz="2000" dirty="0"/>
              <a:t>Supporting physical development – providing opportunities for a child to crawl and walk</a:t>
            </a:r>
            <a:endParaRPr lang="zh-CN" altLang="en-US" sz="2000" dirty="0"/>
          </a:p>
        </p:txBody>
      </p:sp>
      <p:sp>
        <p:nvSpPr>
          <p:cNvPr id="25" name="Picture Placeholder 24">
            <a:extLst>
              <a:ext uri="{FF2B5EF4-FFF2-40B4-BE49-F238E27FC236}">
                <a16:creationId xmlns:a16="http://schemas.microsoft.com/office/drawing/2014/main" id="{5140B95D-A59E-4E6C-BF07-5DD5E0E818A0}"/>
              </a:ext>
            </a:extLst>
          </p:cNvPr>
          <p:cNvSpPr>
            <a:spLocks noGrp="1"/>
          </p:cNvSpPr>
          <p:nvPr>
            <p:ph type="body" sz="quarter" idx="45"/>
          </p:nvPr>
        </p:nvSpPr>
        <p:spPr>
          <a:xfrm>
            <a:off x="8690531" y="2654879"/>
            <a:ext cx="1877575" cy="1030911"/>
          </a:xfrm>
        </p:spPr>
        <p:txBody>
          <a:bodyPr/>
          <a:lstStyle/>
          <a:p>
            <a:r>
              <a:rPr lang="en-GB" altLang="zh-CN" sz="2000" dirty="0"/>
              <a:t>A safe, clean and nurturing environment.</a:t>
            </a:r>
            <a:endParaRPr lang="zh-CN" altLang="en-US" sz="2000" dirty="0"/>
          </a:p>
        </p:txBody>
      </p:sp>
      <p:sp>
        <p:nvSpPr>
          <p:cNvPr id="4" name="Footer Placeholder 3">
            <a:extLst>
              <a:ext uri="{FF2B5EF4-FFF2-40B4-BE49-F238E27FC236}">
                <a16:creationId xmlns:a16="http://schemas.microsoft.com/office/drawing/2014/main" id="{36404519-33C1-DA61-9858-3858F30C7808}"/>
              </a:ext>
            </a:extLst>
          </p:cNvPr>
          <p:cNvSpPr>
            <a:spLocks noGrp="1"/>
          </p:cNvSpPr>
          <p:nvPr>
            <p:ph type="ftr" sz="quarter" idx="46"/>
          </p:nvPr>
        </p:nvSpPr>
        <p:spPr/>
        <p:txBody>
          <a:bodyPr/>
          <a:lstStyle/>
          <a:p>
            <a:r>
              <a:rPr lang="en-US" dirty="0"/>
              <a:t>(Department of health and social care, 2021)</a:t>
            </a:r>
          </a:p>
        </p:txBody>
      </p:sp>
      <p:sp>
        <p:nvSpPr>
          <p:cNvPr id="5" name="Slide Number Placeholder 4">
            <a:extLst>
              <a:ext uri="{FF2B5EF4-FFF2-40B4-BE49-F238E27FC236}">
                <a16:creationId xmlns:a16="http://schemas.microsoft.com/office/drawing/2014/main" id="{302DD1EA-9A0C-9303-AD79-5DAF401390EB}"/>
              </a:ext>
            </a:extLst>
          </p:cNvPr>
          <p:cNvSpPr>
            <a:spLocks noGrp="1"/>
          </p:cNvSpPr>
          <p:nvPr>
            <p:ph type="sldNum" sz="quarter" idx="47"/>
          </p:nvPr>
        </p:nvSpPr>
        <p:spPr/>
        <p:txBody>
          <a:bodyPr/>
          <a:lstStyle/>
          <a:p>
            <a:fld id="{47FEACEE-25B4-4A2D-B147-27296E36371D}" type="slidenum">
              <a:rPr lang="en-US" altLang="zh-CN" smtClean="0"/>
              <a:pPr/>
              <a:t>5</a:t>
            </a:fld>
            <a:endParaRPr lang="en-US" altLang="zh-CN" dirty="0"/>
          </a:p>
        </p:txBody>
      </p:sp>
    </p:spTree>
    <p:extLst>
      <p:ext uri="{BB962C8B-B14F-4D97-AF65-F5344CB8AC3E}">
        <p14:creationId xmlns:p14="http://schemas.microsoft.com/office/powerpoint/2010/main" val="3760906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2627311" y="-294290"/>
            <a:ext cx="6599429" cy="1325563"/>
          </a:xfrm>
        </p:spPr>
        <p:txBody>
          <a:bodyPr/>
          <a:lstStyle/>
          <a:p>
            <a:r>
              <a:rPr lang="en-US" sz="7200" dirty="0"/>
              <a:t>Caregiving</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3638236" y="843994"/>
            <a:ext cx="7785229" cy="4863124"/>
          </a:xfrm>
        </p:spPr>
        <p:txBody>
          <a:bodyPr/>
          <a:lstStyle/>
          <a:p>
            <a:r>
              <a:rPr lang="en-GB" dirty="0"/>
              <a:t>Exceptional caregiving in the first 1,000 days refers to the high-quality, responsive care a child receives from conception through the age of two, a period that is critical for brain development, physical growth, and emotional well-being. During this time, the brain develops rapidly, and early experiences play a significant role in shaping how children learn, form relationships, and manage emotions. Exceptional caregiving is characterised by nurturing and responsive relationships in which caregivers consistently recognise and respond to a child’s cues with warmth, sensitivity, and affection, helping to build secure attachment and a strong sense of safety. These early relationships support emotional regulation, confidence, and says the foundation for positive social development (Department of Health and Social Care,2021)</a:t>
            </a:r>
          </a:p>
          <a:p>
            <a:endParaRPr lang="en-GB" dirty="0"/>
          </a:p>
          <a:p>
            <a:r>
              <a:rPr lang="en-GB" dirty="0"/>
              <a:t>In addition, exceptional caregiving involves ensuring optimal nutrition and access to appropriate health care for both mother and child, beginning in pregnancy and continuing through infancy and toddlerhood. Good nutrition, regular health checks, and timely interventions support healthy physical growth and brain development, while reducing the risk of long-term health inequalities. Early stimulation is also a key component and includes talking, singing, reading, playing, and everyday interactions that encourage curiosity, communication, and learning. These experiences help strengthen neural connections and support early language, cognitive, and social development.</a:t>
            </a:r>
          </a:p>
          <a:p>
            <a:endParaRPr lang="en-GB" dirty="0"/>
          </a:p>
          <a:p>
            <a:r>
              <a:rPr lang="en-GB" dirty="0"/>
              <a:t>Central to exceptional caregiving is the promotion of inclusive opportunities, ensuring that all children, including those with additional learning needs, disabilities, or developmental delays, are recognised, valued, and supported from the earliest stages of life. Inclusive caregiving means adapting environments, interactions, and activities to meet individual needs, working in partnership with families and professionals, and removing barriers to participation. It also involves creating safe, stable, and supportive environments that protect children from stress, neglect, and harm, as exposure to chronic stress in early life can negatively impact development. By combining responsive relationships, good health and nutrition, early learning experiences, and inclusive practices, exceptional caregiving in the first 1,000 days lays a strong foundation for lifelong learning, health, resilience, and social inclusion (Public Health Wales, 2024).</a:t>
            </a:r>
            <a:endParaRPr lang="en-US" dirty="0"/>
          </a:p>
        </p:txBody>
      </p:sp>
      <p:sp>
        <p:nvSpPr>
          <p:cNvPr id="5" name="Slide Number Placeholder 4">
            <a:extLst>
              <a:ext uri="{FF2B5EF4-FFF2-40B4-BE49-F238E27FC236}">
                <a16:creationId xmlns:a16="http://schemas.microsoft.com/office/drawing/2014/main" id="{2B243AAE-D428-CAAE-DCAF-0266FEEEAC70}"/>
              </a:ext>
            </a:extLst>
          </p:cNvPr>
          <p:cNvSpPr>
            <a:spLocks noGrp="1"/>
          </p:cNvSpPr>
          <p:nvPr>
            <p:ph type="sldNum" sz="quarter" idx="55"/>
          </p:nvPr>
        </p:nvSpPr>
        <p:spPr/>
        <p:txBody>
          <a:bodyPr/>
          <a:lstStyle/>
          <a:p>
            <a:fld id="{47FEACEE-25B4-4A2D-B147-27296E36371D}" type="slidenum">
              <a:rPr lang="en-US" altLang="zh-CN" smtClean="0"/>
              <a:pPr/>
              <a:t>6</a:t>
            </a:fld>
            <a:endParaRPr lang="en-US" altLang="zh-CN" dirty="0"/>
          </a:p>
        </p:txBody>
      </p:sp>
      <p:pic>
        <p:nvPicPr>
          <p:cNvPr id="6" name="Picture Placeholder 5" descr="A diagram of a health care company&#10;&#10;AI-generated content may be incorrect.">
            <a:extLst>
              <a:ext uri="{FF2B5EF4-FFF2-40B4-BE49-F238E27FC236}">
                <a16:creationId xmlns:a16="http://schemas.microsoft.com/office/drawing/2014/main" id="{38B729E4-10FE-D9BE-A8CB-FD840FF0C08E}"/>
              </a:ext>
            </a:extLst>
          </p:cNvPr>
          <p:cNvPicPr>
            <a:picLocks noGrp="1" noChangeAspect="1"/>
          </p:cNvPicPr>
          <p:nvPr>
            <p:ph type="pic" sz="quarter" idx="51"/>
          </p:nvPr>
        </p:nvPicPr>
        <p:blipFill>
          <a:blip r:embed="rId3"/>
          <a:srcRect l="9619" r="9619"/>
          <a:stretch>
            <a:fillRect/>
          </a:stretch>
        </p:blipFill>
        <p:spPr/>
      </p:pic>
    </p:spTree>
    <p:extLst>
      <p:ext uri="{BB962C8B-B14F-4D97-AF65-F5344CB8AC3E}">
        <p14:creationId xmlns:p14="http://schemas.microsoft.com/office/powerpoint/2010/main" val="4182148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0" y="-253"/>
            <a:ext cx="3994173" cy="2277580"/>
          </a:xfrm>
        </p:spPr>
        <p:txBody>
          <a:bodyPr/>
          <a:lstStyle/>
          <a:p>
            <a:r>
              <a:rPr lang="en-US" dirty="0"/>
              <a:t>Enabling environment</a:t>
            </a:r>
          </a:p>
        </p:txBody>
      </p:sp>
      <p:sp>
        <p:nvSpPr>
          <p:cNvPr id="14" name="Text Placeholder 13">
            <a:extLst>
              <a:ext uri="{FF2B5EF4-FFF2-40B4-BE49-F238E27FC236}">
                <a16:creationId xmlns:a16="http://schemas.microsoft.com/office/drawing/2014/main" id="{C78180D0-1AB6-8416-0EB1-10648E1A6050}"/>
              </a:ext>
            </a:extLst>
          </p:cNvPr>
          <p:cNvSpPr>
            <a:spLocks noGrp="1"/>
          </p:cNvSpPr>
          <p:nvPr>
            <p:ph type="body" sz="quarter" idx="35"/>
          </p:nvPr>
        </p:nvSpPr>
        <p:spPr>
          <a:xfrm>
            <a:off x="3358725" y="136634"/>
            <a:ext cx="8402351" cy="6579476"/>
          </a:xfrm>
        </p:spPr>
        <p:txBody>
          <a:bodyPr/>
          <a:lstStyle/>
          <a:p>
            <a:r>
              <a:rPr lang="en-GB" sz="1800" dirty="0">
                <a:solidFill>
                  <a:schemeClr val="tx1"/>
                </a:solidFill>
              </a:rPr>
              <a:t>Create a warm, welcoming, and nurturing environment</a:t>
            </a:r>
          </a:p>
          <a:p>
            <a:pPr>
              <a:buFont typeface="Wingdings" panose="05000000000000000000" pitchFamily="2" charset="2"/>
              <a:buChar char="Ø"/>
            </a:pPr>
            <a:r>
              <a:rPr lang="en-GB" sz="1800" dirty="0">
                <a:solidFill>
                  <a:schemeClr val="tx1"/>
                </a:solidFill>
              </a:rPr>
              <a:t>Ensures children feel safe, valued, and develop a sense of belonging.</a:t>
            </a:r>
          </a:p>
          <a:p>
            <a:pPr>
              <a:buFont typeface="Wingdings" panose="05000000000000000000" pitchFamily="2" charset="2"/>
              <a:buChar char="Ø"/>
            </a:pPr>
            <a:r>
              <a:rPr lang="en-GB" sz="1800" dirty="0">
                <a:solidFill>
                  <a:schemeClr val="tx1"/>
                </a:solidFill>
              </a:rPr>
              <a:t>Supports emotional wellbeing and secure attachment.</a:t>
            </a:r>
          </a:p>
          <a:p>
            <a:r>
              <a:rPr lang="en-GB" sz="1800" dirty="0">
                <a:solidFill>
                  <a:schemeClr val="tx1"/>
                </a:solidFill>
              </a:rPr>
              <a:t>Offer a variety of resources</a:t>
            </a:r>
          </a:p>
          <a:p>
            <a:pPr>
              <a:buFont typeface="Wingdings" panose="05000000000000000000" pitchFamily="2" charset="2"/>
              <a:buChar char="Ø"/>
            </a:pPr>
            <a:r>
              <a:rPr lang="en-GB" sz="1800" dirty="0">
                <a:solidFill>
                  <a:schemeClr val="tx1"/>
                </a:solidFill>
              </a:rPr>
              <a:t>Include familiar items to provide comfort and continuity.</a:t>
            </a:r>
          </a:p>
          <a:p>
            <a:pPr>
              <a:buFont typeface="Wingdings" panose="05000000000000000000" pitchFamily="2" charset="2"/>
              <a:buChar char="Ø"/>
            </a:pPr>
            <a:r>
              <a:rPr lang="en-GB" sz="1800" dirty="0">
                <a:solidFill>
                  <a:schemeClr val="tx1"/>
                </a:solidFill>
              </a:rPr>
              <a:t>Introduce new activities and materials to stimulate curiosity and learning.</a:t>
            </a:r>
          </a:p>
          <a:p>
            <a:r>
              <a:rPr lang="en-GB" sz="1800" dirty="0">
                <a:solidFill>
                  <a:schemeClr val="tx1"/>
                </a:solidFill>
              </a:rPr>
              <a:t>Provide opportunities for both outdoor and indoor play</a:t>
            </a:r>
          </a:p>
          <a:p>
            <a:pPr>
              <a:buFont typeface="Wingdings" panose="05000000000000000000" pitchFamily="2" charset="2"/>
              <a:buChar char="Ø"/>
            </a:pPr>
            <a:r>
              <a:rPr lang="en-GB" sz="1800" dirty="0">
                <a:solidFill>
                  <a:schemeClr val="tx1"/>
                </a:solidFill>
              </a:rPr>
              <a:t>Design inclusive spaces for movement, collaboration, and exploration.</a:t>
            </a:r>
          </a:p>
          <a:p>
            <a:pPr>
              <a:buFont typeface="Wingdings" panose="05000000000000000000" pitchFamily="2" charset="2"/>
              <a:buChar char="Ø"/>
            </a:pPr>
            <a:r>
              <a:rPr lang="en-GB" sz="1800" dirty="0">
                <a:solidFill>
                  <a:schemeClr val="tx1"/>
                </a:solidFill>
              </a:rPr>
              <a:t>Encourage safe risk-taking to support confidence and problem-solving.</a:t>
            </a:r>
          </a:p>
          <a:p>
            <a:r>
              <a:rPr lang="en-GB" sz="1800" dirty="0">
                <a:solidFill>
                  <a:schemeClr val="tx1"/>
                </a:solidFill>
              </a:rPr>
              <a:t>Plan a range of purposeful activities</a:t>
            </a:r>
          </a:p>
          <a:p>
            <a:pPr>
              <a:buFont typeface="Wingdings" panose="05000000000000000000" pitchFamily="2" charset="2"/>
              <a:buChar char="Ø"/>
            </a:pPr>
            <a:r>
              <a:rPr lang="en-GB" sz="1800" dirty="0">
                <a:solidFill>
                  <a:schemeClr val="tx1"/>
                </a:solidFill>
              </a:rPr>
              <a:t>Imaginative and role play: inspires creativity and storytelling.</a:t>
            </a:r>
          </a:p>
          <a:p>
            <a:pPr>
              <a:buFont typeface="Wingdings" panose="05000000000000000000" pitchFamily="2" charset="2"/>
              <a:buChar char="Ø"/>
            </a:pPr>
            <a:r>
              <a:rPr lang="en-GB" sz="1800" dirty="0">
                <a:solidFill>
                  <a:schemeClr val="tx1"/>
                </a:solidFill>
              </a:rPr>
              <a:t>Exploration of personal relationships and feelings: helps develop social and emotional skills.</a:t>
            </a:r>
          </a:p>
          <a:p>
            <a:pPr>
              <a:buFont typeface="Wingdings" panose="05000000000000000000" pitchFamily="2" charset="2"/>
              <a:buChar char="Ø"/>
            </a:pPr>
            <a:r>
              <a:rPr lang="en-GB" sz="1800" dirty="0">
                <a:solidFill>
                  <a:schemeClr val="tx1"/>
                </a:solidFill>
              </a:rPr>
              <a:t>Problem-solving tasks: challenges thinking and reasoning.</a:t>
            </a:r>
          </a:p>
          <a:p>
            <a:pPr>
              <a:buFont typeface="Wingdings" panose="05000000000000000000" pitchFamily="2" charset="2"/>
              <a:buChar char="Ø"/>
            </a:pPr>
            <a:r>
              <a:rPr lang="en-GB" sz="1800" dirty="0">
                <a:solidFill>
                  <a:schemeClr val="tx1"/>
                </a:solidFill>
              </a:rPr>
              <a:t>Quiet time and reflection: allows rest, relaxation, and emotional regulation.</a:t>
            </a:r>
          </a:p>
          <a:p>
            <a:r>
              <a:rPr lang="en-GB" sz="1800" dirty="0">
                <a:solidFill>
                  <a:schemeClr val="tx1"/>
                </a:solidFill>
              </a:rPr>
              <a:t>Include specific learning areas and resources</a:t>
            </a:r>
          </a:p>
          <a:p>
            <a:pPr>
              <a:buFont typeface="Wingdings" panose="05000000000000000000" pitchFamily="2" charset="2"/>
              <a:buChar char="Ø"/>
            </a:pPr>
            <a:r>
              <a:rPr lang="en-GB" sz="1800" dirty="0">
                <a:solidFill>
                  <a:schemeClr val="tx1"/>
                </a:solidFill>
              </a:rPr>
              <a:t>Construction areas, home corners, various toys and books.</a:t>
            </a:r>
          </a:p>
          <a:p>
            <a:pPr>
              <a:buFont typeface="Wingdings" panose="05000000000000000000" pitchFamily="2" charset="2"/>
              <a:buChar char="Ø"/>
            </a:pPr>
            <a:r>
              <a:rPr lang="en-GB" sz="1800" dirty="0">
                <a:solidFill>
                  <a:schemeClr val="tx1"/>
                </a:solidFill>
              </a:rPr>
              <a:t>Storytelling sessions, music, movement activities, and art experiences.</a:t>
            </a:r>
          </a:p>
          <a:p>
            <a:pPr marL="0" indent="0">
              <a:buNone/>
            </a:pPr>
            <a:r>
              <a:rPr lang="en-GB" sz="1800" dirty="0">
                <a:solidFill>
                  <a:schemeClr val="tx1"/>
                </a:solidFill>
              </a:rPr>
              <a:t>(Learning journals,2022)</a:t>
            </a:r>
          </a:p>
        </p:txBody>
      </p:sp>
      <p:sp>
        <p:nvSpPr>
          <p:cNvPr id="5" name="Slide Number Placeholder 4">
            <a:extLst>
              <a:ext uri="{FF2B5EF4-FFF2-40B4-BE49-F238E27FC236}">
                <a16:creationId xmlns:a16="http://schemas.microsoft.com/office/drawing/2014/main" id="{FD96C503-BABC-632E-06CA-12C8474920EB}"/>
              </a:ext>
            </a:extLst>
          </p:cNvPr>
          <p:cNvSpPr>
            <a:spLocks noGrp="1"/>
          </p:cNvSpPr>
          <p:nvPr>
            <p:ph type="sldNum" sz="quarter" idx="40"/>
          </p:nvPr>
        </p:nvSpPr>
        <p:spPr/>
        <p:txBody>
          <a:bodyPr/>
          <a:lstStyle/>
          <a:p>
            <a:fld id="{47FEACEE-25B4-4A2D-B147-27296E36371D}" type="slidenum">
              <a:rPr lang="en-US" altLang="zh-CN" smtClean="0"/>
              <a:pPr/>
              <a:t>7</a:t>
            </a:fld>
            <a:endParaRPr lang="en-US" altLang="zh-CN" dirty="0"/>
          </a:p>
        </p:txBody>
      </p:sp>
    </p:spTree>
    <p:extLst>
      <p:ext uri="{BB962C8B-B14F-4D97-AF65-F5344CB8AC3E}">
        <p14:creationId xmlns:p14="http://schemas.microsoft.com/office/powerpoint/2010/main" val="2519727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212626" y="626648"/>
            <a:ext cx="11590491" cy="970926"/>
          </a:xfrm>
        </p:spPr>
        <p:txBody>
          <a:bodyPr/>
          <a:lstStyle/>
          <a:p>
            <a:r>
              <a:rPr lang="en-US" dirty="0"/>
              <a:t>The Importance of an enabling environment. </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286198" y="1796820"/>
            <a:ext cx="11811207" cy="3557583"/>
          </a:xfrm>
        </p:spPr>
        <p:txBody>
          <a:bodyPr/>
          <a:lstStyle/>
          <a:p>
            <a:pPr marL="285750" indent="-285750">
              <a:buFont typeface="Arial" panose="020B0604020202020204" pitchFamily="34" charset="0"/>
              <a:buChar char="•"/>
            </a:pPr>
            <a:r>
              <a:rPr lang="en-GB" dirty="0"/>
              <a:t>Hygienic and clean to ensure the child is healthy and free from infection or disease.</a:t>
            </a:r>
          </a:p>
          <a:p>
            <a:pPr marL="285750" indent="-285750">
              <a:buFont typeface="Arial" panose="020B0604020202020204" pitchFamily="34" charset="0"/>
              <a:buChar char="•"/>
            </a:pPr>
            <a:r>
              <a:rPr lang="en-GB" dirty="0"/>
              <a:t>Breast feeding friendly places, so it encourages bonding between mother and child.</a:t>
            </a:r>
          </a:p>
          <a:p>
            <a:pPr marL="285750" indent="-285750">
              <a:buFont typeface="Arial" panose="020B0604020202020204" pitchFamily="34" charset="0"/>
              <a:buChar char="•"/>
            </a:pPr>
            <a:r>
              <a:rPr lang="en-GB" dirty="0"/>
              <a:t>Visually stimulating spaces allow for development of cognitive function.</a:t>
            </a:r>
          </a:p>
          <a:p>
            <a:pPr marL="285750" indent="-285750">
              <a:buFont typeface="Arial" panose="020B0604020202020204" pitchFamily="34" charset="0"/>
              <a:buChar char="•"/>
            </a:pPr>
            <a:r>
              <a:rPr lang="en-GB" dirty="0"/>
              <a:t>Open and safe areas will allow children to crawl to support physical development.</a:t>
            </a:r>
          </a:p>
          <a:p>
            <a:pPr marL="285750" indent="-285750">
              <a:buFont typeface="Arial" panose="020B0604020202020204" pitchFamily="34" charset="0"/>
              <a:buChar char="•"/>
            </a:pPr>
            <a:r>
              <a:rPr lang="en-GB" dirty="0"/>
              <a:t>Being outdoors can improve overall well-being and allow the children to be inquisitive. </a:t>
            </a:r>
          </a:p>
          <a:p>
            <a:pPr marL="285750" indent="-285750">
              <a:buFont typeface="Arial" panose="020B0604020202020204" pitchFamily="34" charset="0"/>
              <a:buChar char="•"/>
            </a:pPr>
            <a:r>
              <a:rPr lang="en-GB" dirty="0"/>
              <a:t>Safety measures will prevent injuries and reduce the risk of harm.</a:t>
            </a:r>
          </a:p>
          <a:p>
            <a:endParaRPr lang="en-US" dirty="0"/>
          </a:p>
        </p:txBody>
      </p:sp>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714753" y="50611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4" name="Footer Placeholder 3">
            <a:extLst>
              <a:ext uri="{FF2B5EF4-FFF2-40B4-BE49-F238E27FC236}">
                <a16:creationId xmlns:a16="http://schemas.microsoft.com/office/drawing/2014/main" id="{8E531165-F745-171F-F6EC-07FDD4E3E06C}"/>
              </a:ext>
            </a:extLst>
          </p:cNvPr>
          <p:cNvSpPr>
            <a:spLocks noGrp="1"/>
          </p:cNvSpPr>
          <p:nvPr>
            <p:ph type="ftr" sz="quarter" idx="49"/>
          </p:nvPr>
        </p:nvSpPr>
        <p:spPr/>
        <p:txBody>
          <a:bodyPr/>
          <a:lstStyle/>
          <a:p>
            <a:r>
              <a:rPr lang="en-US" sz="1400" dirty="0"/>
              <a:t>(Pite, s. 2025)</a:t>
            </a:r>
          </a:p>
        </p:txBody>
      </p:sp>
      <p:sp>
        <p:nvSpPr>
          <p:cNvPr id="5" name="Slide Number Placeholder 4">
            <a:extLst>
              <a:ext uri="{FF2B5EF4-FFF2-40B4-BE49-F238E27FC236}">
                <a16:creationId xmlns:a16="http://schemas.microsoft.com/office/drawing/2014/main" id="{02F30A6A-65C9-04FE-77CF-C95CC406DBDB}"/>
              </a:ext>
            </a:extLst>
          </p:cNvPr>
          <p:cNvSpPr>
            <a:spLocks noGrp="1"/>
          </p:cNvSpPr>
          <p:nvPr>
            <p:ph type="sldNum" sz="quarter" idx="50"/>
          </p:nvPr>
        </p:nvSpPr>
        <p:spPr/>
        <p:txBody>
          <a:bodyPr/>
          <a:lstStyle/>
          <a:p>
            <a:fld id="{47FEACEE-25B4-4A2D-B147-27296E36371D}" type="slidenum">
              <a:rPr lang="en-US" altLang="zh-CN" smtClean="0"/>
              <a:pPr/>
              <a:t>8</a:t>
            </a:fld>
            <a:endParaRPr lang="en-US" altLang="zh-CN" dirty="0"/>
          </a:p>
        </p:txBody>
      </p:sp>
      <p:pic>
        <p:nvPicPr>
          <p:cNvPr id="7" name="Picture 6">
            <a:extLst>
              <a:ext uri="{FF2B5EF4-FFF2-40B4-BE49-F238E27FC236}">
                <a16:creationId xmlns:a16="http://schemas.microsoft.com/office/drawing/2014/main" id="{9B3FDEB4-BE7C-DAEC-E189-609EA2451806}"/>
              </a:ext>
            </a:extLst>
          </p:cNvPr>
          <p:cNvPicPr>
            <a:picLocks noChangeAspect="1"/>
          </p:cNvPicPr>
          <p:nvPr/>
        </p:nvPicPr>
        <p:blipFill>
          <a:blip r:embed="rId4"/>
          <a:stretch>
            <a:fillRect/>
          </a:stretch>
        </p:blipFill>
        <p:spPr>
          <a:xfrm>
            <a:off x="2161189" y="3982803"/>
            <a:ext cx="4114800" cy="2743200"/>
          </a:xfrm>
          <a:prstGeom prst="rect">
            <a:avLst/>
          </a:prstGeom>
        </p:spPr>
      </p:pic>
    </p:spTree>
    <p:extLst>
      <p:ext uri="{BB962C8B-B14F-4D97-AF65-F5344CB8AC3E}">
        <p14:creationId xmlns:p14="http://schemas.microsoft.com/office/powerpoint/2010/main" val="4157533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2276-C4F1-E27E-88C1-E5EE9987C381}"/>
              </a:ext>
            </a:extLst>
          </p:cNvPr>
          <p:cNvSpPr>
            <a:spLocks noGrp="1"/>
          </p:cNvSpPr>
          <p:nvPr>
            <p:ph type="title"/>
          </p:nvPr>
        </p:nvSpPr>
        <p:spPr>
          <a:xfrm>
            <a:off x="271516" y="651640"/>
            <a:ext cx="5824484" cy="749349"/>
          </a:xfrm>
        </p:spPr>
        <p:txBody>
          <a:bodyPr/>
          <a:lstStyle/>
          <a:p>
            <a:r>
              <a:rPr lang="en-GB" sz="3200" dirty="0"/>
              <a:t>Bronfenbrenner </a:t>
            </a:r>
          </a:p>
        </p:txBody>
      </p:sp>
      <p:sp>
        <p:nvSpPr>
          <p:cNvPr id="3" name="Text Placeholder 2">
            <a:extLst>
              <a:ext uri="{FF2B5EF4-FFF2-40B4-BE49-F238E27FC236}">
                <a16:creationId xmlns:a16="http://schemas.microsoft.com/office/drawing/2014/main" id="{32A69A49-106F-5DF1-409D-31873082B69D}"/>
              </a:ext>
            </a:extLst>
          </p:cNvPr>
          <p:cNvSpPr>
            <a:spLocks noGrp="1"/>
          </p:cNvSpPr>
          <p:nvPr>
            <p:ph type="body" sz="quarter" idx="29"/>
          </p:nvPr>
        </p:nvSpPr>
        <p:spPr>
          <a:xfrm>
            <a:off x="5087007" y="178676"/>
            <a:ext cx="7117256" cy="6679324"/>
          </a:xfrm>
        </p:spPr>
        <p:txBody>
          <a:bodyPr/>
          <a:lstStyle/>
          <a:p>
            <a:r>
              <a:rPr lang="en-GB" sz="2000" dirty="0">
                <a:solidFill>
                  <a:schemeClr val="tx1"/>
                </a:solidFill>
              </a:rPr>
              <a:t>Bronfenbrenner’s ecological systems theory helps explain how enabling environments support exceptional caregiving during the first 1,000 days of life. At the centre is the microsystem, where close relationships with parents and caregivers provide nurturing, responsive, and inclusive care that supports secure attachment and early development. The mesosystem highlights the importance of strong links between home, health services, and early years settings, ensuring consistent and coordinated support for the child and family. Wider influences within the </a:t>
            </a:r>
            <a:r>
              <a:rPr lang="en-GB" sz="2000" dirty="0" err="1">
                <a:solidFill>
                  <a:schemeClr val="tx1"/>
                </a:solidFill>
              </a:rPr>
              <a:t>exosystem</a:t>
            </a:r>
            <a:r>
              <a:rPr lang="en-GB" sz="2000" dirty="0">
                <a:solidFill>
                  <a:schemeClr val="tx1"/>
                </a:solidFill>
              </a:rPr>
              <a:t>, such as access to healthcare, community services, parental employment, and family-friendly policies, affect the quality of care caregivers can provide. The macrosystem reflects broader societal values, cultural expectations, and legislation that prioritise early childhood, inclusion, and wellbeing. The chronosystem further emphasises the significance of timing, recognising that experiences and interventions during the first 1,000 days have lasting impacts across the life course. Together, these interconnected systems create enabling environments that reduce stress, promote inclusion, and support children to achieve their full developmental potential (Bronfenbrenner, 1979) (Public Health Wales, 2024). </a:t>
            </a:r>
          </a:p>
        </p:txBody>
      </p:sp>
      <p:sp>
        <p:nvSpPr>
          <p:cNvPr id="4" name="Footer Placeholder 3">
            <a:extLst>
              <a:ext uri="{FF2B5EF4-FFF2-40B4-BE49-F238E27FC236}">
                <a16:creationId xmlns:a16="http://schemas.microsoft.com/office/drawing/2014/main" id="{C8129440-E6C1-499F-BC87-8B532DD91DE0}"/>
              </a:ext>
            </a:extLst>
          </p:cNvPr>
          <p:cNvSpPr>
            <a:spLocks noGrp="1"/>
          </p:cNvSpPr>
          <p:nvPr>
            <p:ph type="ftr" sz="quarter" idx="30"/>
          </p:nvPr>
        </p:nvSpPr>
        <p:spPr/>
        <p:txBody>
          <a:bodyPr/>
          <a:lstStyle/>
          <a:p>
            <a:r>
              <a:rPr lang="en-US" noProof="0"/>
              <a:t>Presentation title</a:t>
            </a:r>
            <a:endParaRPr lang="en-US" noProof="0" dirty="0"/>
          </a:p>
        </p:txBody>
      </p:sp>
    </p:spTree>
    <p:extLst>
      <p:ext uri="{BB962C8B-B14F-4D97-AF65-F5344CB8AC3E}">
        <p14:creationId xmlns:p14="http://schemas.microsoft.com/office/powerpoint/2010/main" val="1148512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22E9D-D6FD-7122-375E-436A14A08522}"/>
              </a:ext>
            </a:extLst>
          </p:cNvPr>
          <p:cNvSpPr>
            <a:spLocks noGrp="1"/>
          </p:cNvSpPr>
          <p:nvPr>
            <p:ph type="title"/>
          </p:nvPr>
        </p:nvSpPr>
        <p:spPr>
          <a:xfrm>
            <a:off x="87722" y="52267"/>
            <a:ext cx="10889796" cy="1418998"/>
          </a:xfrm>
        </p:spPr>
        <p:txBody>
          <a:bodyPr/>
          <a:lstStyle/>
          <a:p>
            <a:r>
              <a:rPr lang="en-GB" dirty="0"/>
              <a:t>Challenges to providing high quality care</a:t>
            </a:r>
          </a:p>
        </p:txBody>
      </p:sp>
      <p:sp>
        <p:nvSpPr>
          <p:cNvPr id="3" name="Table Placeholder 2">
            <a:extLst>
              <a:ext uri="{FF2B5EF4-FFF2-40B4-BE49-F238E27FC236}">
                <a16:creationId xmlns:a16="http://schemas.microsoft.com/office/drawing/2014/main" id="{A7270D58-AA51-C0AF-61DB-083B60777028}"/>
              </a:ext>
            </a:extLst>
          </p:cNvPr>
          <p:cNvSpPr>
            <a:spLocks noGrp="1"/>
          </p:cNvSpPr>
          <p:nvPr>
            <p:ph type="tbl" sz="quarter" idx="27"/>
          </p:nvPr>
        </p:nvSpPr>
        <p:spPr>
          <a:xfrm>
            <a:off x="87722" y="867962"/>
            <a:ext cx="10889796" cy="6394685"/>
          </a:xfrm>
        </p:spPr>
        <p:txBody>
          <a:bodyPr/>
          <a:lstStyle/>
          <a:p>
            <a:r>
              <a:rPr lang="en-GB" dirty="0"/>
              <a:t>Caregiver Knowledge – Not knowing enough about child development or how to respond to babies and toddlers.</a:t>
            </a:r>
          </a:p>
          <a:p>
            <a:r>
              <a:rPr lang="en-GB" dirty="0"/>
              <a:t>Stress and Wellbeing – Caregivers feeling tired, stressed, or unwell can’t provide the best care.</a:t>
            </a:r>
          </a:p>
          <a:p>
            <a:r>
              <a:rPr lang="en-GB" dirty="0"/>
              <a:t>Money and Resources – Families with less money may struggle to provide healthy food, safe housing, or toys and books.</a:t>
            </a:r>
          </a:p>
          <a:p>
            <a:r>
              <a:rPr lang="en-GB" dirty="0"/>
              <a:t>Access to Services – Limited availability of healthcare, childcare, or early support can make care harder.</a:t>
            </a:r>
          </a:p>
          <a:p>
            <a:r>
              <a:rPr lang="en-GB" dirty="0"/>
              <a:t>Policy and Support – Lack of parental leave, funding for childcare, or guidance for caregivers affects quality.</a:t>
            </a:r>
          </a:p>
          <a:p>
            <a:r>
              <a:rPr lang="en-GB" dirty="0"/>
              <a:t>Cultural Beliefs – Different beliefs about parenting or disabilities can influence how care is given.</a:t>
            </a:r>
          </a:p>
          <a:p>
            <a:r>
              <a:rPr lang="en-GB" dirty="0"/>
              <a:t>Environment – Unsafe or unstable homes make it harder to provide nurturing and safe care.</a:t>
            </a:r>
          </a:p>
          <a:p>
            <a:r>
              <a:rPr lang="en-GB" dirty="0"/>
              <a:t>Child Needs – Children with disabilities, illnesses, or high needs may need extra support that isn’t always available.</a:t>
            </a:r>
          </a:p>
          <a:p>
            <a:r>
              <a:rPr lang="en-GB" dirty="0"/>
              <a:t>Consistency – Changes in caregivers, routines, or childcare settings can make it harder for children to feel secure.</a:t>
            </a:r>
          </a:p>
          <a:p>
            <a:pPr marL="0" indent="0">
              <a:buNone/>
            </a:pPr>
            <a:r>
              <a:rPr lang="en-GB" dirty="0"/>
              <a:t>(</a:t>
            </a:r>
            <a:r>
              <a:rPr lang="en-GB" dirty="0" err="1"/>
              <a:t>Owston</a:t>
            </a:r>
            <a:r>
              <a:rPr lang="en-GB" dirty="0"/>
              <a:t>, L., Jones, A. and Stanley, Y, 2024)</a:t>
            </a:r>
          </a:p>
        </p:txBody>
      </p:sp>
      <p:sp>
        <p:nvSpPr>
          <p:cNvPr id="5" name="Slide Number Placeholder 4">
            <a:extLst>
              <a:ext uri="{FF2B5EF4-FFF2-40B4-BE49-F238E27FC236}">
                <a16:creationId xmlns:a16="http://schemas.microsoft.com/office/drawing/2014/main" id="{DB948F7D-5ECA-E76B-416B-A3A4D031BE67}"/>
              </a:ext>
            </a:extLst>
          </p:cNvPr>
          <p:cNvSpPr>
            <a:spLocks noGrp="1"/>
          </p:cNvSpPr>
          <p:nvPr>
            <p:ph type="sldNum" sz="quarter" idx="29"/>
          </p:nvPr>
        </p:nvSpPr>
        <p:spPr/>
        <p:txBody>
          <a:bodyPr/>
          <a:lstStyle/>
          <a:p>
            <a:fld id="{47FEACEE-25B4-4A2D-B147-27296E36371D}" type="slidenum">
              <a:rPr lang="en-US" altLang="zh-CN" smtClean="0"/>
              <a:pPr/>
              <a:t>10</a:t>
            </a:fld>
            <a:endParaRPr lang="en-US" altLang="zh-CN" dirty="0"/>
          </a:p>
        </p:txBody>
      </p:sp>
    </p:spTree>
    <p:extLst>
      <p:ext uri="{BB962C8B-B14F-4D97-AF65-F5344CB8AC3E}">
        <p14:creationId xmlns:p14="http://schemas.microsoft.com/office/powerpoint/2010/main" val="878172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handshake between flowers&#10;&#10;AI-generated content may be incorrect.">
            <a:extLst>
              <a:ext uri="{FF2B5EF4-FFF2-40B4-BE49-F238E27FC236}">
                <a16:creationId xmlns:a16="http://schemas.microsoft.com/office/drawing/2014/main" id="{1A0966E2-CBBF-489C-96DA-54346D4941F5}"/>
              </a:ext>
            </a:extLst>
          </p:cNvPr>
          <p:cNvPicPr>
            <a:picLocks noGrp="1" noChangeAspect="1"/>
          </p:cNvPicPr>
          <p:nvPr>
            <p:ph type="pic" sz="quarter" idx="51"/>
          </p:nvPr>
        </p:nvPicPr>
        <p:blipFill>
          <a:blip r:embed="rId2"/>
          <a:srcRect l="25356" r="25356"/>
          <a:stretch>
            <a:fillRect/>
          </a:stretch>
        </p:blipFill>
        <p:spPr>
          <a:xfrm>
            <a:off x="338138" y="2222500"/>
            <a:ext cx="1885950" cy="2144713"/>
          </a:xfrm>
        </p:spPr>
      </p:pic>
      <p:sp>
        <p:nvSpPr>
          <p:cNvPr id="5" name="Title 4">
            <a:extLst>
              <a:ext uri="{FF2B5EF4-FFF2-40B4-BE49-F238E27FC236}">
                <a16:creationId xmlns:a16="http://schemas.microsoft.com/office/drawing/2014/main" id="{4816D783-1F20-5411-9D20-EDDFDFBB34B0}"/>
              </a:ext>
            </a:extLst>
          </p:cNvPr>
          <p:cNvSpPr>
            <a:spLocks noGrp="1"/>
          </p:cNvSpPr>
          <p:nvPr>
            <p:ph type="title"/>
          </p:nvPr>
        </p:nvSpPr>
        <p:spPr>
          <a:xfrm>
            <a:off x="3924808" y="1018379"/>
            <a:ext cx="6599429" cy="793941"/>
          </a:xfrm>
        </p:spPr>
        <p:txBody>
          <a:bodyPr/>
          <a:lstStyle/>
          <a:p>
            <a:r>
              <a:rPr lang="en-GB" dirty="0"/>
              <a:t>Professional Partnerships</a:t>
            </a:r>
          </a:p>
        </p:txBody>
      </p:sp>
      <p:sp>
        <p:nvSpPr>
          <p:cNvPr id="7" name="Text Placeholder 6">
            <a:extLst>
              <a:ext uri="{FF2B5EF4-FFF2-40B4-BE49-F238E27FC236}">
                <a16:creationId xmlns:a16="http://schemas.microsoft.com/office/drawing/2014/main" id="{ACCEC102-B7BA-C957-D113-3D6153CF356B}"/>
              </a:ext>
            </a:extLst>
          </p:cNvPr>
          <p:cNvSpPr>
            <a:spLocks noGrp="1"/>
          </p:cNvSpPr>
          <p:nvPr>
            <p:ph type="body" sz="quarter" idx="53"/>
          </p:nvPr>
        </p:nvSpPr>
        <p:spPr>
          <a:xfrm>
            <a:off x="2796285" y="2028833"/>
            <a:ext cx="8856476" cy="3972574"/>
          </a:xfrm>
        </p:spPr>
        <p:txBody>
          <a:bodyPr/>
          <a:lstStyle/>
          <a:p>
            <a:r>
              <a:rPr lang="en-GB" sz="2000" dirty="0"/>
              <a:t>Professional partnership is the collaborative working relationship between professionals, and often between professionals and families, to ensure the best outcomes for children, especially during the critical first 1,000 days of life. It involves health workers, early years educators, social workers, and family support staff working together with parents and caregivers, recognising families as experts on their own children. Effective professional partnerships are based on mutual respect, trust, and clear communication, with all parties sharing knowledge, guidance, and responsibility. By coordinating care, learning, and support, and valuing each person’s expertise, professional partnerships ensure that children receive consistent, responsive, and inclusive care that promotes their development, wellbeing, and lifelong potential (Connect childcare,2024)</a:t>
            </a:r>
          </a:p>
        </p:txBody>
      </p:sp>
      <p:sp>
        <p:nvSpPr>
          <p:cNvPr id="8" name="Slide Number Placeholder 7">
            <a:extLst>
              <a:ext uri="{FF2B5EF4-FFF2-40B4-BE49-F238E27FC236}">
                <a16:creationId xmlns:a16="http://schemas.microsoft.com/office/drawing/2014/main" id="{F6119F1E-4644-815E-2976-B4F1D4FC6A5F}"/>
              </a:ext>
            </a:extLst>
          </p:cNvPr>
          <p:cNvSpPr>
            <a:spLocks noGrp="1"/>
          </p:cNvSpPr>
          <p:nvPr>
            <p:ph type="sldNum" sz="quarter" idx="55"/>
          </p:nvPr>
        </p:nvSpPr>
        <p:spPr/>
        <p:txBody>
          <a:bodyPr/>
          <a:lstStyle/>
          <a:p>
            <a:fld id="{47FEACEE-25B4-4A2D-B147-27296E36371D}" type="slidenum">
              <a:rPr lang="en-US" altLang="zh-CN" smtClean="0"/>
              <a:pPr/>
              <a:t>11</a:t>
            </a:fld>
            <a:endParaRPr lang="en-US" altLang="zh-CN" dirty="0"/>
          </a:p>
        </p:txBody>
      </p:sp>
    </p:spTree>
    <p:extLst>
      <p:ext uri="{BB962C8B-B14F-4D97-AF65-F5344CB8AC3E}">
        <p14:creationId xmlns:p14="http://schemas.microsoft.com/office/powerpoint/2010/main" val="3232157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2F584-5433-2FE3-AF46-068537015593}"/>
              </a:ext>
            </a:extLst>
          </p:cNvPr>
          <p:cNvSpPr>
            <a:spLocks noGrp="1"/>
          </p:cNvSpPr>
          <p:nvPr>
            <p:ph type="title"/>
          </p:nvPr>
        </p:nvSpPr>
        <p:spPr>
          <a:xfrm>
            <a:off x="220717" y="27962"/>
            <a:ext cx="10889796" cy="1418998"/>
          </a:xfrm>
        </p:spPr>
        <p:txBody>
          <a:bodyPr/>
          <a:lstStyle/>
          <a:p>
            <a:r>
              <a:rPr lang="en-GB" dirty="0"/>
              <a:t>Early years </a:t>
            </a:r>
            <a:r>
              <a:rPr lang="en-GB" dirty="0" err="1"/>
              <a:t>practioner</a:t>
            </a:r>
            <a:r>
              <a:rPr lang="en-GB" dirty="0"/>
              <a:t> role during the first 1000 days.</a:t>
            </a:r>
          </a:p>
        </p:txBody>
      </p:sp>
      <p:sp>
        <p:nvSpPr>
          <p:cNvPr id="3" name="Table Placeholder 2">
            <a:extLst>
              <a:ext uri="{FF2B5EF4-FFF2-40B4-BE49-F238E27FC236}">
                <a16:creationId xmlns:a16="http://schemas.microsoft.com/office/drawing/2014/main" id="{D9DDE5A2-2385-6AAB-B2AA-A71A133F863F}"/>
              </a:ext>
            </a:extLst>
          </p:cNvPr>
          <p:cNvSpPr>
            <a:spLocks noGrp="1"/>
          </p:cNvSpPr>
          <p:nvPr>
            <p:ph type="tbl" sz="quarter" idx="27"/>
          </p:nvPr>
        </p:nvSpPr>
        <p:spPr>
          <a:xfrm>
            <a:off x="220717" y="1109701"/>
            <a:ext cx="10889796" cy="4317856"/>
          </a:xfrm>
        </p:spPr>
        <p:txBody>
          <a:bodyPr/>
          <a:lstStyle/>
          <a:p>
            <a:r>
              <a:rPr lang="en-GB" dirty="0">
                <a:solidFill>
                  <a:schemeClr val="tx1"/>
                </a:solidFill>
              </a:rPr>
              <a:t>Understand child development and the critical importance of the first 1,000 days for brain growth and emotional wellbeing.</a:t>
            </a:r>
          </a:p>
          <a:p>
            <a:r>
              <a:rPr lang="en-GB" dirty="0">
                <a:solidFill>
                  <a:schemeClr val="tx1"/>
                </a:solidFill>
              </a:rPr>
              <a:t>Provide nurturing, responsive care by comforting babies promptly when they cry and responding warmly to toddlers’ communication attempts.</a:t>
            </a:r>
          </a:p>
          <a:p>
            <a:r>
              <a:rPr lang="en-GB" dirty="0">
                <a:solidFill>
                  <a:schemeClr val="tx1"/>
                </a:solidFill>
              </a:rPr>
              <a:t>Create safe, stimulating environments using age-appropriate toys and activities like sensory play with different textures or simple puzzles.</a:t>
            </a:r>
          </a:p>
          <a:p>
            <a:r>
              <a:rPr lang="en-GB" dirty="0">
                <a:solidFill>
                  <a:schemeClr val="tx1"/>
                </a:solidFill>
              </a:rPr>
              <a:t>Support families through partnership by sharing parenting advice, connecting families with health services, and offering breastfeeding support.</a:t>
            </a:r>
          </a:p>
          <a:p>
            <a:r>
              <a:rPr lang="en-GB" dirty="0">
                <a:solidFill>
                  <a:schemeClr val="tx1"/>
                </a:solidFill>
              </a:rPr>
              <a:t>Observe and identify developmental delays early, referring children for specialist help when necessary.</a:t>
            </a:r>
          </a:p>
          <a:p>
            <a:r>
              <a:rPr lang="en-GB" dirty="0">
                <a:solidFill>
                  <a:schemeClr val="tx1"/>
                </a:solidFill>
              </a:rPr>
              <a:t>Promote healthy routines such as establishing consistent feeding, sleep, and hygiene practices.</a:t>
            </a:r>
          </a:p>
          <a:p>
            <a:r>
              <a:rPr lang="en-GB" dirty="0">
                <a:solidFill>
                  <a:schemeClr val="tx1"/>
                </a:solidFill>
              </a:rPr>
              <a:t>Encourage language and communication development through singing songs, reading stories, and engaging in meaningful conversations.</a:t>
            </a:r>
          </a:p>
          <a:p>
            <a:r>
              <a:rPr lang="en-GB" dirty="0">
                <a:solidFill>
                  <a:schemeClr val="tx1"/>
                </a:solidFill>
              </a:rPr>
              <a:t>Advocate for inclusion and equality by ensuring all children, including those with disabilities or from diverse backgrounds, feel welcomed and supported in the setting.</a:t>
            </a:r>
          </a:p>
        </p:txBody>
      </p:sp>
      <p:sp>
        <p:nvSpPr>
          <p:cNvPr id="4" name="Footer Placeholder 3">
            <a:extLst>
              <a:ext uri="{FF2B5EF4-FFF2-40B4-BE49-F238E27FC236}">
                <a16:creationId xmlns:a16="http://schemas.microsoft.com/office/drawing/2014/main" id="{50D1A85B-531A-D2D3-012E-76A00BB3F75C}"/>
              </a:ext>
            </a:extLst>
          </p:cNvPr>
          <p:cNvSpPr>
            <a:spLocks noGrp="1"/>
          </p:cNvSpPr>
          <p:nvPr>
            <p:ph type="ftr" sz="quarter" idx="28"/>
          </p:nvPr>
        </p:nvSpPr>
        <p:spPr>
          <a:xfrm>
            <a:off x="539239" y="6464913"/>
            <a:ext cx="4114800" cy="365125"/>
          </a:xfrm>
        </p:spPr>
        <p:txBody>
          <a:bodyPr/>
          <a:lstStyle/>
          <a:p>
            <a:r>
              <a:rPr lang="en-US" sz="1600" dirty="0">
                <a:solidFill>
                  <a:schemeClr val="tx1"/>
                </a:solidFill>
              </a:rPr>
              <a:t>(Shonkoff and Phillips, 2000)</a:t>
            </a:r>
          </a:p>
        </p:txBody>
      </p:sp>
      <p:sp>
        <p:nvSpPr>
          <p:cNvPr id="5" name="Slide Number Placeholder 4">
            <a:extLst>
              <a:ext uri="{FF2B5EF4-FFF2-40B4-BE49-F238E27FC236}">
                <a16:creationId xmlns:a16="http://schemas.microsoft.com/office/drawing/2014/main" id="{B9F52AEF-37E8-CF63-6F48-6924654C0850}"/>
              </a:ext>
            </a:extLst>
          </p:cNvPr>
          <p:cNvSpPr>
            <a:spLocks noGrp="1"/>
          </p:cNvSpPr>
          <p:nvPr>
            <p:ph type="sldNum" sz="quarter" idx="29"/>
          </p:nvPr>
        </p:nvSpPr>
        <p:spPr/>
        <p:txBody>
          <a:bodyPr/>
          <a:lstStyle/>
          <a:p>
            <a:fld id="{47FEACEE-25B4-4A2D-B147-27296E36371D}" type="slidenum">
              <a:rPr lang="en-US" altLang="zh-CN" smtClean="0"/>
              <a:pPr/>
              <a:t>12</a:t>
            </a:fld>
            <a:endParaRPr lang="en-US" altLang="zh-CN" dirty="0"/>
          </a:p>
        </p:txBody>
      </p:sp>
    </p:spTree>
    <p:extLst>
      <p:ext uri="{BB962C8B-B14F-4D97-AF65-F5344CB8AC3E}">
        <p14:creationId xmlns:p14="http://schemas.microsoft.com/office/powerpoint/2010/main" val="976735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6E59944-EC39-0BD4-C467-981260B5517A}"/>
              </a:ext>
            </a:extLst>
          </p:cNvPr>
          <p:cNvSpPr>
            <a:spLocks noGrp="1"/>
          </p:cNvSpPr>
          <p:nvPr>
            <p:ph type="body" sz="quarter" idx="35"/>
          </p:nvPr>
        </p:nvSpPr>
        <p:spPr>
          <a:xfrm>
            <a:off x="4687614" y="1513489"/>
            <a:ext cx="7273157" cy="6183874"/>
          </a:xfrm>
        </p:spPr>
        <p:txBody>
          <a:bodyPr/>
          <a:lstStyle/>
          <a:p>
            <a:r>
              <a:rPr lang="en-GB" sz="1800" dirty="0"/>
              <a:t>Building trusting and respectful relationships with families to create a supportive partnership.</a:t>
            </a:r>
          </a:p>
          <a:p>
            <a:r>
              <a:rPr lang="en-GB" sz="1800" dirty="0"/>
              <a:t>Providing practical advice and information on child development, nutrition, health, and wellbeing.</a:t>
            </a:r>
          </a:p>
          <a:p>
            <a:r>
              <a:rPr lang="en-GB" sz="1800" dirty="0"/>
              <a:t>Encouraging and empowering caregivers to engage in responsive and nurturing interactions with their children</a:t>
            </a:r>
          </a:p>
          <a:p>
            <a:r>
              <a:rPr lang="en-GB" sz="1800" dirty="0"/>
              <a:t>.Offering guidance on establishing routines, such as feeding, sleeping, and play, that support the child’s development.</a:t>
            </a:r>
          </a:p>
          <a:p>
            <a:r>
              <a:rPr lang="en-GB" sz="1800" dirty="0"/>
              <a:t>Identifying and referring families to additional services or specialist support when needed.</a:t>
            </a:r>
          </a:p>
          <a:p>
            <a:r>
              <a:rPr lang="en-GB" sz="1800" dirty="0"/>
              <a:t>Supporting families to access community resources and early intervention programs.</a:t>
            </a:r>
          </a:p>
          <a:p>
            <a:r>
              <a:rPr lang="en-GB" sz="1800" dirty="0"/>
              <a:t>Promoting inclusive practices that respect cultural diversity and individual family circumstances.</a:t>
            </a:r>
          </a:p>
          <a:p>
            <a:r>
              <a:rPr lang="en-GB" sz="1800" dirty="0"/>
              <a:t>Helping families understand the importance of early experiences and how they impact lifelong learning and health.</a:t>
            </a:r>
          </a:p>
          <a:p>
            <a:pPr marL="0" indent="0">
              <a:buNone/>
            </a:pPr>
            <a:r>
              <a:rPr lang="en-GB" sz="1800" dirty="0"/>
              <a:t>(Early Years Coalition, 2021). </a:t>
            </a:r>
          </a:p>
        </p:txBody>
      </p:sp>
      <p:sp>
        <p:nvSpPr>
          <p:cNvPr id="8" name="Title 7">
            <a:extLst>
              <a:ext uri="{FF2B5EF4-FFF2-40B4-BE49-F238E27FC236}">
                <a16:creationId xmlns:a16="http://schemas.microsoft.com/office/drawing/2014/main" id="{94551607-0293-0072-D933-5AB8BF29502D}"/>
              </a:ext>
            </a:extLst>
          </p:cNvPr>
          <p:cNvSpPr>
            <a:spLocks noGrp="1"/>
          </p:cNvSpPr>
          <p:nvPr>
            <p:ph type="title"/>
          </p:nvPr>
        </p:nvSpPr>
        <p:spPr>
          <a:xfrm>
            <a:off x="124293" y="0"/>
            <a:ext cx="8609804" cy="1153226"/>
          </a:xfrm>
        </p:spPr>
        <p:txBody>
          <a:bodyPr/>
          <a:lstStyle/>
          <a:p>
            <a:r>
              <a:rPr lang="en-GB" dirty="0"/>
              <a:t>Role of the early years practitioner in supporting families during the first 1000 days,</a:t>
            </a:r>
          </a:p>
        </p:txBody>
      </p:sp>
    </p:spTree>
    <p:extLst>
      <p:ext uri="{BB962C8B-B14F-4D97-AF65-F5344CB8AC3E}">
        <p14:creationId xmlns:p14="http://schemas.microsoft.com/office/powerpoint/2010/main" val="2726966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28D6-504B-C0E5-7717-B847C6FA5F6F}"/>
              </a:ext>
            </a:extLst>
          </p:cNvPr>
          <p:cNvSpPr>
            <a:spLocks noGrp="1"/>
          </p:cNvSpPr>
          <p:nvPr>
            <p:ph type="title"/>
          </p:nvPr>
        </p:nvSpPr>
        <p:spPr>
          <a:xfrm>
            <a:off x="5298152" y="525517"/>
            <a:ext cx="6268385" cy="1688906"/>
          </a:xfrm>
        </p:spPr>
        <p:txBody>
          <a:bodyPr/>
          <a:lstStyle/>
          <a:p>
            <a:r>
              <a:rPr lang="en-GB" sz="4800" dirty="0"/>
              <a:t>Activities to support a child in the first 1000 days.</a:t>
            </a:r>
          </a:p>
        </p:txBody>
      </p:sp>
      <p:sp>
        <p:nvSpPr>
          <p:cNvPr id="3" name="Text Placeholder 2">
            <a:extLst>
              <a:ext uri="{FF2B5EF4-FFF2-40B4-BE49-F238E27FC236}">
                <a16:creationId xmlns:a16="http://schemas.microsoft.com/office/drawing/2014/main" id="{9932F1E8-200A-41F9-0AA3-2EE39242C865}"/>
              </a:ext>
            </a:extLst>
          </p:cNvPr>
          <p:cNvSpPr>
            <a:spLocks noGrp="1"/>
          </p:cNvSpPr>
          <p:nvPr>
            <p:ph type="body" sz="quarter" idx="29"/>
          </p:nvPr>
        </p:nvSpPr>
        <p:spPr>
          <a:xfrm>
            <a:off x="4319750" y="2584546"/>
            <a:ext cx="7641022" cy="3998499"/>
          </a:xfrm>
        </p:spPr>
        <p:txBody>
          <a:bodyPr/>
          <a:lstStyle/>
          <a:p>
            <a:pPr marL="285750" indent="-285750">
              <a:buFont typeface="Arial" panose="020B0604020202020204" pitchFamily="34" charset="0"/>
              <a:buChar char="•"/>
            </a:pPr>
            <a:r>
              <a:rPr lang="en-GB" dirty="0">
                <a:solidFill>
                  <a:schemeClr val="tx1"/>
                </a:solidFill>
              </a:rPr>
              <a:t>Sensory play: Exploring different textures, smells, </a:t>
            </a:r>
            <a:r>
              <a:rPr lang="en-GB" dirty="0" err="1">
                <a:solidFill>
                  <a:schemeClr val="tx1"/>
                </a:solidFill>
              </a:rPr>
              <a:t>colors</a:t>
            </a:r>
            <a:r>
              <a:rPr lang="en-GB" dirty="0">
                <a:solidFill>
                  <a:schemeClr val="tx1"/>
                </a:solidFill>
              </a:rPr>
              <a:t>, and sounds using safe objects like soft fabrics, water, sand, or natural materials to stimulate the senses and brain development.</a:t>
            </a:r>
          </a:p>
          <a:p>
            <a:pPr marL="285750" indent="-285750">
              <a:buFont typeface="Arial" panose="020B0604020202020204" pitchFamily="34" charset="0"/>
              <a:buChar char="•"/>
            </a:pPr>
            <a:r>
              <a:rPr lang="en-GB" dirty="0">
                <a:solidFill>
                  <a:schemeClr val="tx1"/>
                </a:solidFill>
              </a:rPr>
              <a:t>Tummy time: Placing babies on their stomachs while awake to strengthen neck, shoulder, and arm muscles, which helps with motor skills like rolling and crawling.</a:t>
            </a:r>
          </a:p>
          <a:p>
            <a:pPr marL="285750" indent="-285750">
              <a:buFont typeface="Arial" panose="020B0604020202020204" pitchFamily="34" charset="0"/>
              <a:buChar char="•"/>
            </a:pPr>
            <a:r>
              <a:rPr lang="en-GB" dirty="0">
                <a:solidFill>
                  <a:schemeClr val="tx1"/>
                </a:solidFill>
              </a:rPr>
              <a:t>Peek-a-boo and simple games: Playing interactive games that promote social connection, object permanence, and early communication skills.</a:t>
            </a:r>
          </a:p>
          <a:p>
            <a:pPr marL="285750" indent="-285750">
              <a:buFont typeface="Arial" panose="020B0604020202020204" pitchFamily="34" charset="0"/>
              <a:buChar char="•"/>
            </a:pPr>
            <a:r>
              <a:rPr lang="en-GB" dirty="0">
                <a:solidFill>
                  <a:schemeClr val="tx1"/>
                </a:solidFill>
              </a:rPr>
              <a:t>Talking and singing: Narrating daily activities and singing songs to encourage language development and auditory skills.</a:t>
            </a:r>
          </a:p>
          <a:p>
            <a:pPr marL="285750" indent="-285750">
              <a:buFont typeface="Arial" panose="020B0604020202020204" pitchFamily="34" charset="0"/>
              <a:buChar char="•"/>
            </a:pPr>
            <a:r>
              <a:rPr lang="en-GB" dirty="0">
                <a:solidFill>
                  <a:schemeClr val="tx1"/>
                </a:solidFill>
              </a:rPr>
              <a:t>Reading picture books: Sharing age-appropriate books to build vocabulary and early literacy interest.</a:t>
            </a:r>
          </a:p>
          <a:p>
            <a:pPr marL="285750" indent="-285750">
              <a:buFont typeface="Arial" panose="020B0604020202020204" pitchFamily="34" charset="0"/>
              <a:buChar char="•"/>
            </a:pPr>
            <a:r>
              <a:rPr lang="en-GB" dirty="0">
                <a:solidFill>
                  <a:schemeClr val="tx1"/>
                </a:solidFill>
              </a:rPr>
              <a:t>Cause-and-effect toys: Using toys like rattles or pop-up toys that respond to a baby’s actions to teach understanding of cause and effect.</a:t>
            </a:r>
          </a:p>
        </p:txBody>
      </p:sp>
      <p:sp>
        <p:nvSpPr>
          <p:cNvPr id="4" name="Footer Placeholder 3">
            <a:extLst>
              <a:ext uri="{FF2B5EF4-FFF2-40B4-BE49-F238E27FC236}">
                <a16:creationId xmlns:a16="http://schemas.microsoft.com/office/drawing/2014/main" id="{C514F8D3-BC92-1BC8-0F23-E2ACFF5CCBE4}"/>
              </a:ext>
            </a:extLst>
          </p:cNvPr>
          <p:cNvSpPr>
            <a:spLocks noGrp="1"/>
          </p:cNvSpPr>
          <p:nvPr>
            <p:ph type="ftr" sz="quarter" idx="30"/>
          </p:nvPr>
        </p:nvSpPr>
        <p:spPr/>
        <p:txBody>
          <a:bodyPr/>
          <a:lstStyle/>
          <a:p>
            <a:r>
              <a:rPr lang="en-US" noProof="0"/>
              <a:t>Presentation title</a:t>
            </a:r>
            <a:endParaRPr lang="en-US" noProof="0" dirty="0"/>
          </a:p>
        </p:txBody>
      </p:sp>
    </p:spTree>
    <p:extLst>
      <p:ext uri="{BB962C8B-B14F-4D97-AF65-F5344CB8AC3E}">
        <p14:creationId xmlns:p14="http://schemas.microsoft.com/office/powerpoint/2010/main" val="3195174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1019A4D-0843-510B-D1AA-0403A3F6A2DD}"/>
              </a:ext>
            </a:extLst>
          </p:cNvPr>
          <p:cNvSpPr>
            <a:spLocks noGrp="1"/>
          </p:cNvSpPr>
          <p:nvPr>
            <p:ph type="pic" sz="quarter" idx="48"/>
          </p:nvPr>
        </p:nvSpPr>
        <p:spPr/>
        <p:txBody>
          <a:bodyPr/>
          <a:lstStyle/>
          <a:p>
            <a:endParaRPr lang="en-GB" dirty="0"/>
          </a:p>
        </p:txBody>
      </p:sp>
      <p:sp>
        <p:nvSpPr>
          <p:cNvPr id="3" name="Picture Placeholder 2">
            <a:extLst>
              <a:ext uri="{FF2B5EF4-FFF2-40B4-BE49-F238E27FC236}">
                <a16:creationId xmlns:a16="http://schemas.microsoft.com/office/drawing/2014/main" id="{575241B7-6520-9E7D-771D-CB3D146C5EC6}"/>
              </a:ext>
            </a:extLst>
          </p:cNvPr>
          <p:cNvSpPr>
            <a:spLocks noGrp="1"/>
          </p:cNvSpPr>
          <p:nvPr>
            <p:ph type="pic" sz="quarter" idx="49"/>
          </p:nvPr>
        </p:nvSpPr>
        <p:spPr/>
        <p:txBody>
          <a:bodyPr/>
          <a:lstStyle/>
          <a:p>
            <a:endParaRPr lang="en-GB"/>
          </a:p>
        </p:txBody>
      </p:sp>
      <p:sp>
        <p:nvSpPr>
          <p:cNvPr id="4" name="Picture Placeholder 3">
            <a:extLst>
              <a:ext uri="{FF2B5EF4-FFF2-40B4-BE49-F238E27FC236}">
                <a16:creationId xmlns:a16="http://schemas.microsoft.com/office/drawing/2014/main" id="{1C783F79-7690-F383-BF18-E207078D3906}"/>
              </a:ext>
            </a:extLst>
          </p:cNvPr>
          <p:cNvSpPr>
            <a:spLocks noGrp="1"/>
          </p:cNvSpPr>
          <p:nvPr>
            <p:ph type="pic" sz="quarter" idx="50"/>
          </p:nvPr>
        </p:nvSpPr>
        <p:spPr/>
        <p:txBody>
          <a:bodyPr/>
          <a:lstStyle/>
          <a:p>
            <a:endParaRPr lang="en-GB"/>
          </a:p>
        </p:txBody>
      </p:sp>
      <p:sp>
        <p:nvSpPr>
          <p:cNvPr id="5" name="Picture Placeholder 4">
            <a:extLst>
              <a:ext uri="{FF2B5EF4-FFF2-40B4-BE49-F238E27FC236}">
                <a16:creationId xmlns:a16="http://schemas.microsoft.com/office/drawing/2014/main" id="{6358F34D-A8BA-D4DE-BFF2-BD332C5815FD}"/>
              </a:ext>
            </a:extLst>
          </p:cNvPr>
          <p:cNvSpPr>
            <a:spLocks noGrp="1"/>
          </p:cNvSpPr>
          <p:nvPr>
            <p:ph type="pic" sz="quarter" idx="51"/>
          </p:nvPr>
        </p:nvSpPr>
        <p:spPr/>
        <p:txBody>
          <a:bodyPr/>
          <a:lstStyle/>
          <a:p>
            <a:endParaRPr lang="en-GB"/>
          </a:p>
        </p:txBody>
      </p:sp>
      <p:sp>
        <p:nvSpPr>
          <p:cNvPr id="6" name="Text Placeholder 5">
            <a:extLst>
              <a:ext uri="{FF2B5EF4-FFF2-40B4-BE49-F238E27FC236}">
                <a16:creationId xmlns:a16="http://schemas.microsoft.com/office/drawing/2014/main" id="{B666F804-9D8E-20CB-80B5-2DC3BEAAE26F}"/>
              </a:ext>
            </a:extLst>
          </p:cNvPr>
          <p:cNvSpPr>
            <a:spLocks noGrp="1"/>
          </p:cNvSpPr>
          <p:nvPr>
            <p:ph type="body" sz="quarter" idx="27"/>
          </p:nvPr>
        </p:nvSpPr>
        <p:spPr>
          <a:xfrm>
            <a:off x="5414439" y="329926"/>
            <a:ext cx="6546333" cy="5341058"/>
          </a:xfrm>
        </p:spPr>
        <p:txBody>
          <a:bodyPr/>
          <a:lstStyle/>
          <a:p>
            <a:r>
              <a:rPr lang="en-GB" sz="2800" dirty="0"/>
              <a:t>More Activities :</a:t>
            </a:r>
          </a:p>
          <a:p>
            <a:pPr marL="285750" indent="-285750">
              <a:buFont typeface="Arial" panose="020B0604020202020204" pitchFamily="34" charset="0"/>
              <a:buChar char="•"/>
            </a:pPr>
            <a:r>
              <a:rPr lang="en-GB" dirty="0"/>
              <a:t>Mirror play: Letting babies look at themselves in a safe mirror to develop self-awareness and visual tracking.</a:t>
            </a:r>
          </a:p>
          <a:p>
            <a:pPr marL="285750" indent="-285750">
              <a:buFont typeface="Arial" panose="020B0604020202020204" pitchFamily="34" charset="0"/>
              <a:buChar char="•"/>
            </a:pPr>
            <a:r>
              <a:rPr lang="en-GB" dirty="0"/>
              <a:t>Outdoor exploration: Spending time outside to experience different sights, sounds, and textures like grass, leaves, and fresh air.</a:t>
            </a:r>
          </a:p>
          <a:p>
            <a:pPr marL="285750" indent="-285750">
              <a:buFont typeface="Arial" panose="020B0604020202020204" pitchFamily="34" charset="0"/>
              <a:buChar char="•"/>
            </a:pPr>
            <a:r>
              <a:rPr lang="en-GB" dirty="0"/>
              <a:t>Simple stacking and grasping toys: Encouraging hand-eye coordination and fine motor skills through play with blocks or rings.</a:t>
            </a:r>
          </a:p>
          <a:p>
            <a:pPr marL="285750" indent="-285750">
              <a:buFont typeface="Arial" panose="020B0604020202020204" pitchFamily="34" charset="0"/>
              <a:buChar char="•"/>
            </a:pPr>
            <a:r>
              <a:rPr lang="en-GB" dirty="0"/>
              <a:t>Water play: Supervised play with water (e.g., splashing, pouring) to explore texture, temperature, and cause-effect relationships.</a:t>
            </a:r>
          </a:p>
        </p:txBody>
      </p:sp>
    </p:spTree>
    <p:extLst>
      <p:ext uri="{BB962C8B-B14F-4D97-AF65-F5344CB8AC3E}">
        <p14:creationId xmlns:p14="http://schemas.microsoft.com/office/powerpoint/2010/main" val="3708996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1D269A7-C519-2928-51CD-50B160929A54}"/>
              </a:ext>
            </a:extLst>
          </p:cNvPr>
          <p:cNvSpPr>
            <a:spLocks noGrp="1"/>
          </p:cNvSpPr>
          <p:nvPr>
            <p:ph type="pic" sz="quarter" idx="51"/>
          </p:nvPr>
        </p:nvSpPr>
        <p:spPr/>
        <p:txBody>
          <a:bodyPr/>
          <a:lstStyle/>
          <a:p>
            <a:endParaRPr lang="en-GB"/>
          </a:p>
        </p:txBody>
      </p:sp>
      <p:sp>
        <p:nvSpPr>
          <p:cNvPr id="5" name="Title 4">
            <a:extLst>
              <a:ext uri="{FF2B5EF4-FFF2-40B4-BE49-F238E27FC236}">
                <a16:creationId xmlns:a16="http://schemas.microsoft.com/office/drawing/2014/main" id="{0ACA7FDA-EC4F-E824-E134-BBD0AB05626C}"/>
              </a:ext>
            </a:extLst>
          </p:cNvPr>
          <p:cNvSpPr>
            <a:spLocks noGrp="1"/>
          </p:cNvSpPr>
          <p:nvPr>
            <p:ph type="title"/>
          </p:nvPr>
        </p:nvSpPr>
        <p:spPr>
          <a:xfrm>
            <a:off x="2230737" y="136271"/>
            <a:ext cx="6374057" cy="705453"/>
          </a:xfrm>
        </p:spPr>
        <p:txBody>
          <a:bodyPr/>
          <a:lstStyle/>
          <a:p>
            <a:r>
              <a:rPr lang="en-GB" dirty="0"/>
              <a:t>Conclusion </a:t>
            </a:r>
          </a:p>
        </p:txBody>
      </p:sp>
      <p:sp>
        <p:nvSpPr>
          <p:cNvPr id="7" name="Text Placeholder 6">
            <a:extLst>
              <a:ext uri="{FF2B5EF4-FFF2-40B4-BE49-F238E27FC236}">
                <a16:creationId xmlns:a16="http://schemas.microsoft.com/office/drawing/2014/main" id="{5BB2B17B-A64C-A684-463B-797EBAC72116}"/>
              </a:ext>
            </a:extLst>
          </p:cNvPr>
          <p:cNvSpPr>
            <a:spLocks noGrp="1"/>
          </p:cNvSpPr>
          <p:nvPr>
            <p:ph type="body" sz="quarter" idx="53"/>
          </p:nvPr>
        </p:nvSpPr>
        <p:spPr>
          <a:xfrm>
            <a:off x="3964720" y="669690"/>
            <a:ext cx="7838398" cy="5764951"/>
          </a:xfrm>
        </p:spPr>
        <p:txBody>
          <a:bodyPr/>
          <a:lstStyle/>
          <a:p>
            <a:r>
              <a:rPr lang="en-GB" sz="1800" dirty="0"/>
              <a:t>In conclusion, exceptional caregiving during the first 1,000 days is fundamental to a child’s lifelong health, development, and overall wellbeing. This critical period, spanning from conception to a child’s second birthday, is when the brain develops most rapidly, making responsive and nurturing care essential. High-quality caregiving involves creating safe, stimulating, and inclusive environments that support emotional security, cognitive growth, language and communication skills, and early social development. Providing proper nutrition, access to healthcare, and opportunities for play and exploration further strengthens a child’s physical and neurological </a:t>
            </a:r>
            <a:r>
              <a:rPr lang="en-GB" sz="1800" dirty="0" err="1"/>
              <a:t>development.Despite</a:t>
            </a:r>
            <a:r>
              <a:rPr lang="en-GB" sz="1800" dirty="0"/>
              <a:t> the importance of this period, there are numerous challenges to delivering exceptional care, including caregiver stress, limited resources, socioeconomic constraints, and environmental or systemic barriers. Overcoming these challenges requires coordinated efforts from families, early years practitioners, and wider community and professional networks. Strong professional partnerships, evidence-based practices, and policies that prioritise early childhood development can help ensure consistent, high-quality care for all children. By investing in the first 1,000 days and supporting caregivers to meet children’s physical, emotional, and developmental needs, society can lay a foundation for resilience, lifelong learning, and healthy, confident individuals. Ultimately, prioritising exceptional caregiving during this period is not only a benefit for individual children but a long-term investment in the wellbeing and success of future generations.</a:t>
            </a:r>
          </a:p>
        </p:txBody>
      </p:sp>
      <p:sp>
        <p:nvSpPr>
          <p:cNvPr id="8" name="Slide Number Placeholder 7">
            <a:extLst>
              <a:ext uri="{FF2B5EF4-FFF2-40B4-BE49-F238E27FC236}">
                <a16:creationId xmlns:a16="http://schemas.microsoft.com/office/drawing/2014/main" id="{192D810D-1045-1C7A-6E8A-DDC4FC8E832F}"/>
              </a:ext>
            </a:extLst>
          </p:cNvPr>
          <p:cNvSpPr>
            <a:spLocks noGrp="1"/>
          </p:cNvSpPr>
          <p:nvPr>
            <p:ph type="sldNum" sz="quarter" idx="55"/>
          </p:nvPr>
        </p:nvSpPr>
        <p:spPr/>
        <p:txBody>
          <a:bodyPr/>
          <a:lstStyle/>
          <a:p>
            <a:fld id="{47FEACEE-25B4-4A2D-B147-27296E36371D}" type="slidenum">
              <a:rPr lang="en-US" altLang="zh-CN" smtClean="0"/>
              <a:pPr/>
              <a:t>16</a:t>
            </a:fld>
            <a:endParaRPr lang="en-US" altLang="zh-CN" dirty="0"/>
          </a:p>
        </p:txBody>
      </p:sp>
    </p:spTree>
    <p:extLst>
      <p:ext uri="{BB962C8B-B14F-4D97-AF65-F5344CB8AC3E}">
        <p14:creationId xmlns:p14="http://schemas.microsoft.com/office/powerpoint/2010/main" val="2278769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35CC7-A0AE-79C7-5E06-DED75B207257}"/>
              </a:ext>
            </a:extLst>
          </p:cNvPr>
          <p:cNvSpPr>
            <a:spLocks noGrp="1"/>
          </p:cNvSpPr>
          <p:nvPr>
            <p:ph type="title"/>
          </p:nvPr>
        </p:nvSpPr>
        <p:spPr>
          <a:xfrm>
            <a:off x="240987" y="609600"/>
            <a:ext cx="9733330" cy="675781"/>
          </a:xfrm>
        </p:spPr>
        <p:txBody>
          <a:bodyPr/>
          <a:lstStyle/>
          <a:p>
            <a:r>
              <a:rPr lang="en-GB" dirty="0"/>
              <a:t>Reference List</a:t>
            </a:r>
          </a:p>
        </p:txBody>
      </p:sp>
      <p:sp>
        <p:nvSpPr>
          <p:cNvPr id="3" name="Chart Placeholder 2">
            <a:extLst>
              <a:ext uri="{FF2B5EF4-FFF2-40B4-BE49-F238E27FC236}">
                <a16:creationId xmlns:a16="http://schemas.microsoft.com/office/drawing/2014/main" id="{2434913C-FE5A-6051-AE18-BB554CC8C0D4}"/>
              </a:ext>
            </a:extLst>
          </p:cNvPr>
          <p:cNvSpPr>
            <a:spLocks noGrp="1"/>
          </p:cNvSpPr>
          <p:nvPr>
            <p:ph type="chart" sz="quarter" idx="27"/>
          </p:nvPr>
        </p:nvSpPr>
        <p:spPr>
          <a:xfrm>
            <a:off x="0" y="760662"/>
            <a:ext cx="10889796" cy="6617600"/>
          </a:xfrm>
        </p:spPr>
        <p:txBody>
          <a:bodyPr/>
          <a:lstStyle/>
          <a:p>
            <a:pPr marL="0" indent="0">
              <a:buNone/>
            </a:pPr>
            <a:endParaRPr lang="en-GB" dirty="0"/>
          </a:p>
          <a:p>
            <a:pPr marL="0" indent="0">
              <a:buNone/>
            </a:pPr>
            <a:endParaRPr lang="en-GB" dirty="0"/>
          </a:p>
          <a:p>
            <a:pPr marL="0" indent="0">
              <a:buNone/>
            </a:pPr>
            <a:r>
              <a:rPr lang="en-GB" dirty="0"/>
              <a:t>Bronfenbrenner, U. (1979) The ecology of human development: Experiments by nature and design. Cambridge, MA: Harvard University Press.</a:t>
            </a:r>
          </a:p>
          <a:p>
            <a:pPr marL="0" indent="0">
              <a:buNone/>
            </a:pPr>
            <a:r>
              <a:rPr lang="en-GB" dirty="0"/>
              <a:t>Connect Childcare (2024). The Benefits of In the Moment Planning In Early </a:t>
            </a:r>
            <a:r>
              <a:rPr lang="en-GB" dirty="0" err="1"/>
              <a:t>Years.b</a:t>
            </a:r>
            <a:r>
              <a:rPr lang="en-GB" dirty="0"/>
              <a:t> Available at: https://doi.org/1070652261/XTgeCPiVqZUBEOW2w_4D. (Accessed on 15th January 2026)</a:t>
            </a:r>
          </a:p>
          <a:p>
            <a:pPr marL="0" indent="0">
              <a:buNone/>
            </a:pPr>
            <a:r>
              <a:rPr lang="en-GB" dirty="0"/>
              <a:t>Department of Health and Social Care (2021). The Best Start for life: a Vision for the 1,001 Critical Days. Available at: https://www.gov.uk/government/publications/the-best-start-for-life-a-vision-for-the-1001-critical-days. (Accessed on 12th of January 2026)</a:t>
            </a:r>
          </a:p>
          <a:p>
            <a:pPr marL="0" indent="0">
              <a:buNone/>
            </a:pPr>
            <a:r>
              <a:rPr lang="en-GB" dirty="0"/>
              <a:t>Early Years Coalition (2021). Birth to 5 Matters: Non-statutory Guidance for the Early Years Foundation Stage. Available at: https://birthto5matters.org.uk/wp-content/uploads/2021/04/Birthto5Matters-download.pdf. (Accessed on 16th January 2026)</a:t>
            </a:r>
          </a:p>
          <a:p>
            <a:pPr marL="0" indent="0">
              <a:buNone/>
            </a:pPr>
            <a:r>
              <a:rPr lang="en-GB" dirty="0"/>
              <a:t>HM Government. (2021). ‘The Best start for life’. The_best_start_for_life_a_vision_for_the_1_001_critical_days.pdf (Accessed on 11th January 2026)</a:t>
            </a:r>
          </a:p>
          <a:p>
            <a:pPr marL="0" indent="0">
              <a:buNone/>
            </a:pPr>
            <a:r>
              <a:rPr lang="en-GB" dirty="0"/>
              <a:t>Learning Journals (2022). How to Create an Enabling Environment in Your Early Years Setting. Available at: https://learningjournals.co.uk/create-enabling-environment-early-years-setting/. (Accessed on 18th January 2026)</a:t>
            </a:r>
          </a:p>
          <a:p>
            <a:pPr marL="0" indent="0">
              <a:buNone/>
            </a:pPr>
            <a:endParaRPr lang="en-GB" dirty="0"/>
          </a:p>
        </p:txBody>
      </p:sp>
      <p:sp>
        <p:nvSpPr>
          <p:cNvPr id="5" name="Slide Number Placeholder 4">
            <a:extLst>
              <a:ext uri="{FF2B5EF4-FFF2-40B4-BE49-F238E27FC236}">
                <a16:creationId xmlns:a16="http://schemas.microsoft.com/office/drawing/2014/main" id="{7B6B1007-83D6-0B54-6D31-FA31A8FB0A0B}"/>
              </a:ext>
            </a:extLst>
          </p:cNvPr>
          <p:cNvSpPr>
            <a:spLocks noGrp="1"/>
          </p:cNvSpPr>
          <p:nvPr>
            <p:ph type="sldNum" sz="quarter" idx="29"/>
          </p:nvPr>
        </p:nvSpPr>
        <p:spPr/>
        <p:txBody>
          <a:bodyPr/>
          <a:lstStyle/>
          <a:p>
            <a:fld id="{47FEACEE-25B4-4A2D-B147-27296E36371D}" type="slidenum">
              <a:rPr lang="en-US" altLang="zh-CN" smtClean="0"/>
              <a:pPr/>
              <a:t>17</a:t>
            </a:fld>
            <a:endParaRPr lang="en-US" altLang="zh-CN" dirty="0"/>
          </a:p>
        </p:txBody>
      </p:sp>
    </p:spTree>
    <p:extLst>
      <p:ext uri="{BB962C8B-B14F-4D97-AF65-F5344CB8AC3E}">
        <p14:creationId xmlns:p14="http://schemas.microsoft.com/office/powerpoint/2010/main" val="761329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3ED8-0352-3EE7-F269-0023E80FFA29}"/>
              </a:ext>
            </a:extLst>
          </p:cNvPr>
          <p:cNvSpPr>
            <a:spLocks noGrp="1"/>
          </p:cNvSpPr>
          <p:nvPr>
            <p:ph type="title"/>
          </p:nvPr>
        </p:nvSpPr>
        <p:spPr>
          <a:xfrm>
            <a:off x="587829" y="507076"/>
            <a:ext cx="9975068" cy="675781"/>
          </a:xfrm>
        </p:spPr>
        <p:txBody>
          <a:bodyPr/>
          <a:lstStyle/>
          <a:p>
            <a:r>
              <a:rPr lang="en-GB" dirty="0"/>
              <a:t>Reference List</a:t>
            </a:r>
          </a:p>
        </p:txBody>
      </p:sp>
      <p:sp>
        <p:nvSpPr>
          <p:cNvPr id="3" name="Chart Placeholder 2">
            <a:extLst>
              <a:ext uri="{FF2B5EF4-FFF2-40B4-BE49-F238E27FC236}">
                <a16:creationId xmlns:a16="http://schemas.microsoft.com/office/drawing/2014/main" id="{4B231D0E-59FB-70E5-AB1E-B3F43ED5F3C6}"/>
              </a:ext>
            </a:extLst>
          </p:cNvPr>
          <p:cNvSpPr>
            <a:spLocks noGrp="1"/>
          </p:cNvSpPr>
          <p:nvPr>
            <p:ph type="chart" sz="quarter" idx="27"/>
          </p:nvPr>
        </p:nvSpPr>
        <p:spPr>
          <a:xfrm>
            <a:off x="430174" y="1330003"/>
            <a:ext cx="10889796" cy="5253042"/>
          </a:xfrm>
        </p:spPr>
        <p:txBody>
          <a:bodyPr/>
          <a:lstStyle/>
          <a:p>
            <a:pPr marL="0" indent="0">
              <a:buNone/>
            </a:pPr>
            <a:r>
              <a:rPr lang="en-GB" dirty="0" err="1"/>
              <a:t>Owston</a:t>
            </a:r>
            <a:r>
              <a:rPr lang="en-GB" dirty="0"/>
              <a:t>, L., Jones, A. and Stanley, Y. (2024). Maintaining quality early years provision in the face of workforce challenges . Available at: https://earlyyears.blog.gov.uk/2024/05/13/maintaining-quality-early-years-provision-in-the-face-of-workforce-challenges/. (Accessed on 15th January 2026)</a:t>
            </a:r>
          </a:p>
          <a:p>
            <a:pPr marL="0" indent="0">
              <a:buNone/>
            </a:pPr>
            <a:r>
              <a:rPr lang="en-GB" dirty="0"/>
              <a:t>Pite, S. (2025). Enabling environments. Available at: https://www.eyalliance.org.uk/advice-and-information/early-years-practice/enabling-environments/. (Accessed on 17th January 2026)</a:t>
            </a:r>
          </a:p>
          <a:p>
            <a:pPr marL="0" indent="0">
              <a:buNone/>
            </a:pPr>
            <a:r>
              <a:rPr lang="en-GB" dirty="0"/>
              <a:t>Public Health Wales (2023) The first 1000 days programme. Available at https://phw.nhs.wales/topics/the-first-1000-days-programme/ (Accessed on 10th January 2026)</a:t>
            </a:r>
          </a:p>
          <a:p>
            <a:pPr marL="0" indent="0">
              <a:buNone/>
            </a:pPr>
            <a:r>
              <a:rPr lang="en-GB" dirty="0"/>
              <a:t>Public Health Wales (2024) The first 1,000 days: Supporting early child development. Cardiff: Public Health Wales.</a:t>
            </a:r>
          </a:p>
          <a:p>
            <a:pPr marL="0" indent="0">
              <a:buNone/>
            </a:pPr>
            <a:r>
              <a:rPr lang="en-GB" dirty="0"/>
              <a:t>Public Health Wales (2024). The first 1000 days: A golden opportunity to build a fairer future. Available at: https://cavrpb.org/the-first-1000-days-a-golden-opportunity-to-build-a-fairer-future-report-by-public-health-wales/  (Accessed on 12th January 2026)</a:t>
            </a:r>
          </a:p>
          <a:p>
            <a:pPr marL="0" indent="0">
              <a:buNone/>
            </a:pPr>
            <a:r>
              <a:rPr lang="en-GB" dirty="0"/>
              <a:t>Shonkoff, J. P. and Phillips, D. A. (2000) From Neurons to Neighbourhoods: The Science of Early Childhood Development. Washington, DC: National Academy Press.</a:t>
            </a:r>
          </a:p>
          <a:p>
            <a:pPr marL="0" indent="0">
              <a:buNone/>
            </a:pPr>
            <a:endParaRPr lang="en-GB" dirty="0"/>
          </a:p>
        </p:txBody>
      </p:sp>
      <p:sp>
        <p:nvSpPr>
          <p:cNvPr id="5" name="Slide Number Placeholder 4">
            <a:extLst>
              <a:ext uri="{FF2B5EF4-FFF2-40B4-BE49-F238E27FC236}">
                <a16:creationId xmlns:a16="http://schemas.microsoft.com/office/drawing/2014/main" id="{9EF5B85B-364A-7839-2E85-C75E8E42C01D}"/>
              </a:ext>
            </a:extLst>
          </p:cNvPr>
          <p:cNvSpPr>
            <a:spLocks noGrp="1"/>
          </p:cNvSpPr>
          <p:nvPr>
            <p:ph type="sldNum" sz="quarter" idx="29"/>
          </p:nvPr>
        </p:nvSpPr>
        <p:spPr/>
        <p:txBody>
          <a:bodyPr/>
          <a:lstStyle/>
          <a:p>
            <a:fld id="{47FEACEE-25B4-4A2D-B147-27296E36371D}" type="slidenum">
              <a:rPr lang="en-US" altLang="zh-CN" smtClean="0"/>
              <a:pPr/>
              <a:t>18</a:t>
            </a:fld>
            <a:endParaRPr lang="en-US" altLang="zh-CN" dirty="0"/>
          </a:p>
        </p:txBody>
      </p:sp>
    </p:spTree>
    <p:extLst>
      <p:ext uri="{BB962C8B-B14F-4D97-AF65-F5344CB8AC3E}">
        <p14:creationId xmlns:p14="http://schemas.microsoft.com/office/powerpoint/2010/main" val="1497194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C042-1F40-8844-D3D8-4FE9896AF198}"/>
              </a:ext>
            </a:extLst>
          </p:cNvPr>
          <p:cNvSpPr>
            <a:spLocks noGrp="1"/>
          </p:cNvSpPr>
          <p:nvPr>
            <p:ph type="title"/>
          </p:nvPr>
        </p:nvSpPr>
        <p:spPr>
          <a:xfrm>
            <a:off x="587829" y="507076"/>
            <a:ext cx="10269357" cy="806717"/>
          </a:xfrm>
        </p:spPr>
        <p:txBody>
          <a:bodyPr/>
          <a:lstStyle/>
          <a:p>
            <a:r>
              <a:rPr lang="en-GB" dirty="0"/>
              <a:t>Reference List</a:t>
            </a:r>
          </a:p>
        </p:txBody>
      </p:sp>
      <p:sp>
        <p:nvSpPr>
          <p:cNvPr id="3" name="Chart Placeholder 2">
            <a:extLst>
              <a:ext uri="{FF2B5EF4-FFF2-40B4-BE49-F238E27FC236}">
                <a16:creationId xmlns:a16="http://schemas.microsoft.com/office/drawing/2014/main" id="{617D4268-8097-17D5-29D1-4E855FCA4FE7}"/>
              </a:ext>
            </a:extLst>
          </p:cNvPr>
          <p:cNvSpPr>
            <a:spLocks noGrp="1"/>
          </p:cNvSpPr>
          <p:nvPr>
            <p:ph type="chart" sz="quarter" idx="27"/>
          </p:nvPr>
        </p:nvSpPr>
        <p:spPr/>
        <p:txBody>
          <a:bodyPr/>
          <a:lstStyle/>
          <a:p>
            <a:pPr marL="0" indent="0">
              <a:buNone/>
            </a:pPr>
            <a:r>
              <a:rPr lang="en-GB" dirty="0"/>
              <a:t>Thousand Days (2018). Why 1,000 Days - 1,000 Days. Available at: https://thousanddays.org/why-1000-days/. (Accessed on 10th January 2026)</a:t>
            </a:r>
          </a:p>
          <a:p>
            <a:pPr marL="0" indent="0">
              <a:buNone/>
            </a:pPr>
            <a:r>
              <a:rPr lang="en-GB" dirty="0"/>
              <a:t>UNICEF (2019). Early Moments Matter. Available at: https://www.unicef.org/early-moments. (Accessed on 10th January 2019)</a:t>
            </a:r>
          </a:p>
          <a:p>
            <a:pPr marL="0" indent="0">
              <a:buNone/>
            </a:pPr>
            <a:r>
              <a:rPr lang="en-GB" dirty="0"/>
              <a:t>Virtual lab school. (2023). ‘Learning Environments: An Introduction’. Learning Environments: An Introduction | Virtual Lab School (Accessed on 14th January)</a:t>
            </a:r>
          </a:p>
          <a:p>
            <a:pPr marL="0" indent="0">
              <a:buNone/>
            </a:pPr>
            <a:endParaRPr lang="en-GB" dirty="0"/>
          </a:p>
        </p:txBody>
      </p:sp>
      <p:sp>
        <p:nvSpPr>
          <p:cNvPr id="4" name="Footer Placeholder 3">
            <a:extLst>
              <a:ext uri="{FF2B5EF4-FFF2-40B4-BE49-F238E27FC236}">
                <a16:creationId xmlns:a16="http://schemas.microsoft.com/office/drawing/2014/main" id="{328D0F4D-4C26-8F9C-85C3-9F7951135422}"/>
              </a:ext>
            </a:extLst>
          </p:cNvPr>
          <p:cNvSpPr>
            <a:spLocks noGrp="1"/>
          </p:cNvSpPr>
          <p:nvPr>
            <p:ph type="ftr" sz="quarter" idx="28"/>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DF97964D-09E2-5329-88BE-44BC11EA24A8}"/>
              </a:ext>
            </a:extLst>
          </p:cNvPr>
          <p:cNvSpPr>
            <a:spLocks noGrp="1"/>
          </p:cNvSpPr>
          <p:nvPr>
            <p:ph type="sldNum" sz="quarter" idx="29"/>
          </p:nvPr>
        </p:nvSpPr>
        <p:spPr/>
        <p:txBody>
          <a:bodyPr/>
          <a:lstStyle/>
          <a:p>
            <a:fld id="{47FEACEE-25B4-4A2D-B147-27296E36371D}" type="slidenum">
              <a:rPr lang="en-US" altLang="zh-CN" smtClean="0"/>
              <a:pPr/>
              <a:t>19</a:t>
            </a:fld>
            <a:endParaRPr lang="en-US" altLang="zh-CN" dirty="0"/>
          </a:p>
        </p:txBody>
      </p:sp>
    </p:spTree>
    <p:extLst>
      <p:ext uri="{BB962C8B-B14F-4D97-AF65-F5344CB8AC3E}">
        <p14:creationId xmlns:p14="http://schemas.microsoft.com/office/powerpoint/2010/main" val="4260258751"/>
      </p:ext>
    </p:extLst>
  </p:cSld>
  <p:clrMapOvr>
    <a:masterClrMapping/>
  </p:clrMapOvr>
</p:sld>
</file>

<file path=ppt/theme/theme1.xml><?xml version="1.0" encoding="utf-8"?>
<a:theme xmlns:a="http://schemas.openxmlformats.org/drawingml/2006/main" name="Custom​​">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Light Presentation_win32_v5" id="{045A9B2F-7300-4673-816B-F1EB3C673B2C}" vid="{27F8BD87-6984-44CA-8D4F-354B20CB0C14}"/>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AD9BE2-6B3D-4616-B044-300A8177DEA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5515263-A3DE-4193-B6AA-5C449C94519F}">
  <ds:schemaRefs>
    <ds:schemaRef ds:uri="http://schemas.microsoft.com/sharepoint/v3/contenttype/forms"/>
  </ds:schemaRefs>
</ds:datastoreItem>
</file>

<file path=customXml/itemProps3.xml><?xml version="1.0" encoding="utf-8"?>
<ds:datastoreItem xmlns:ds="http://schemas.openxmlformats.org/officeDocument/2006/customXml" ds:itemID="{74CFA8B0-C7B8-4655-A378-2962C04794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light</Template>
  <TotalTime>0</TotalTime>
  <Words>3394</Words>
  <Application>Microsoft Office PowerPoint</Application>
  <PresentationFormat>Widescreen</PresentationFormat>
  <Paragraphs>143</Paragraphs>
  <Slides>19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等线</vt:lpstr>
      <vt:lpstr>Abadi</vt:lpstr>
      <vt:lpstr>Arial</vt:lpstr>
      <vt:lpstr>Calibri</vt:lpstr>
      <vt:lpstr>Posterama Text Black</vt:lpstr>
      <vt:lpstr>Posterama Text SemiBold</vt:lpstr>
      <vt:lpstr>Wingdings</vt:lpstr>
      <vt:lpstr>Custom​​</vt:lpstr>
      <vt:lpstr>The First 1000 Days</vt:lpstr>
      <vt:lpstr>What are the first 1000 days?</vt:lpstr>
      <vt:lpstr>Conception to Birth (Pregnancy): This stage involves the formation of vital organs and rapid brain development. Good maternal nutrition, quality prenatal care, and routine health checkups are essential to support healthy fetal growth, prevent complications, and ensure proper development. Adequate intake of key nutrients, monitoring of maternal health, and timely interventions contribute to the physical, cognitive, and emotional foundations of the child.  Birth to 6 Months: Rapid brain growth and physical development occur during this period. Optimal nutrition through breastfeeding or appropriate infant feeding supports growth, strengthens immunity, and protects against illness. Regular growth monitoring and early vaccinations help prevent disease, while close bonding and responsive caregiving foster emotional security and early cognitive development . 6 to 12 Months: As nutritional needs increase, complementary foods are introduced alongside breast milk or formula to support healthy growth and development. Continued vaccinations, growth monitoring, and responsive feeding practices are vital. This stage also supports the development of motor skills, communication, and sensory exploration, linking nutrition and health to learning and physical coordination.  12 to 24 Months: Ongoing brain development drives language acquisition, social interaction, and problem-solving skills. Balanced nutrition supports physical growth and energy needs, while routine vaccinations and health checkups protect against preventable diseases. A safe, stimulating environment combined with nurturing care promotes holistic development, integrating physical health, emotional well-being, social skills, and early learning for long-term outcomes. (Thousand days, 2018)</vt:lpstr>
      <vt:lpstr>Importance of the first 1000 days.</vt:lpstr>
      <vt:lpstr>Exceptional caregiving during the first 1000 days</vt:lpstr>
      <vt:lpstr>Caregiving</vt:lpstr>
      <vt:lpstr>Enabling environment</vt:lpstr>
      <vt:lpstr>The Importance of an enabling environment. </vt:lpstr>
      <vt:lpstr>Bronfenbrenner </vt:lpstr>
      <vt:lpstr>Challenges to providing high quality care</vt:lpstr>
      <vt:lpstr>Professional Partnerships</vt:lpstr>
      <vt:lpstr>Early years practioner role during the first 1000 days.</vt:lpstr>
      <vt:lpstr>Role of the early years practitioner in supporting families during the first 1000 days,</vt:lpstr>
      <vt:lpstr>Activities to support a child in the first 1000 days.</vt:lpstr>
      <vt:lpstr>PowerPoint Presentation</vt:lpstr>
      <vt:lpstr>Conclusion </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311393 (Mollie Lambert)</dc:creator>
  <cp:lastModifiedBy>311393 (Mollie Lambert)</cp:lastModifiedBy>
  <cp:revision>5</cp:revision>
  <dcterms:created xsi:type="dcterms:W3CDTF">2026-01-13T12:06:43Z</dcterms:created>
  <dcterms:modified xsi:type="dcterms:W3CDTF">2026-01-18T14:35:42Z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