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0" r:id="rId4"/>
  </p:sldMasterIdLst>
  <p:notesMasterIdLst>
    <p:notesMasterId r:id="rId23"/>
  </p:notesMasterIdLst>
  <p:sldIdLst>
    <p:sldId id="256" r:id="rId5"/>
    <p:sldId id="257" r:id="rId6"/>
    <p:sldId id="272" r:id="rId7"/>
    <p:sldId id="275" r:id="rId8"/>
    <p:sldId id="269" r:id="rId9"/>
    <p:sldId id="268" r:id="rId10"/>
    <p:sldId id="276" r:id="rId11"/>
    <p:sldId id="266" r:id="rId12"/>
    <p:sldId id="278" r:id="rId13"/>
    <p:sldId id="277" r:id="rId14"/>
    <p:sldId id="270" r:id="rId15"/>
    <p:sldId id="267" r:id="rId16"/>
    <p:sldId id="258" r:id="rId17"/>
    <p:sldId id="261" r:id="rId18"/>
    <p:sldId id="262" r:id="rId19"/>
    <p:sldId id="271" r:id="rId20"/>
    <p:sldId id="274" r:id="rId21"/>
    <p:sldId id="273" r:id="rId22"/>
  </p:sldIdLst>
  <p:sldSz cx="12192000" cy="6858000"/>
  <p:notesSz cx="6794500" cy="99314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BF41044-FF8C-4A06-A776-5B1E53C48D27}" v="508" dt="2023-02-19T21:46:45.93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52026" autoAdjust="0"/>
  </p:normalViewPr>
  <p:slideViewPr>
    <p:cSldViewPr snapToGrid="0">
      <p:cViewPr varScale="1">
        <p:scale>
          <a:sx n="53" d="100"/>
          <a:sy n="53" d="100"/>
        </p:scale>
        <p:origin x="2796"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28"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Humphries" userId="037b668a-f94f-4f85-9985-018e1c84fd79" providerId="ADAL" clId="{1016364B-B8CD-4C54-B7B3-CED53D8DB1E7}"/>
    <pc:docChg chg="modSld">
      <pc:chgData name="Laura Humphries" userId="037b668a-f94f-4f85-9985-018e1c84fd79" providerId="ADAL" clId="{1016364B-B8CD-4C54-B7B3-CED53D8DB1E7}" dt="2023-02-20T21:02:17.915" v="10" actId="20577"/>
      <pc:docMkLst>
        <pc:docMk/>
      </pc:docMkLst>
      <pc:sldChg chg="modNotesTx">
        <pc:chgData name="Laura Humphries" userId="037b668a-f94f-4f85-9985-018e1c84fd79" providerId="ADAL" clId="{1016364B-B8CD-4C54-B7B3-CED53D8DB1E7}" dt="2023-02-20T21:02:08.657" v="8" actId="20577"/>
        <pc:sldMkLst>
          <pc:docMk/>
          <pc:sldMk cId="3408863418" sldId="258"/>
        </pc:sldMkLst>
      </pc:sldChg>
      <pc:sldChg chg="modNotesTx">
        <pc:chgData name="Laura Humphries" userId="037b668a-f94f-4f85-9985-018e1c84fd79" providerId="ADAL" clId="{1016364B-B8CD-4C54-B7B3-CED53D8DB1E7}" dt="2023-02-20T21:02:12.612" v="9" actId="20577"/>
        <pc:sldMkLst>
          <pc:docMk/>
          <pc:sldMk cId="1851546847" sldId="261"/>
        </pc:sldMkLst>
      </pc:sldChg>
      <pc:sldChg chg="modNotesTx">
        <pc:chgData name="Laura Humphries" userId="037b668a-f94f-4f85-9985-018e1c84fd79" providerId="ADAL" clId="{1016364B-B8CD-4C54-B7B3-CED53D8DB1E7}" dt="2023-02-20T21:01:58.635" v="7" actId="20577"/>
        <pc:sldMkLst>
          <pc:docMk/>
          <pc:sldMk cId="2439370217" sldId="267"/>
        </pc:sldMkLst>
      </pc:sldChg>
      <pc:sldChg chg="modNotesTx">
        <pc:chgData name="Laura Humphries" userId="037b668a-f94f-4f85-9985-018e1c84fd79" providerId="ADAL" clId="{1016364B-B8CD-4C54-B7B3-CED53D8DB1E7}" dt="2023-02-20T21:01:26.815" v="2" actId="20577"/>
        <pc:sldMkLst>
          <pc:docMk/>
          <pc:sldMk cId="1741165287" sldId="268"/>
        </pc:sldMkLst>
      </pc:sldChg>
      <pc:sldChg chg="modNotesTx">
        <pc:chgData name="Laura Humphries" userId="037b668a-f94f-4f85-9985-018e1c84fd79" providerId="ADAL" clId="{1016364B-B8CD-4C54-B7B3-CED53D8DB1E7}" dt="2023-02-20T21:01:19.187" v="1" actId="20577"/>
        <pc:sldMkLst>
          <pc:docMk/>
          <pc:sldMk cId="4173783441" sldId="269"/>
        </pc:sldMkLst>
      </pc:sldChg>
      <pc:sldChg chg="modNotesTx">
        <pc:chgData name="Laura Humphries" userId="037b668a-f94f-4f85-9985-018e1c84fd79" providerId="ADAL" clId="{1016364B-B8CD-4C54-B7B3-CED53D8DB1E7}" dt="2023-02-20T21:01:52.859" v="6" actId="20577"/>
        <pc:sldMkLst>
          <pc:docMk/>
          <pc:sldMk cId="892565162" sldId="270"/>
        </pc:sldMkLst>
      </pc:sldChg>
      <pc:sldChg chg="modNotesTx">
        <pc:chgData name="Laura Humphries" userId="037b668a-f94f-4f85-9985-018e1c84fd79" providerId="ADAL" clId="{1016364B-B8CD-4C54-B7B3-CED53D8DB1E7}" dt="2023-02-20T21:02:17.915" v="10" actId="20577"/>
        <pc:sldMkLst>
          <pc:docMk/>
          <pc:sldMk cId="1057721463" sldId="271"/>
        </pc:sldMkLst>
      </pc:sldChg>
      <pc:sldChg chg="modNotesTx">
        <pc:chgData name="Laura Humphries" userId="037b668a-f94f-4f85-9985-018e1c84fd79" providerId="ADAL" clId="{1016364B-B8CD-4C54-B7B3-CED53D8DB1E7}" dt="2023-02-20T21:01:11.110" v="0" actId="20577"/>
        <pc:sldMkLst>
          <pc:docMk/>
          <pc:sldMk cId="3326705426" sldId="275"/>
        </pc:sldMkLst>
      </pc:sldChg>
      <pc:sldChg chg="modNotesTx">
        <pc:chgData name="Laura Humphries" userId="037b668a-f94f-4f85-9985-018e1c84fd79" providerId="ADAL" clId="{1016364B-B8CD-4C54-B7B3-CED53D8DB1E7}" dt="2023-02-20T21:01:33.347" v="3" actId="20577"/>
        <pc:sldMkLst>
          <pc:docMk/>
          <pc:sldMk cId="1467915472" sldId="276"/>
        </pc:sldMkLst>
      </pc:sldChg>
      <pc:sldChg chg="modNotesTx">
        <pc:chgData name="Laura Humphries" userId="037b668a-f94f-4f85-9985-018e1c84fd79" providerId="ADAL" clId="{1016364B-B8CD-4C54-B7B3-CED53D8DB1E7}" dt="2023-02-20T21:01:48.309" v="5" actId="20577"/>
        <pc:sldMkLst>
          <pc:docMk/>
          <pc:sldMk cId="2263465954" sldId="277"/>
        </pc:sldMkLst>
      </pc:sldChg>
      <pc:sldChg chg="modNotesTx">
        <pc:chgData name="Laura Humphries" userId="037b668a-f94f-4f85-9985-018e1c84fd79" providerId="ADAL" clId="{1016364B-B8CD-4C54-B7B3-CED53D8DB1E7}" dt="2023-02-20T21:01:38.938" v="4" actId="20577"/>
        <pc:sldMkLst>
          <pc:docMk/>
          <pc:sldMk cId="3605853478" sldId="278"/>
        </pc:sldMkLst>
      </pc:sldChg>
    </pc:docChg>
  </pc:docChgLst>
</pc:chgInfo>
</file>

<file path=ppt/diagrams/_rels/data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a:alpha val="0"/>
      </a:schemeClr>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4232A50-A6F7-4BF8-B533-F1DE98B0CEB6}" type="doc">
      <dgm:prSet loTypeId="urn:microsoft.com/office/officeart/2005/8/layout/vList2" loCatId="list" qsTypeId="urn:microsoft.com/office/officeart/2005/8/quickstyle/simple1" qsCatId="simple" csTypeId="urn:microsoft.com/office/officeart/2005/8/colors/accent0_3" csCatId="mainScheme"/>
      <dgm:spPr/>
      <dgm:t>
        <a:bodyPr/>
        <a:lstStyle/>
        <a:p>
          <a:endParaRPr lang="en-US"/>
        </a:p>
      </dgm:t>
    </dgm:pt>
    <dgm:pt modelId="{D79BEAA2-7125-4A14-829D-CE2C5D576E49}">
      <dgm:prSet/>
      <dgm:spPr/>
      <dgm:t>
        <a:bodyPr/>
        <a:lstStyle/>
        <a:p>
          <a:r>
            <a:rPr lang="en-GB" b="1" i="1"/>
            <a:t>By the end of this session, you should be able to……</a:t>
          </a:r>
          <a:endParaRPr lang="en-US"/>
        </a:p>
      </dgm:t>
    </dgm:pt>
    <dgm:pt modelId="{2A6D718B-3F06-4678-9C47-E6922D8D2CEC}" type="parTrans" cxnId="{E026E569-1574-4D0B-BD89-D189696CBBA4}">
      <dgm:prSet/>
      <dgm:spPr/>
      <dgm:t>
        <a:bodyPr/>
        <a:lstStyle/>
        <a:p>
          <a:endParaRPr lang="en-US"/>
        </a:p>
      </dgm:t>
    </dgm:pt>
    <dgm:pt modelId="{D68DE2F5-B536-44DA-8ECB-5F1DD5F06B16}" type="sibTrans" cxnId="{E026E569-1574-4D0B-BD89-D189696CBBA4}">
      <dgm:prSet/>
      <dgm:spPr/>
      <dgm:t>
        <a:bodyPr/>
        <a:lstStyle/>
        <a:p>
          <a:endParaRPr lang="en-US"/>
        </a:p>
      </dgm:t>
    </dgm:pt>
    <dgm:pt modelId="{E170A39B-0F90-42C5-935B-17B14EB305BC}">
      <dgm:prSet/>
      <dgm:spPr/>
      <dgm:t>
        <a:bodyPr/>
        <a:lstStyle/>
        <a:p>
          <a:r>
            <a:rPr lang="en-GB"/>
            <a:t>Explain the role of consent in relation to offences against the person</a:t>
          </a:r>
          <a:endParaRPr lang="en-US"/>
        </a:p>
      </dgm:t>
    </dgm:pt>
    <dgm:pt modelId="{191213B7-3999-4C20-A4D6-780041F77CDA}" type="parTrans" cxnId="{B560967E-A2C1-4C06-AB5C-7B8AD53F97C2}">
      <dgm:prSet/>
      <dgm:spPr/>
      <dgm:t>
        <a:bodyPr/>
        <a:lstStyle/>
        <a:p>
          <a:endParaRPr lang="en-US"/>
        </a:p>
      </dgm:t>
    </dgm:pt>
    <dgm:pt modelId="{ACC325EE-9A89-49BB-A7C0-465F4BE72A17}" type="sibTrans" cxnId="{B560967E-A2C1-4C06-AB5C-7B8AD53F97C2}">
      <dgm:prSet/>
      <dgm:spPr/>
      <dgm:t>
        <a:bodyPr/>
        <a:lstStyle/>
        <a:p>
          <a:endParaRPr lang="en-US"/>
        </a:p>
      </dgm:t>
    </dgm:pt>
    <dgm:pt modelId="{C0D06A4B-ACC8-4AEF-A192-06219C66D3FC}">
      <dgm:prSet/>
      <dgm:spPr/>
      <dgm:t>
        <a:bodyPr/>
        <a:lstStyle/>
        <a:p>
          <a:r>
            <a:rPr lang="en-GB"/>
            <a:t>Describe whether this area of law needs reforming</a:t>
          </a:r>
          <a:endParaRPr lang="en-US"/>
        </a:p>
      </dgm:t>
    </dgm:pt>
    <dgm:pt modelId="{F5993EAD-EECD-40C6-B11E-35E34B0282CE}" type="parTrans" cxnId="{B9569AC2-E374-4FBF-9D98-3F63356C32DE}">
      <dgm:prSet/>
      <dgm:spPr/>
      <dgm:t>
        <a:bodyPr/>
        <a:lstStyle/>
        <a:p>
          <a:endParaRPr lang="en-US"/>
        </a:p>
      </dgm:t>
    </dgm:pt>
    <dgm:pt modelId="{BCDAF743-DD3A-46D0-AB83-87FC7D51C58A}" type="sibTrans" cxnId="{B9569AC2-E374-4FBF-9D98-3F63356C32DE}">
      <dgm:prSet/>
      <dgm:spPr/>
      <dgm:t>
        <a:bodyPr/>
        <a:lstStyle/>
        <a:p>
          <a:endParaRPr lang="en-US"/>
        </a:p>
      </dgm:t>
    </dgm:pt>
    <dgm:pt modelId="{0A8C6FB5-3833-49EF-B855-7CF09B46191A}" type="pres">
      <dgm:prSet presAssocID="{84232A50-A6F7-4BF8-B533-F1DE98B0CEB6}" presName="linear" presStyleCnt="0">
        <dgm:presLayoutVars>
          <dgm:animLvl val="lvl"/>
          <dgm:resizeHandles val="exact"/>
        </dgm:presLayoutVars>
      </dgm:prSet>
      <dgm:spPr/>
    </dgm:pt>
    <dgm:pt modelId="{6A77C687-480B-4822-B1D1-C2EF559B1AD1}" type="pres">
      <dgm:prSet presAssocID="{D79BEAA2-7125-4A14-829D-CE2C5D576E49}" presName="parentText" presStyleLbl="node1" presStyleIdx="0" presStyleCnt="3">
        <dgm:presLayoutVars>
          <dgm:chMax val="0"/>
          <dgm:bulletEnabled val="1"/>
        </dgm:presLayoutVars>
      </dgm:prSet>
      <dgm:spPr/>
    </dgm:pt>
    <dgm:pt modelId="{8865BBFD-E408-4C70-9B7A-AFFC8BB6910F}" type="pres">
      <dgm:prSet presAssocID="{D68DE2F5-B536-44DA-8ECB-5F1DD5F06B16}" presName="spacer" presStyleCnt="0"/>
      <dgm:spPr/>
    </dgm:pt>
    <dgm:pt modelId="{31E4A4E8-9333-408E-A3BD-3162CDC2C3A4}" type="pres">
      <dgm:prSet presAssocID="{E170A39B-0F90-42C5-935B-17B14EB305BC}" presName="parentText" presStyleLbl="node1" presStyleIdx="1" presStyleCnt="3">
        <dgm:presLayoutVars>
          <dgm:chMax val="0"/>
          <dgm:bulletEnabled val="1"/>
        </dgm:presLayoutVars>
      </dgm:prSet>
      <dgm:spPr/>
    </dgm:pt>
    <dgm:pt modelId="{02AED6BE-6D66-41DE-87CB-27D576486E8F}" type="pres">
      <dgm:prSet presAssocID="{ACC325EE-9A89-49BB-A7C0-465F4BE72A17}" presName="spacer" presStyleCnt="0"/>
      <dgm:spPr/>
    </dgm:pt>
    <dgm:pt modelId="{5E4573B6-AA47-4AB2-A341-60C6E8E056A5}" type="pres">
      <dgm:prSet presAssocID="{C0D06A4B-ACC8-4AEF-A192-06219C66D3FC}" presName="parentText" presStyleLbl="node1" presStyleIdx="2" presStyleCnt="3">
        <dgm:presLayoutVars>
          <dgm:chMax val="0"/>
          <dgm:bulletEnabled val="1"/>
        </dgm:presLayoutVars>
      </dgm:prSet>
      <dgm:spPr/>
    </dgm:pt>
  </dgm:ptLst>
  <dgm:cxnLst>
    <dgm:cxn modelId="{E026E569-1574-4D0B-BD89-D189696CBBA4}" srcId="{84232A50-A6F7-4BF8-B533-F1DE98B0CEB6}" destId="{D79BEAA2-7125-4A14-829D-CE2C5D576E49}" srcOrd="0" destOrd="0" parTransId="{2A6D718B-3F06-4678-9C47-E6922D8D2CEC}" sibTransId="{D68DE2F5-B536-44DA-8ECB-5F1DD5F06B16}"/>
    <dgm:cxn modelId="{31E9714C-318D-4A1C-B69B-F30FD9E2F338}" type="presOf" srcId="{E170A39B-0F90-42C5-935B-17B14EB305BC}" destId="{31E4A4E8-9333-408E-A3BD-3162CDC2C3A4}" srcOrd="0" destOrd="0" presId="urn:microsoft.com/office/officeart/2005/8/layout/vList2"/>
    <dgm:cxn modelId="{B560967E-A2C1-4C06-AB5C-7B8AD53F97C2}" srcId="{84232A50-A6F7-4BF8-B533-F1DE98B0CEB6}" destId="{E170A39B-0F90-42C5-935B-17B14EB305BC}" srcOrd="1" destOrd="0" parTransId="{191213B7-3999-4C20-A4D6-780041F77CDA}" sibTransId="{ACC325EE-9A89-49BB-A7C0-465F4BE72A17}"/>
    <dgm:cxn modelId="{4AE65888-7E84-4FE5-9EE1-6E0ADD9FDBAA}" type="presOf" srcId="{84232A50-A6F7-4BF8-B533-F1DE98B0CEB6}" destId="{0A8C6FB5-3833-49EF-B855-7CF09B46191A}" srcOrd="0" destOrd="0" presId="urn:microsoft.com/office/officeart/2005/8/layout/vList2"/>
    <dgm:cxn modelId="{B9569AC2-E374-4FBF-9D98-3F63356C32DE}" srcId="{84232A50-A6F7-4BF8-B533-F1DE98B0CEB6}" destId="{C0D06A4B-ACC8-4AEF-A192-06219C66D3FC}" srcOrd="2" destOrd="0" parTransId="{F5993EAD-EECD-40C6-B11E-35E34B0282CE}" sibTransId="{BCDAF743-DD3A-46D0-AB83-87FC7D51C58A}"/>
    <dgm:cxn modelId="{2214A7CF-FD08-4C12-9580-B1C20E0F01B1}" type="presOf" srcId="{C0D06A4B-ACC8-4AEF-A192-06219C66D3FC}" destId="{5E4573B6-AA47-4AB2-A341-60C6E8E056A5}" srcOrd="0" destOrd="0" presId="urn:microsoft.com/office/officeart/2005/8/layout/vList2"/>
    <dgm:cxn modelId="{49864BE3-0B9A-4354-826F-748E120E6CF2}" type="presOf" srcId="{D79BEAA2-7125-4A14-829D-CE2C5D576E49}" destId="{6A77C687-480B-4822-B1D1-C2EF559B1AD1}" srcOrd="0" destOrd="0" presId="urn:microsoft.com/office/officeart/2005/8/layout/vList2"/>
    <dgm:cxn modelId="{B54C2CCC-051D-4A25-AB5E-43C413987366}" type="presParOf" srcId="{0A8C6FB5-3833-49EF-B855-7CF09B46191A}" destId="{6A77C687-480B-4822-B1D1-C2EF559B1AD1}" srcOrd="0" destOrd="0" presId="urn:microsoft.com/office/officeart/2005/8/layout/vList2"/>
    <dgm:cxn modelId="{463A066C-8A62-4241-A835-7A423037E69B}" type="presParOf" srcId="{0A8C6FB5-3833-49EF-B855-7CF09B46191A}" destId="{8865BBFD-E408-4C70-9B7A-AFFC8BB6910F}" srcOrd="1" destOrd="0" presId="urn:microsoft.com/office/officeart/2005/8/layout/vList2"/>
    <dgm:cxn modelId="{192468E3-63D6-4C85-9A31-3896CA235F3F}" type="presParOf" srcId="{0A8C6FB5-3833-49EF-B855-7CF09B46191A}" destId="{31E4A4E8-9333-408E-A3BD-3162CDC2C3A4}" srcOrd="2" destOrd="0" presId="urn:microsoft.com/office/officeart/2005/8/layout/vList2"/>
    <dgm:cxn modelId="{99ADBA3B-13EA-4A9A-B4E6-707433BFB76C}" type="presParOf" srcId="{0A8C6FB5-3833-49EF-B855-7CF09B46191A}" destId="{02AED6BE-6D66-41DE-87CB-27D576486E8F}" srcOrd="3" destOrd="0" presId="urn:microsoft.com/office/officeart/2005/8/layout/vList2"/>
    <dgm:cxn modelId="{3ADF7ECF-10B6-4CA9-932E-09429DA65895}" type="presParOf" srcId="{0A8C6FB5-3833-49EF-B855-7CF09B46191A}" destId="{5E4573B6-AA47-4AB2-A341-60C6E8E056A5}"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355A8A1-ACE7-4444-A525-82B206334551}" type="doc">
      <dgm:prSet loTypeId="urn:microsoft.com/office/officeart/2008/layout/LinedList" loCatId="list" qsTypeId="urn:microsoft.com/office/officeart/2005/8/quickstyle/simple2" qsCatId="simple" csTypeId="urn:microsoft.com/office/officeart/2005/8/colors/accent6_2" csCatId="accent6"/>
      <dgm:spPr/>
      <dgm:t>
        <a:bodyPr/>
        <a:lstStyle/>
        <a:p>
          <a:endParaRPr lang="en-US"/>
        </a:p>
      </dgm:t>
    </dgm:pt>
    <dgm:pt modelId="{5CED6B22-52E0-4F10-BA67-FA17409F0A6B}">
      <dgm:prSet/>
      <dgm:spPr/>
      <dgm:t>
        <a:bodyPr/>
        <a:lstStyle/>
        <a:p>
          <a:r>
            <a:rPr lang="en-GB"/>
            <a:t>In relation to offences against the person, to establish the defence it must be shown that:</a:t>
          </a:r>
          <a:endParaRPr lang="en-US"/>
        </a:p>
      </dgm:t>
    </dgm:pt>
    <dgm:pt modelId="{C222785F-0D7D-4795-BADE-3E8E73B220E4}" type="parTrans" cxnId="{6C23C56E-D5D4-4533-BDDD-305F27E0007E}">
      <dgm:prSet/>
      <dgm:spPr/>
      <dgm:t>
        <a:bodyPr/>
        <a:lstStyle/>
        <a:p>
          <a:endParaRPr lang="en-US"/>
        </a:p>
      </dgm:t>
    </dgm:pt>
    <dgm:pt modelId="{63EA8384-1716-49F1-99EF-B4D325D02F4C}" type="sibTrans" cxnId="{6C23C56E-D5D4-4533-BDDD-305F27E0007E}">
      <dgm:prSet/>
      <dgm:spPr/>
      <dgm:t>
        <a:bodyPr/>
        <a:lstStyle/>
        <a:p>
          <a:endParaRPr lang="en-US"/>
        </a:p>
      </dgm:t>
    </dgm:pt>
    <dgm:pt modelId="{6DF3AF81-BB6D-43CA-B489-E6820FAF7B3D}">
      <dgm:prSet/>
      <dgm:spPr/>
      <dgm:t>
        <a:bodyPr/>
        <a:lstStyle/>
        <a:p>
          <a:r>
            <a:rPr lang="en-GB" b="1" i="1" dirty="0"/>
            <a:t>The person consenting was able to consent (capacity)</a:t>
          </a:r>
          <a:endParaRPr lang="en-US" dirty="0"/>
        </a:p>
      </dgm:t>
    </dgm:pt>
    <dgm:pt modelId="{659F9FE1-09F7-4D80-BAC4-C3279E4950D1}" type="parTrans" cxnId="{3826ED73-4FB8-4852-8395-EE53B9B0FFE2}">
      <dgm:prSet/>
      <dgm:spPr/>
      <dgm:t>
        <a:bodyPr/>
        <a:lstStyle/>
        <a:p>
          <a:endParaRPr lang="en-US"/>
        </a:p>
      </dgm:t>
    </dgm:pt>
    <dgm:pt modelId="{DEF4CC58-4592-41E4-BD5E-C94F504866F1}" type="sibTrans" cxnId="{3826ED73-4FB8-4852-8395-EE53B9B0FFE2}">
      <dgm:prSet/>
      <dgm:spPr/>
      <dgm:t>
        <a:bodyPr/>
        <a:lstStyle/>
        <a:p>
          <a:endParaRPr lang="en-US"/>
        </a:p>
      </dgm:t>
    </dgm:pt>
    <dgm:pt modelId="{736A0963-CC0F-489F-850C-EE3116D824A4}">
      <dgm:prSet/>
      <dgm:spPr/>
      <dgm:t>
        <a:bodyPr/>
        <a:lstStyle/>
        <a:p>
          <a:r>
            <a:rPr lang="en-GB" b="1" i="1"/>
            <a:t>Consent was actually given</a:t>
          </a:r>
          <a:endParaRPr lang="en-US"/>
        </a:p>
      </dgm:t>
    </dgm:pt>
    <dgm:pt modelId="{54DB54B9-104F-4C65-9BE4-D0869D77CF99}" type="parTrans" cxnId="{C459F561-1867-4AC4-B25E-BE0A519CE182}">
      <dgm:prSet/>
      <dgm:spPr/>
      <dgm:t>
        <a:bodyPr/>
        <a:lstStyle/>
        <a:p>
          <a:endParaRPr lang="en-US"/>
        </a:p>
      </dgm:t>
    </dgm:pt>
    <dgm:pt modelId="{8D585672-42ED-47BE-9CDD-504FA9060757}" type="sibTrans" cxnId="{C459F561-1867-4AC4-B25E-BE0A519CE182}">
      <dgm:prSet/>
      <dgm:spPr/>
      <dgm:t>
        <a:bodyPr/>
        <a:lstStyle/>
        <a:p>
          <a:endParaRPr lang="en-US"/>
        </a:p>
      </dgm:t>
    </dgm:pt>
    <dgm:pt modelId="{AA5D0305-EA37-495B-9A78-FC5078665824}">
      <dgm:prSet/>
      <dgm:spPr/>
      <dgm:t>
        <a:bodyPr/>
        <a:lstStyle/>
        <a:p>
          <a:r>
            <a:rPr lang="en-GB" b="1" i="1"/>
            <a:t>The consent given was valid ( a true consent)</a:t>
          </a:r>
          <a:endParaRPr lang="en-US"/>
        </a:p>
      </dgm:t>
    </dgm:pt>
    <dgm:pt modelId="{692BA39F-3444-4E02-AFE5-BF80BF2CB8E6}" type="parTrans" cxnId="{32C403F9-0347-4347-992A-83CD119A11CF}">
      <dgm:prSet/>
      <dgm:spPr/>
      <dgm:t>
        <a:bodyPr/>
        <a:lstStyle/>
        <a:p>
          <a:endParaRPr lang="en-US"/>
        </a:p>
      </dgm:t>
    </dgm:pt>
    <dgm:pt modelId="{BA2536A2-7667-4942-BED5-6484CF0A6C46}" type="sibTrans" cxnId="{32C403F9-0347-4347-992A-83CD119A11CF}">
      <dgm:prSet/>
      <dgm:spPr/>
      <dgm:t>
        <a:bodyPr/>
        <a:lstStyle/>
        <a:p>
          <a:endParaRPr lang="en-US"/>
        </a:p>
      </dgm:t>
    </dgm:pt>
    <dgm:pt modelId="{B8DE8C38-35CD-4481-A03C-83788C368695}" type="pres">
      <dgm:prSet presAssocID="{E355A8A1-ACE7-4444-A525-82B206334551}" presName="vert0" presStyleCnt="0">
        <dgm:presLayoutVars>
          <dgm:dir/>
          <dgm:animOne val="branch"/>
          <dgm:animLvl val="lvl"/>
        </dgm:presLayoutVars>
      </dgm:prSet>
      <dgm:spPr/>
    </dgm:pt>
    <dgm:pt modelId="{0B67B11D-9884-47B3-A265-E9FE45347495}" type="pres">
      <dgm:prSet presAssocID="{5CED6B22-52E0-4F10-BA67-FA17409F0A6B}" presName="thickLine" presStyleLbl="alignNode1" presStyleIdx="0" presStyleCnt="4"/>
      <dgm:spPr/>
    </dgm:pt>
    <dgm:pt modelId="{0C96AE57-F248-4863-A5F2-F4F46BF88F1F}" type="pres">
      <dgm:prSet presAssocID="{5CED6B22-52E0-4F10-BA67-FA17409F0A6B}" presName="horz1" presStyleCnt="0"/>
      <dgm:spPr/>
    </dgm:pt>
    <dgm:pt modelId="{D38A51FF-6BCA-4565-827D-024E7E885204}" type="pres">
      <dgm:prSet presAssocID="{5CED6B22-52E0-4F10-BA67-FA17409F0A6B}" presName="tx1" presStyleLbl="revTx" presStyleIdx="0" presStyleCnt="4"/>
      <dgm:spPr/>
    </dgm:pt>
    <dgm:pt modelId="{3E724827-AE35-4649-8A7A-8AFF2FF55D92}" type="pres">
      <dgm:prSet presAssocID="{5CED6B22-52E0-4F10-BA67-FA17409F0A6B}" presName="vert1" presStyleCnt="0"/>
      <dgm:spPr/>
    </dgm:pt>
    <dgm:pt modelId="{7B0F65FF-C2B1-418D-B6D5-229E859237EE}" type="pres">
      <dgm:prSet presAssocID="{6DF3AF81-BB6D-43CA-B489-E6820FAF7B3D}" presName="thickLine" presStyleLbl="alignNode1" presStyleIdx="1" presStyleCnt="4"/>
      <dgm:spPr/>
    </dgm:pt>
    <dgm:pt modelId="{057D92D7-03D1-4249-814D-0CF12352898B}" type="pres">
      <dgm:prSet presAssocID="{6DF3AF81-BB6D-43CA-B489-E6820FAF7B3D}" presName="horz1" presStyleCnt="0"/>
      <dgm:spPr/>
    </dgm:pt>
    <dgm:pt modelId="{DED28910-6F52-439D-B8C2-402212E76842}" type="pres">
      <dgm:prSet presAssocID="{6DF3AF81-BB6D-43CA-B489-E6820FAF7B3D}" presName="tx1" presStyleLbl="revTx" presStyleIdx="1" presStyleCnt="4"/>
      <dgm:spPr/>
    </dgm:pt>
    <dgm:pt modelId="{E800FC3E-24E3-46D5-AC9F-1EBB062BED00}" type="pres">
      <dgm:prSet presAssocID="{6DF3AF81-BB6D-43CA-B489-E6820FAF7B3D}" presName="vert1" presStyleCnt="0"/>
      <dgm:spPr/>
    </dgm:pt>
    <dgm:pt modelId="{C3B68268-4D2F-4BA6-A8E0-7A44C5AE9E09}" type="pres">
      <dgm:prSet presAssocID="{736A0963-CC0F-489F-850C-EE3116D824A4}" presName="thickLine" presStyleLbl="alignNode1" presStyleIdx="2" presStyleCnt="4"/>
      <dgm:spPr/>
    </dgm:pt>
    <dgm:pt modelId="{0E11BBD5-8A8B-43BE-802C-3F344D81C77A}" type="pres">
      <dgm:prSet presAssocID="{736A0963-CC0F-489F-850C-EE3116D824A4}" presName="horz1" presStyleCnt="0"/>
      <dgm:spPr/>
    </dgm:pt>
    <dgm:pt modelId="{4AF93C3A-E75B-4B10-9719-AB7516817256}" type="pres">
      <dgm:prSet presAssocID="{736A0963-CC0F-489F-850C-EE3116D824A4}" presName="tx1" presStyleLbl="revTx" presStyleIdx="2" presStyleCnt="4"/>
      <dgm:spPr/>
    </dgm:pt>
    <dgm:pt modelId="{B920E2C9-F319-4A87-99A3-26DAB3A1CFF6}" type="pres">
      <dgm:prSet presAssocID="{736A0963-CC0F-489F-850C-EE3116D824A4}" presName="vert1" presStyleCnt="0"/>
      <dgm:spPr/>
    </dgm:pt>
    <dgm:pt modelId="{7DAC25B3-9ED3-4351-9569-CEE22D0E1DC0}" type="pres">
      <dgm:prSet presAssocID="{AA5D0305-EA37-495B-9A78-FC5078665824}" presName="thickLine" presStyleLbl="alignNode1" presStyleIdx="3" presStyleCnt="4"/>
      <dgm:spPr/>
    </dgm:pt>
    <dgm:pt modelId="{3180D358-4FC5-49A9-B140-A3A9E8EA1CC4}" type="pres">
      <dgm:prSet presAssocID="{AA5D0305-EA37-495B-9A78-FC5078665824}" presName="horz1" presStyleCnt="0"/>
      <dgm:spPr/>
    </dgm:pt>
    <dgm:pt modelId="{FD317523-435F-469F-ADE1-7075B10EE271}" type="pres">
      <dgm:prSet presAssocID="{AA5D0305-EA37-495B-9A78-FC5078665824}" presName="tx1" presStyleLbl="revTx" presStyleIdx="3" presStyleCnt="4"/>
      <dgm:spPr/>
    </dgm:pt>
    <dgm:pt modelId="{F46E01DA-D56F-4EA5-82D7-0CE16E05D6D4}" type="pres">
      <dgm:prSet presAssocID="{AA5D0305-EA37-495B-9A78-FC5078665824}" presName="vert1" presStyleCnt="0"/>
      <dgm:spPr/>
    </dgm:pt>
  </dgm:ptLst>
  <dgm:cxnLst>
    <dgm:cxn modelId="{93856912-9B64-470A-B9FB-4257C9FD5AA8}" type="presOf" srcId="{736A0963-CC0F-489F-850C-EE3116D824A4}" destId="{4AF93C3A-E75B-4B10-9719-AB7516817256}" srcOrd="0" destOrd="0" presId="urn:microsoft.com/office/officeart/2008/layout/LinedList"/>
    <dgm:cxn modelId="{5EBE1D24-2816-4D95-A830-5C658C5D3481}" type="presOf" srcId="{6DF3AF81-BB6D-43CA-B489-E6820FAF7B3D}" destId="{DED28910-6F52-439D-B8C2-402212E76842}" srcOrd="0" destOrd="0" presId="urn:microsoft.com/office/officeart/2008/layout/LinedList"/>
    <dgm:cxn modelId="{C459F561-1867-4AC4-B25E-BE0A519CE182}" srcId="{E355A8A1-ACE7-4444-A525-82B206334551}" destId="{736A0963-CC0F-489F-850C-EE3116D824A4}" srcOrd="2" destOrd="0" parTransId="{54DB54B9-104F-4C65-9BE4-D0869D77CF99}" sibTransId="{8D585672-42ED-47BE-9CDD-504FA9060757}"/>
    <dgm:cxn modelId="{6C23C56E-D5D4-4533-BDDD-305F27E0007E}" srcId="{E355A8A1-ACE7-4444-A525-82B206334551}" destId="{5CED6B22-52E0-4F10-BA67-FA17409F0A6B}" srcOrd="0" destOrd="0" parTransId="{C222785F-0D7D-4795-BADE-3E8E73B220E4}" sibTransId="{63EA8384-1716-49F1-99EF-B4D325D02F4C}"/>
    <dgm:cxn modelId="{3826ED73-4FB8-4852-8395-EE53B9B0FFE2}" srcId="{E355A8A1-ACE7-4444-A525-82B206334551}" destId="{6DF3AF81-BB6D-43CA-B489-E6820FAF7B3D}" srcOrd="1" destOrd="0" parTransId="{659F9FE1-09F7-4D80-BAC4-C3279E4950D1}" sibTransId="{DEF4CC58-4592-41E4-BD5E-C94F504866F1}"/>
    <dgm:cxn modelId="{7462719E-EACE-4B3E-BFD3-6A31A599BB3B}" type="presOf" srcId="{5CED6B22-52E0-4F10-BA67-FA17409F0A6B}" destId="{D38A51FF-6BCA-4565-827D-024E7E885204}" srcOrd="0" destOrd="0" presId="urn:microsoft.com/office/officeart/2008/layout/LinedList"/>
    <dgm:cxn modelId="{B81F92DD-2498-4A0F-885C-5A8312623D62}" type="presOf" srcId="{AA5D0305-EA37-495B-9A78-FC5078665824}" destId="{FD317523-435F-469F-ADE1-7075B10EE271}" srcOrd="0" destOrd="0" presId="urn:microsoft.com/office/officeart/2008/layout/LinedList"/>
    <dgm:cxn modelId="{922FDAF1-3B53-4988-9A03-8A4F0C5F738A}" type="presOf" srcId="{E355A8A1-ACE7-4444-A525-82B206334551}" destId="{B8DE8C38-35CD-4481-A03C-83788C368695}" srcOrd="0" destOrd="0" presId="urn:microsoft.com/office/officeart/2008/layout/LinedList"/>
    <dgm:cxn modelId="{32C403F9-0347-4347-992A-83CD119A11CF}" srcId="{E355A8A1-ACE7-4444-A525-82B206334551}" destId="{AA5D0305-EA37-495B-9A78-FC5078665824}" srcOrd="3" destOrd="0" parTransId="{692BA39F-3444-4E02-AFE5-BF80BF2CB8E6}" sibTransId="{BA2536A2-7667-4942-BED5-6484CF0A6C46}"/>
    <dgm:cxn modelId="{E14696E2-6C24-4857-AB87-4E78BEE67350}" type="presParOf" srcId="{B8DE8C38-35CD-4481-A03C-83788C368695}" destId="{0B67B11D-9884-47B3-A265-E9FE45347495}" srcOrd="0" destOrd="0" presId="urn:microsoft.com/office/officeart/2008/layout/LinedList"/>
    <dgm:cxn modelId="{DADD5E3D-0593-4D00-91CA-C5453154F19A}" type="presParOf" srcId="{B8DE8C38-35CD-4481-A03C-83788C368695}" destId="{0C96AE57-F248-4863-A5F2-F4F46BF88F1F}" srcOrd="1" destOrd="0" presId="urn:microsoft.com/office/officeart/2008/layout/LinedList"/>
    <dgm:cxn modelId="{28811F56-5C51-4D81-AAB2-8A51FB2414E0}" type="presParOf" srcId="{0C96AE57-F248-4863-A5F2-F4F46BF88F1F}" destId="{D38A51FF-6BCA-4565-827D-024E7E885204}" srcOrd="0" destOrd="0" presId="urn:microsoft.com/office/officeart/2008/layout/LinedList"/>
    <dgm:cxn modelId="{1A3EAA3D-FAD0-43AC-81B4-9065511E9EAD}" type="presParOf" srcId="{0C96AE57-F248-4863-A5F2-F4F46BF88F1F}" destId="{3E724827-AE35-4649-8A7A-8AFF2FF55D92}" srcOrd="1" destOrd="0" presId="urn:microsoft.com/office/officeart/2008/layout/LinedList"/>
    <dgm:cxn modelId="{D8AFFE26-A5D7-4B9A-B28A-9389F29E9202}" type="presParOf" srcId="{B8DE8C38-35CD-4481-A03C-83788C368695}" destId="{7B0F65FF-C2B1-418D-B6D5-229E859237EE}" srcOrd="2" destOrd="0" presId="urn:microsoft.com/office/officeart/2008/layout/LinedList"/>
    <dgm:cxn modelId="{B7C53E72-3810-4D1F-863C-16BD41D31196}" type="presParOf" srcId="{B8DE8C38-35CD-4481-A03C-83788C368695}" destId="{057D92D7-03D1-4249-814D-0CF12352898B}" srcOrd="3" destOrd="0" presId="urn:microsoft.com/office/officeart/2008/layout/LinedList"/>
    <dgm:cxn modelId="{55EB3E32-B79F-48E6-9AA1-F6F1B9DCD583}" type="presParOf" srcId="{057D92D7-03D1-4249-814D-0CF12352898B}" destId="{DED28910-6F52-439D-B8C2-402212E76842}" srcOrd="0" destOrd="0" presId="urn:microsoft.com/office/officeart/2008/layout/LinedList"/>
    <dgm:cxn modelId="{1A374FDE-3B0A-4F40-968A-F0164E87E79F}" type="presParOf" srcId="{057D92D7-03D1-4249-814D-0CF12352898B}" destId="{E800FC3E-24E3-46D5-AC9F-1EBB062BED00}" srcOrd="1" destOrd="0" presId="urn:microsoft.com/office/officeart/2008/layout/LinedList"/>
    <dgm:cxn modelId="{847849F5-9F12-4954-B91E-C3E0B008B009}" type="presParOf" srcId="{B8DE8C38-35CD-4481-A03C-83788C368695}" destId="{C3B68268-4D2F-4BA6-A8E0-7A44C5AE9E09}" srcOrd="4" destOrd="0" presId="urn:microsoft.com/office/officeart/2008/layout/LinedList"/>
    <dgm:cxn modelId="{B3C754F6-2275-43E9-902F-E2C16AA90D3B}" type="presParOf" srcId="{B8DE8C38-35CD-4481-A03C-83788C368695}" destId="{0E11BBD5-8A8B-43BE-802C-3F344D81C77A}" srcOrd="5" destOrd="0" presId="urn:microsoft.com/office/officeart/2008/layout/LinedList"/>
    <dgm:cxn modelId="{87A741BF-1E04-4564-8A8C-AE4E939AC50B}" type="presParOf" srcId="{0E11BBD5-8A8B-43BE-802C-3F344D81C77A}" destId="{4AF93C3A-E75B-4B10-9719-AB7516817256}" srcOrd="0" destOrd="0" presId="urn:microsoft.com/office/officeart/2008/layout/LinedList"/>
    <dgm:cxn modelId="{AAB8F341-E7EC-4DFF-9179-BFD5607DD4D0}" type="presParOf" srcId="{0E11BBD5-8A8B-43BE-802C-3F344D81C77A}" destId="{B920E2C9-F319-4A87-99A3-26DAB3A1CFF6}" srcOrd="1" destOrd="0" presId="urn:microsoft.com/office/officeart/2008/layout/LinedList"/>
    <dgm:cxn modelId="{A729ED1E-DCA7-4103-9ECE-6F1CA36B1725}" type="presParOf" srcId="{B8DE8C38-35CD-4481-A03C-83788C368695}" destId="{7DAC25B3-9ED3-4351-9569-CEE22D0E1DC0}" srcOrd="6" destOrd="0" presId="urn:microsoft.com/office/officeart/2008/layout/LinedList"/>
    <dgm:cxn modelId="{2B142F83-7E50-464F-AE4E-5E893E82162D}" type="presParOf" srcId="{B8DE8C38-35CD-4481-A03C-83788C368695}" destId="{3180D358-4FC5-49A9-B140-A3A9E8EA1CC4}" srcOrd="7" destOrd="0" presId="urn:microsoft.com/office/officeart/2008/layout/LinedList"/>
    <dgm:cxn modelId="{A4E74EEB-4FA0-4EED-8DA6-FFACF66224DE}" type="presParOf" srcId="{3180D358-4FC5-49A9-B140-A3A9E8EA1CC4}" destId="{FD317523-435F-469F-ADE1-7075B10EE271}" srcOrd="0" destOrd="0" presId="urn:microsoft.com/office/officeart/2008/layout/LinedList"/>
    <dgm:cxn modelId="{FC41F175-024F-40D8-8618-B0F669A671E2}" type="presParOf" srcId="{3180D358-4FC5-49A9-B140-A3A9E8EA1CC4}" destId="{F46E01DA-D56F-4EA5-82D7-0CE16E05D6D4}"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D0D3293-53E7-4F6F-A1EC-DDAD9C38912E}" type="doc">
      <dgm:prSet loTypeId="urn:microsoft.com/office/officeart/2018/2/layout/IconVerticalSolidList" loCatId="icon" qsTypeId="urn:microsoft.com/office/officeart/2005/8/quickstyle/simple1" qsCatId="simple" csTypeId="urn:microsoft.com/office/officeart/2018/5/colors/Iconchunking_neutralbg_accent0_3" csCatId="mainScheme" phldr="1"/>
      <dgm:spPr/>
      <dgm:t>
        <a:bodyPr/>
        <a:lstStyle/>
        <a:p>
          <a:endParaRPr lang="en-US"/>
        </a:p>
      </dgm:t>
    </dgm:pt>
    <dgm:pt modelId="{3D233FA2-22F2-49B7-9291-7636FC2A6348}">
      <dgm:prSet/>
      <dgm:spPr/>
      <dgm:t>
        <a:bodyPr/>
        <a:lstStyle/>
        <a:p>
          <a:pPr>
            <a:lnSpc>
              <a:spcPct val="100000"/>
            </a:lnSpc>
          </a:pPr>
          <a:r>
            <a:rPr lang="en-GB"/>
            <a:t>Problems?</a:t>
          </a:r>
          <a:endParaRPr lang="en-US"/>
        </a:p>
      </dgm:t>
    </dgm:pt>
    <dgm:pt modelId="{106FC7E3-B151-4724-9BDE-37BB2C7E66D4}" type="parTrans" cxnId="{DBBF3FC6-8257-414C-A12F-397C78B7FFB9}">
      <dgm:prSet/>
      <dgm:spPr/>
      <dgm:t>
        <a:bodyPr/>
        <a:lstStyle/>
        <a:p>
          <a:endParaRPr lang="en-US"/>
        </a:p>
      </dgm:t>
    </dgm:pt>
    <dgm:pt modelId="{51F7F753-87B1-4352-80D7-2A79049E916C}" type="sibTrans" cxnId="{DBBF3FC6-8257-414C-A12F-397C78B7FFB9}">
      <dgm:prSet/>
      <dgm:spPr/>
      <dgm:t>
        <a:bodyPr/>
        <a:lstStyle/>
        <a:p>
          <a:endParaRPr lang="en-US"/>
        </a:p>
      </dgm:t>
    </dgm:pt>
    <dgm:pt modelId="{A686B1C4-AE6B-4A31-A52C-820B5216A262}">
      <dgm:prSet/>
      <dgm:spPr/>
      <dgm:t>
        <a:bodyPr/>
        <a:lstStyle/>
        <a:p>
          <a:pPr>
            <a:lnSpc>
              <a:spcPct val="100000"/>
            </a:lnSpc>
          </a:pPr>
          <a:r>
            <a:rPr lang="en-GB"/>
            <a:t>Project?</a:t>
          </a:r>
          <a:endParaRPr lang="en-US"/>
        </a:p>
      </dgm:t>
    </dgm:pt>
    <dgm:pt modelId="{998EAFE1-1469-429D-A22A-1E3C72BD38DB}" type="parTrans" cxnId="{0BD0E298-DC94-4FCF-94A1-11739F934971}">
      <dgm:prSet/>
      <dgm:spPr/>
      <dgm:t>
        <a:bodyPr/>
        <a:lstStyle/>
        <a:p>
          <a:endParaRPr lang="en-US"/>
        </a:p>
      </dgm:t>
    </dgm:pt>
    <dgm:pt modelId="{5613B1F3-EC4B-43CC-AE8B-656C3BB056A6}" type="sibTrans" cxnId="{0BD0E298-DC94-4FCF-94A1-11739F934971}">
      <dgm:prSet/>
      <dgm:spPr/>
      <dgm:t>
        <a:bodyPr/>
        <a:lstStyle/>
        <a:p>
          <a:endParaRPr lang="en-US"/>
        </a:p>
      </dgm:t>
    </dgm:pt>
    <dgm:pt modelId="{53538D91-B68C-407D-8222-968F334DCB17}">
      <dgm:prSet/>
      <dgm:spPr/>
      <dgm:t>
        <a:bodyPr/>
        <a:lstStyle/>
        <a:p>
          <a:pPr>
            <a:lnSpc>
              <a:spcPct val="100000"/>
            </a:lnSpc>
          </a:pPr>
          <a:r>
            <a:rPr lang="en-GB"/>
            <a:t>Recommendations? </a:t>
          </a:r>
          <a:endParaRPr lang="en-US"/>
        </a:p>
      </dgm:t>
    </dgm:pt>
    <dgm:pt modelId="{A202F482-BFBF-43DD-91FF-8EDFD0E70C4C}" type="parTrans" cxnId="{DCA301D7-2D0A-4350-AD3B-F33D02D66F31}">
      <dgm:prSet/>
      <dgm:spPr/>
      <dgm:t>
        <a:bodyPr/>
        <a:lstStyle/>
        <a:p>
          <a:endParaRPr lang="en-US"/>
        </a:p>
      </dgm:t>
    </dgm:pt>
    <dgm:pt modelId="{1A6E3029-C22B-417F-A35B-E393A7337E50}" type="sibTrans" cxnId="{DCA301D7-2D0A-4350-AD3B-F33D02D66F31}">
      <dgm:prSet/>
      <dgm:spPr/>
      <dgm:t>
        <a:bodyPr/>
        <a:lstStyle/>
        <a:p>
          <a:endParaRPr lang="en-US"/>
        </a:p>
      </dgm:t>
    </dgm:pt>
    <dgm:pt modelId="{9C0C4E3C-176F-413F-AD21-E0D792647AD9}" type="pres">
      <dgm:prSet presAssocID="{5D0D3293-53E7-4F6F-A1EC-DDAD9C38912E}" presName="root" presStyleCnt="0">
        <dgm:presLayoutVars>
          <dgm:dir/>
          <dgm:resizeHandles val="exact"/>
        </dgm:presLayoutVars>
      </dgm:prSet>
      <dgm:spPr/>
    </dgm:pt>
    <dgm:pt modelId="{05CD5DF2-E5BD-455C-BF57-F3F38CC964D6}" type="pres">
      <dgm:prSet presAssocID="{3D233FA2-22F2-49B7-9291-7636FC2A6348}" presName="compNode" presStyleCnt="0"/>
      <dgm:spPr/>
    </dgm:pt>
    <dgm:pt modelId="{B167FA1F-96E2-4B15-9E16-2B6C98AB3B92}" type="pres">
      <dgm:prSet presAssocID="{3D233FA2-22F2-49B7-9291-7636FC2A6348}" presName="bgRect" presStyleLbl="bgShp" presStyleIdx="0" presStyleCnt="3"/>
      <dgm:spPr/>
    </dgm:pt>
    <dgm:pt modelId="{1A625E5F-D513-473C-BF14-831D7940ADDA}" type="pres">
      <dgm:prSet presAssocID="{3D233FA2-22F2-49B7-9291-7636FC2A634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Irritant"/>
        </a:ext>
      </dgm:extLst>
    </dgm:pt>
    <dgm:pt modelId="{340B4D72-8AED-46C4-8978-5047F2F6F451}" type="pres">
      <dgm:prSet presAssocID="{3D233FA2-22F2-49B7-9291-7636FC2A6348}" presName="spaceRect" presStyleCnt="0"/>
      <dgm:spPr/>
    </dgm:pt>
    <dgm:pt modelId="{666C54CD-F423-4219-803F-14988A3A8F01}" type="pres">
      <dgm:prSet presAssocID="{3D233FA2-22F2-49B7-9291-7636FC2A6348}" presName="parTx" presStyleLbl="revTx" presStyleIdx="0" presStyleCnt="3">
        <dgm:presLayoutVars>
          <dgm:chMax val="0"/>
          <dgm:chPref val="0"/>
        </dgm:presLayoutVars>
      </dgm:prSet>
      <dgm:spPr/>
    </dgm:pt>
    <dgm:pt modelId="{4A1FA0CA-02C4-4FA1-BCA8-9939E337501E}" type="pres">
      <dgm:prSet presAssocID="{51F7F753-87B1-4352-80D7-2A79049E916C}" presName="sibTrans" presStyleCnt="0"/>
      <dgm:spPr/>
    </dgm:pt>
    <dgm:pt modelId="{C6550058-536F-4B3B-8955-BB891797969A}" type="pres">
      <dgm:prSet presAssocID="{A686B1C4-AE6B-4A31-A52C-820B5216A262}" presName="compNode" presStyleCnt="0"/>
      <dgm:spPr/>
    </dgm:pt>
    <dgm:pt modelId="{961FA636-725D-437A-B30E-094927308A91}" type="pres">
      <dgm:prSet presAssocID="{A686B1C4-AE6B-4A31-A52C-820B5216A262}" presName="bgRect" presStyleLbl="bgShp" presStyleIdx="1" presStyleCnt="3"/>
      <dgm:spPr/>
    </dgm:pt>
    <dgm:pt modelId="{F73E1EA0-B3C1-4CBD-A9BF-22033CDE84A3}" type="pres">
      <dgm:prSet presAssocID="{A686B1C4-AE6B-4A31-A52C-820B5216A262}"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ierarchy"/>
        </a:ext>
      </dgm:extLst>
    </dgm:pt>
    <dgm:pt modelId="{94546150-7420-4E12-A732-4CDD19561754}" type="pres">
      <dgm:prSet presAssocID="{A686B1C4-AE6B-4A31-A52C-820B5216A262}" presName="spaceRect" presStyleCnt="0"/>
      <dgm:spPr/>
    </dgm:pt>
    <dgm:pt modelId="{F4D25C3F-F918-49A7-B4F6-0845FD61F570}" type="pres">
      <dgm:prSet presAssocID="{A686B1C4-AE6B-4A31-A52C-820B5216A262}" presName="parTx" presStyleLbl="revTx" presStyleIdx="1" presStyleCnt="3">
        <dgm:presLayoutVars>
          <dgm:chMax val="0"/>
          <dgm:chPref val="0"/>
        </dgm:presLayoutVars>
      </dgm:prSet>
      <dgm:spPr/>
    </dgm:pt>
    <dgm:pt modelId="{ACA5D0D2-2604-4B14-BBC9-65A85249B152}" type="pres">
      <dgm:prSet presAssocID="{5613B1F3-EC4B-43CC-AE8B-656C3BB056A6}" presName="sibTrans" presStyleCnt="0"/>
      <dgm:spPr/>
    </dgm:pt>
    <dgm:pt modelId="{6B34C706-E6AC-45F6-A6ED-14051B3C9B67}" type="pres">
      <dgm:prSet presAssocID="{53538D91-B68C-407D-8222-968F334DCB17}" presName="compNode" presStyleCnt="0"/>
      <dgm:spPr/>
    </dgm:pt>
    <dgm:pt modelId="{5DEFB0AE-22B8-4BB6-ABC5-30934C8BCB2C}" type="pres">
      <dgm:prSet presAssocID="{53538D91-B68C-407D-8222-968F334DCB17}" presName="bgRect" presStyleLbl="bgShp" presStyleIdx="2" presStyleCnt="3"/>
      <dgm:spPr/>
    </dgm:pt>
    <dgm:pt modelId="{EBEA6483-D954-4389-9BB7-7BC19D14AC91}" type="pres">
      <dgm:prSet presAssocID="{53538D91-B68C-407D-8222-968F334DCB17}"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ightbulb"/>
        </a:ext>
      </dgm:extLst>
    </dgm:pt>
    <dgm:pt modelId="{ED1EDA03-36BC-4E83-A4FA-80ACBD691D3D}" type="pres">
      <dgm:prSet presAssocID="{53538D91-B68C-407D-8222-968F334DCB17}" presName="spaceRect" presStyleCnt="0"/>
      <dgm:spPr/>
    </dgm:pt>
    <dgm:pt modelId="{0306233E-460E-4963-A3BF-041CB139E5A0}" type="pres">
      <dgm:prSet presAssocID="{53538D91-B68C-407D-8222-968F334DCB17}" presName="parTx" presStyleLbl="revTx" presStyleIdx="2" presStyleCnt="3">
        <dgm:presLayoutVars>
          <dgm:chMax val="0"/>
          <dgm:chPref val="0"/>
        </dgm:presLayoutVars>
      </dgm:prSet>
      <dgm:spPr/>
    </dgm:pt>
  </dgm:ptLst>
  <dgm:cxnLst>
    <dgm:cxn modelId="{B67CF31C-7CFC-4E46-B3A7-23646E581C8F}" type="presOf" srcId="{3D233FA2-22F2-49B7-9291-7636FC2A6348}" destId="{666C54CD-F423-4219-803F-14988A3A8F01}" srcOrd="0" destOrd="0" presId="urn:microsoft.com/office/officeart/2018/2/layout/IconVerticalSolidList"/>
    <dgm:cxn modelId="{45BFC123-760E-4088-B781-076C2C003BB6}" type="presOf" srcId="{A686B1C4-AE6B-4A31-A52C-820B5216A262}" destId="{F4D25C3F-F918-49A7-B4F6-0845FD61F570}" srcOrd="0" destOrd="0" presId="urn:microsoft.com/office/officeart/2018/2/layout/IconVerticalSolidList"/>
    <dgm:cxn modelId="{C69E7A39-2E39-456E-BC0E-C8F0CEF4DA1E}" type="presOf" srcId="{5D0D3293-53E7-4F6F-A1EC-DDAD9C38912E}" destId="{9C0C4E3C-176F-413F-AD21-E0D792647AD9}" srcOrd="0" destOrd="0" presId="urn:microsoft.com/office/officeart/2018/2/layout/IconVerticalSolidList"/>
    <dgm:cxn modelId="{DB16946F-4FBB-4618-9FC0-D3CBF4DEEB06}" type="presOf" srcId="{53538D91-B68C-407D-8222-968F334DCB17}" destId="{0306233E-460E-4963-A3BF-041CB139E5A0}" srcOrd="0" destOrd="0" presId="urn:microsoft.com/office/officeart/2018/2/layout/IconVerticalSolidList"/>
    <dgm:cxn modelId="{0BD0E298-DC94-4FCF-94A1-11739F934971}" srcId="{5D0D3293-53E7-4F6F-A1EC-DDAD9C38912E}" destId="{A686B1C4-AE6B-4A31-A52C-820B5216A262}" srcOrd="1" destOrd="0" parTransId="{998EAFE1-1469-429D-A22A-1E3C72BD38DB}" sibTransId="{5613B1F3-EC4B-43CC-AE8B-656C3BB056A6}"/>
    <dgm:cxn modelId="{DBBF3FC6-8257-414C-A12F-397C78B7FFB9}" srcId="{5D0D3293-53E7-4F6F-A1EC-DDAD9C38912E}" destId="{3D233FA2-22F2-49B7-9291-7636FC2A6348}" srcOrd="0" destOrd="0" parTransId="{106FC7E3-B151-4724-9BDE-37BB2C7E66D4}" sibTransId="{51F7F753-87B1-4352-80D7-2A79049E916C}"/>
    <dgm:cxn modelId="{DCA301D7-2D0A-4350-AD3B-F33D02D66F31}" srcId="{5D0D3293-53E7-4F6F-A1EC-DDAD9C38912E}" destId="{53538D91-B68C-407D-8222-968F334DCB17}" srcOrd="2" destOrd="0" parTransId="{A202F482-BFBF-43DD-91FF-8EDFD0E70C4C}" sibTransId="{1A6E3029-C22B-417F-A35B-E393A7337E50}"/>
    <dgm:cxn modelId="{843C581E-D95A-4BE8-A54B-7467B2127B38}" type="presParOf" srcId="{9C0C4E3C-176F-413F-AD21-E0D792647AD9}" destId="{05CD5DF2-E5BD-455C-BF57-F3F38CC964D6}" srcOrd="0" destOrd="0" presId="urn:microsoft.com/office/officeart/2018/2/layout/IconVerticalSolidList"/>
    <dgm:cxn modelId="{E1CECE67-86FA-4C9D-A204-EB3A03CB163C}" type="presParOf" srcId="{05CD5DF2-E5BD-455C-BF57-F3F38CC964D6}" destId="{B167FA1F-96E2-4B15-9E16-2B6C98AB3B92}" srcOrd="0" destOrd="0" presId="urn:microsoft.com/office/officeart/2018/2/layout/IconVerticalSolidList"/>
    <dgm:cxn modelId="{39A17914-F78C-4672-A95D-0902545D142B}" type="presParOf" srcId="{05CD5DF2-E5BD-455C-BF57-F3F38CC964D6}" destId="{1A625E5F-D513-473C-BF14-831D7940ADDA}" srcOrd="1" destOrd="0" presId="urn:microsoft.com/office/officeart/2018/2/layout/IconVerticalSolidList"/>
    <dgm:cxn modelId="{D0CF4363-A567-48EB-B522-5363FC208672}" type="presParOf" srcId="{05CD5DF2-E5BD-455C-BF57-F3F38CC964D6}" destId="{340B4D72-8AED-46C4-8978-5047F2F6F451}" srcOrd="2" destOrd="0" presId="urn:microsoft.com/office/officeart/2018/2/layout/IconVerticalSolidList"/>
    <dgm:cxn modelId="{0790E041-611D-4C42-833E-627E7516EC50}" type="presParOf" srcId="{05CD5DF2-E5BD-455C-BF57-F3F38CC964D6}" destId="{666C54CD-F423-4219-803F-14988A3A8F01}" srcOrd="3" destOrd="0" presId="urn:microsoft.com/office/officeart/2018/2/layout/IconVerticalSolidList"/>
    <dgm:cxn modelId="{359397E8-D0A2-4F9C-A67A-E9F91C273538}" type="presParOf" srcId="{9C0C4E3C-176F-413F-AD21-E0D792647AD9}" destId="{4A1FA0CA-02C4-4FA1-BCA8-9939E337501E}" srcOrd="1" destOrd="0" presId="urn:microsoft.com/office/officeart/2018/2/layout/IconVerticalSolidList"/>
    <dgm:cxn modelId="{DF587F90-C9F7-422A-9869-D82892403F2F}" type="presParOf" srcId="{9C0C4E3C-176F-413F-AD21-E0D792647AD9}" destId="{C6550058-536F-4B3B-8955-BB891797969A}" srcOrd="2" destOrd="0" presId="urn:microsoft.com/office/officeart/2018/2/layout/IconVerticalSolidList"/>
    <dgm:cxn modelId="{E79E8ACA-1A14-43DB-857F-5AC643D195B2}" type="presParOf" srcId="{C6550058-536F-4B3B-8955-BB891797969A}" destId="{961FA636-725D-437A-B30E-094927308A91}" srcOrd="0" destOrd="0" presId="urn:microsoft.com/office/officeart/2018/2/layout/IconVerticalSolidList"/>
    <dgm:cxn modelId="{246B2569-3541-4333-9223-B5EAE9AF0972}" type="presParOf" srcId="{C6550058-536F-4B3B-8955-BB891797969A}" destId="{F73E1EA0-B3C1-4CBD-A9BF-22033CDE84A3}" srcOrd="1" destOrd="0" presId="urn:microsoft.com/office/officeart/2018/2/layout/IconVerticalSolidList"/>
    <dgm:cxn modelId="{EFD46A35-186F-4E7D-AE93-93F036514470}" type="presParOf" srcId="{C6550058-536F-4B3B-8955-BB891797969A}" destId="{94546150-7420-4E12-A732-4CDD19561754}" srcOrd="2" destOrd="0" presId="urn:microsoft.com/office/officeart/2018/2/layout/IconVerticalSolidList"/>
    <dgm:cxn modelId="{A9DB8EB8-EF4D-4AFD-A654-AA63E1410A4B}" type="presParOf" srcId="{C6550058-536F-4B3B-8955-BB891797969A}" destId="{F4D25C3F-F918-49A7-B4F6-0845FD61F570}" srcOrd="3" destOrd="0" presId="urn:microsoft.com/office/officeart/2018/2/layout/IconVerticalSolidList"/>
    <dgm:cxn modelId="{85093E95-B2D8-493C-B086-6015629589B2}" type="presParOf" srcId="{9C0C4E3C-176F-413F-AD21-E0D792647AD9}" destId="{ACA5D0D2-2604-4B14-BBC9-65A85249B152}" srcOrd="3" destOrd="0" presId="urn:microsoft.com/office/officeart/2018/2/layout/IconVerticalSolidList"/>
    <dgm:cxn modelId="{91E10B5E-DA42-4245-9D5C-6A06FE309A7E}" type="presParOf" srcId="{9C0C4E3C-176F-413F-AD21-E0D792647AD9}" destId="{6B34C706-E6AC-45F6-A6ED-14051B3C9B67}" srcOrd="4" destOrd="0" presId="urn:microsoft.com/office/officeart/2018/2/layout/IconVerticalSolidList"/>
    <dgm:cxn modelId="{305C9A22-5AB6-4E46-9CC3-9140B1C5EAC0}" type="presParOf" srcId="{6B34C706-E6AC-45F6-A6ED-14051B3C9B67}" destId="{5DEFB0AE-22B8-4BB6-ABC5-30934C8BCB2C}" srcOrd="0" destOrd="0" presId="urn:microsoft.com/office/officeart/2018/2/layout/IconVerticalSolidList"/>
    <dgm:cxn modelId="{22B044CB-7B93-4DBD-B716-2DE02BECC2C7}" type="presParOf" srcId="{6B34C706-E6AC-45F6-A6ED-14051B3C9B67}" destId="{EBEA6483-D954-4389-9BB7-7BC19D14AC91}" srcOrd="1" destOrd="0" presId="urn:microsoft.com/office/officeart/2018/2/layout/IconVerticalSolidList"/>
    <dgm:cxn modelId="{3872A434-8A6B-4D1C-B736-BC9FDF60FF3F}" type="presParOf" srcId="{6B34C706-E6AC-45F6-A6ED-14051B3C9B67}" destId="{ED1EDA03-36BC-4E83-A4FA-80ACBD691D3D}" srcOrd="2" destOrd="0" presId="urn:microsoft.com/office/officeart/2018/2/layout/IconVerticalSolidList"/>
    <dgm:cxn modelId="{1597A827-4933-4A8F-8F5E-A6619DC106E7}" type="presParOf" srcId="{6B34C706-E6AC-45F6-A6ED-14051B3C9B67}" destId="{0306233E-460E-4963-A3BF-041CB139E5A0}"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77C687-480B-4822-B1D1-C2EF559B1AD1}">
      <dsp:nvSpPr>
        <dsp:cNvPr id="0" name=""/>
        <dsp:cNvSpPr/>
      </dsp:nvSpPr>
      <dsp:spPr>
        <a:xfrm>
          <a:off x="0" y="51766"/>
          <a:ext cx="10515600" cy="1350655"/>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b="1" i="1" kern="1200"/>
            <a:t>By the end of this session, you should be able to……</a:t>
          </a:r>
          <a:endParaRPr lang="en-US" sz="3400" kern="1200"/>
        </a:p>
      </dsp:txBody>
      <dsp:txXfrm>
        <a:off x="65934" y="117700"/>
        <a:ext cx="10383732" cy="1218787"/>
      </dsp:txXfrm>
    </dsp:sp>
    <dsp:sp modelId="{31E4A4E8-9333-408E-A3BD-3162CDC2C3A4}">
      <dsp:nvSpPr>
        <dsp:cNvPr id="0" name=""/>
        <dsp:cNvSpPr/>
      </dsp:nvSpPr>
      <dsp:spPr>
        <a:xfrm>
          <a:off x="0" y="1500341"/>
          <a:ext cx="10515600" cy="1350655"/>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Explain the role of consent in relation to offences against the person</a:t>
          </a:r>
          <a:endParaRPr lang="en-US" sz="3400" kern="1200"/>
        </a:p>
      </dsp:txBody>
      <dsp:txXfrm>
        <a:off x="65934" y="1566275"/>
        <a:ext cx="10383732" cy="1218787"/>
      </dsp:txXfrm>
    </dsp:sp>
    <dsp:sp modelId="{5E4573B6-AA47-4AB2-A341-60C6E8E056A5}">
      <dsp:nvSpPr>
        <dsp:cNvPr id="0" name=""/>
        <dsp:cNvSpPr/>
      </dsp:nvSpPr>
      <dsp:spPr>
        <a:xfrm>
          <a:off x="0" y="2948916"/>
          <a:ext cx="10515600" cy="1350655"/>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Describe whether this area of law needs reforming</a:t>
          </a:r>
          <a:endParaRPr lang="en-US" sz="3400" kern="1200"/>
        </a:p>
      </dsp:txBody>
      <dsp:txXfrm>
        <a:off x="65934" y="3014850"/>
        <a:ext cx="10383732" cy="121878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67B11D-9884-47B3-A265-E9FE45347495}">
      <dsp:nvSpPr>
        <dsp:cNvPr id="0" name=""/>
        <dsp:cNvSpPr/>
      </dsp:nvSpPr>
      <dsp:spPr>
        <a:xfrm>
          <a:off x="0" y="0"/>
          <a:ext cx="10515600"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D38A51FF-6BCA-4565-827D-024E7E885204}">
      <dsp:nvSpPr>
        <dsp:cNvPr id="0" name=""/>
        <dsp:cNvSpPr/>
      </dsp:nvSpPr>
      <dsp:spPr>
        <a:xfrm>
          <a:off x="0" y="0"/>
          <a:ext cx="105156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In relation to offences against the person, to establish the defence it must be shown that:</a:t>
          </a:r>
          <a:endParaRPr lang="en-US" sz="3000" kern="1200"/>
        </a:p>
      </dsp:txBody>
      <dsp:txXfrm>
        <a:off x="0" y="0"/>
        <a:ext cx="10515600" cy="1087834"/>
      </dsp:txXfrm>
    </dsp:sp>
    <dsp:sp modelId="{7B0F65FF-C2B1-418D-B6D5-229E859237EE}">
      <dsp:nvSpPr>
        <dsp:cNvPr id="0" name=""/>
        <dsp:cNvSpPr/>
      </dsp:nvSpPr>
      <dsp:spPr>
        <a:xfrm>
          <a:off x="0" y="1087834"/>
          <a:ext cx="10515600"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DED28910-6F52-439D-B8C2-402212E76842}">
      <dsp:nvSpPr>
        <dsp:cNvPr id="0" name=""/>
        <dsp:cNvSpPr/>
      </dsp:nvSpPr>
      <dsp:spPr>
        <a:xfrm>
          <a:off x="0" y="1087834"/>
          <a:ext cx="105156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b="1" i="1" kern="1200" dirty="0"/>
            <a:t>The person consenting was able to consent (capacity)</a:t>
          </a:r>
          <a:endParaRPr lang="en-US" sz="3000" kern="1200" dirty="0"/>
        </a:p>
      </dsp:txBody>
      <dsp:txXfrm>
        <a:off x="0" y="1087834"/>
        <a:ext cx="10515600" cy="1087834"/>
      </dsp:txXfrm>
    </dsp:sp>
    <dsp:sp modelId="{C3B68268-4D2F-4BA6-A8E0-7A44C5AE9E09}">
      <dsp:nvSpPr>
        <dsp:cNvPr id="0" name=""/>
        <dsp:cNvSpPr/>
      </dsp:nvSpPr>
      <dsp:spPr>
        <a:xfrm>
          <a:off x="0" y="2175669"/>
          <a:ext cx="10515600"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4AF93C3A-E75B-4B10-9719-AB7516817256}">
      <dsp:nvSpPr>
        <dsp:cNvPr id="0" name=""/>
        <dsp:cNvSpPr/>
      </dsp:nvSpPr>
      <dsp:spPr>
        <a:xfrm>
          <a:off x="0" y="2175669"/>
          <a:ext cx="105156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b="1" i="1" kern="1200"/>
            <a:t>Consent was actually given</a:t>
          </a:r>
          <a:endParaRPr lang="en-US" sz="3000" kern="1200"/>
        </a:p>
      </dsp:txBody>
      <dsp:txXfrm>
        <a:off x="0" y="2175669"/>
        <a:ext cx="10515600" cy="1087834"/>
      </dsp:txXfrm>
    </dsp:sp>
    <dsp:sp modelId="{7DAC25B3-9ED3-4351-9569-CEE22D0E1DC0}">
      <dsp:nvSpPr>
        <dsp:cNvPr id="0" name=""/>
        <dsp:cNvSpPr/>
      </dsp:nvSpPr>
      <dsp:spPr>
        <a:xfrm>
          <a:off x="0" y="3263503"/>
          <a:ext cx="10515600"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FD317523-435F-469F-ADE1-7075B10EE271}">
      <dsp:nvSpPr>
        <dsp:cNvPr id="0" name=""/>
        <dsp:cNvSpPr/>
      </dsp:nvSpPr>
      <dsp:spPr>
        <a:xfrm>
          <a:off x="0" y="3263503"/>
          <a:ext cx="105156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b="1" i="1" kern="1200"/>
            <a:t>The consent given was valid ( a true consent)</a:t>
          </a:r>
          <a:endParaRPr lang="en-US" sz="3000" kern="1200"/>
        </a:p>
      </dsp:txBody>
      <dsp:txXfrm>
        <a:off x="0" y="3263503"/>
        <a:ext cx="10515600" cy="108783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67FA1F-96E2-4B15-9E16-2B6C98AB3B92}">
      <dsp:nvSpPr>
        <dsp:cNvPr id="0" name=""/>
        <dsp:cNvSpPr/>
      </dsp:nvSpPr>
      <dsp:spPr>
        <a:xfrm>
          <a:off x="0" y="695"/>
          <a:ext cx="6117335" cy="162723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A625E5F-D513-473C-BF14-831D7940ADDA}">
      <dsp:nvSpPr>
        <dsp:cNvPr id="0" name=""/>
        <dsp:cNvSpPr/>
      </dsp:nvSpPr>
      <dsp:spPr>
        <a:xfrm>
          <a:off x="492238" y="366823"/>
          <a:ext cx="894979" cy="89497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66C54CD-F423-4219-803F-14988A3A8F01}">
      <dsp:nvSpPr>
        <dsp:cNvPr id="0" name=""/>
        <dsp:cNvSpPr/>
      </dsp:nvSpPr>
      <dsp:spPr>
        <a:xfrm>
          <a:off x="1879455" y="695"/>
          <a:ext cx="4237880" cy="16272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2216" tIns="172216" rIns="172216" bIns="172216" numCol="1" spcCol="1270" anchor="ctr" anchorCtr="0">
          <a:noAutofit/>
        </a:bodyPr>
        <a:lstStyle/>
        <a:p>
          <a:pPr marL="0" lvl="0" indent="0" algn="l" defTabSz="1111250">
            <a:lnSpc>
              <a:spcPct val="100000"/>
            </a:lnSpc>
            <a:spcBef>
              <a:spcPct val="0"/>
            </a:spcBef>
            <a:spcAft>
              <a:spcPct val="35000"/>
            </a:spcAft>
            <a:buNone/>
          </a:pPr>
          <a:r>
            <a:rPr lang="en-GB" sz="2500" kern="1200"/>
            <a:t>Problems?</a:t>
          </a:r>
          <a:endParaRPr lang="en-US" sz="2500" kern="1200"/>
        </a:p>
      </dsp:txBody>
      <dsp:txXfrm>
        <a:off x="1879455" y="695"/>
        <a:ext cx="4237880" cy="1627234"/>
      </dsp:txXfrm>
    </dsp:sp>
    <dsp:sp modelId="{961FA636-725D-437A-B30E-094927308A91}">
      <dsp:nvSpPr>
        <dsp:cNvPr id="0" name=""/>
        <dsp:cNvSpPr/>
      </dsp:nvSpPr>
      <dsp:spPr>
        <a:xfrm>
          <a:off x="0" y="2034738"/>
          <a:ext cx="6117335" cy="162723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73E1EA0-B3C1-4CBD-A9BF-22033CDE84A3}">
      <dsp:nvSpPr>
        <dsp:cNvPr id="0" name=""/>
        <dsp:cNvSpPr/>
      </dsp:nvSpPr>
      <dsp:spPr>
        <a:xfrm>
          <a:off x="492238" y="2400866"/>
          <a:ext cx="894979" cy="89497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4D25C3F-F918-49A7-B4F6-0845FD61F570}">
      <dsp:nvSpPr>
        <dsp:cNvPr id="0" name=""/>
        <dsp:cNvSpPr/>
      </dsp:nvSpPr>
      <dsp:spPr>
        <a:xfrm>
          <a:off x="1879455" y="2034738"/>
          <a:ext cx="4237880" cy="16272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2216" tIns="172216" rIns="172216" bIns="172216" numCol="1" spcCol="1270" anchor="ctr" anchorCtr="0">
          <a:noAutofit/>
        </a:bodyPr>
        <a:lstStyle/>
        <a:p>
          <a:pPr marL="0" lvl="0" indent="0" algn="l" defTabSz="1111250">
            <a:lnSpc>
              <a:spcPct val="100000"/>
            </a:lnSpc>
            <a:spcBef>
              <a:spcPct val="0"/>
            </a:spcBef>
            <a:spcAft>
              <a:spcPct val="35000"/>
            </a:spcAft>
            <a:buNone/>
          </a:pPr>
          <a:r>
            <a:rPr lang="en-GB" sz="2500" kern="1200"/>
            <a:t>Project?</a:t>
          </a:r>
          <a:endParaRPr lang="en-US" sz="2500" kern="1200"/>
        </a:p>
      </dsp:txBody>
      <dsp:txXfrm>
        <a:off x="1879455" y="2034738"/>
        <a:ext cx="4237880" cy="1627234"/>
      </dsp:txXfrm>
    </dsp:sp>
    <dsp:sp modelId="{5DEFB0AE-22B8-4BB6-ABC5-30934C8BCB2C}">
      <dsp:nvSpPr>
        <dsp:cNvPr id="0" name=""/>
        <dsp:cNvSpPr/>
      </dsp:nvSpPr>
      <dsp:spPr>
        <a:xfrm>
          <a:off x="0" y="4068781"/>
          <a:ext cx="6117335" cy="162723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BEA6483-D954-4389-9BB7-7BC19D14AC91}">
      <dsp:nvSpPr>
        <dsp:cNvPr id="0" name=""/>
        <dsp:cNvSpPr/>
      </dsp:nvSpPr>
      <dsp:spPr>
        <a:xfrm>
          <a:off x="492238" y="4434909"/>
          <a:ext cx="894979" cy="89497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306233E-460E-4963-A3BF-041CB139E5A0}">
      <dsp:nvSpPr>
        <dsp:cNvPr id="0" name=""/>
        <dsp:cNvSpPr/>
      </dsp:nvSpPr>
      <dsp:spPr>
        <a:xfrm>
          <a:off x="1879455" y="4068781"/>
          <a:ext cx="4237880" cy="16272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2216" tIns="172216" rIns="172216" bIns="172216" numCol="1" spcCol="1270" anchor="ctr" anchorCtr="0">
          <a:noAutofit/>
        </a:bodyPr>
        <a:lstStyle/>
        <a:p>
          <a:pPr marL="0" lvl="0" indent="0" algn="l" defTabSz="1111250">
            <a:lnSpc>
              <a:spcPct val="100000"/>
            </a:lnSpc>
            <a:spcBef>
              <a:spcPct val="0"/>
            </a:spcBef>
            <a:spcAft>
              <a:spcPct val="35000"/>
            </a:spcAft>
            <a:buNone/>
          </a:pPr>
          <a:r>
            <a:rPr lang="en-GB" sz="2500" kern="1200"/>
            <a:t>Recommendations? </a:t>
          </a:r>
          <a:endParaRPr lang="en-US" sz="2500" kern="1200"/>
        </a:p>
      </dsp:txBody>
      <dsp:txXfrm>
        <a:off x="1879455" y="4068781"/>
        <a:ext cx="4237880" cy="1627234"/>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4283" cy="498295"/>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48645" y="0"/>
            <a:ext cx="2944283" cy="498295"/>
          </a:xfrm>
          <a:prstGeom prst="rect">
            <a:avLst/>
          </a:prstGeom>
        </p:spPr>
        <p:txBody>
          <a:bodyPr vert="horz" lIns="91440" tIns="45720" rIns="91440" bIns="45720" rtlCol="0"/>
          <a:lstStyle>
            <a:lvl1pPr algn="r">
              <a:defRPr sz="1200"/>
            </a:lvl1pPr>
          </a:lstStyle>
          <a:p>
            <a:fld id="{B633E487-FBE6-4614-B90B-B746A1293329}" type="datetimeFigureOut">
              <a:rPr lang="en-GB" smtClean="0"/>
              <a:t>20/02/2023</a:t>
            </a:fld>
            <a:endParaRPr lang="en-GB"/>
          </a:p>
        </p:txBody>
      </p:sp>
      <p:sp>
        <p:nvSpPr>
          <p:cNvPr id="4" name="Slide Image Placeholder 3"/>
          <p:cNvSpPr>
            <a:spLocks noGrp="1" noRot="1" noChangeAspect="1"/>
          </p:cNvSpPr>
          <p:nvPr>
            <p:ph type="sldImg" idx="2"/>
          </p:nvPr>
        </p:nvSpPr>
        <p:spPr>
          <a:xfrm>
            <a:off x="419100" y="1241425"/>
            <a:ext cx="5956300" cy="3351213"/>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450" y="4779486"/>
            <a:ext cx="5435600" cy="3910489"/>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33107"/>
            <a:ext cx="2944283" cy="498294"/>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48645" y="9433107"/>
            <a:ext cx="2944283" cy="498294"/>
          </a:xfrm>
          <a:prstGeom prst="rect">
            <a:avLst/>
          </a:prstGeom>
        </p:spPr>
        <p:txBody>
          <a:bodyPr vert="horz" lIns="91440" tIns="45720" rIns="91440" bIns="45720" rtlCol="0" anchor="b"/>
          <a:lstStyle>
            <a:lvl1pPr algn="r">
              <a:defRPr sz="1200"/>
            </a:lvl1pPr>
          </a:lstStyle>
          <a:p>
            <a:fld id="{EDFAB5CF-5770-4995-B75C-F52F03A5DD97}" type="slidenum">
              <a:rPr lang="en-GB" smtClean="0"/>
              <a:t>‹#›</a:t>
            </a:fld>
            <a:endParaRPr lang="en-GB"/>
          </a:p>
        </p:txBody>
      </p:sp>
    </p:spTree>
    <p:extLst>
      <p:ext uri="{BB962C8B-B14F-4D97-AF65-F5344CB8AC3E}">
        <p14:creationId xmlns:p14="http://schemas.microsoft.com/office/powerpoint/2010/main" val="31843655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DFAB5CF-5770-4995-B75C-F52F03A5DD97}" type="slidenum">
              <a:rPr lang="en-GB" smtClean="0"/>
              <a:t>1</a:t>
            </a:fld>
            <a:endParaRPr lang="en-GB"/>
          </a:p>
        </p:txBody>
      </p:sp>
    </p:spTree>
    <p:extLst>
      <p:ext uri="{BB962C8B-B14F-4D97-AF65-F5344CB8AC3E}">
        <p14:creationId xmlns:p14="http://schemas.microsoft.com/office/powerpoint/2010/main" val="19356800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DFAB5CF-5770-4995-B75C-F52F03A5DD97}" type="slidenum">
              <a:rPr lang="en-GB" smtClean="0"/>
              <a:t>2</a:t>
            </a:fld>
            <a:endParaRPr lang="en-GB"/>
          </a:p>
        </p:txBody>
      </p:sp>
    </p:spTree>
    <p:extLst>
      <p:ext uri="{BB962C8B-B14F-4D97-AF65-F5344CB8AC3E}">
        <p14:creationId xmlns:p14="http://schemas.microsoft.com/office/powerpoint/2010/main" val="37777382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a:t>
            </a:r>
          </a:p>
        </p:txBody>
      </p:sp>
      <p:sp>
        <p:nvSpPr>
          <p:cNvPr id="4" name="Slide Number Placeholder 3"/>
          <p:cNvSpPr>
            <a:spLocks noGrp="1"/>
          </p:cNvSpPr>
          <p:nvPr>
            <p:ph type="sldNum" sz="quarter" idx="5"/>
          </p:nvPr>
        </p:nvSpPr>
        <p:spPr/>
        <p:txBody>
          <a:bodyPr/>
          <a:lstStyle/>
          <a:p>
            <a:fld id="{EDFAB5CF-5770-4995-B75C-F52F03A5DD97}" type="slidenum">
              <a:rPr lang="en-GB" smtClean="0"/>
              <a:t>3</a:t>
            </a:fld>
            <a:endParaRPr lang="en-GB"/>
          </a:p>
        </p:txBody>
      </p:sp>
    </p:spTree>
    <p:extLst>
      <p:ext uri="{BB962C8B-B14F-4D97-AF65-F5344CB8AC3E}">
        <p14:creationId xmlns:p14="http://schemas.microsoft.com/office/powerpoint/2010/main" val="29539250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DFAB5CF-5770-4995-B75C-F52F03A5DD97}" type="slidenum">
              <a:rPr lang="en-GB" smtClean="0"/>
              <a:t>4</a:t>
            </a:fld>
            <a:endParaRPr lang="en-GB"/>
          </a:p>
        </p:txBody>
      </p:sp>
    </p:spTree>
    <p:extLst>
      <p:ext uri="{BB962C8B-B14F-4D97-AF65-F5344CB8AC3E}">
        <p14:creationId xmlns:p14="http://schemas.microsoft.com/office/powerpoint/2010/main" val="5641082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EDFAB5CF-5770-4995-B75C-F52F03A5DD97}" type="slidenum">
              <a:rPr lang="en-GB" smtClean="0"/>
              <a:t>5</a:t>
            </a:fld>
            <a:endParaRPr lang="en-GB"/>
          </a:p>
        </p:txBody>
      </p:sp>
    </p:spTree>
    <p:extLst>
      <p:ext uri="{BB962C8B-B14F-4D97-AF65-F5344CB8AC3E}">
        <p14:creationId xmlns:p14="http://schemas.microsoft.com/office/powerpoint/2010/main" val="331429299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DFAB5CF-5770-4995-B75C-F52F03A5DD97}" type="slidenum">
              <a:rPr lang="en-GB" smtClean="0"/>
              <a:t>6</a:t>
            </a:fld>
            <a:endParaRPr lang="en-GB"/>
          </a:p>
        </p:txBody>
      </p:sp>
    </p:spTree>
    <p:extLst>
      <p:ext uri="{BB962C8B-B14F-4D97-AF65-F5344CB8AC3E}">
        <p14:creationId xmlns:p14="http://schemas.microsoft.com/office/powerpoint/2010/main" val="7146124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DFAB5CF-5770-4995-B75C-F52F03A5DD97}" type="slidenum">
              <a:rPr lang="en-GB" smtClean="0"/>
              <a:t>7</a:t>
            </a:fld>
            <a:endParaRPr lang="en-GB"/>
          </a:p>
        </p:txBody>
      </p:sp>
    </p:spTree>
    <p:extLst>
      <p:ext uri="{BB962C8B-B14F-4D97-AF65-F5344CB8AC3E}">
        <p14:creationId xmlns:p14="http://schemas.microsoft.com/office/powerpoint/2010/main" val="336063189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Consent</a:t>
            </a:r>
            <a:r>
              <a:rPr lang="en-GB" baseline="0" dirty="0"/>
              <a:t> is only a defence to specific offences. It is not a general defence and this is why it is rarely found in the chapter on “defences” in textbooks.</a:t>
            </a:r>
          </a:p>
          <a:p>
            <a:r>
              <a:rPr lang="en-GB" baseline="0" dirty="0"/>
              <a:t>Consent is relevant in many areas of law – for example, it may be a defence to theft in that although an appropriation can be established, the consent will probably mean that the MR will not; D will not be dishonest. When the defence of consent is referred to, t is usually in the context of offences against the personal and sexual offences.</a:t>
            </a:r>
          </a:p>
          <a:p>
            <a:endParaRPr lang="en-GB" baseline="0" dirty="0"/>
          </a:p>
          <a:p>
            <a:r>
              <a:rPr lang="en-GB" dirty="0"/>
              <a:t>In relation to offences against the person, to establish the defence it must be shown that:</a:t>
            </a:r>
          </a:p>
          <a:p>
            <a:pPr>
              <a:buFontTx/>
              <a:buChar char="-"/>
            </a:pPr>
            <a:r>
              <a:rPr lang="en-GB" dirty="0"/>
              <a:t>The person consenting was able to consent (capacity)</a:t>
            </a:r>
          </a:p>
          <a:p>
            <a:pPr>
              <a:buFontTx/>
              <a:buChar char="-"/>
            </a:pPr>
            <a:r>
              <a:rPr lang="en-GB" dirty="0"/>
              <a:t>Consent was actually given</a:t>
            </a:r>
          </a:p>
          <a:p>
            <a:pPr>
              <a:buFontTx/>
              <a:buChar char="-"/>
            </a:pPr>
            <a:r>
              <a:rPr lang="en-GB" dirty="0"/>
              <a:t>The consent given was valid ( a true consent)</a:t>
            </a:r>
          </a:p>
          <a:p>
            <a:endParaRPr lang="en-GB" dirty="0"/>
          </a:p>
          <a:p>
            <a:r>
              <a:rPr lang="en-GB" dirty="0"/>
              <a:t>Prior to the sexual offences Act 2003 there was no statutory definition of consent. but the section 74 definition is commonly referred to in pre 2003 Act cases as a guide to how the jury should approach the issue of consent.</a:t>
            </a:r>
          </a:p>
          <a:p>
            <a:endParaRPr lang="en-GB" dirty="0"/>
          </a:p>
          <a:p>
            <a:endParaRPr lang="en-GB" dirty="0"/>
          </a:p>
        </p:txBody>
      </p:sp>
      <p:sp>
        <p:nvSpPr>
          <p:cNvPr id="4" name="Slide Number Placeholder 3"/>
          <p:cNvSpPr>
            <a:spLocks noGrp="1"/>
          </p:cNvSpPr>
          <p:nvPr>
            <p:ph type="sldNum" sz="quarter" idx="10"/>
          </p:nvPr>
        </p:nvSpPr>
        <p:spPr/>
        <p:txBody>
          <a:bodyPr/>
          <a:lstStyle/>
          <a:p>
            <a:fld id="{EDFAB5CF-5770-4995-B75C-F52F03A5DD97}" type="slidenum">
              <a:rPr lang="en-GB" smtClean="0"/>
              <a:t>8</a:t>
            </a:fld>
            <a:endParaRPr lang="en-GB"/>
          </a:p>
        </p:txBody>
      </p:sp>
    </p:spTree>
    <p:extLst>
      <p:ext uri="{BB962C8B-B14F-4D97-AF65-F5344CB8AC3E}">
        <p14:creationId xmlns:p14="http://schemas.microsoft.com/office/powerpoint/2010/main" val="285642480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DFAB5CF-5770-4995-B75C-F52F03A5DD97}" type="slidenum">
              <a:rPr lang="en-GB" smtClean="0"/>
              <a:t>9</a:t>
            </a:fld>
            <a:endParaRPr lang="en-GB"/>
          </a:p>
        </p:txBody>
      </p:sp>
    </p:spTree>
    <p:extLst>
      <p:ext uri="{BB962C8B-B14F-4D97-AF65-F5344CB8AC3E}">
        <p14:creationId xmlns:p14="http://schemas.microsoft.com/office/powerpoint/2010/main" val="297244553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EDFAB5CF-5770-4995-B75C-F52F03A5DD97}" type="slidenum">
              <a:rPr lang="en-GB" smtClean="0"/>
              <a:t>10</a:t>
            </a:fld>
            <a:endParaRPr lang="en-GB"/>
          </a:p>
        </p:txBody>
      </p:sp>
    </p:spTree>
    <p:extLst>
      <p:ext uri="{BB962C8B-B14F-4D97-AF65-F5344CB8AC3E}">
        <p14:creationId xmlns:p14="http://schemas.microsoft.com/office/powerpoint/2010/main" val="29238568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EDFAB5CF-5770-4995-B75C-F52F03A5DD97}" type="slidenum">
              <a:rPr lang="en-GB" smtClean="0"/>
              <a:t>11</a:t>
            </a:fld>
            <a:endParaRPr lang="en-GB"/>
          </a:p>
        </p:txBody>
      </p:sp>
    </p:spTree>
    <p:extLst>
      <p:ext uri="{BB962C8B-B14F-4D97-AF65-F5344CB8AC3E}">
        <p14:creationId xmlns:p14="http://schemas.microsoft.com/office/powerpoint/2010/main" val="322091897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DFAB5CF-5770-4995-B75C-F52F03A5DD97}" type="slidenum">
              <a:rPr lang="en-GB" smtClean="0"/>
              <a:t>12</a:t>
            </a:fld>
            <a:endParaRPr lang="en-GB"/>
          </a:p>
        </p:txBody>
      </p:sp>
    </p:spTree>
    <p:extLst>
      <p:ext uri="{BB962C8B-B14F-4D97-AF65-F5344CB8AC3E}">
        <p14:creationId xmlns:p14="http://schemas.microsoft.com/office/powerpoint/2010/main" val="397235957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DFAB5CF-5770-4995-B75C-F52F03A5DD97}" type="slidenum">
              <a:rPr lang="en-GB" smtClean="0"/>
              <a:t>13</a:t>
            </a:fld>
            <a:endParaRPr lang="en-GB"/>
          </a:p>
        </p:txBody>
      </p:sp>
    </p:spTree>
    <p:extLst>
      <p:ext uri="{BB962C8B-B14F-4D97-AF65-F5344CB8AC3E}">
        <p14:creationId xmlns:p14="http://schemas.microsoft.com/office/powerpoint/2010/main" val="308096579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DFAB5CF-5770-4995-B75C-F52F03A5DD97}" type="slidenum">
              <a:rPr lang="en-GB" smtClean="0"/>
              <a:t>14</a:t>
            </a:fld>
            <a:endParaRPr lang="en-GB"/>
          </a:p>
        </p:txBody>
      </p:sp>
    </p:spTree>
    <p:extLst>
      <p:ext uri="{BB962C8B-B14F-4D97-AF65-F5344CB8AC3E}">
        <p14:creationId xmlns:p14="http://schemas.microsoft.com/office/powerpoint/2010/main" val="195494333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https://assets.publishing.service.gov.uk/government/uploads/system/uploads/attachment_data/file/537667/56221_Law_Comm_367_Web.pdf </a:t>
            </a:r>
          </a:p>
          <a:p>
            <a:endParaRPr lang="en-GB" dirty="0"/>
          </a:p>
          <a:p>
            <a:endParaRPr lang="en-GB" dirty="0"/>
          </a:p>
          <a:p>
            <a:r>
              <a:rPr lang="en-GB" dirty="0"/>
              <a:t>A</a:t>
            </a:r>
            <a:r>
              <a:rPr lang="en-GB" baseline="0" dirty="0"/>
              <a:t> lot of offences against the person in practice, involve relatively low levels of injury being caused.</a:t>
            </a:r>
          </a:p>
          <a:p>
            <a:r>
              <a:rPr lang="en-GB" baseline="0" dirty="0"/>
              <a:t>In such cases, prosecutors have a choice:</a:t>
            </a:r>
          </a:p>
          <a:p>
            <a:endParaRPr lang="en-GB" baseline="0" dirty="0"/>
          </a:p>
          <a:p>
            <a:r>
              <a:rPr lang="en-GB" baseline="0" dirty="0"/>
              <a:t>OPTION 1: Charging the lowest level offence, which guarantees fast and cheap trial in magistrates’ court but would not appropriately label the offender as someone who has caused actual injury</a:t>
            </a:r>
          </a:p>
          <a:p>
            <a:endParaRPr lang="en-GB" baseline="0" dirty="0"/>
          </a:p>
          <a:p>
            <a:r>
              <a:rPr lang="en-GB" baseline="0" dirty="0"/>
              <a:t>OPTION 2: Charging an offence which reflects the harm caused, but risks the Crown Court trial. This is considerably more expensive, and unnecessary in the less serious cases.</a:t>
            </a:r>
          </a:p>
          <a:p>
            <a:endParaRPr lang="en-GB" baseline="0" dirty="0"/>
          </a:p>
          <a:p>
            <a:r>
              <a:rPr lang="en-GB" baseline="0" dirty="0"/>
              <a:t>The Law Commission recommends adding in a new summary-only offence of aggravated assault. This would be triable only in a magistrates court and carry a maximum sentence of 12 months. The new offence would appropriately label those who do more than mere assault, since they cause injury, but who don’t deserve a sentence of more than 12 months.</a:t>
            </a:r>
            <a:endParaRPr lang="en-GB" dirty="0"/>
          </a:p>
        </p:txBody>
      </p:sp>
      <p:sp>
        <p:nvSpPr>
          <p:cNvPr id="4" name="Slide Number Placeholder 3"/>
          <p:cNvSpPr>
            <a:spLocks noGrp="1"/>
          </p:cNvSpPr>
          <p:nvPr>
            <p:ph type="sldNum" sz="quarter" idx="10"/>
          </p:nvPr>
        </p:nvSpPr>
        <p:spPr/>
        <p:txBody>
          <a:bodyPr/>
          <a:lstStyle/>
          <a:p>
            <a:fld id="{EDFAB5CF-5770-4995-B75C-F52F03A5DD97}" type="slidenum">
              <a:rPr lang="en-GB" smtClean="0"/>
              <a:t>15</a:t>
            </a:fld>
            <a:endParaRPr lang="en-GB"/>
          </a:p>
        </p:txBody>
      </p:sp>
    </p:spTree>
    <p:extLst>
      <p:ext uri="{BB962C8B-B14F-4D97-AF65-F5344CB8AC3E}">
        <p14:creationId xmlns:p14="http://schemas.microsoft.com/office/powerpoint/2010/main" val="146107345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DFAB5CF-5770-4995-B75C-F52F03A5DD97}" type="slidenum">
              <a:rPr lang="en-GB" smtClean="0"/>
              <a:t>16</a:t>
            </a:fld>
            <a:endParaRPr lang="en-GB"/>
          </a:p>
        </p:txBody>
      </p:sp>
    </p:spTree>
    <p:extLst>
      <p:ext uri="{BB962C8B-B14F-4D97-AF65-F5344CB8AC3E}">
        <p14:creationId xmlns:p14="http://schemas.microsoft.com/office/powerpoint/2010/main" val="37142896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2/20/2023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4514790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0298119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2/20/2023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6061279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2/20/2023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698471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2/20/2023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0731321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2/20/2023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2964170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2/20/2023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5539572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2/20/2023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0324156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2/20/2023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9353290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718041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3892219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2/20/2023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180202721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video" Target="https://www.youtube.com/embed/X6rA5N9V2L0?feature=oembed" TargetMode="External"/><Relationship Id="rId4" Type="http://schemas.openxmlformats.org/officeDocument/2006/relationships/image" Target="../media/image1.jpe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4.svg"/></Relationships>
</file>

<file path=ppt/slides/_rels/slide8.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5.jpeg"/><Relationship Id="rId7" Type="http://schemas.openxmlformats.org/officeDocument/2006/relationships/diagramColors" Target="../diagrams/colors2.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7.sv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1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2.xml"/><Relationship Id="rId1" Type="http://schemas.openxmlformats.org/officeDocument/2006/relationships/video" Target="https://www.youtube.com/embed/diWKWOdY8IQ?start=227&amp;feature=oembed" TargetMode="External"/><Relationship Id="rId4" Type="http://schemas.openxmlformats.org/officeDocument/2006/relationships/image" Target="../media/image17.jpe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18.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5" name="Rectangle 64">
            <a:extLst>
              <a:ext uri="{FF2B5EF4-FFF2-40B4-BE49-F238E27FC236}">
                <a16:creationId xmlns:a16="http://schemas.microsoft.com/office/drawing/2014/main" id="{4A70F4F6-8761-4016-931A-4535464E4C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033272" y="954284"/>
            <a:ext cx="10513106" cy="2943432"/>
          </a:xfrm>
        </p:spPr>
        <p:txBody>
          <a:bodyPr>
            <a:normAutofit/>
          </a:bodyPr>
          <a:lstStyle/>
          <a:p>
            <a:pPr algn="l"/>
            <a:r>
              <a:rPr lang="en-GB" sz="6800"/>
              <a:t>Offences against the person:</a:t>
            </a:r>
            <a:br>
              <a:rPr lang="en-GB" sz="6800"/>
            </a:br>
            <a:r>
              <a:rPr lang="en-GB" sz="6800"/>
              <a:t>Consent and reform</a:t>
            </a:r>
          </a:p>
        </p:txBody>
      </p:sp>
      <p:sp>
        <p:nvSpPr>
          <p:cNvPr id="3" name="Subtitle 2"/>
          <p:cNvSpPr>
            <a:spLocks noGrp="1"/>
          </p:cNvSpPr>
          <p:nvPr>
            <p:ph type="subTitle" idx="1"/>
          </p:nvPr>
        </p:nvSpPr>
        <p:spPr>
          <a:xfrm>
            <a:off x="1033272" y="4262016"/>
            <a:ext cx="10513106" cy="1242688"/>
          </a:xfrm>
        </p:spPr>
        <p:txBody>
          <a:bodyPr anchor="t">
            <a:normAutofit/>
          </a:bodyPr>
          <a:lstStyle/>
          <a:p>
            <a:pPr algn="l"/>
            <a:r>
              <a:rPr lang="en-US" sz="3200"/>
              <a:t>Workshop</a:t>
            </a:r>
            <a:endParaRPr lang="en-GB" sz="3200"/>
          </a:p>
        </p:txBody>
      </p:sp>
      <p:sp>
        <p:nvSpPr>
          <p:cNvPr id="67" name="Rectangle 66">
            <a:extLst>
              <a:ext uri="{FF2B5EF4-FFF2-40B4-BE49-F238E27FC236}">
                <a16:creationId xmlns:a16="http://schemas.microsoft.com/office/drawing/2014/main" id="{A5271697-90F1-4A23-8EF2-0179F2EAF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606972" cy="3233984"/>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9" name="Group 68">
            <a:extLst>
              <a:ext uri="{FF2B5EF4-FFF2-40B4-BE49-F238E27FC236}">
                <a16:creationId xmlns:a16="http://schemas.microsoft.com/office/drawing/2014/main" id="{B4C49FD3-CD95-4BA4-8BD3-B4A4C6844FC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88720" y="73152"/>
            <a:ext cx="1178966" cy="232963"/>
            <a:chOff x="5422392" y="64008"/>
            <a:chExt cx="1178966" cy="232963"/>
          </a:xfrm>
        </p:grpSpPr>
        <p:sp>
          <p:nvSpPr>
            <p:cNvPr id="70" name="Rectangle 64">
              <a:extLst>
                <a:ext uri="{FF2B5EF4-FFF2-40B4-BE49-F238E27FC236}">
                  <a16:creationId xmlns:a16="http://schemas.microsoft.com/office/drawing/2014/main" id="{194125EE-68A0-44AF-9565-81EF0F3118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22213"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Rectangle 66">
              <a:extLst>
                <a:ext uri="{FF2B5EF4-FFF2-40B4-BE49-F238E27FC236}">
                  <a16:creationId xmlns:a16="http://schemas.microsoft.com/office/drawing/2014/main" id="{47D98E13-5DFC-4FC3-B217-18D7503F2D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22213"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Rectangle 64">
              <a:extLst>
                <a:ext uri="{FF2B5EF4-FFF2-40B4-BE49-F238E27FC236}">
                  <a16:creationId xmlns:a16="http://schemas.microsoft.com/office/drawing/2014/main" id="{1208B249-52C1-45B2-94CA-7FCF767BD5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7258"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66">
              <a:extLst>
                <a:ext uri="{FF2B5EF4-FFF2-40B4-BE49-F238E27FC236}">
                  <a16:creationId xmlns:a16="http://schemas.microsoft.com/office/drawing/2014/main" id="{8E8EC538-BB99-4192-A555-FD23D92C5C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7258"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64">
              <a:extLst>
                <a:ext uri="{FF2B5EF4-FFF2-40B4-BE49-F238E27FC236}">
                  <a16:creationId xmlns:a16="http://schemas.microsoft.com/office/drawing/2014/main" id="{C818F7CD-D8C3-4B0E-8332-5F5D23675C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672303"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66">
              <a:extLst>
                <a:ext uri="{FF2B5EF4-FFF2-40B4-BE49-F238E27FC236}">
                  <a16:creationId xmlns:a16="http://schemas.microsoft.com/office/drawing/2014/main" id="{BA3A1026-C945-44C7-95BC-3BF4551EF3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672303"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64">
              <a:extLst>
                <a:ext uri="{FF2B5EF4-FFF2-40B4-BE49-F238E27FC236}">
                  <a16:creationId xmlns:a16="http://schemas.microsoft.com/office/drawing/2014/main" id="{E7A2271E-1BF0-4DBF-BDC5-8205DFE2B7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547347"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66">
              <a:extLst>
                <a:ext uri="{FF2B5EF4-FFF2-40B4-BE49-F238E27FC236}">
                  <a16:creationId xmlns:a16="http://schemas.microsoft.com/office/drawing/2014/main" id="{FC359C9B-D7DB-4D67-BC20-0ED526C67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547347"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Rectangle 64">
              <a:extLst>
                <a:ext uri="{FF2B5EF4-FFF2-40B4-BE49-F238E27FC236}">
                  <a16:creationId xmlns:a16="http://schemas.microsoft.com/office/drawing/2014/main" id="{5DA7CDCF-326D-40F3-9FA1-F6B696E8FF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22392"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66">
              <a:extLst>
                <a:ext uri="{FF2B5EF4-FFF2-40B4-BE49-F238E27FC236}">
                  <a16:creationId xmlns:a16="http://schemas.microsoft.com/office/drawing/2014/main" id="{42EAB6A2-C79F-4E11-BA2B-823945037E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22392"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64">
              <a:extLst>
                <a:ext uri="{FF2B5EF4-FFF2-40B4-BE49-F238E27FC236}">
                  <a16:creationId xmlns:a16="http://schemas.microsoft.com/office/drawing/2014/main" id="{0409AE1C-32E7-42F0-8174-D8EC28D1DD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46990"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66">
              <a:extLst>
                <a:ext uri="{FF2B5EF4-FFF2-40B4-BE49-F238E27FC236}">
                  <a16:creationId xmlns:a16="http://schemas.microsoft.com/office/drawing/2014/main" id="{6D094018-4CC4-4507-BD21-223B12217D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46990"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64">
              <a:extLst>
                <a:ext uri="{FF2B5EF4-FFF2-40B4-BE49-F238E27FC236}">
                  <a16:creationId xmlns:a16="http://schemas.microsoft.com/office/drawing/2014/main" id="{4971B5B3-87D2-49C1-9AD0-984AF7579C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22035"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66">
              <a:extLst>
                <a:ext uri="{FF2B5EF4-FFF2-40B4-BE49-F238E27FC236}">
                  <a16:creationId xmlns:a16="http://schemas.microsoft.com/office/drawing/2014/main" id="{7F8CC77F-5D16-46D1-9E76-844D3D54B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22035"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4" name="Rectangle 64">
              <a:extLst>
                <a:ext uri="{FF2B5EF4-FFF2-40B4-BE49-F238E27FC236}">
                  <a16:creationId xmlns:a16="http://schemas.microsoft.com/office/drawing/2014/main" id="{3136B198-9314-404B-9B2A-B12F1C81E8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97080"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Rectangle 66">
              <a:extLst>
                <a:ext uri="{FF2B5EF4-FFF2-40B4-BE49-F238E27FC236}">
                  <a16:creationId xmlns:a16="http://schemas.microsoft.com/office/drawing/2014/main" id="{3AD2B785-CD5F-4846-8278-FD202F836F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97080"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64">
              <a:extLst>
                <a:ext uri="{FF2B5EF4-FFF2-40B4-BE49-F238E27FC236}">
                  <a16:creationId xmlns:a16="http://schemas.microsoft.com/office/drawing/2014/main" id="{3C6BD3BE-D8A5-4561-9641-5F579267C5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72124"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7" name="Rectangle 66">
              <a:extLst>
                <a:ext uri="{FF2B5EF4-FFF2-40B4-BE49-F238E27FC236}">
                  <a16:creationId xmlns:a16="http://schemas.microsoft.com/office/drawing/2014/main" id="{883722C6-0687-4FBC-924C-022C334B35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72124"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8" name="Rectangle 64">
              <a:extLst>
                <a:ext uri="{FF2B5EF4-FFF2-40B4-BE49-F238E27FC236}">
                  <a16:creationId xmlns:a16="http://schemas.microsoft.com/office/drawing/2014/main" id="{50E3342E-EFDF-4EE7-A275-A46FE15FD9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47169"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9" name="Rectangle 66">
              <a:extLst>
                <a:ext uri="{FF2B5EF4-FFF2-40B4-BE49-F238E27FC236}">
                  <a16:creationId xmlns:a16="http://schemas.microsoft.com/office/drawing/2014/main" id="{02A591D3-77C5-427A-84E7-5040F9C17B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47169"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91" name="Rectangle 90">
            <a:extLst>
              <a:ext uri="{FF2B5EF4-FFF2-40B4-BE49-F238E27FC236}">
                <a16:creationId xmlns:a16="http://schemas.microsoft.com/office/drawing/2014/main" id="{D9F5512A-48E1-4C07-B75E-3CCC517B68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233984"/>
            <a:ext cx="606972" cy="362401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909951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556995"/>
            <a:ext cx="10515600" cy="1133693"/>
          </a:xfrm>
        </p:spPr>
        <p:txBody>
          <a:bodyPr>
            <a:normAutofit/>
          </a:bodyPr>
          <a:lstStyle/>
          <a:p>
            <a:r>
              <a:rPr lang="en-GB" sz="5200"/>
              <a:t>Learning Objectives</a:t>
            </a:r>
          </a:p>
        </p:txBody>
      </p:sp>
      <p:graphicFrame>
        <p:nvGraphicFramePr>
          <p:cNvPr id="22" name="Content Placeholder 2">
            <a:extLst>
              <a:ext uri="{FF2B5EF4-FFF2-40B4-BE49-F238E27FC236}">
                <a16:creationId xmlns:a16="http://schemas.microsoft.com/office/drawing/2014/main" id="{95EEDBA0-6D99-EF0A-B598-29B3B01CB9D2}"/>
              </a:ext>
            </a:extLst>
          </p:cNvPr>
          <p:cNvGraphicFramePr>
            <a:graphicFrameLocks noGrp="1"/>
          </p:cNvGraphicFramePr>
          <p:nvPr>
            <p:ph idx="1"/>
            <p:extLst>
              <p:ext uri="{D42A27DB-BD31-4B8C-83A1-F6EECF244321}">
                <p14:modId xmlns:p14="http://schemas.microsoft.com/office/powerpoint/2010/main" val="111948363"/>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889371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DEE01E-1ACB-DB50-90A2-B532E6A5DF8F}"/>
              </a:ext>
            </a:extLst>
          </p:cNvPr>
          <p:cNvSpPr>
            <a:spLocks noGrp="1"/>
          </p:cNvSpPr>
          <p:nvPr>
            <p:ph type="title"/>
          </p:nvPr>
        </p:nvSpPr>
        <p:spPr>
          <a:xfrm>
            <a:off x="730046" y="0"/>
            <a:ext cx="10515600" cy="1325563"/>
          </a:xfrm>
        </p:spPr>
        <p:txBody>
          <a:bodyPr/>
          <a:lstStyle/>
          <a:p>
            <a:r>
              <a:rPr lang="en-GB" dirty="0"/>
              <a:t>Recap</a:t>
            </a:r>
          </a:p>
        </p:txBody>
      </p:sp>
      <p:pic>
        <p:nvPicPr>
          <p:cNvPr id="4" name="Online Media 3" title="Non-fatal Offences (Battery, Assault, ABH, GBH) - A2 Criminal Law">
            <a:hlinkClick r:id="" action="ppaction://media"/>
            <a:extLst>
              <a:ext uri="{FF2B5EF4-FFF2-40B4-BE49-F238E27FC236}">
                <a16:creationId xmlns:a16="http://schemas.microsoft.com/office/drawing/2014/main" id="{C532974A-9173-6FFC-37B6-FC0687156E26}"/>
              </a:ext>
            </a:extLst>
          </p:cNvPr>
          <p:cNvPicPr>
            <a:picLocks noGrp="1" noRot="1" noChangeAspect="1"/>
          </p:cNvPicPr>
          <p:nvPr>
            <p:ph idx="1"/>
            <a:videoFile r:link="rId1"/>
          </p:nvPr>
        </p:nvPicPr>
        <p:blipFill>
          <a:blip r:embed="rId4"/>
          <a:stretch>
            <a:fillRect/>
          </a:stretch>
        </p:blipFill>
        <p:spPr>
          <a:xfrm>
            <a:off x="1538390" y="1206192"/>
            <a:ext cx="9621223" cy="5436359"/>
          </a:xfrm>
          <a:prstGeom prst="rect">
            <a:avLst/>
          </a:prstGeom>
        </p:spPr>
      </p:pic>
    </p:spTree>
    <p:extLst>
      <p:ext uri="{BB962C8B-B14F-4D97-AF65-F5344CB8AC3E}">
        <p14:creationId xmlns:p14="http://schemas.microsoft.com/office/powerpoint/2010/main" val="20190738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4A70F4F6-8761-4016-931A-4535464E4C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EF0F5D-3A38-9B90-2960-E94C814DFFE8}"/>
              </a:ext>
            </a:extLst>
          </p:cNvPr>
          <p:cNvSpPr>
            <a:spLocks noGrp="1"/>
          </p:cNvSpPr>
          <p:nvPr>
            <p:ph type="title"/>
          </p:nvPr>
        </p:nvSpPr>
        <p:spPr>
          <a:xfrm>
            <a:off x="1033272" y="954284"/>
            <a:ext cx="10513106" cy="2943432"/>
          </a:xfrm>
        </p:spPr>
        <p:txBody>
          <a:bodyPr vert="horz" lIns="91440" tIns="45720" rIns="91440" bIns="45720" rtlCol="0" anchor="b">
            <a:normAutofit/>
          </a:bodyPr>
          <a:lstStyle/>
          <a:p>
            <a:r>
              <a:rPr lang="en-US" sz="8000" kern="1200">
                <a:solidFill>
                  <a:schemeClr val="tx1"/>
                </a:solidFill>
                <a:latin typeface="+mj-lt"/>
                <a:ea typeface="+mj-ea"/>
                <a:cs typeface="+mj-cs"/>
              </a:rPr>
              <a:t>What is Consent?</a:t>
            </a:r>
          </a:p>
        </p:txBody>
      </p:sp>
      <p:sp>
        <p:nvSpPr>
          <p:cNvPr id="37" name="Rectangle 36">
            <a:extLst>
              <a:ext uri="{FF2B5EF4-FFF2-40B4-BE49-F238E27FC236}">
                <a16:creationId xmlns:a16="http://schemas.microsoft.com/office/drawing/2014/main" id="{A5271697-90F1-4A23-8EF2-0179F2EAF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606972" cy="3233984"/>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9" name="Group 38">
            <a:extLst>
              <a:ext uri="{FF2B5EF4-FFF2-40B4-BE49-F238E27FC236}">
                <a16:creationId xmlns:a16="http://schemas.microsoft.com/office/drawing/2014/main" id="{B4C49FD3-CD95-4BA4-8BD3-B4A4C6844FC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88720" y="73152"/>
            <a:ext cx="1178966" cy="232963"/>
            <a:chOff x="5422392" y="64008"/>
            <a:chExt cx="1178966" cy="232963"/>
          </a:xfrm>
        </p:grpSpPr>
        <p:sp>
          <p:nvSpPr>
            <p:cNvPr id="40" name="Rectangle 64">
              <a:extLst>
                <a:ext uri="{FF2B5EF4-FFF2-40B4-BE49-F238E27FC236}">
                  <a16:creationId xmlns:a16="http://schemas.microsoft.com/office/drawing/2014/main" id="{194125EE-68A0-44AF-9565-81EF0F3118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22213"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66">
              <a:extLst>
                <a:ext uri="{FF2B5EF4-FFF2-40B4-BE49-F238E27FC236}">
                  <a16:creationId xmlns:a16="http://schemas.microsoft.com/office/drawing/2014/main" id="{47D98E13-5DFC-4FC3-B217-18D7503F2D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22213"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64">
              <a:extLst>
                <a:ext uri="{FF2B5EF4-FFF2-40B4-BE49-F238E27FC236}">
                  <a16:creationId xmlns:a16="http://schemas.microsoft.com/office/drawing/2014/main" id="{1208B249-52C1-45B2-94CA-7FCF767BD5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7258"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66">
              <a:extLst>
                <a:ext uri="{FF2B5EF4-FFF2-40B4-BE49-F238E27FC236}">
                  <a16:creationId xmlns:a16="http://schemas.microsoft.com/office/drawing/2014/main" id="{8E8EC538-BB99-4192-A555-FD23D92C5C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7258"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64">
              <a:extLst>
                <a:ext uri="{FF2B5EF4-FFF2-40B4-BE49-F238E27FC236}">
                  <a16:creationId xmlns:a16="http://schemas.microsoft.com/office/drawing/2014/main" id="{C818F7CD-D8C3-4B0E-8332-5F5D23675C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672303"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66">
              <a:extLst>
                <a:ext uri="{FF2B5EF4-FFF2-40B4-BE49-F238E27FC236}">
                  <a16:creationId xmlns:a16="http://schemas.microsoft.com/office/drawing/2014/main" id="{BA3A1026-C945-44C7-95BC-3BF4551EF3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672303"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64">
              <a:extLst>
                <a:ext uri="{FF2B5EF4-FFF2-40B4-BE49-F238E27FC236}">
                  <a16:creationId xmlns:a16="http://schemas.microsoft.com/office/drawing/2014/main" id="{E7A2271E-1BF0-4DBF-BDC5-8205DFE2B7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547347"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66">
              <a:extLst>
                <a:ext uri="{FF2B5EF4-FFF2-40B4-BE49-F238E27FC236}">
                  <a16:creationId xmlns:a16="http://schemas.microsoft.com/office/drawing/2014/main" id="{FC359C9B-D7DB-4D67-BC20-0ED526C67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547347"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Rectangle 64">
              <a:extLst>
                <a:ext uri="{FF2B5EF4-FFF2-40B4-BE49-F238E27FC236}">
                  <a16:creationId xmlns:a16="http://schemas.microsoft.com/office/drawing/2014/main" id="{5DA7CDCF-326D-40F3-9FA1-F6B696E8FF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22392"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66">
              <a:extLst>
                <a:ext uri="{FF2B5EF4-FFF2-40B4-BE49-F238E27FC236}">
                  <a16:creationId xmlns:a16="http://schemas.microsoft.com/office/drawing/2014/main" id="{42EAB6A2-C79F-4E11-BA2B-823945037E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22392"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64">
              <a:extLst>
                <a:ext uri="{FF2B5EF4-FFF2-40B4-BE49-F238E27FC236}">
                  <a16:creationId xmlns:a16="http://schemas.microsoft.com/office/drawing/2014/main" id="{0409AE1C-32E7-42F0-8174-D8EC28D1DD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46990"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66">
              <a:extLst>
                <a:ext uri="{FF2B5EF4-FFF2-40B4-BE49-F238E27FC236}">
                  <a16:creationId xmlns:a16="http://schemas.microsoft.com/office/drawing/2014/main" id="{6D094018-4CC4-4507-BD21-223B12217D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46990"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64">
              <a:extLst>
                <a:ext uri="{FF2B5EF4-FFF2-40B4-BE49-F238E27FC236}">
                  <a16:creationId xmlns:a16="http://schemas.microsoft.com/office/drawing/2014/main" id="{4971B5B3-87D2-49C1-9AD0-984AF7579C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22035"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66">
              <a:extLst>
                <a:ext uri="{FF2B5EF4-FFF2-40B4-BE49-F238E27FC236}">
                  <a16:creationId xmlns:a16="http://schemas.microsoft.com/office/drawing/2014/main" id="{7F8CC77F-5D16-46D1-9E76-844D3D54B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22035"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Rectangle 64">
              <a:extLst>
                <a:ext uri="{FF2B5EF4-FFF2-40B4-BE49-F238E27FC236}">
                  <a16:creationId xmlns:a16="http://schemas.microsoft.com/office/drawing/2014/main" id="{3136B198-9314-404B-9B2A-B12F1C81E8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97080"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Rectangle 66">
              <a:extLst>
                <a:ext uri="{FF2B5EF4-FFF2-40B4-BE49-F238E27FC236}">
                  <a16:creationId xmlns:a16="http://schemas.microsoft.com/office/drawing/2014/main" id="{3AD2B785-CD5F-4846-8278-FD202F836F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97080"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Rectangle 64">
              <a:extLst>
                <a:ext uri="{FF2B5EF4-FFF2-40B4-BE49-F238E27FC236}">
                  <a16:creationId xmlns:a16="http://schemas.microsoft.com/office/drawing/2014/main" id="{3C6BD3BE-D8A5-4561-9641-5F579267C5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72124"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Rectangle 66">
              <a:extLst>
                <a:ext uri="{FF2B5EF4-FFF2-40B4-BE49-F238E27FC236}">
                  <a16:creationId xmlns:a16="http://schemas.microsoft.com/office/drawing/2014/main" id="{883722C6-0687-4FBC-924C-022C334B35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72124"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Rectangle 64">
              <a:extLst>
                <a:ext uri="{FF2B5EF4-FFF2-40B4-BE49-F238E27FC236}">
                  <a16:creationId xmlns:a16="http://schemas.microsoft.com/office/drawing/2014/main" id="{50E3342E-EFDF-4EE7-A275-A46FE15FD9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47169"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Rectangle 66">
              <a:extLst>
                <a:ext uri="{FF2B5EF4-FFF2-40B4-BE49-F238E27FC236}">
                  <a16:creationId xmlns:a16="http://schemas.microsoft.com/office/drawing/2014/main" id="{02A591D3-77C5-427A-84E7-5040F9C17B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47169"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1" name="Rectangle 60">
            <a:extLst>
              <a:ext uri="{FF2B5EF4-FFF2-40B4-BE49-F238E27FC236}">
                <a16:creationId xmlns:a16="http://schemas.microsoft.com/office/drawing/2014/main" id="{D9F5512A-48E1-4C07-B75E-3CCC517B68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233984"/>
            <a:ext cx="606972" cy="362401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267054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C09018-7DD6-4EAD-A4E5-1D6B5BE62663}"/>
              </a:ext>
            </a:extLst>
          </p:cNvPr>
          <p:cNvSpPr>
            <a:spLocks noGrp="1"/>
          </p:cNvSpPr>
          <p:nvPr>
            <p:ph type="title"/>
          </p:nvPr>
        </p:nvSpPr>
        <p:spPr>
          <a:xfrm>
            <a:off x="705319" y="1118767"/>
            <a:ext cx="3494341" cy="707143"/>
          </a:xfrm>
          <a:noFill/>
        </p:spPr>
        <p:txBody>
          <a:bodyPr vert="horz" lIns="91440" tIns="45720" rIns="91440" bIns="45720" rtlCol="0" anchor="b">
            <a:normAutofit/>
          </a:bodyPr>
          <a:lstStyle/>
          <a:p>
            <a:r>
              <a:rPr lang="en-US" sz="3900" b="1" kern="1200" dirty="0">
                <a:solidFill>
                  <a:schemeClr val="tx1"/>
                </a:solidFill>
                <a:latin typeface="+mj-lt"/>
                <a:ea typeface="+mj-ea"/>
                <a:cs typeface="+mj-cs"/>
              </a:rPr>
              <a:t>Research Task</a:t>
            </a:r>
          </a:p>
        </p:txBody>
      </p:sp>
      <p:sp>
        <p:nvSpPr>
          <p:cNvPr id="9" name="Rectangle 8">
            <a:extLst>
              <a:ext uri="{FF2B5EF4-FFF2-40B4-BE49-F238E27FC236}">
                <a16:creationId xmlns:a16="http://schemas.microsoft.com/office/drawing/2014/main" id="{71FC7D98-7B8B-402A-90FC-F027482F21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5926" y="0"/>
            <a:ext cx="756607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ounded Rectangle 28">
            <a:extLst>
              <a:ext uri="{FF2B5EF4-FFF2-40B4-BE49-F238E27FC236}">
                <a16:creationId xmlns:a16="http://schemas.microsoft.com/office/drawing/2014/main" id="{AD7356EA-285B-4E5D-8FEC-104659A4FD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75903" y="640091"/>
            <a:ext cx="6266120" cy="5577818"/>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4" descr="Graphical user interface, text, application&#10;&#10;Description automatically generated">
            <a:extLst>
              <a:ext uri="{FF2B5EF4-FFF2-40B4-BE49-F238E27FC236}">
                <a16:creationId xmlns:a16="http://schemas.microsoft.com/office/drawing/2014/main" id="{43A99109-583C-48AF-BAE1-97EF52C22202}"/>
              </a:ext>
            </a:extLst>
          </p:cNvPr>
          <p:cNvPicPr>
            <a:picLocks noGrp="1" noChangeAspect="1"/>
          </p:cNvPicPr>
          <p:nvPr>
            <p:ph idx="1"/>
          </p:nvPr>
        </p:nvPicPr>
        <p:blipFill rotWithShape="1">
          <a:blip r:embed="rId3"/>
          <a:srcRect l="742" t="17162" r="34508" b="6931"/>
          <a:stretch/>
        </p:blipFill>
        <p:spPr>
          <a:xfrm>
            <a:off x="5441735" y="1472339"/>
            <a:ext cx="5934456" cy="3913321"/>
          </a:xfrm>
          <a:prstGeom prst="rect">
            <a:avLst/>
          </a:prstGeom>
          <a:effectLst/>
        </p:spPr>
      </p:pic>
      <p:sp>
        <p:nvSpPr>
          <p:cNvPr id="3" name="TextBox 2">
            <a:extLst>
              <a:ext uri="{FF2B5EF4-FFF2-40B4-BE49-F238E27FC236}">
                <a16:creationId xmlns:a16="http://schemas.microsoft.com/office/drawing/2014/main" id="{7E4DB12B-46C3-5EFE-1E53-68174E49F1FB}"/>
              </a:ext>
            </a:extLst>
          </p:cNvPr>
          <p:cNvSpPr txBox="1"/>
          <p:nvPr/>
        </p:nvSpPr>
        <p:spPr>
          <a:xfrm>
            <a:off x="495871" y="2636290"/>
            <a:ext cx="3913239" cy="1477328"/>
          </a:xfrm>
          <a:prstGeom prst="rect">
            <a:avLst/>
          </a:prstGeom>
          <a:noFill/>
        </p:spPr>
        <p:txBody>
          <a:bodyPr wrap="square" rtlCol="0">
            <a:spAutoFit/>
          </a:bodyPr>
          <a:lstStyle/>
          <a:p>
            <a:pPr marL="285750" indent="-285750">
              <a:buFont typeface="Arial" panose="020B0604020202020204" pitchFamily="34" charset="0"/>
              <a:buChar char="•"/>
            </a:pPr>
            <a:r>
              <a:rPr lang="en-GB" dirty="0"/>
              <a:t>What are the Facts?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What offence did he plead guilty to?</a:t>
            </a:r>
          </a:p>
        </p:txBody>
      </p:sp>
    </p:spTree>
    <p:extLst>
      <p:ext uri="{BB962C8B-B14F-4D97-AF65-F5344CB8AC3E}">
        <p14:creationId xmlns:p14="http://schemas.microsoft.com/office/powerpoint/2010/main" val="41737834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4A70F4F6-8761-4016-931A-4535464E4C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3B5C8C-FEBC-4E81-9DDD-CCC6450BE8B0}"/>
              </a:ext>
            </a:extLst>
          </p:cNvPr>
          <p:cNvSpPr>
            <a:spLocks noGrp="1"/>
          </p:cNvSpPr>
          <p:nvPr>
            <p:ph type="title"/>
          </p:nvPr>
        </p:nvSpPr>
        <p:spPr>
          <a:xfrm>
            <a:off x="1033272" y="954284"/>
            <a:ext cx="10513106" cy="2943432"/>
          </a:xfrm>
        </p:spPr>
        <p:txBody>
          <a:bodyPr vert="horz" lIns="91440" tIns="45720" rIns="91440" bIns="45720" rtlCol="0" anchor="b">
            <a:normAutofit/>
          </a:bodyPr>
          <a:lstStyle/>
          <a:p>
            <a:r>
              <a:rPr lang="en-US" sz="6800" kern="1200">
                <a:solidFill>
                  <a:schemeClr val="tx1"/>
                </a:solidFill>
                <a:latin typeface="+mj-lt"/>
                <a:ea typeface="+mj-ea"/>
                <a:cs typeface="+mj-cs"/>
              </a:rPr>
              <a:t>Consent in relation to offences against the person</a:t>
            </a:r>
          </a:p>
        </p:txBody>
      </p:sp>
      <p:sp>
        <p:nvSpPr>
          <p:cNvPr id="34" name="Rectangle 33">
            <a:extLst>
              <a:ext uri="{FF2B5EF4-FFF2-40B4-BE49-F238E27FC236}">
                <a16:creationId xmlns:a16="http://schemas.microsoft.com/office/drawing/2014/main" id="{A5271697-90F1-4A23-8EF2-0179F2EAF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606972" cy="3233984"/>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6" name="Group 35">
            <a:extLst>
              <a:ext uri="{FF2B5EF4-FFF2-40B4-BE49-F238E27FC236}">
                <a16:creationId xmlns:a16="http://schemas.microsoft.com/office/drawing/2014/main" id="{B4C49FD3-CD95-4BA4-8BD3-B4A4C6844FC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88720" y="73152"/>
            <a:ext cx="1178966" cy="232963"/>
            <a:chOff x="5422392" y="64008"/>
            <a:chExt cx="1178966" cy="232963"/>
          </a:xfrm>
        </p:grpSpPr>
        <p:sp>
          <p:nvSpPr>
            <p:cNvPr id="37" name="Rectangle 64">
              <a:extLst>
                <a:ext uri="{FF2B5EF4-FFF2-40B4-BE49-F238E27FC236}">
                  <a16:creationId xmlns:a16="http://schemas.microsoft.com/office/drawing/2014/main" id="{194125EE-68A0-44AF-9565-81EF0F3118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22213"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66">
              <a:extLst>
                <a:ext uri="{FF2B5EF4-FFF2-40B4-BE49-F238E27FC236}">
                  <a16:creationId xmlns:a16="http://schemas.microsoft.com/office/drawing/2014/main" id="{47D98E13-5DFC-4FC3-B217-18D7503F2D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22213"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64">
              <a:extLst>
                <a:ext uri="{FF2B5EF4-FFF2-40B4-BE49-F238E27FC236}">
                  <a16:creationId xmlns:a16="http://schemas.microsoft.com/office/drawing/2014/main" id="{1208B249-52C1-45B2-94CA-7FCF767BD5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7258"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66">
              <a:extLst>
                <a:ext uri="{FF2B5EF4-FFF2-40B4-BE49-F238E27FC236}">
                  <a16:creationId xmlns:a16="http://schemas.microsoft.com/office/drawing/2014/main" id="{8E8EC538-BB99-4192-A555-FD23D92C5C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7258"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64">
              <a:extLst>
                <a:ext uri="{FF2B5EF4-FFF2-40B4-BE49-F238E27FC236}">
                  <a16:creationId xmlns:a16="http://schemas.microsoft.com/office/drawing/2014/main" id="{C818F7CD-D8C3-4B0E-8332-5F5D23675C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672303"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66">
              <a:extLst>
                <a:ext uri="{FF2B5EF4-FFF2-40B4-BE49-F238E27FC236}">
                  <a16:creationId xmlns:a16="http://schemas.microsoft.com/office/drawing/2014/main" id="{BA3A1026-C945-44C7-95BC-3BF4551EF3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672303"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64">
              <a:extLst>
                <a:ext uri="{FF2B5EF4-FFF2-40B4-BE49-F238E27FC236}">
                  <a16:creationId xmlns:a16="http://schemas.microsoft.com/office/drawing/2014/main" id="{E7A2271E-1BF0-4DBF-BDC5-8205DFE2B7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547347"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66">
              <a:extLst>
                <a:ext uri="{FF2B5EF4-FFF2-40B4-BE49-F238E27FC236}">
                  <a16:creationId xmlns:a16="http://schemas.microsoft.com/office/drawing/2014/main" id="{FC359C9B-D7DB-4D67-BC20-0ED526C67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547347"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64">
              <a:extLst>
                <a:ext uri="{FF2B5EF4-FFF2-40B4-BE49-F238E27FC236}">
                  <a16:creationId xmlns:a16="http://schemas.microsoft.com/office/drawing/2014/main" id="{5DA7CDCF-326D-40F3-9FA1-F6B696E8FF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22392"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66">
              <a:extLst>
                <a:ext uri="{FF2B5EF4-FFF2-40B4-BE49-F238E27FC236}">
                  <a16:creationId xmlns:a16="http://schemas.microsoft.com/office/drawing/2014/main" id="{42EAB6A2-C79F-4E11-BA2B-823945037E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22392"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64">
              <a:extLst>
                <a:ext uri="{FF2B5EF4-FFF2-40B4-BE49-F238E27FC236}">
                  <a16:creationId xmlns:a16="http://schemas.microsoft.com/office/drawing/2014/main" id="{0409AE1C-32E7-42F0-8174-D8EC28D1DD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46990"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Rectangle 66">
              <a:extLst>
                <a:ext uri="{FF2B5EF4-FFF2-40B4-BE49-F238E27FC236}">
                  <a16:creationId xmlns:a16="http://schemas.microsoft.com/office/drawing/2014/main" id="{6D094018-4CC4-4507-BD21-223B12217D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46990"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64">
              <a:extLst>
                <a:ext uri="{FF2B5EF4-FFF2-40B4-BE49-F238E27FC236}">
                  <a16:creationId xmlns:a16="http://schemas.microsoft.com/office/drawing/2014/main" id="{4971B5B3-87D2-49C1-9AD0-984AF7579C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22035"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66">
              <a:extLst>
                <a:ext uri="{FF2B5EF4-FFF2-40B4-BE49-F238E27FC236}">
                  <a16:creationId xmlns:a16="http://schemas.microsoft.com/office/drawing/2014/main" id="{7F8CC77F-5D16-46D1-9E76-844D3D54B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22035"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64">
              <a:extLst>
                <a:ext uri="{FF2B5EF4-FFF2-40B4-BE49-F238E27FC236}">
                  <a16:creationId xmlns:a16="http://schemas.microsoft.com/office/drawing/2014/main" id="{3136B198-9314-404B-9B2A-B12F1C81E8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97080"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66">
              <a:extLst>
                <a:ext uri="{FF2B5EF4-FFF2-40B4-BE49-F238E27FC236}">
                  <a16:creationId xmlns:a16="http://schemas.microsoft.com/office/drawing/2014/main" id="{3AD2B785-CD5F-4846-8278-FD202F836F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97080"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64">
              <a:extLst>
                <a:ext uri="{FF2B5EF4-FFF2-40B4-BE49-F238E27FC236}">
                  <a16:creationId xmlns:a16="http://schemas.microsoft.com/office/drawing/2014/main" id="{3C6BD3BE-D8A5-4561-9641-5F579267C5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72124"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Rectangle 66">
              <a:extLst>
                <a:ext uri="{FF2B5EF4-FFF2-40B4-BE49-F238E27FC236}">
                  <a16:creationId xmlns:a16="http://schemas.microsoft.com/office/drawing/2014/main" id="{883722C6-0687-4FBC-924C-022C334B35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72124"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Rectangle 64">
              <a:extLst>
                <a:ext uri="{FF2B5EF4-FFF2-40B4-BE49-F238E27FC236}">
                  <a16:creationId xmlns:a16="http://schemas.microsoft.com/office/drawing/2014/main" id="{50E3342E-EFDF-4EE7-A275-A46FE15FD9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47169"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Rectangle 66">
              <a:extLst>
                <a:ext uri="{FF2B5EF4-FFF2-40B4-BE49-F238E27FC236}">
                  <a16:creationId xmlns:a16="http://schemas.microsoft.com/office/drawing/2014/main" id="{02A591D3-77C5-427A-84E7-5040F9C17B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47169"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8" name="Rectangle 57">
            <a:extLst>
              <a:ext uri="{FF2B5EF4-FFF2-40B4-BE49-F238E27FC236}">
                <a16:creationId xmlns:a16="http://schemas.microsoft.com/office/drawing/2014/main" id="{D9F5512A-48E1-4C07-B75E-3CCC517B68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233984"/>
            <a:ext cx="606972" cy="362401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411652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C0B27210-D0CA-4654-B3E3-9ABB4F178E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B83614-9360-7603-2E35-4F04C1B6BE1C}"/>
              </a:ext>
            </a:extLst>
          </p:cNvPr>
          <p:cNvSpPr>
            <a:spLocks noGrp="1"/>
          </p:cNvSpPr>
          <p:nvPr>
            <p:ph type="title"/>
          </p:nvPr>
        </p:nvSpPr>
        <p:spPr>
          <a:xfrm>
            <a:off x="6746628" y="1783959"/>
            <a:ext cx="4645250" cy="2889114"/>
          </a:xfrm>
        </p:spPr>
        <p:txBody>
          <a:bodyPr vert="horz" lIns="91440" tIns="45720" rIns="91440" bIns="45720" rtlCol="0" anchor="b">
            <a:normAutofit/>
          </a:bodyPr>
          <a:lstStyle/>
          <a:p>
            <a:r>
              <a:rPr lang="en-US" sz="6000" kern="1200" dirty="0">
                <a:solidFill>
                  <a:schemeClr val="bg1"/>
                </a:solidFill>
                <a:latin typeface="+mj-lt"/>
                <a:ea typeface="+mj-ea"/>
                <a:cs typeface="+mj-cs"/>
              </a:rPr>
              <a:t>R v Wilson</a:t>
            </a:r>
          </a:p>
        </p:txBody>
      </p:sp>
      <p:sp>
        <p:nvSpPr>
          <p:cNvPr id="12" name="Freeform: Shape 11">
            <a:extLst>
              <a:ext uri="{FF2B5EF4-FFF2-40B4-BE49-F238E27FC236}">
                <a16:creationId xmlns:a16="http://schemas.microsoft.com/office/drawing/2014/main" id="{1DB7C82F-AB7E-4F0C-B829-FA1B9C4151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Freeform: Shape 13">
            <a:extLst>
              <a:ext uri="{FF2B5EF4-FFF2-40B4-BE49-F238E27FC236}">
                <a16:creationId xmlns:a16="http://schemas.microsoft.com/office/drawing/2014/main" id="{70B66945-4967-4040-926D-DCA44313CD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24154" cy="6858000"/>
          </a:xfrm>
          <a:custGeom>
            <a:avLst/>
            <a:gdLst>
              <a:gd name="connsiteX0" fmla="*/ 0 w 6024154"/>
              <a:gd name="connsiteY0" fmla="*/ 0 h 6858000"/>
              <a:gd name="connsiteX1" fmla="*/ 5953780 w 6024154"/>
              <a:gd name="connsiteY1" fmla="*/ 0 h 6858000"/>
              <a:gd name="connsiteX2" fmla="*/ 5989880 w 6024154"/>
              <a:gd name="connsiteY2" fmla="*/ 284091 h 6858000"/>
              <a:gd name="connsiteX3" fmla="*/ 6024154 w 6024154"/>
              <a:gd name="connsiteY3" fmla="*/ 962844 h 6858000"/>
              <a:gd name="connsiteX4" fmla="*/ 2549934 w 6024154"/>
              <a:gd name="connsiteY4" fmla="*/ 6800152 h 6858000"/>
              <a:gd name="connsiteX5" fmla="*/ 2436987 w 6024154"/>
              <a:gd name="connsiteY5" fmla="*/ 6858000 h 6858000"/>
              <a:gd name="connsiteX6" fmla="*/ 0 w 6024154"/>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Content Placeholder 4" descr="Knife with solid fill">
            <a:extLst>
              <a:ext uri="{FF2B5EF4-FFF2-40B4-BE49-F238E27FC236}">
                <a16:creationId xmlns:a16="http://schemas.microsoft.com/office/drawing/2014/main" id="{2DDC278D-4A2B-78E9-5F83-61B9CD493DFD}"/>
              </a:ext>
            </a:extLst>
          </p:cNvPr>
          <p:cNvPicPr>
            <a:picLocks noGrp="1" noChangeAspect="1"/>
          </p:cNvPicPr>
          <p:nvPr>
            <p:ph idx="1"/>
          </p:nvPr>
        </p:nvPicPr>
        <p:blipFill>
          <a:blip r:embed="rId3">
            <a:extLst>
              <a:ext uri="{96DAC541-7B7A-43D3-8B79-37D633B846F1}">
                <asvg:svgBlip xmlns:asvg="http://schemas.microsoft.com/office/drawing/2016/SVG/main" r:embed="rId4"/>
              </a:ext>
            </a:extLst>
          </a:blip>
          <a:stretch>
            <a:fillRect/>
          </a:stretch>
        </p:blipFill>
        <p:spPr>
          <a:xfrm>
            <a:off x="419382" y="720993"/>
            <a:ext cx="4047843" cy="4047843"/>
          </a:xfrm>
          <a:prstGeom prst="rect">
            <a:avLst/>
          </a:prstGeom>
        </p:spPr>
      </p:pic>
    </p:spTree>
    <p:extLst>
      <p:ext uri="{BB962C8B-B14F-4D97-AF65-F5344CB8AC3E}">
        <p14:creationId xmlns:p14="http://schemas.microsoft.com/office/powerpoint/2010/main" val="14679154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6" name="Picture 45">
            <a:extLst>
              <a:ext uri="{FF2B5EF4-FFF2-40B4-BE49-F238E27FC236}">
                <a16:creationId xmlns:a16="http://schemas.microsoft.com/office/drawing/2014/main" id="{919B74B6-47F5-E5F0-2C75-96AC3B729349}"/>
              </a:ext>
            </a:extLst>
          </p:cNvPr>
          <p:cNvPicPr>
            <a:picLocks noChangeAspect="1"/>
          </p:cNvPicPr>
          <p:nvPr/>
        </p:nvPicPr>
        <p:blipFill rotWithShape="1">
          <a:blip r:embed="rId3">
            <a:duotone>
              <a:schemeClr val="bg2">
                <a:shade val="45000"/>
                <a:satMod val="135000"/>
              </a:schemeClr>
              <a:prstClr val="white"/>
            </a:duotone>
          </a:blip>
          <a:srcRect r="9091" b="23391"/>
          <a:stretch/>
        </p:blipFill>
        <p:spPr>
          <a:xfrm>
            <a:off x="20" y="10"/>
            <a:ext cx="12191980" cy="6857990"/>
          </a:xfrm>
          <a:prstGeom prst="rect">
            <a:avLst/>
          </a:prstGeom>
        </p:spPr>
      </p:pic>
      <p:sp>
        <p:nvSpPr>
          <p:cNvPr id="56" name="Rectangle 55">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365125"/>
            <a:ext cx="10515600" cy="1325563"/>
          </a:xfrm>
        </p:spPr>
        <p:txBody>
          <a:bodyPr>
            <a:normAutofit/>
          </a:bodyPr>
          <a:lstStyle/>
          <a:p>
            <a:r>
              <a:rPr lang="en-GB"/>
              <a:t>CONSENT</a:t>
            </a:r>
          </a:p>
        </p:txBody>
      </p:sp>
      <p:graphicFrame>
        <p:nvGraphicFramePr>
          <p:cNvPr id="33" name="Content Placeholder 2">
            <a:extLst>
              <a:ext uri="{FF2B5EF4-FFF2-40B4-BE49-F238E27FC236}">
                <a16:creationId xmlns:a16="http://schemas.microsoft.com/office/drawing/2014/main" id="{5AA2734C-814D-E5FA-9378-F1CDCB86B547}"/>
              </a:ext>
            </a:extLst>
          </p:cNvPr>
          <p:cNvGraphicFramePr>
            <a:graphicFrameLocks noGrp="1"/>
          </p:cNvGraphicFramePr>
          <p:nvPr>
            <p:ph idx="1"/>
            <p:extLst>
              <p:ext uri="{D42A27DB-BD31-4B8C-83A1-F6EECF244321}">
                <p14:modId xmlns:p14="http://schemas.microsoft.com/office/powerpoint/2010/main" val="3204149471"/>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8391599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7D67C2EE-AFA7-458A-8695-51B546F473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A5271697-90F1-4A23-8EF2-0179F2EAF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606972" cy="3233984"/>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9D800584-727A-48CF-8223-244AD9717C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6967" y="0"/>
            <a:ext cx="11585033" cy="3233984"/>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C49766-F0C6-C1C4-DA8D-30EC69D43269}"/>
              </a:ext>
            </a:extLst>
          </p:cNvPr>
          <p:cNvSpPr>
            <a:spLocks noGrp="1"/>
          </p:cNvSpPr>
          <p:nvPr>
            <p:ph type="title"/>
          </p:nvPr>
        </p:nvSpPr>
        <p:spPr>
          <a:xfrm>
            <a:off x="1166649" y="721805"/>
            <a:ext cx="10258732" cy="2147520"/>
          </a:xfrm>
        </p:spPr>
        <p:txBody>
          <a:bodyPr anchor="b">
            <a:normAutofit/>
          </a:bodyPr>
          <a:lstStyle/>
          <a:p>
            <a:r>
              <a:rPr lang="en-GB" sz="4700"/>
              <a:t>‘The person consenting was </a:t>
            </a:r>
            <a:r>
              <a:rPr lang="en-GB" sz="4700" b="1"/>
              <a:t>able</a:t>
            </a:r>
            <a:r>
              <a:rPr lang="en-GB" sz="4700"/>
              <a:t> to consent’ (capacity).</a:t>
            </a:r>
            <a:br>
              <a:rPr lang="en-GB" sz="4700"/>
            </a:br>
            <a:endParaRPr lang="en-GB" sz="4700"/>
          </a:p>
        </p:txBody>
      </p:sp>
      <p:grpSp>
        <p:nvGrpSpPr>
          <p:cNvPr id="21" name="Group 20">
            <a:extLst>
              <a:ext uri="{FF2B5EF4-FFF2-40B4-BE49-F238E27FC236}">
                <a16:creationId xmlns:a16="http://schemas.microsoft.com/office/drawing/2014/main" id="{1221A507-76C4-489F-9F32-ECC44C5DC4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88720" y="73152"/>
            <a:ext cx="1178966" cy="232963"/>
            <a:chOff x="1188720" y="73152"/>
            <a:chExt cx="1178966" cy="232963"/>
          </a:xfrm>
        </p:grpSpPr>
        <p:sp>
          <p:nvSpPr>
            <p:cNvPr id="22" name="Rectangle 64">
              <a:extLst>
                <a:ext uri="{FF2B5EF4-FFF2-40B4-BE49-F238E27FC236}">
                  <a16:creationId xmlns:a16="http://schemas.microsoft.com/office/drawing/2014/main" id="{7DC847D7-5EB9-4FE0-B168-3DE1EB4EF3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8541"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66">
              <a:extLst>
                <a:ext uri="{FF2B5EF4-FFF2-40B4-BE49-F238E27FC236}">
                  <a16:creationId xmlns:a16="http://schemas.microsoft.com/office/drawing/2014/main" id="{F6F873C5-6B08-4AFE-A352-0A7CBBF461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8541"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64">
              <a:extLst>
                <a:ext uri="{FF2B5EF4-FFF2-40B4-BE49-F238E27FC236}">
                  <a16:creationId xmlns:a16="http://schemas.microsoft.com/office/drawing/2014/main" id="{B0DB0814-1ED8-487C-B9C3-0A3D8FCF93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3586"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66">
              <a:extLst>
                <a:ext uri="{FF2B5EF4-FFF2-40B4-BE49-F238E27FC236}">
                  <a16:creationId xmlns:a16="http://schemas.microsoft.com/office/drawing/2014/main" id="{F5F3852A-F720-4D40-A134-9973D3E1F0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3586"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64">
              <a:extLst>
                <a:ext uri="{FF2B5EF4-FFF2-40B4-BE49-F238E27FC236}">
                  <a16:creationId xmlns:a16="http://schemas.microsoft.com/office/drawing/2014/main" id="{1B5D5737-4218-40BA-8AF2-1AE5DECD3E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38631"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66">
              <a:extLst>
                <a:ext uri="{FF2B5EF4-FFF2-40B4-BE49-F238E27FC236}">
                  <a16:creationId xmlns:a16="http://schemas.microsoft.com/office/drawing/2014/main" id="{B935F463-D65C-49FE-A92B-41F5ECDA68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38631"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64">
              <a:extLst>
                <a:ext uri="{FF2B5EF4-FFF2-40B4-BE49-F238E27FC236}">
                  <a16:creationId xmlns:a16="http://schemas.microsoft.com/office/drawing/2014/main" id="{F6CA73CF-0DFE-4798-BC6E-C387843B4D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3675"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66">
              <a:extLst>
                <a:ext uri="{FF2B5EF4-FFF2-40B4-BE49-F238E27FC236}">
                  <a16:creationId xmlns:a16="http://schemas.microsoft.com/office/drawing/2014/main" id="{98C7D6EA-A5D9-4522-AE62-F469FE68FF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3675"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64">
              <a:extLst>
                <a:ext uri="{FF2B5EF4-FFF2-40B4-BE49-F238E27FC236}">
                  <a16:creationId xmlns:a16="http://schemas.microsoft.com/office/drawing/2014/main" id="{B04050F1-B046-473B-B19A-E9E56235EB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8720"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66">
              <a:extLst>
                <a:ext uri="{FF2B5EF4-FFF2-40B4-BE49-F238E27FC236}">
                  <a16:creationId xmlns:a16="http://schemas.microsoft.com/office/drawing/2014/main" id="{975EDD96-1800-4F89-BFE1-9B91350FB6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8720"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64">
              <a:extLst>
                <a:ext uri="{FF2B5EF4-FFF2-40B4-BE49-F238E27FC236}">
                  <a16:creationId xmlns:a16="http://schemas.microsoft.com/office/drawing/2014/main" id="{20884670-A662-4E05-AAE8-45BD005263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13318"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66">
              <a:extLst>
                <a:ext uri="{FF2B5EF4-FFF2-40B4-BE49-F238E27FC236}">
                  <a16:creationId xmlns:a16="http://schemas.microsoft.com/office/drawing/2014/main" id="{3FF1EA1E-0B30-4AB3-9D10-CAFB149C8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13318"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64">
              <a:extLst>
                <a:ext uri="{FF2B5EF4-FFF2-40B4-BE49-F238E27FC236}">
                  <a16:creationId xmlns:a16="http://schemas.microsoft.com/office/drawing/2014/main" id="{45623CE9-FC05-43E5-A0BF-7BD5F22B85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188363"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66">
              <a:extLst>
                <a:ext uri="{FF2B5EF4-FFF2-40B4-BE49-F238E27FC236}">
                  <a16:creationId xmlns:a16="http://schemas.microsoft.com/office/drawing/2014/main" id="{E5FDD108-3711-4CC4-AA3A-62731494DE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188363"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64">
              <a:extLst>
                <a:ext uri="{FF2B5EF4-FFF2-40B4-BE49-F238E27FC236}">
                  <a16:creationId xmlns:a16="http://schemas.microsoft.com/office/drawing/2014/main" id="{A17CDDB6-3812-4D05-B01E-102B32F6B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63408"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66">
              <a:extLst>
                <a:ext uri="{FF2B5EF4-FFF2-40B4-BE49-F238E27FC236}">
                  <a16:creationId xmlns:a16="http://schemas.microsoft.com/office/drawing/2014/main" id="{D6726100-858D-44CA-B0A8-DC13EA7BFE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63408"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64">
              <a:extLst>
                <a:ext uri="{FF2B5EF4-FFF2-40B4-BE49-F238E27FC236}">
                  <a16:creationId xmlns:a16="http://schemas.microsoft.com/office/drawing/2014/main" id="{C299ED46-3E2E-408F-82A1-FB2A0A2B9C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8452"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66">
              <a:extLst>
                <a:ext uri="{FF2B5EF4-FFF2-40B4-BE49-F238E27FC236}">
                  <a16:creationId xmlns:a16="http://schemas.microsoft.com/office/drawing/2014/main" id="{772859DA-EE4D-4BF7-B000-0718B4A0F3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8452"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64">
              <a:extLst>
                <a:ext uri="{FF2B5EF4-FFF2-40B4-BE49-F238E27FC236}">
                  <a16:creationId xmlns:a16="http://schemas.microsoft.com/office/drawing/2014/main" id="{666A5CAC-B220-49E0-A1BC-AD5F168279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13497"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66">
              <a:extLst>
                <a:ext uri="{FF2B5EF4-FFF2-40B4-BE49-F238E27FC236}">
                  <a16:creationId xmlns:a16="http://schemas.microsoft.com/office/drawing/2014/main" id="{6690C2E3-0443-48E4-8F94-E3D9113FFE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13497"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3" name="Rectangle 42">
            <a:extLst>
              <a:ext uri="{FF2B5EF4-FFF2-40B4-BE49-F238E27FC236}">
                <a16:creationId xmlns:a16="http://schemas.microsoft.com/office/drawing/2014/main" id="{D9F5512A-48E1-4C07-B75E-3CCC517B68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233984"/>
            <a:ext cx="606972" cy="362401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21DA990-FAAF-8E94-0EBD-CE2D19A9CB9B}"/>
              </a:ext>
            </a:extLst>
          </p:cNvPr>
          <p:cNvSpPr>
            <a:spLocks noGrp="1"/>
          </p:cNvSpPr>
          <p:nvPr>
            <p:ph idx="1"/>
          </p:nvPr>
        </p:nvSpPr>
        <p:spPr>
          <a:xfrm>
            <a:off x="1166649" y="3509010"/>
            <a:ext cx="10258733" cy="3057328"/>
          </a:xfrm>
        </p:spPr>
        <p:txBody>
          <a:bodyPr anchor="ctr">
            <a:normAutofit/>
          </a:bodyPr>
          <a:lstStyle/>
          <a:p>
            <a:pPr marL="0" indent="0">
              <a:buNone/>
            </a:pPr>
            <a:r>
              <a:rPr lang="en-GB" sz="2000"/>
              <a:t>People may be deemed unable to make a particular decision if they cannot do one or more of the following four things:</a:t>
            </a:r>
          </a:p>
          <a:p>
            <a:endParaRPr lang="en-GB" sz="2000"/>
          </a:p>
          <a:p>
            <a:r>
              <a:rPr lang="en-GB" sz="2000"/>
              <a:t>Understand information on the choice/decision that has to be made.</a:t>
            </a:r>
          </a:p>
          <a:p>
            <a:r>
              <a:rPr lang="en-GB" sz="2000"/>
              <a:t>Retain that information long enough to be able to make the decision</a:t>
            </a:r>
          </a:p>
          <a:p>
            <a:r>
              <a:rPr lang="en-GB" sz="2000"/>
              <a:t>Use or weigh up that information as part of the decision-making process</a:t>
            </a:r>
          </a:p>
          <a:p>
            <a:r>
              <a:rPr lang="en-GB" sz="2000"/>
              <a:t>Communicate their decision</a:t>
            </a:r>
          </a:p>
        </p:txBody>
      </p:sp>
    </p:spTree>
    <p:extLst>
      <p:ext uri="{BB962C8B-B14F-4D97-AF65-F5344CB8AC3E}">
        <p14:creationId xmlns:p14="http://schemas.microsoft.com/office/powerpoint/2010/main" val="36058534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C0B27210-D0CA-4654-B3E3-9ABB4F178E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19ED13-6AD7-FB8A-729E-29B83799D9BC}"/>
              </a:ext>
            </a:extLst>
          </p:cNvPr>
          <p:cNvSpPr>
            <a:spLocks noGrp="1"/>
          </p:cNvSpPr>
          <p:nvPr>
            <p:ph type="title"/>
          </p:nvPr>
        </p:nvSpPr>
        <p:spPr>
          <a:xfrm>
            <a:off x="6746628" y="1783959"/>
            <a:ext cx="4645250" cy="2889114"/>
          </a:xfrm>
        </p:spPr>
        <p:txBody>
          <a:bodyPr vert="horz" lIns="91440" tIns="45720" rIns="91440" bIns="45720" rtlCol="0" anchor="b">
            <a:normAutofit/>
          </a:bodyPr>
          <a:lstStyle/>
          <a:p>
            <a:r>
              <a:rPr lang="en-US" sz="6000" kern="1200">
                <a:solidFill>
                  <a:schemeClr val="bg1"/>
                </a:solidFill>
                <a:latin typeface="+mj-lt"/>
                <a:ea typeface="+mj-ea"/>
                <a:cs typeface="+mj-cs"/>
              </a:rPr>
              <a:t>Mental Capacity</a:t>
            </a:r>
          </a:p>
        </p:txBody>
      </p:sp>
      <p:sp>
        <p:nvSpPr>
          <p:cNvPr id="3" name="Content Placeholder 2">
            <a:extLst>
              <a:ext uri="{FF2B5EF4-FFF2-40B4-BE49-F238E27FC236}">
                <a16:creationId xmlns:a16="http://schemas.microsoft.com/office/drawing/2014/main" id="{AD83FC67-C0D7-1F02-E8A6-25CD33B0E92C}"/>
              </a:ext>
            </a:extLst>
          </p:cNvPr>
          <p:cNvSpPr>
            <a:spLocks noGrp="1"/>
          </p:cNvSpPr>
          <p:nvPr>
            <p:ph idx="1"/>
          </p:nvPr>
        </p:nvSpPr>
        <p:spPr>
          <a:xfrm>
            <a:off x="6746627" y="4750893"/>
            <a:ext cx="4645250" cy="1147863"/>
          </a:xfrm>
        </p:spPr>
        <p:txBody>
          <a:bodyPr vert="horz" lIns="91440" tIns="45720" rIns="91440" bIns="45720" rtlCol="0" anchor="t">
            <a:normAutofit/>
          </a:bodyPr>
          <a:lstStyle/>
          <a:p>
            <a:pPr marL="0" indent="0">
              <a:buNone/>
            </a:pPr>
            <a:r>
              <a:rPr lang="en-US" sz="2000" kern="1200" dirty="0">
                <a:solidFill>
                  <a:schemeClr val="bg1"/>
                </a:solidFill>
                <a:latin typeface="+mn-lt"/>
                <a:ea typeface="+mn-ea"/>
                <a:cs typeface="+mn-cs"/>
              </a:rPr>
              <a:t>Mental Capacity Act 2005</a:t>
            </a:r>
          </a:p>
        </p:txBody>
      </p:sp>
      <p:sp>
        <p:nvSpPr>
          <p:cNvPr id="12" name="Freeform: Shape 11">
            <a:extLst>
              <a:ext uri="{FF2B5EF4-FFF2-40B4-BE49-F238E27FC236}">
                <a16:creationId xmlns:a16="http://schemas.microsoft.com/office/drawing/2014/main" id="{1DB7C82F-AB7E-4F0C-B829-FA1B9C4151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Freeform: Shape 13">
            <a:extLst>
              <a:ext uri="{FF2B5EF4-FFF2-40B4-BE49-F238E27FC236}">
                <a16:creationId xmlns:a16="http://schemas.microsoft.com/office/drawing/2014/main" id="{70B66945-4967-4040-926D-DCA44313CD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24154" cy="6858000"/>
          </a:xfrm>
          <a:custGeom>
            <a:avLst/>
            <a:gdLst>
              <a:gd name="connsiteX0" fmla="*/ 0 w 6024154"/>
              <a:gd name="connsiteY0" fmla="*/ 0 h 6858000"/>
              <a:gd name="connsiteX1" fmla="*/ 5953780 w 6024154"/>
              <a:gd name="connsiteY1" fmla="*/ 0 h 6858000"/>
              <a:gd name="connsiteX2" fmla="*/ 5989880 w 6024154"/>
              <a:gd name="connsiteY2" fmla="*/ 284091 h 6858000"/>
              <a:gd name="connsiteX3" fmla="*/ 6024154 w 6024154"/>
              <a:gd name="connsiteY3" fmla="*/ 962844 h 6858000"/>
              <a:gd name="connsiteX4" fmla="*/ 2549934 w 6024154"/>
              <a:gd name="connsiteY4" fmla="*/ 6800152 h 6858000"/>
              <a:gd name="connsiteX5" fmla="*/ 2436987 w 6024154"/>
              <a:gd name="connsiteY5" fmla="*/ 6858000 h 6858000"/>
              <a:gd name="connsiteX6" fmla="*/ 0 w 6024154"/>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Graphic 6" descr="Brain in head">
            <a:extLst>
              <a:ext uri="{FF2B5EF4-FFF2-40B4-BE49-F238E27FC236}">
                <a16:creationId xmlns:a16="http://schemas.microsoft.com/office/drawing/2014/main" id="{B40D4F3B-7183-B07C-6B21-8381249B6F64}"/>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19382" y="720993"/>
            <a:ext cx="4047843" cy="4047843"/>
          </a:xfrm>
          <a:prstGeom prst="rect">
            <a:avLst/>
          </a:prstGeom>
        </p:spPr>
      </p:pic>
    </p:spTree>
    <p:extLst>
      <p:ext uri="{BB962C8B-B14F-4D97-AF65-F5344CB8AC3E}">
        <p14:creationId xmlns:p14="http://schemas.microsoft.com/office/powerpoint/2010/main" val="22634659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Rectangle 43">
            <a:extLst>
              <a:ext uri="{FF2B5EF4-FFF2-40B4-BE49-F238E27FC236}">
                <a16:creationId xmlns:a16="http://schemas.microsoft.com/office/drawing/2014/main" id="{1E234CF4-802C-4AA1-B540-36C3B838C4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45">
            <a:extLst>
              <a:ext uri="{FF2B5EF4-FFF2-40B4-BE49-F238E27FC236}">
                <a16:creationId xmlns:a16="http://schemas.microsoft.com/office/drawing/2014/main" id="{A5271697-90F1-4A23-8EF2-0179F2EAF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606972" cy="3233984"/>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Rectangle 47">
            <a:extLst>
              <a:ext uri="{FF2B5EF4-FFF2-40B4-BE49-F238E27FC236}">
                <a16:creationId xmlns:a16="http://schemas.microsoft.com/office/drawing/2014/main" id="{D9F5512A-48E1-4C07-B75E-3CCC517B68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233984"/>
            <a:ext cx="606972" cy="362401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49">
            <a:extLst>
              <a:ext uri="{FF2B5EF4-FFF2-40B4-BE49-F238E27FC236}">
                <a16:creationId xmlns:a16="http://schemas.microsoft.com/office/drawing/2014/main" id="{9D800584-727A-48CF-8223-244AD9717C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6967" y="-1"/>
            <a:ext cx="5038344" cy="685799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3CA78D-A3CE-45C9-8B5D-FF716AF3FCE3}"/>
              </a:ext>
            </a:extLst>
          </p:cNvPr>
          <p:cNvSpPr>
            <a:spLocks noGrp="1"/>
          </p:cNvSpPr>
          <p:nvPr>
            <p:ph type="title"/>
          </p:nvPr>
        </p:nvSpPr>
        <p:spPr>
          <a:xfrm>
            <a:off x="1166650" y="1332952"/>
            <a:ext cx="3926898" cy="3921176"/>
          </a:xfrm>
        </p:spPr>
        <p:txBody>
          <a:bodyPr anchor="ctr">
            <a:normAutofit/>
          </a:bodyPr>
          <a:lstStyle/>
          <a:p>
            <a:r>
              <a:rPr lang="en-GB" sz="5400">
                <a:cs typeface="Calibri Light"/>
              </a:rPr>
              <a:t>General rules on consent</a:t>
            </a:r>
            <a:endParaRPr lang="en-GB" sz="5400"/>
          </a:p>
        </p:txBody>
      </p:sp>
      <p:grpSp>
        <p:nvGrpSpPr>
          <p:cNvPr id="52" name="Group 51">
            <a:extLst>
              <a:ext uri="{FF2B5EF4-FFF2-40B4-BE49-F238E27FC236}">
                <a16:creationId xmlns:a16="http://schemas.microsoft.com/office/drawing/2014/main" id="{B0CED441-B73B-4907-9AF2-614CEAC6A18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88720" y="73152"/>
            <a:ext cx="1178966" cy="232963"/>
            <a:chOff x="5422392" y="64008"/>
            <a:chExt cx="1178966" cy="232963"/>
          </a:xfrm>
        </p:grpSpPr>
        <p:sp>
          <p:nvSpPr>
            <p:cNvPr id="53" name="Rectangle 64">
              <a:extLst>
                <a:ext uri="{FF2B5EF4-FFF2-40B4-BE49-F238E27FC236}">
                  <a16:creationId xmlns:a16="http://schemas.microsoft.com/office/drawing/2014/main" id="{A03170C9-14E4-4D47-827E-51518FA9CA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22213"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Rectangle 66">
              <a:extLst>
                <a:ext uri="{FF2B5EF4-FFF2-40B4-BE49-F238E27FC236}">
                  <a16:creationId xmlns:a16="http://schemas.microsoft.com/office/drawing/2014/main" id="{757EFF12-1826-499E-94C2-AF4400A664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22213"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Rectangle 64">
              <a:extLst>
                <a:ext uri="{FF2B5EF4-FFF2-40B4-BE49-F238E27FC236}">
                  <a16:creationId xmlns:a16="http://schemas.microsoft.com/office/drawing/2014/main" id="{20CC511B-2DB0-4523-82ED-40CCC5C7D0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7258"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Rectangle 66">
              <a:extLst>
                <a:ext uri="{FF2B5EF4-FFF2-40B4-BE49-F238E27FC236}">
                  <a16:creationId xmlns:a16="http://schemas.microsoft.com/office/drawing/2014/main" id="{6CB93565-67D6-49DD-8D4E-4685AC81A0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7258"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Rectangle 64">
              <a:extLst>
                <a:ext uri="{FF2B5EF4-FFF2-40B4-BE49-F238E27FC236}">
                  <a16:creationId xmlns:a16="http://schemas.microsoft.com/office/drawing/2014/main" id="{AE9D45A7-FFB3-4E69-A4EC-FAA3489B0E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672303"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Rectangle 66">
              <a:extLst>
                <a:ext uri="{FF2B5EF4-FFF2-40B4-BE49-F238E27FC236}">
                  <a16:creationId xmlns:a16="http://schemas.microsoft.com/office/drawing/2014/main" id="{A29467A6-0F59-4991-89B5-35408BD725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672303"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Rectangle 64">
              <a:extLst>
                <a:ext uri="{FF2B5EF4-FFF2-40B4-BE49-F238E27FC236}">
                  <a16:creationId xmlns:a16="http://schemas.microsoft.com/office/drawing/2014/main" id="{AA726CA1-9A94-4AF0-B9DD-3572C692A1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547347"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Rectangle 66">
              <a:extLst>
                <a:ext uri="{FF2B5EF4-FFF2-40B4-BE49-F238E27FC236}">
                  <a16:creationId xmlns:a16="http://schemas.microsoft.com/office/drawing/2014/main" id="{EB03BD70-FD68-460B-A88B-005DAB5BED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547347"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Rectangle 64">
              <a:extLst>
                <a:ext uri="{FF2B5EF4-FFF2-40B4-BE49-F238E27FC236}">
                  <a16:creationId xmlns:a16="http://schemas.microsoft.com/office/drawing/2014/main" id="{C1040543-6AB1-4FE1-8946-59D0E7BB85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22392"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Rectangle 66">
              <a:extLst>
                <a:ext uri="{FF2B5EF4-FFF2-40B4-BE49-F238E27FC236}">
                  <a16:creationId xmlns:a16="http://schemas.microsoft.com/office/drawing/2014/main" id="{BEEF4851-38D3-48A2-B05D-2697716268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22392"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Rectangle 64">
              <a:extLst>
                <a:ext uri="{FF2B5EF4-FFF2-40B4-BE49-F238E27FC236}">
                  <a16:creationId xmlns:a16="http://schemas.microsoft.com/office/drawing/2014/main" id="{DEC37F16-C638-42B2-AA09-CA5142D855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46990"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ectangle 66">
              <a:extLst>
                <a:ext uri="{FF2B5EF4-FFF2-40B4-BE49-F238E27FC236}">
                  <a16:creationId xmlns:a16="http://schemas.microsoft.com/office/drawing/2014/main" id="{0AC31779-80E9-4BF3-9703-F63FE8094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46990"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Rectangle 64">
              <a:extLst>
                <a:ext uri="{FF2B5EF4-FFF2-40B4-BE49-F238E27FC236}">
                  <a16:creationId xmlns:a16="http://schemas.microsoft.com/office/drawing/2014/main" id="{D71CA5FF-D764-4C4E-8854-E5875684FE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22035"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Rectangle 66">
              <a:extLst>
                <a:ext uri="{FF2B5EF4-FFF2-40B4-BE49-F238E27FC236}">
                  <a16:creationId xmlns:a16="http://schemas.microsoft.com/office/drawing/2014/main" id="{81A1FA9D-7285-4D42-ADF3-BC14114B27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22035"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Rectangle 64">
              <a:extLst>
                <a:ext uri="{FF2B5EF4-FFF2-40B4-BE49-F238E27FC236}">
                  <a16:creationId xmlns:a16="http://schemas.microsoft.com/office/drawing/2014/main" id="{A1E40F6A-5F88-46D9-A510-00D54F0B81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97080"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Rectangle 66">
              <a:extLst>
                <a:ext uri="{FF2B5EF4-FFF2-40B4-BE49-F238E27FC236}">
                  <a16:creationId xmlns:a16="http://schemas.microsoft.com/office/drawing/2014/main" id="{938C555D-926A-4092-966E-1BC7E455FF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97080"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Rectangle 64">
              <a:extLst>
                <a:ext uri="{FF2B5EF4-FFF2-40B4-BE49-F238E27FC236}">
                  <a16:creationId xmlns:a16="http://schemas.microsoft.com/office/drawing/2014/main" id="{58D049FF-3E13-4E3E-A5BE-CF5253B8E1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72124"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Rectangle 66">
              <a:extLst>
                <a:ext uri="{FF2B5EF4-FFF2-40B4-BE49-F238E27FC236}">
                  <a16:creationId xmlns:a16="http://schemas.microsoft.com/office/drawing/2014/main" id="{A16547CF-5B03-4E57-B466-A0FDCECADD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72124"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Rectangle 64">
              <a:extLst>
                <a:ext uri="{FF2B5EF4-FFF2-40B4-BE49-F238E27FC236}">
                  <a16:creationId xmlns:a16="http://schemas.microsoft.com/office/drawing/2014/main" id="{84C012C4-5959-40D5-8A7B-8542BD4B98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47169" y="6400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Rectangle 66">
              <a:extLst>
                <a:ext uri="{FF2B5EF4-FFF2-40B4-BE49-F238E27FC236}">
                  <a16:creationId xmlns:a16="http://schemas.microsoft.com/office/drawing/2014/main" id="{8C7DF75A-2C0D-4388-A295-397333ADBD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47169" y="237744"/>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 name="Content Placeholder 4">
            <a:extLst>
              <a:ext uri="{FF2B5EF4-FFF2-40B4-BE49-F238E27FC236}">
                <a16:creationId xmlns:a16="http://schemas.microsoft.com/office/drawing/2014/main" id="{95FA39E5-6332-4F78-8867-D07688091492}"/>
              </a:ext>
            </a:extLst>
          </p:cNvPr>
          <p:cNvSpPr>
            <a:spLocks noGrp="1"/>
          </p:cNvSpPr>
          <p:nvPr>
            <p:ph idx="1"/>
          </p:nvPr>
        </p:nvSpPr>
        <p:spPr>
          <a:xfrm>
            <a:off x="6421120" y="499833"/>
            <a:ext cx="5100320" cy="5581226"/>
          </a:xfrm>
        </p:spPr>
        <p:txBody>
          <a:bodyPr anchor="ctr">
            <a:normAutofit/>
          </a:bodyPr>
          <a:lstStyle/>
          <a:p>
            <a:pPr marL="0" indent="0">
              <a:buNone/>
            </a:pPr>
            <a:r>
              <a:rPr lang="en-US" sz="2200" b="1" dirty="0">
                <a:solidFill>
                  <a:srgbClr val="FF0000"/>
                </a:solidFill>
              </a:rPr>
              <a:t>Brown [1993] </a:t>
            </a:r>
            <a:r>
              <a:rPr lang="en-US" sz="2200" dirty="0"/>
              <a:t>sets out the general rules on whether consent can be used as a </a:t>
            </a:r>
            <a:r>
              <a:rPr lang="en-US" sz="2200" dirty="0" err="1"/>
              <a:t>defence</a:t>
            </a:r>
            <a:r>
              <a:rPr lang="en-US" sz="2200" dirty="0"/>
              <a:t> to non-fatal offences.</a:t>
            </a:r>
          </a:p>
          <a:p>
            <a:pPr marL="0" indent="0">
              <a:buNone/>
            </a:pPr>
            <a:endParaRPr lang="en-US" sz="2200" dirty="0"/>
          </a:p>
          <a:p>
            <a:r>
              <a:rPr lang="en-US" sz="2200" dirty="0"/>
              <a:t>	Consent can be a </a:t>
            </a:r>
            <a:r>
              <a:rPr lang="en-US" sz="2200" dirty="0" err="1"/>
              <a:t>defence</a:t>
            </a:r>
            <a:r>
              <a:rPr lang="en-US" sz="2200" dirty="0"/>
              <a:t> to assault or battery which does not involve ABH or greater harm;</a:t>
            </a:r>
          </a:p>
          <a:p>
            <a:r>
              <a:rPr lang="en-US" sz="2200" dirty="0"/>
              <a:t>	Consent is not a </a:t>
            </a:r>
            <a:r>
              <a:rPr lang="en-US" sz="2200" dirty="0" err="1"/>
              <a:t>defence</a:t>
            </a:r>
            <a:r>
              <a:rPr lang="en-US" sz="2200" dirty="0"/>
              <a:t> in situations where D causes V ABH or greater harm, unless one of the exceptions (discussed on the next slide) apply.</a:t>
            </a:r>
          </a:p>
          <a:p>
            <a:endParaRPr lang="en-GB" sz="2200" dirty="0"/>
          </a:p>
        </p:txBody>
      </p:sp>
    </p:spTree>
    <p:extLst>
      <p:ext uri="{BB962C8B-B14F-4D97-AF65-F5344CB8AC3E}">
        <p14:creationId xmlns:p14="http://schemas.microsoft.com/office/powerpoint/2010/main" val="8925651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b="1" u="sng"/>
              <a:t>CONSENT</a:t>
            </a:r>
            <a:endParaRPr lang="en-GB" sz="2700"/>
          </a:p>
        </p:txBody>
      </p:sp>
      <p:sp>
        <p:nvSpPr>
          <p:cNvPr id="3" name="Content Placeholder 2"/>
          <p:cNvSpPr>
            <a:spLocks noGrp="1"/>
          </p:cNvSpPr>
          <p:nvPr>
            <p:ph idx="1"/>
          </p:nvPr>
        </p:nvSpPr>
        <p:spPr>
          <a:xfrm>
            <a:off x="1371600" y="1652154"/>
            <a:ext cx="9393383" cy="1236519"/>
          </a:xfrm>
          <a:solidFill>
            <a:srgbClr val="FFFF00"/>
          </a:solidFill>
        </p:spPr>
        <p:txBody>
          <a:bodyPr>
            <a:normAutofit/>
          </a:bodyPr>
          <a:lstStyle/>
          <a:p>
            <a:pPr marL="0" indent="0" algn="ctr">
              <a:buNone/>
            </a:pPr>
            <a:r>
              <a:rPr lang="en-GB" sz="3200" b="1" u="sng">
                <a:solidFill>
                  <a:schemeClr val="tx1"/>
                </a:solidFill>
              </a:rPr>
              <a:t>GENERAL RULE</a:t>
            </a:r>
            <a:r>
              <a:rPr lang="en-GB" sz="3200" b="1">
                <a:solidFill>
                  <a:schemeClr val="tx1"/>
                </a:solidFill>
              </a:rPr>
              <a:t>: </a:t>
            </a:r>
            <a:r>
              <a:rPr lang="en-GB" sz="2800" i="1">
                <a:solidFill>
                  <a:schemeClr val="tx1"/>
                </a:solidFill>
              </a:rPr>
              <a:t>V CANNOT CONSENT TO ANY 		INJURY WHICH AMOUNTS TO ABH OR WORSE</a:t>
            </a:r>
          </a:p>
        </p:txBody>
      </p:sp>
      <p:sp>
        <p:nvSpPr>
          <p:cNvPr id="7" name="TextBox 6"/>
          <p:cNvSpPr txBox="1"/>
          <p:nvPr/>
        </p:nvSpPr>
        <p:spPr>
          <a:xfrm>
            <a:off x="1371600" y="3387436"/>
            <a:ext cx="9393383" cy="3108543"/>
          </a:xfrm>
          <a:prstGeom prst="rect">
            <a:avLst/>
          </a:prstGeom>
          <a:solidFill>
            <a:schemeClr val="accent6">
              <a:lumMod val="40000"/>
              <a:lumOff val="60000"/>
            </a:schemeClr>
          </a:solidFill>
        </p:spPr>
        <p:txBody>
          <a:bodyPr wrap="square" rtlCol="0">
            <a:spAutoFit/>
          </a:bodyPr>
          <a:lstStyle/>
          <a:p>
            <a:pPr algn="ctr"/>
            <a:r>
              <a:rPr lang="en-GB" sz="2800" u="sng"/>
              <a:t>EXCEPTIONS: </a:t>
            </a:r>
            <a:r>
              <a:rPr lang="en-GB" sz="2800"/>
              <a:t>In certain circumstances, consent can be a defence even when injury is caused.</a:t>
            </a:r>
          </a:p>
          <a:p>
            <a:pPr marL="457200" indent="-457200" algn="ctr">
              <a:buFontTx/>
              <a:buChar char="-"/>
            </a:pPr>
            <a:r>
              <a:rPr lang="en-GB" sz="2800"/>
              <a:t>Sporting activity</a:t>
            </a:r>
          </a:p>
          <a:p>
            <a:pPr marL="457200" indent="-457200" algn="ctr">
              <a:buFontTx/>
              <a:buChar char="-"/>
            </a:pPr>
            <a:r>
              <a:rPr lang="en-GB" sz="2800"/>
              <a:t>Medical treatment</a:t>
            </a:r>
          </a:p>
          <a:p>
            <a:pPr marL="457200" indent="-457200" algn="ctr">
              <a:buFontTx/>
              <a:buChar char="-"/>
            </a:pPr>
            <a:r>
              <a:rPr lang="en-GB" sz="2800"/>
              <a:t>Religious purposes</a:t>
            </a:r>
          </a:p>
          <a:p>
            <a:pPr marL="457200" indent="-457200" algn="ctr">
              <a:buFontTx/>
              <a:buChar char="-"/>
            </a:pPr>
            <a:r>
              <a:rPr lang="en-GB" sz="2800"/>
              <a:t>Therapeutic purposes</a:t>
            </a:r>
          </a:p>
          <a:p>
            <a:pPr marL="457200" indent="-457200" algn="ctr">
              <a:buFontTx/>
              <a:buChar char="-"/>
            </a:pPr>
            <a:r>
              <a:rPr lang="en-GB" sz="2800"/>
              <a:t>Cosmetic purposes</a:t>
            </a:r>
          </a:p>
        </p:txBody>
      </p:sp>
      <p:pic>
        <p:nvPicPr>
          <p:cNvPr id="8" name="Picture 7"/>
          <p:cNvPicPr>
            <a:picLocks noChangeAspect="1"/>
          </p:cNvPicPr>
          <p:nvPr/>
        </p:nvPicPr>
        <p:blipFill>
          <a:blip r:embed="rId3"/>
          <a:stretch>
            <a:fillRect/>
          </a:stretch>
        </p:blipFill>
        <p:spPr>
          <a:xfrm>
            <a:off x="8682037" y="4339936"/>
            <a:ext cx="2600325" cy="1752600"/>
          </a:xfrm>
          <a:prstGeom prst="rect">
            <a:avLst/>
          </a:prstGeom>
        </p:spPr>
      </p:pic>
      <p:pic>
        <p:nvPicPr>
          <p:cNvPr id="9" name="Picture 8"/>
          <p:cNvPicPr>
            <a:picLocks noChangeAspect="1"/>
          </p:cNvPicPr>
          <p:nvPr/>
        </p:nvPicPr>
        <p:blipFill>
          <a:blip r:embed="rId4"/>
          <a:stretch>
            <a:fillRect/>
          </a:stretch>
        </p:blipFill>
        <p:spPr>
          <a:xfrm>
            <a:off x="1097756" y="4752904"/>
            <a:ext cx="2619375" cy="1743075"/>
          </a:xfrm>
          <a:prstGeom prst="rect">
            <a:avLst/>
          </a:prstGeom>
        </p:spPr>
      </p:pic>
    </p:spTree>
    <p:extLst>
      <p:ext uri="{BB962C8B-B14F-4D97-AF65-F5344CB8AC3E}">
        <p14:creationId xmlns:p14="http://schemas.microsoft.com/office/powerpoint/2010/main" val="24393702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barn(inVertical)">
                                      <p:cBhvr>
                                        <p:cTn id="7" dur="500"/>
                                        <p:tgtEl>
                                          <p:spTgt spid="3">
                                            <p:bg/>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arn(inVertical)">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42"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1000"/>
                                        <p:tgtEl>
                                          <p:spTgt spid="7"/>
                                        </p:tgtEl>
                                      </p:cBhvr>
                                    </p:animEffect>
                                    <p:anim calcmode="lin" valueType="num">
                                      <p:cBhvr>
                                        <p:cTn id="18" dur="1000" fill="hold"/>
                                        <p:tgtEl>
                                          <p:spTgt spid="7"/>
                                        </p:tgtEl>
                                        <p:attrNameLst>
                                          <p:attrName>ppt_x</p:attrName>
                                        </p:attrNameLst>
                                      </p:cBhvr>
                                      <p:tavLst>
                                        <p:tav tm="0">
                                          <p:val>
                                            <p:strVal val="#ppt_x"/>
                                          </p:val>
                                        </p:tav>
                                        <p:tav tm="100000">
                                          <p:val>
                                            <p:strVal val="#ppt_x"/>
                                          </p:val>
                                        </p:tav>
                                      </p:tavLst>
                                    </p:anim>
                                    <p:anim calcmode="lin" valueType="num">
                                      <p:cBhvr>
                                        <p:cTn id="1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42" presetClass="entr" presetSubtype="0" fill="hold" nodeType="clickEffect">
                                  <p:stCondLst>
                                    <p:cond delay="0"/>
                                  </p:stCondLst>
                                  <p:childTnLst>
                                    <p:set>
                                      <p:cBhvr>
                                        <p:cTn id="23" dur="1" fill="hold">
                                          <p:stCondLst>
                                            <p:cond delay="0"/>
                                          </p:stCondLst>
                                        </p:cTn>
                                        <p:tgtEl>
                                          <p:spTgt spid="8"/>
                                        </p:tgtEl>
                                        <p:attrNameLst>
                                          <p:attrName>style.visibility</p:attrName>
                                        </p:attrNameLst>
                                      </p:cBhvr>
                                      <p:to>
                                        <p:strVal val="visible"/>
                                      </p:to>
                                    </p:set>
                                    <p:animEffect transition="in" filter="fade">
                                      <p:cBhvr>
                                        <p:cTn id="24" dur="1000"/>
                                        <p:tgtEl>
                                          <p:spTgt spid="8"/>
                                        </p:tgtEl>
                                      </p:cBhvr>
                                    </p:animEffect>
                                    <p:anim calcmode="lin" valueType="num">
                                      <p:cBhvr>
                                        <p:cTn id="25" dur="1000" fill="hold"/>
                                        <p:tgtEl>
                                          <p:spTgt spid="8"/>
                                        </p:tgtEl>
                                        <p:attrNameLst>
                                          <p:attrName>ppt_x</p:attrName>
                                        </p:attrNameLst>
                                      </p:cBhvr>
                                      <p:tavLst>
                                        <p:tav tm="0">
                                          <p:val>
                                            <p:strVal val="#ppt_x"/>
                                          </p:val>
                                        </p:tav>
                                        <p:tav tm="100000">
                                          <p:val>
                                            <p:strVal val="#ppt_x"/>
                                          </p:val>
                                        </p:tav>
                                      </p:tavLst>
                                    </p:anim>
                                    <p:anim calcmode="lin" valueType="num">
                                      <p:cBhvr>
                                        <p:cTn id="26"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nodeType="clickEffect">
                                  <p:stCondLst>
                                    <p:cond delay="0"/>
                                  </p:stCondLst>
                                  <p:childTnLst>
                                    <p:set>
                                      <p:cBhvr>
                                        <p:cTn id="30" dur="1" fill="hold">
                                          <p:stCondLst>
                                            <p:cond delay="0"/>
                                          </p:stCondLst>
                                        </p:cTn>
                                        <p:tgtEl>
                                          <p:spTgt spid="9"/>
                                        </p:tgtEl>
                                        <p:attrNameLst>
                                          <p:attrName>style.visibility</p:attrName>
                                        </p:attrNameLst>
                                      </p:cBhvr>
                                      <p:to>
                                        <p:strVal val="visible"/>
                                      </p:to>
                                    </p:set>
                                    <p:animEffect transition="in" filter="fade">
                                      <p:cBhvr>
                                        <p:cTn id="31" dur="1000"/>
                                        <p:tgtEl>
                                          <p:spTgt spid="9"/>
                                        </p:tgtEl>
                                      </p:cBhvr>
                                    </p:animEffect>
                                    <p:anim calcmode="lin" valueType="num">
                                      <p:cBhvr>
                                        <p:cTn id="32" dur="1000" fill="hold"/>
                                        <p:tgtEl>
                                          <p:spTgt spid="9"/>
                                        </p:tgtEl>
                                        <p:attrNameLst>
                                          <p:attrName>ppt_x</p:attrName>
                                        </p:attrNameLst>
                                      </p:cBhvr>
                                      <p:tavLst>
                                        <p:tav tm="0">
                                          <p:val>
                                            <p:strVal val="#ppt_x"/>
                                          </p:val>
                                        </p:tav>
                                        <p:tav tm="100000">
                                          <p:val>
                                            <p:strVal val="#ppt_x"/>
                                          </p:val>
                                        </p:tav>
                                      </p:tavLst>
                                    </p:anim>
                                    <p:anim calcmode="lin" valueType="num">
                                      <p:cBhvr>
                                        <p:cTn id="33"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7"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965430" y="629266"/>
            <a:ext cx="6586491" cy="1676603"/>
          </a:xfrm>
        </p:spPr>
        <p:txBody>
          <a:bodyPr>
            <a:normAutofit/>
          </a:bodyPr>
          <a:lstStyle/>
          <a:p>
            <a:r>
              <a:rPr lang="en-GB" sz="5400" dirty="0"/>
              <a:t>What is Wrong with the current Law?</a:t>
            </a:r>
          </a:p>
        </p:txBody>
      </p:sp>
      <p:sp>
        <p:nvSpPr>
          <p:cNvPr id="3" name="Content Placeholder 2"/>
          <p:cNvSpPr>
            <a:spLocks noGrp="1"/>
          </p:cNvSpPr>
          <p:nvPr>
            <p:ph idx="1"/>
          </p:nvPr>
        </p:nvSpPr>
        <p:spPr>
          <a:xfrm>
            <a:off x="5003411" y="2610217"/>
            <a:ext cx="6548510" cy="3369959"/>
          </a:xfrm>
        </p:spPr>
        <p:txBody>
          <a:bodyPr>
            <a:normAutofit/>
          </a:bodyPr>
          <a:lstStyle/>
          <a:p>
            <a:pPr>
              <a:buFontTx/>
              <a:buChar char="-"/>
            </a:pPr>
            <a:r>
              <a:rPr lang="en-US" sz="2400" dirty="0">
                <a:cs typeface="Calibri"/>
              </a:rPr>
              <a:t>Non-fatal offences have been </a:t>
            </a:r>
            <a:r>
              <a:rPr lang="en-US" sz="2400" dirty="0" err="1">
                <a:cs typeface="Calibri"/>
              </a:rPr>
              <a:t>criticised</a:t>
            </a:r>
            <a:r>
              <a:rPr lang="en-US" sz="2400" dirty="0">
                <a:cs typeface="Calibri"/>
              </a:rPr>
              <a:t>, unanimously accepted there is need of reform</a:t>
            </a:r>
          </a:p>
          <a:p>
            <a:pPr>
              <a:buFontTx/>
              <a:buChar char="-"/>
            </a:pPr>
            <a:r>
              <a:rPr lang="en-US" sz="2400" dirty="0">
                <a:cs typeface="Calibri"/>
              </a:rPr>
              <a:t>Offences Against the Person Act 1861 (OAPA 1861) has been heavily criticized.</a:t>
            </a:r>
          </a:p>
          <a:p>
            <a:pPr>
              <a:buFontTx/>
              <a:buChar char="-"/>
            </a:pPr>
            <a:endParaRPr lang="en-US" sz="2400" dirty="0">
              <a:cs typeface="Calibri"/>
            </a:endParaRPr>
          </a:p>
          <a:p>
            <a:pPr>
              <a:buFontTx/>
              <a:buChar char="-"/>
            </a:pPr>
            <a:r>
              <a:rPr lang="en-US" sz="2400" b="1" dirty="0">
                <a:cs typeface="Calibri"/>
              </a:rPr>
              <a:t>Find 3 criticism of the OAPA 1861.</a:t>
            </a:r>
            <a:endParaRPr lang="en-GB" sz="2400" b="1" dirty="0">
              <a:cs typeface="Calibri"/>
            </a:endParaRPr>
          </a:p>
        </p:txBody>
      </p:sp>
      <p:pic>
        <p:nvPicPr>
          <p:cNvPr id="33" name="Picture 32" descr="Question mark on green pastel background">
            <a:extLst>
              <a:ext uri="{FF2B5EF4-FFF2-40B4-BE49-F238E27FC236}">
                <a16:creationId xmlns:a16="http://schemas.microsoft.com/office/drawing/2014/main" id="{EE0AE392-EBB6-F236-B9CC-3444FDF6599F}"/>
              </a:ext>
            </a:extLst>
          </p:cNvPr>
          <p:cNvPicPr>
            <a:picLocks noChangeAspect="1"/>
          </p:cNvPicPr>
          <p:nvPr/>
        </p:nvPicPr>
        <p:blipFill rotWithShape="1">
          <a:blip r:embed="rId3"/>
          <a:srcRect l="44648" r="4656"/>
          <a:stretch/>
        </p:blipFill>
        <p:spPr>
          <a:xfrm>
            <a:off x="20" y="10"/>
            <a:ext cx="4635571" cy="6857990"/>
          </a:xfrm>
          <a:prstGeom prst="rect">
            <a:avLst/>
          </a:prstGeom>
          <a:effectLst/>
        </p:spPr>
      </p:pic>
    </p:spTree>
    <p:extLst>
      <p:ext uri="{BB962C8B-B14F-4D97-AF65-F5344CB8AC3E}">
        <p14:creationId xmlns:p14="http://schemas.microsoft.com/office/powerpoint/2010/main" val="34088634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grpId="0" nodeType="clickEffect">
                                  <p:stCondLst>
                                    <p:cond delay="0"/>
                                  </p:stCondLst>
                                  <p:childTnLst>
                                    <p:set>
                                      <p:cBhvr>
                                        <p:cTn id="13" dur="1" fill="hold">
                                          <p:stCondLst>
                                            <p:cond delay="0"/>
                                          </p:stCondLst>
                                        </p:cTn>
                                        <p:tgtEl>
                                          <p:spTgt spid="3">
                                            <p:bg/>
                                          </p:spTgt>
                                        </p:tgtEl>
                                        <p:attrNameLst>
                                          <p:attrName>style.visibility</p:attrName>
                                        </p:attrNameLst>
                                      </p:cBhvr>
                                      <p:to>
                                        <p:strVal val="visible"/>
                                      </p:to>
                                    </p:set>
                                    <p:animEffect transition="in" filter="barn(inVertical)">
                                      <p:cBhvr>
                                        <p:cTn id="14" dur="500"/>
                                        <p:tgtEl>
                                          <p:spTgt spid="3">
                                            <p:bg/>
                                          </p:spTgt>
                                        </p:tgtEl>
                                      </p:cBhvr>
                                    </p:animEffect>
                                  </p:childTnLst>
                                </p:cTn>
                              </p:par>
                            </p:childTnLst>
                          </p:cTn>
                        </p:par>
                      </p:childTnLst>
                    </p:cTn>
                  </p:par>
                  <p:par>
                    <p:cTn id="15" fill="hold">
                      <p:stCondLst>
                        <p:cond delay="indefinite"/>
                      </p:stCondLst>
                      <p:childTnLst>
                        <p:par>
                          <p:cTn id="16" fill="hold">
                            <p:stCondLst>
                              <p:cond delay="0"/>
                            </p:stCondLst>
                            <p:childTnLst>
                              <p:par>
                                <p:cTn id="17" presetID="16" presetClass="entr" presetSubtype="21" fill="hold" grpId="0" nodeType="click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animEffect transition="in" filter="barn(inVertical)">
                                      <p:cBhvr>
                                        <p:cTn id="19" dur="500"/>
                                        <p:tgtEl>
                                          <p:spTgt spid="3">
                                            <p:txEl>
                                              <p:pRg st="0" end="0"/>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6" presetClass="entr" presetSubtype="21" fill="hold" grpId="0" nodeType="clickEffect">
                                  <p:stCondLst>
                                    <p:cond delay="0"/>
                                  </p:stCondLst>
                                  <p:childTnLst>
                                    <p:set>
                                      <p:cBhvr>
                                        <p:cTn id="23" dur="1" fill="hold">
                                          <p:stCondLst>
                                            <p:cond delay="0"/>
                                          </p:stCondLst>
                                        </p:cTn>
                                        <p:tgtEl>
                                          <p:spTgt spid="3">
                                            <p:txEl>
                                              <p:pRg st="1" end="1"/>
                                            </p:txEl>
                                          </p:spTgt>
                                        </p:tgtEl>
                                        <p:attrNameLst>
                                          <p:attrName>style.visibility</p:attrName>
                                        </p:attrNameLst>
                                      </p:cBhvr>
                                      <p:to>
                                        <p:strVal val="visible"/>
                                      </p:to>
                                    </p:set>
                                    <p:animEffect transition="in" filter="barn(inVertical)">
                                      <p:cBhvr>
                                        <p:cTn id="24" dur="500"/>
                                        <p:tgtEl>
                                          <p:spTgt spid="3">
                                            <p:txEl>
                                              <p:pRg st="1" end="1"/>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6" presetClass="entr" presetSubtype="21" fill="hold" grpId="0"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Effect transition="in" filter="barn(inVertical)">
                                      <p:cBhvr>
                                        <p:cTn id="29"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animBg="1"/>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6" name="Rectangle 45">
            <a:extLst>
              <a:ext uri="{FF2B5EF4-FFF2-40B4-BE49-F238E27FC236}">
                <a16:creationId xmlns:a16="http://schemas.microsoft.com/office/drawing/2014/main" id="{64F519EA-836C-4E21-87EE-CE7AB01863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Rectangle 47">
            <a:extLst>
              <a:ext uri="{FF2B5EF4-FFF2-40B4-BE49-F238E27FC236}">
                <a16:creationId xmlns:a16="http://schemas.microsoft.com/office/drawing/2014/main" id="{E3E51905-F374-4E1A-97CF-B741584B7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526280"/>
            <a:ext cx="4449464" cy="23317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49">
            <a:extLst>
              <a:ext uri="{FF2B5EF4-FFF2-40B4-BE49-F238E27FC236}">
                <a16:creationId xmlns:a16="http://schemas.microsoft.com/office/drawing/2014/main" id="{A210685A-6235-45A7-850D-A6F555466E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3374" y="702944"/>
            <a:ext cx="5369325" cy="5586984"/>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16805" y="1345958"/>
            <a:ext cx="4193196" cy="4166085"/>
          </a:xfrm>
        </p:spPr>
        <p:txBody>
          <a:bodyPr>
            <a:normAutofit/>
          </a:bodyPr>
          <a:lstStyle/>
          <a:p>
            <a:r>
              <a:rPr lang="en-GB" sz="4600"/>
              <a:t>Draft Bill 1998</a:t>
            </a:r>
          </a:p>
        </p:txBody>
      </p:sp>
      <p:grpSp>
        <p:nvGrpSpPr>
          <p:cNvPr id="52" name="Group 51">
            <a:extLst>
              <a:ext uri="{FF2B5EF4-FFF2-40B4-BE49-F238E27FC236}">
                <a16:creationId xmlns:a16="http://schemas.microsoft.com/office/drawing/2014/main" id="{C833A70A-9722-46F0-A5EB-C72F7874707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864" y="3048506"/>
            <a:ext cx="630289" cy="765242"/>
            <a:chOff x="45711" y="3048506"/>
            <a:chExt cx="630289" cy="765242"/>
          </a:xfrm>
        </p:grpSpPr>
        <p:sp>
          <p:nvSpPr>
            <p:cNvPr id="53" name="Rectangle 2">
              <a:extLst>
                <a:ext uri="{FF2B5EF4-FFF2-40B4-BE49-F238E27FC236}">
                  <a16:creationId xmlns:a16="http://schemas.microsoft.com/office/drawing/2014/main" id="{0E424FCE-3213-4BEE-A1E8-B7E8AEA5A2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166" y="304850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Rectangle 59">
              <a:extLst>
                <a:ext uri="{FF2B5EF4-FFF2-40B4-BE49-F238E27FC236}">
                  <a16:creationId xmlns:a16="http://schemas.microsoft.com/office/drawing/2014/main" id="{5EE95433-383A-45BD-BFCA-833B8F0AE4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166" y="3225010"/>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Rectangle 62">
              <a:extLst>
                <a:ext uri="{FF2B5EF4-FFF2-40B4-BE49-F238E27FC236}">
                  <a16:creationId xmlns:a16="http://schemas.microsoft.com/office/drawing/2014/main" id="{2EEA944D-C4D5-48D7-804D-86BE8AFC86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166" y="3401514"/>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Rectangle 64">
              <a:extLst>
                <a:ext uri="{FF2B5EF4-FFF2-40B4-BE49-F238E27FC236}">
                  <a16:creationId xmlns:a16="http://schemas.microsoft.com/office/drawing/2014/main" id="{F3FCE305-3F55-48BF-8549-01E0364C86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166" y="357801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Rectangle 66">
              <a:extLst>
                <a:ext uri="{FF2B5EF4-FFF2-40B4-BE49-F238E27FC236}">
                  <a16:creationId xmlns:a16="http://schemas.microsoft.com/office/drawing/2014/main" id="{23D7F518-6C41-4C3F-9060-C9FE0B1D4C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166" y="375452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Rectangle 2">
              <a:extLst>
                <a:ext uri="{FF2B5EF4-FFF2-40B4-BE49-F238E27FC236}">
                  <a16:creationId xmlns:a16="http://schemas.microsoft.com/office/drawing/2014/main" id="{3B93E94B-19C7-49C9-A135-582F72B1A2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2053" y="304850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Rectangle 59">
              <a:extLst>
                <a:ext uri="{FF2B5EF4-FFF2-40B4-BE49-F238E27FC236}">
                  <a16:creationId xmlns:a16="http://schemas.microsoft.com/office/drawing/2014/main" id="{FEF28287-3D78-44FC-8C53-70755EAF6F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2053" y="3225010"/>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Rectangle 62">
              <a:extLst>
                <a:ext uri="{FF2B5EF4-FFF2-40B4-BE49-F238E27FC236}">
                  <a16:creationId xmlns:a16="http://schemas.microsoft.com/office/drawing/2014/main" id="{2E8ECBA7-D5B5-48AD-9108-4EB4FB5AAF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2053" y="3401514"/>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Rectangle 64">
              <a:extLst>
                <a:ext uri="{FF2B5EF4-FFF2-40B4-BE49-F238E27FC236}">
                  <a16:creationId xmlns:a16="http://schemas.microsoft.com/office/drawing/2014/main" id="{69CDB17F-9370-4BDB-AF7D-0C10664AF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2053" y="357801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Rectangle 66">
              <a:extLst>
                <a:ext uri="{FF2B5EF4-FFF2-40B4-BE49-F238E27FC236}">
                  <a16:creationId xmlns:a16="http://schemas.microsoft.com/office/drawing/2014/main" id="{65D03FDE-4254-4CCB-ACA1-CCF9ED99A1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2053" y="375452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Rectangle 2">
              <a:extLst>
                <a:ext uri="{FF2B5EF4-FFF2-40B4-BE49-F238E27FC236}">
                  <a16:creationId xmlns:a16="http://schemas.microsoft.com/office/drawing/2014/main" id="{406E5C16-E87A-48D6-808A-4E99A9FA2A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939" y="304850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ectangle 59">
              <a:extLst>
                <a:ext uri="{FF2B5EF4-FFF2-40B4-BE49-F238E27FC236}">
                  <a16:creationId xmlns:a16="http://schemas.microsoft.com/office/drawing/2014/main" id="{DD6696B0-7715-471B-835A-DA4F6E0B54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939" y="3225010"/>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Rectangle 62">
              <a:extLst>
                <a:ext uri="{FF2B5EF4-FFF2-40B4-BE49-F238E27FC236}">
                  <a16:creationId xmlns:a16="http://schemas.microsoft.com/office/drawing/2014/main" id="{7B7BE224-1A69-42AA-9C1C-29ADE08B27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939" y="3401514"/>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Rectangle 64">
              <a:extLst>
                <a:ext uri="{FF2B5EF4-FFF2-40B4-BE49-F238E27FC236}">
                  <a16:creationId xmlns:a16="http://schemas.microsoft.com/office/drawing/2014/main" id="{F4CBB296-B6FF-43BA-A2F1-471A7D6A32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939" y="357801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Rectangle 66">
              <a:extLst>
                <a:ext uri="{FF2B5EF4-FFF2-40B4-BE49-F238E27FC236}">
                  <a16:creationId xmlns:a16="http://schemas.microsoft.com/office/drawing/2014/main" id="{7B9B8F5E-97B1-4CC6-A25F-0406AF9F80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939" y="375452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Rectangle 2">
              <a:extLst>
                <a:ext uri="{FF2B5EF4-FFF2-40B4-BE49-F238E27FC236}">
                  <a16:creationId xmlns:a16="http://schemas.microsoft.com/office/drawing/2014/main" id="{9EB4DAA2-343C-4239-A2B2-D2412770B5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7825" y="304850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Rectangle 59">
              <a:extLst>
                <a:ext uri="{FF2B5EF4-FFF2-40B4-BE49-F238E27FC236}">
                  <a16:creationId xmlns:a16="http://schemas.microsoft.com/office/drawing/2014/main" id="{8D6B2AAD-8F5E-4D57-B2E6-7DBB7953C6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7825" y="3225010"/>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Rectangle 62">
              <a:extLst>
                <a:ext uri="{FF2B5EF4-FFF2-40B4-BE49-F238E27FC236}">
                  <a16:creationId xmlns:a16="http://schemas.microsoft.com/office/drawing/2014/main" id="{9CE95F93-6BC5-4616-9F8D-B941B4B8F1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7825" y="3401514"/>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Rectangle 64">
              <a:extLst>
                <a:ext uri="{FF2B5EF4-FFF2-40B4-BE49-F238E27FC236}">
                  <a16:creationId xmlns:a16="http://schemas.microsoft.com/office/drawing/2014/main" id="{A8C3D8DE-DC76-487C-8C2A-7684D5C9ED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7825" y="357801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Rectangle 66">
              <a:extLst>
                <a:ext uri="{FF2B5EF4-FFF2-40B4-BE49-F238E27FC236}">
                  <a16:creationId xmlns:a16="http://schemas.microsoft.com/office/drawing/2014/main" id="{56088CB5-E2A8-49A4-8AB5-6D5463E037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7825" y="375452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2">
              <a:extLst>
                <a:ext uri="{FF2B5EF4-FFF2-40B4-BE49-F238E27FC236}">
                  <a16:creationId xmlns:a16="http://schemas.microsoft.com/office/drawing/2014/main" id="{372F50F8-8B88-48EF-B21C-B5B2642621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5711" y="304850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59">
              <a:extLst>
                <a:ext uri="{FF2B5EF4-FFF2-40B4-BE49-F238E27FC236}">
                  <a16:creationId xmlns:a16="http://schemas.microsoft.com/office/drawing/2014/main" id="{37008499-DF9A-4230-BE00-35B862316E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5711" y="3225010"/>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62">
              <a:extLst>
                <a:ext uri="{FF2B5EF4-FFF2-40B4-BE49-F238E27FC236}">
                  <a16:creationId xmlns:a16="http://schemas.microsoft.com/office/drawing/2014/main" id="{BCEE48F0-E436-451D-A5FE-0D818D19E8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5711" y="3401514"/>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64">
              <a:extLst>
                <a:ext uri="{FF2B5EF4-FFF2-40B4-BE49-F238E27FC236}">
                  <a16:creationId xmlns:a16="http://schemas.microsoft.com/office/drawing/2014/main" id="{6852656E-1E8F-41F9-900D-8E8CC1B2B9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5711" y="357801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66">
              <a:extLst>
                <a:ext uri="{FF2B5EF4-FFF2-40B4-BE49-F238E27FC236}">
                  <a16:creationId xmlns:a16="http://schemas.microsoft.com/office/drawing/2014/main" id="{489DA605-39DD-45FD-9796-12A36B23B1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5711" y="375452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p:cNvSpPr>
            <a:spLocks noGrp="1"/>
          </p:cNvSpPr>
          <p:nvPr>
            <p:ph idx="1"/>
          </p:nvPr>
        </p:nvSpPr>
        <p:spPr>
          <a:xfrm>
            <a:off x="6229734" y="750307"/>
            <a:ext cx="5369326" cy="5357387"/>
          </a:xfrm>
        </p:spPr>
        <p:txBody>
          <a:bodyPr anchor="ctr">
            <a:normAutofit/>
          </a:bodyPr>
          <a:lstStyle/>
          <a:p>
            <a:pPr marL="0" indent="0">
              <a:buNone/>
            </a:pPr>
            <a:r>
              <a:rPr lang="en-GB" sz="2200" b="1" dirty="0"/>
              <a:t>Proposed:</a:t>
            </a:r>
          </a:p>
          <a:p>
            <a:pPr marL="0" indent="0">
              <a:buNone/>
            </a:pPr>
            <a:r>
              <a:rPr lang="en-GB" sz="2200" dirty="0"/>
              <a:t>A logical hierarchy of violent offences in plain English</a:t>
            </a:r>
          </a:p>
          <a:p>
            <a:pPr marL="0" indent="0">
              <a:buNone/>
            </a:pPr>
            <a:endParaRPr lang="en-GB" sz="2200" dirty="0"/>
          </a:p>
          <a:p>
            <a:pPr marL="0" indent="0">
              <a:buNone/>
            </a:pPr>
            <a:r>
              <a:rPr lang="en-GB" sz="2200" dirty="0"/>
              <a:t>However, it also replicates the defect in the present law of the gap between lowest level offence and ABH.</a:t>
            </a:r>
          </a:p>
        </p:txBody>
      </p:sp>
    </p:spTree>
    <p:extLst>
      <p:ext uri="{BB962C8B-B14F-4D97-AF65-F5344CB8AC3E}">
        <p14:creationId xmlns:p14="http://schemas.microsoft.com/office/powerpoint/2010/main" val="185154684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D55CD764-972B-4CA5-A885-53E55C63E1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34165AB3-7006-4430-BCE3-25476BE133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020887" cy="6491605"/>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94360" y="1209086"/>
            <a:ext cx="3876848" cy="4064925"/>
          </a:xfrm>
        </p:spPr>
        <p:txBody>
          <a:bodyPr anchor="ctr">
            <a:normAutofit/>
          </a:bodyPr>
          <a:lstStyle/>
          <a:p>
            <a:r>
              <a:rPr lang="en-GB" sz="5000"/>
              <a:t> Law Commission report 2015</a:t>
            </a:r>
          </a:p>
        </p:txBody>
      </p:sp>
      <p:grpSp>
        <p:nvGrpSpPr>
          <p:cNvPr id="20" name="Group 19">
            <a:extLst>
              <a:ext uri="{FF2B5EF4-FFF2-40B4-BE49-F238E27FC236}">
                <a16:creationId xmlns:a16="http://schemas.microsoft.com/office/drawing/2014/main" id="{11999B20-6058-4C55-882E-A1FB050B69D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167" y="2569464"/>
            <a:ext cx="242107" cy="1340860"/>
            <a:chOff x="56167" y="2761488"/>
            <a:chExt cx="242107" cy="1340860"/>
          </a:xfrm>
        </p:grpSpPr>
        <p:sp>
          <p:nvSpPr>
            <p:cNvPr id="21" name="Rectangle 2">
              <a:extLst>
                <a:ext uri="{FF2B5EF4-FFF2-40B4-BE49-F238E27FC236}">
                  <a16:creationId xmlns:a16="http://schemas.microsoft.com/office/drawing/2014/main" id="{168AC90C-344A-4A64-BC4B-AEE98034B0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33124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59">
              <a:extLst>
                <a:ext uri="{FF2B5EF4-FFF2-40B4-BE49-F238E27FC236}">
                  <a16:creationId xmlns:a16="http://schemas.microsoft.com/office/drawing/2014/main" id="{47AEB9AE-7E63-42CA-A3E5-F8EF7D8CA0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33124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
              <a:extLst>
                <a:ext uri="{FF2B5EF4-FFF2-40B4-BE49-F238E27FC236}">
                  <a16:creationId xmlns:a16="http://schemas.microsoft.com/office/drawing/2014/main" id="{076031FA-B93F-4A7D-AE66-85ADC613EB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18913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59">
              <a:extLst>
                <a:ext uri="{FF2B5EF4-FFF2-40B4-BE49-F238E27FC236}">
                  <a16:creationId xmlns:a16="http://schemas.microsoft.com/office/drawing/2014/main" id="{0C1FC8D1-E08A-4B12-A48F-BF225E5B0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18913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
              <a:extLst>
                <a:ext uri="{FF2B5EF4-FFF2-40B4-BE49-F238E27FC236}">
                  <a16:creationId xmlns:a16="http://schemas.microsoft.com/office/drawing/2014/main" id="{F62D5F69-2C82-4007-8EF0-EBC9C23501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04701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59">
              <a:extLst>
                <a:ext uri="{FF2B5EF4-FFF2-40B4-BE49-F238E27FC236}">
                  <a16:creationId xmlns:a16="http://schemas.microsoft.com/office/drawing/2014/main" id="{677FAED6-5057-4B80-B1CF-196DC022B7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04701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
              <a:extLst>
                <a:ext uri="{FF2B5EF4-FFF2-40B4-BE49-F238E27FC236}">
                  <a16:creationId xmlns:a16="http://schemas.microsoft.com/office/drawing/2014/main" id="{CE77C39F-572F-4435-85B4-9E9A35CFE2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290490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59">
              <a:extLst>
                <a:ext uri="{FF2B5EF4-FFF2-40B4-BE49-F238E27FC236}">
                  <a16:creationId xmlns:a16="http://schemas.microsoft.com/office/drawing/2014/main" id="{B3283BD4-0BC4-41D1-B09B-CBDC4292CD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290490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
              <a:extLst>
                <a:ext uri="{FF2B5EF4-FFF2-40B4-BE49-F238E27FC236}">
                  <a16:creationId xmlns:a16="http://schemas.microsoft.com/office/drawing/2014/main" id="{BA3E687B-951E-45B2-BEFE-4CBEB325FE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276279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59">
              <a:extLst>
                <a:ext uri="{FF2B5EF4-FFF2-40B4-BE49-F238E27FC236}">
                  <a16:creationId xmlns:a16="http://schemas.microsoft.com/office/drawing/2014/main" id="{A49870CA-6E02-4787-82A6-28C0CB6B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276279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2">
              <a:extLst>
                <a:ext uri="{FF2B5EF4-FFF2-40B4-BE49-F238E27FC236}">
                  <a16:creationId xmlns:a16="http://schemas.microsoft.com/office/drawing/2014/main" id="{5639C028-DD6E-4E69-AE6E-1CC158EDC9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404181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59">
              <a:extLst>
                <a:ext uri="{FF2B5EF4-FFF2-40B4-BE49-F238E27FC236}">
                  <a16:creationId xmlns:a16="http://schemas.microsoft.com/office/drawing/2014/main" id="{B1CD1FE8-3027-45AA-AD53-5B131FB03D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404181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2">
              <a:extLst>
                <a:ext uri="{FF2B5EF4-FFF2-40B4-BE49-F238E27FC236}">
                  <a16:creationId xmlns:a16="http://schemas.microsoft.com/office/drawing/2014/main" id="{1FD2B706-0BB9-4A30-9206-252E09AE03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89970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59">
              <a:extLst>
                <a:ext uri="{FF2B5EF4-FFF2-40B4-BE49-F238E27FC236}">
                  <a16:creationId xmlns:a16="http://schemas.microsoft.com/office/drawing/2014/main" id="{D5783E13-BA0A-4F1E-A4F0-BFC9FF1035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89970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2">
              <a:extLst>
                <a:ext uri="{FF2B5EF4-FFF2-40B4-BE49-F238E27FC236}">
                  <a16:creationId xmlns:a16="http://schemas.microsoft.com/office/drawing/2014/main" id="{D0847D6C-8036-43A9-BA3E-D1E8928882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75758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59">
              <a:extLst>
                <a:ext uri="{FF2B5EF4-FFF2-40B4-BE49-F238E27FC236}">
                  <a16:creationId xmlns:a16="http://schemas.microsoft.com/office/drawing/2014/main" id="{1D610CBF-7C35-498A-9BDD-A2954A7CAB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75758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2">
              <a:extLst>
                <a:ext uri="{FF2B5EF4-FFF2-40B4-BE49-F238E27FC236}">
                  <a16:creationId xmlns:a16="http://schemas.microsoft.com/office/drawing/2014/main" id="{BCB60915-0422-4144-87E9-2289DBC045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61547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59">
              <a:extLst>
                <a:ext uri="{FF2B5EF4-FFF2-40B4-BE49-F238E27FC236}">
                  <a16:creationId xmlns:a16="http://schemas.microsoft.com/office/drawing/2014/main" id="{9D64F486-DA93-45CE-9075-4110C67F10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61547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2">
              <a:extLst>
                <a:ext uri="{FF2B5EF4-FFF2-40B4-BE49-F238E27FC236}">
                  <a16:creationId xmlns:a16="http://schemas.microsoft.com/office/drawing/2014/main" id="{DA8356F6-E822-44E0-8A11-33E5A5432E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47336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59">
              <a:extLst>
                <a:ext uri="{FF2B5EF4-FFF2-40B4-BE49-F238E27FC236}">
                  <a16:creationId xmlns:a16="http://schemas.microsoft.com/office/drawing/2014/main" id="{C825C106-0BD3-41C1-8520-50F54BD675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47336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2" name="Rectangle 41">
            <a:extLst>
              <a:ext uri="{FF2B5EF4-FFF2-40B4-BE49-F238E27FC236}">
                <a16:creationId xmlns:a16="http://schemas.microsoft.com/office/drawing/2014/main" id="{E3E51905-F374-4E1A-97CF-B741584B7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01384"/>
            <a:ext cx="12192000" cy="35661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Content Placeholder 2">
            <a:extLst>
              <a:ext uri="{FF2B5EF4-FFF2-40B4-BE49-F238E27FC236}">
                <a16:creationId xmlns:a16="http://schemas.microsoft.com/office/drawing/2014/main" id="{5DCFC965-F520-9141-4346-8CCBC5E136CD}"/>
              </a:ext>
            </a:extLst>
          </p:cNvPr>
          <p:cNvGraphicFramePr>
            <a:graphicFrameLocks noGrp="1"/>
          </p:cNvGraphicFramePr>
          <p:nvPr>
            <p:ph idx="1"/>
            <p:extLst>
              <p:ext uri="{D42A27DB-BD31-4B8C-83A1-F6EECF244321}">
                <p14:modId xmlns:p14="http://schemas.microsoft.com/office/powerpoint/2010/main" val="72920400"/>
              </p:ext>
            </p:extLst>
          </p:nvPr>
        </p:nvGraphicFramePr>
        <p:xfrm>
          <a:off x="5614416" y="457200"/>
          <a:ext cx="6117336" cy="56967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4171779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FD8F1113-2E3C-46E3-B54F-B7F421EEF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4" name="Group 23">
            <a:extLst>
              <a:ext uri="{FF2B5EF4-FFF2-40B4-BE49-F238E27FC236}">
                <a16:creationId xmlns:a16="http://schemas.microsoft.com/office/drawing/2014/main" id="{465DDECC-A11E-434E-87B2-8997CD3832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25" name="Freeform 5">
              <a:extLst>
                <a:ext uri="{FF2B5EF4-FFF2-40B4-BE49-F238E27FC236}">
                  <a16:creationId xmlns:a16="http://schemas.microsoft.com/office/drawing/2014/main" id="{B54A4D14-513F-4121-92D3-5CCB4689621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29674" y="1298404"/>
              <a:ext cx="9702800" cy="5573512"/>
            </a:xfrm>
            <a:custGeom>
              <a:avLst/>
              <a:gdLst>
                <a:gd name="T0" fmla="*/ 1752 w 2038"/>
                <a:gd name="T1" fmla="*/ 1169 h 1169"/>
                <a:gd name="T2" fmla="*/ 1487 w 2038"/>
                <a:gd name="T3" fmla="*/ 334 h 1169"/>
                <a:gd name="T4" fmla="*/ 860 w 2038"/>
                <a:gd name="T5" fmla="*/ 22 h 1169"/>
                <a:gd name="T6" fmla="*/ 199 w 2038"/>
                <a:gd name="T7" fmla="*/ 318 h 1169"/>
                <a:gd name="T8" fmla="*/ 399 w 2038"/>
                <a:gd name="T9" fmla="*/ 1165 h 1169"/>
              </a:gdLst>
              <a:ahLst/>
              <a:cxnLst>
                <a:cxn ang="0">
                  <a:pos x="T0" y="T1"/>
                </a:cxn>
                <a:cxn ang="0">
                  <a:pos x="T2" y="T3"/>
                </a:cxn>
                <a:cxn ang="0">
                  <a:pos x="T4" y="T5"/>
                </a:cxn>
                <a:cxn ang="0">
                  <a:pos x="T6" y="T7"/>
                </a:cxn>
                <a:cxn ang="0">
                  <a:pos x="T8" y="T9"/>
                </a:cxn>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 name="Freeform 6">
              <a:extLst>
                <a:ext uri="{FF2B5EF4-FFF2-40B4-BE49-F238E27FC236}">
                  <a16:creationId xmlns:a16="http://schemas.microsoft.com/office/drawing/2014/main" id="{6C3411F1-AD17-499D-AFEF-2F300F6DF0F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70451" y="2018236"/>
              <a:ext cx="7373938" cy="4848892"/>
            </a:xfrm>
            <a:custGeom>
              <a:avLst/>
              <a:gdLst>
                <a:gd name="T0" fmla="*/ 1025 w 1549"/>
                <a:gd name="T1" fmla="*/ 1016 h 1017"/>
                <a:gd name="T2" fmla="*/ 1443 w 1549"/>
                <a:gd name="T3" fmla="*/ 592 h 1017"/>
                <a:gd name="T4" fmla="*/ 782 w 1549"/>
                <a:gd name="T5" fmla="*/ 53 h 1017"/>
                <a:gd name="T6" fmla="*/ 150 w 1549"/>
                <a:gd name="T7" fmla="*/ 329 h 1017"/>
                <a:gd name="T8" fmla="*/ 477 w 1549"/>
                <a:gd name="T9" fmla="*/ 1017 h 1017"/>
              </a:gdLst>
              <a:ahLst/>
              <a:cxnLst>
                <a:cxn ang="0">
                  <a:pos x="T0" y="T1"/>
                </a:cxn>
                <a:cxn ang="0">
                  <a:pos x="T2" y="T3"/>
                </a:cxn>
                <a:cxn ang="0">
                  <a:pos x="T4" y="T5"/>
                </a:cxn>
                <a:cxn ang="0">
                  <a:pos x="T6" y="T7"/>
                </a:cxn>
                <a:cxn ang="0">
                  <a:pos x="T8" y="T9"/>
                </a:cxn>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Freeform 7">
              <a:extLst>
                <a:ext uri="{FF2B5EF4-FFF2-40B4-BE49-F238E27FC236}">
                  <a16:creationId xmlns:a16="http://schemas.microsoft.com/office/drawing/2014/main" id="{60BF2CBE-B1E9-4C42-89DC-C35E4E65164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51351" y="1788400"/>
              <a:ext cx="8035925" cy="5083516"/>
            </a:xfrm>
            <a:custGeom>
              <a:avLst/>
              <a:gdLst>
                <a:gd name="T0" fmla="*/ 1302 w 1688"/>
                <a:gd name="T1" fmla="*/ 1066 h 1066"/>
                <a:gd name="T2" fmla="*/ 1613 w 1688"/>
                <a:gd name="T3" fmla="*/ 850 h 1066"/>
                <a:gd name="T4" fmla="*/ 1517 w 1688"/>
                <a:gd name="T5" fmla="*/ 471 h 1066"/>
                <a:gd name="T6" fmla="*/ 798 w 1688"/>
                <a:gd name="T7" fmla="*/ 28 h 1066"/>
                <a:gd name="T8" fmla="*/ 181 w 1688"/>
                <a:gd name="T9" fmla="*/ 333 h 1066"/>
                <a:gd name="T10" fmla="*/ 420 w 1688"/>
                <a:gd name="T11" fmla="*/ 1066 h 1066"/>
              </a:gdLst>
              <a:ahLst/>
              <a:cxnLst>
                <a:cxn ang="0">
                  <a:pos x="T0" y="T1"/>
                </a:cxn>
                <a:cxn ang="0">
                  <a:pos x="T2" y="T3"/>
                </a:cxn>
                <a:cxn ang="0">
                  <a:pos x="T4" y="T5"/>
                </a:cxn>
                <a:cxn ang="0">
                  <a:pos x="T6" y="T7"/>
                </a:cxn>
                <a:cxn ang="0">
                  <a:pos x="T8" y="T9"/>
                </a:cxn>
                <a:cxn ang="0">
                  <a:pos x="T10" y="T11"/>
                </a:cxn>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 name="Freeform 8">
              <a:extLst>
                <a:ext uri="{FF2B5EF4-FFF2-40B4-BE49-F238E27FC236}">
                  <a16:creationId xmlns:a16="http://schemas.microsoft.com/office/drawing/2014/main" id="{72C95A87-DCDB-41C4-B774-744B3ECBE8C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49842"/>
              <a:ext cx="10334625" cy="6322075"/>
            </a:xfrm>
            <a:custGeom>
              <a:avLst/>
              <a:gdLst>
                <a:gd name="T0" fmla="*/ 1873 w 2171"/>
                <a:gd name="T1" fmla="*/ 1326 h 1326"/>
                <a:gd name="T2" fmla="*/ 1609 w 2171"/>
                <a:gd name="T3" fmla="*/ 473 h 1326"/>
                <a:gd name="T4" fmla="*/ 880 w 2171"/>
                <a:gd name="T5" fmla="*/ 63 h 1326"/>
                <a:gd name="T6" fmla="*/ 0 w 2171"/>
                <a:gd name="T7" fmla="*/ 423 h 1326"/>
              </a:gdLst>
              <a:ahLst/>
              <a:cxnLst>
                <a:cxn ang="0">
                  <a:pos x="T0" y="T1"/>
                </a:cxn>
                <a:cxn ang="0">
                  <a:pos x="T2" y="T3"/>
                </a:cxn>
                <a:cxn ang="0">
                  <a:pos x="T4" y="T5"/>
                </a:cxn>
                <a:cxn ang="0">
                  <a:pos x="T6" y="T7"/>
                </a:cxn>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Freeform 9">
              <a:extLst>
                <a:ext uri="{FF2B5EF4-FFF2-40B4-BE49-F238E27FC236}">
                  <a16:creationId xmlns:a16="http://schemas.microsoft.com/office/drawing/2014/main" id="{BCB97515-32FF-43A6-A51C-B140193ABB6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6186246"/>
              <a:ext cx="504825" cy="681527"/>
            </a:xfrm>
            <a:custGeom>
              <a:avLst/>
              <a:gdLst>
                <a:gd name="T0" fmla="*/ 0 w 106"/>
                <a:gd name="T1" fmla="*/ 0 h 143"/>
                <a:gd name="T2" fmla="*/ 106 w 106"/>
                <a:gd name="T3" fmla="*/ 143 h 143"/>
              </a:gdLst>
              <a:ahLst/>
              <a:cxnLst>
                <a:cxn ang="0">
                  <a:pos x="T0" y="T1"/>
                </a:cxn>
                <a:cxn ang="0">
                  <a:pos x="T2" y="T3"/>
                </a:cxn>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 name="Freeform 10">
              <a:extLst>
                <a:ext uri="{FF2B5EF4-FFF2-40B4-BE49-F238E27FC236}">
                  <a16:creationId xmlns:a16="http://schemas.microsoft.com/office/drawing/2014/main" id="{9C6379D3-7045-4B76-9409-6D23D753D0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1881"/>
              <a:ext cx="11091863" cy="6923796"/>
            </a:xfrm>
            <a:custGeom>
              <a:avLst/>
              <a:gdLst>
                <a:gd name="T0" fmla="*/ 2046 w 2330"/>
                <a:gd name="T1" fmla="*/ 1452 h 1452"/>
                <a:gd name="T2" fmla="*/ 1813 w 2330"/>
                <a:gd name="T3" fmla="*/ 601 h 1452"/>
                <a:gd name="T4" fmla="*/ 956 w 2330"/>
                <a:gd name="T5" fmla="*/ 97 h 1452"/>
                <a:gd name="T6" fmla="*/ 0 w 2330"/>
                <a:gd name="T7" fmla="*/ 366 h 1452"/>
              </a:gdLst>
              <a:ahLst/>
              <a:cxnLst>
                <a:cxn ang="0">
                  <a:pos x="T0" y="T1"/>
                </a:cxn>
                <a:cxn ang="0">
                  <a:pos x="T2" y="T3"/>
                </a:cxn>
                <a:cxn ang="0">
                  <a:pos x="T4" y="T5"/>
                </a:cxn>
                <a:cxn ang="0">
                  <a:pos x="T6" y="T7"/>
                </a:cxn>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 name="Freeform 11">
              <a:extLst>
                <a:ext uri="{FF2B5EF4-FFF2-40B4-BE49-F238E27FC236}">
                  <a16:creationId xmlns:a16="http://schemas.microsoft.com/office/drawing/2014/main" id="{7C324CDD-B30F-47DD-8627-E2171D5E839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426601" y="5579"/>
              <a:ext cx="5788025" cy="6847184"/>
            </a:xfrm>
            <a:custGeom>
              <a:avLst/>
              <a:gdLst>
                <a:gd name="T0" fmla="*/ 1094 w 1216"/>
                <a:gd name="T1" fmla="*/ 1436 h 1436"/>
                <a:gd name="T2" fmla="*/ 709 w 1216"/>
                <a:gd name="T3" fmla="*/ 551 h 1436"/>
                <a:gd name="T4" fmla="*/ 0 w 1216"/>
                <a:gd name="T5" fmla="*/ 0 h 1436"/>
              </a:gdLst>
              <a:ahLst/>
              <a:cxnLst>
                <a:cxn ang="0">
                  <a:pos x="T0" y="T1"/>
                </a:cxn>
                <a:cxn ang="0">
                  <a:pos x="T2" y="T3"/>
                </a:cxn>
                <a:cxn ang="0">
                  <a:pos x="T4" y="T5"/>
                </a:cxn>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 name="Freeform 12">
              <a:extLst>
                <a:ext uri="{FF2B5EF4-FFF2-40B4-BE49-F238E27FC236}">
                  <a16:creationId xmlns:a16="http://schemas.microsoft.com/office/drawing/2014/main" id="{61B1C1DE-4201-4989-BE65-41ADC247255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1057275" cy="614491"/>
            </a:xfrm>
            <a:custGeom>
              <a:avLst/>
              <a:gdLst>
                <a:gd name="T0" fmla="*/ 222 w 222"/>
                <a:gd name="T1" fmla="*/ 0 h 129"/>
                <a:gd name="T2" fmla="*/ 0 w 222"/>
                <a:gd name="T3" fmla="*/ 129 h 129"/>
              </a:gdLst>
              <a:ahLst/>
              <a:cxnLst>
                <a:cxn ang="0">
                  <a:pos x="T0" y="T1"/>
                </a:cxn>
                <a:cxn ang="0">
                  <a:pos x="T2" y="T3"/>
                </a:cxn>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 name="Freeform 13">
              <a:extLst>
                <a:ext uri="{FF2B5EF4-FFF2-40B4-BE49-F238E27FC236}">
                  <a16:creationId xmlns:a16="http://schemas.microsoft.com/office/drawing/2014/main" id="{0A9092BE-A36C-4833-8E71-2850F4AF7C3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21889" y="5579"/>
              <a:ext cx="5588000" cy="6866337"/>
            </a:xfrm>
            <a:custGeom>
              <a:avLst/>
              <a:gdLst>
                <a:gd name="T0" fmla="*/ 1067 w 1174"/>
                <a:gd name="T1" fmla="*/ 1440 h 1440"/>
                <a:gd name="T2" fmla="*/ 698 w 1174"/>
                <a:gd name="T3" fmla="*/ 577 h 1440"/>
                <a:gd name="T4" fmla="*/ 0 w 1174"/>
                <a:gd name="T5" fmla="*/ 0 h 1440"/>
              </a:gdLst>
              <a:ahLst/>
              <a:cxnLst>
                <a:cxn ang="0">
                  <a:pos x="T0" y="T1"/>
                </a:cxn>
                <a:cxn ang="0">
                  <a:pos x="T2" y="T3"/>
                </a:cxn>
                <a:cxn ang="0">
                  <a:pos x="T4" y="T5"/>
                </a:cxn>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 name="Freeform 14">
              <a:extLst>
                <a:ext uri="{FF2B5EF4-FFF2-40B4-BE49-F238E27FC236}">
                  <a16:creationId xmlns:a16="http://schemas.microsoft.com/office/drawing/2014/main" id="{806398CC-D327-4E06-838C-31119BD56F8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790"/>
              <a:ext cx="595313" cy="352734"/>
            </a:xfrm>
            <a:custGeom>
              <a:avLst/>
              <a:gdLst>
                <a:gd name="T0" fmla="*/ 125 w 125"/>
                <a:gd name="T1" fmla="*/ 0 h 74"/>
                <a:gd name="T2" fmla="*/ 0 w 125"/>
                <a:gd name="T3" fmla="*/ 74 h 74"/>
              </a:gdLst>
              <a:ahLst/>
              <a:cxnLst>
                <a:cxn ang="0">
                  <a:pos x="T0" y="T1"/>
                </a:cxn>
                <a:cxn ang="0">
                  <a:pos x="T2" y="T3"/>
                </a:cxn>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 name="Freeform 15">
              <a:extLst>
                <a:ext uri="{FF2B5EF4-FFF2-40B4-BE49-F238E27FC236}">
                  <a16:creationId xmlns:a16="http://schemas.microsoft.com/office/drawing/2014/main" id="{1E3F0C5B-76A9-4A8F-A1CB-35C0DE83A83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012389" y="5579"/>
              <a:ext cx="5497513" cy="6866337"/>
            </a:xfrm>
            <a:custGeom>
              <a:avLst/>
              <a:gdLst>
                <a:gd name="T0" fmla="*/ 1056 w 1155"/>
                <a:gd name="T1" fmla="*/ 1440 h 1440"/>
                <a:gd name="T2" fmla="*/ 686 w 1155"/>
                <a:gd name="T3" fmla="*/ 580 h 1440"/>
                <a:gd name="T4" fmla="*/ 0 w 1155"/>
                <a:gd name="T5" fmla="*/ 0 h 1440"/>
              </a:gdLst>
              <a:ahLst/>
              <a:cxnLst>
                <a:cxn ang="0">
                  <a:pos x="T0" y="T1"/>
                </a:cxn>
                <a:cxn ang="0">
                  <a:pos x="T2" y="T3"/>
                </a:cxn>
                <a:cxn ang="0">
                  <a:pos x="T4" y="T5"/>
                </a:cxn>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 name="Freeform 16">
              <a:extLst>
                <a:ext uri="{FF2B5EF4-FFF2-40B4-BE49-F238E27FC236}">
                  <a16:creationId xmlns:a16="http://schemas.microsoft.com/office/drawing/2014/main" id="{70A741CC-E736-448A-A94E-5C8BB9711DC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357188" cy="213875"/>
            </a:xfrm>
            <a:custGeom>
              <a:avLst/>
              <a:gdLst>
                <a:gd name="T0" fmla="*/ 75 w 75"/>
                <a:gd name="T1" fmla="*/ 0 h 45"/>
                <a:gd name="T2" fmla="*/ 0 w 75"/>
                <a:gd name="T3" fmla="*/ 45 h 45"/>
              </a:gdLst>
              <a:ahLst/>
              <a:cxnLst>
                <a:cxn ang="0">
                  <a:pos x="T0" y="T1"/>
                </a:cxn>
                <a:cxn ang="0">
                  <a:pos x="T2" y="T3"/>
                </a:cxn>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7" name="Freeform 17">
              <a:extLst>
                <a:ext uri="{FF2B5EF4-FFF2-40B4-BE49-F238E27FC236}">
                  <a16:creationId xmlns:a16="http://schemas.microsoft.com/office/drawing/2014/main" id="{202722D1-549B-407E-BF75-2A1E8DB5BA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10826" y="790"/>
              <a:ext cx="5522913" cy="6871126"/>
            </a:xfrm>
            <a:custGeom>
              <a:avLst/>
              <a:gdLst>
                <a:gd name="T0" fmla="*/ 1053 w 1160"/>
                <a:gd name="T1" fmla="*/ 1441 h 1441"/>
                <a:gd name="T2" fmla="*/ 705 w 1160"/>
                <a:gd name="T3" fmla="*/ 599 h 1441"/>
                <a:gd name="T4" fmla="*/ 0 w 1160"/>
                <a:gd name="T5" fmla="*/ 0 h 1441"/>
              </a:gdLst>
              <a:ahLst/>
              <a:cxnLst>
                <a:cxn ang="0">
                  <a:pos x="T0" y="T1"/>
                </a:cxn>
                <a:cxn ang="0">
                  <a:pos x="T2" y="T3"/>
                </a:cxn>
                <a:cxn ang="0">
                  <a:pos x="T4" y="T5"/>
                </a:cxn>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8" name="Freeform 18">
              <a:extLst>
                <a:ext uri="{FF2B5EF4-FFF2-40B4-BE49-F238E27FC236}">
                  <a16:creationId xmlns:a16="http://schemas.microsoft.com/office/drawing/2014/main" id="{5CA8D742-18BD-41B5-9C00-FCFFAED2575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63239" y="5579"/>
              <a:ext cx="5413375" cy="6866337"/>
            </a:xfrm>
            <a:custGeom>
              <a:avLst/>
              <a:gdLst>
                <a:gd name="T0" fmla="*/ 1040 w 1137"/>
                <a:gd name="T1" fmla="*/ 1440 h 1440"/>
                <a:gd name="T2" fmla="*/ 698 w 1137"/>
                <a:gd name="T3" fmla="*/ 611 h 1440"/>
                <a:gd name="T4" fmla="*/ 0 w 1137"/>
                <a:gd name="T5" fmla="*/ 0 h 1440"/>
              </a:gdLst>
              <a:ahLst/>
              <a:cxnLst>
                <a:cxn ang="0">
                  <a:pos x="T0" y="T1"/>
                </a:cxn>
                <a:cxn ang="0">
                  <a:pos x="T2" y="T3"/>
                </a:cxn>
                <a:cxn ang="0">
                  <a:pos x="T4" y="T5"/>
                </a:cxn>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 name="Freeform 19">
              <a:extLst>
                <a:ext uri="{FF2B5EF4-FFF2-40B4-BE49-F238E27FC236}">
                  <a16:creationId xmlns:a16="http://schemas.microsoft.com/office/drawing/2014/main" id="{8BF81081-4C33-488E-A37E-B95567D0BF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77576" y="5579"/>
              <a:ext cx="5037138" cy="6861550"/>
            </a:xfrm>
            <a:custGeom>
              <a:avLst/>
              <a:gdLst>
                <a:gd name="T0" fmla="*/ 1011 w 1058"/>
                <a:gd name="T1" fmla="*/ 1439 h 1439"/>
                <a:gd name="T2" fmla="*/ 648 w 1058"/>
                <a:gd name="T3" fmla="*/ 617 h 1439"/>
                <a:gd name="T4" fmla="*/ 0 w 1058"/>
                <a:gd name="T5" fmla="*/ 0 h 1439"/>
              </a:gdLst>
              <a:ahLst/>
              <a:cxnLst>
                <a:cxn ang="0">
                  <a:pos x="T0" y="T1"/>
                </a:cxn>
                <a:cxn ang="0">
                  <a:pos x="T2" y="T3"/>
                </a:cxn>
                <a:cxn ang="0">
                  <a:pos x="T4" y="T5"/>
                </a:cxn>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 name="Freeform 20">
              <a:extLst>
                <a:ext uri="{FF2B5EF4-FFF2-40B4-BE49-F238E27FC236}">
                  <a16:creationId xmlns:a16="http://schemas.microsoft.com/office/drawing/2014/main" id="{462F0DE0-CEBA-420B-8032-FB60893B8E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768289" y="5579"/>
              <a:ext cx="3417888" cy="2742066"/>
            </a:xfrm>
            <a:custGeom>
              <a:avLst/>
              <a:gdLst>
                <a:gd name="T0" fmla="*/ 718 w 718"/>
                <a:gd name="T1" fmla="*/ 575 h 575"/>
                <a:gd name="T2" fmla="*/ 0 w 718"/>
                <a:gd name="T3" fmla="*/ 0 h 575"/>
              </a:gdLst>
              <a:ahLst/>
              <a:cxnLst>
                <a:cxn ang="0">
                  <a:pos x="T0" y="T1"/>
                </a:cxn>
                <a:cxn ang="0">
                  <a:pos x="T2" y="T3"/>
                </a:cxn>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 name="Freeform 21">
              <a:extLst>
                <a:ext uri="{FF2B5EF4-FFF2-40B4-BE49-F238E27FC236}">
                  <a16:creationId xmlns:a16="http://schemas.microsoft.com/office/drawing/2014/main" id="{79C8D19E-E3D6-45A6-BCA2-5918A37D7AC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235014" y="10367"/>
              <a:ext cx="2951163" cy="2555325"/>
            </a:xfrm>
            <a:custGeom>
              <a:avLst/>
              <a:gdLst>
                <a:gd name="T0" fmla="*/ 620 w 620"/>
                <a:gd name="T1" fmla="*/ 536 h 536"/>
                <a:gd name="T2" fmla="*/ 0 w 620"/>
                <a:gd name="T3" fmla="*/ 0 h 536"/>
              </a:gdLst>
              <a:ahLst/>
              <a:cxnLst>
                <a:cxn ang="0">
                  <a:pos x="T0" y="T1"/>
                </a:cxn>
                <a:cxn ang="0">
                  <a:pos x="T2" y="T3"/>
                </a:cxn>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 name="Freeform 22">
              <a:extLst>
                <a:ext uri="{FF2B5EF4-FFF2-40B4-BE49-F238E27FC236}">
                  <a16:creationId xmlns:a16="http://schemas.microsoft.com/office/drawing/2014/main" id="{43280283-E04A-43CA-BFA1-F285486A2F0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20826" y="5579"/>
              <a:ext cx="2165350" cy="1358265"/>
            </a:xfrm>
            <a:custGeom>
              <a:avLst/>
              <a:gdLst>
                <a:gd name="T0" fmla="*/ 0 w 455"/>
                <a:gd name="T1" fmla="*/ 0 h 285"/>
                <a:gd name="T2" fmla="*/ 455 w 455"/>
                <a:gd name="T3" fmla="*/ 285 h 285"/>
              </a:gdLst>
              <a:ahLst/>
              <a:cxnLst>
                <a:cxn ang="0">
                  <a:pos x="T0" y="T1"/>
                </a:cxn>
                <a:cxn ang="0">
                  <a:pos x="T2" y="T3"/>
                </a:cxn>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 name="Freeform 23">
              <a:extLst>
                <a:ext uri="{FF2B5EF4-FFF2-40B4-BE49-F238E27FC236}">
                  <a16:creationId xmlns:a16="http://schemas.microsoft.com/office/drawing/2014/main" id="{38328CB6-0FC5-4AEA-BC7E-489267CB6F1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90826" y="5579"/>
              <a:ext cx="895350" cy="534687"/>
            </a:xfrm>
            <a:custGeom>
              <a:avLst/>
              <a:gdLst>
                <a:gd name="T0" fmla="*/ 0 w 188"/>
                <a:gd name="T1" fmla="*/ 0 h 112"/>
                <a:gd name="T2" fmla="*/ 188 w 188"/>
                <a:gd name="T3" fmla="*/ 112 h 112"/>
              </a:gdLst>
              <a:ahLst/>
              <a:cxnLst>
                <a:cxn ang="0">
                  <a:pos x="T0" y="T1"/>
                </a:cxn>
                <a:cxn ang="0">
                  <a:pos x="T2" y="T3"/>
                </a:cxn>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C7E56849-0DDC-4178-8C81-3449924C8742}"/>
              </a:ext>
            </a:extLst>
          </p:cNvPr>
          <p:cNvSpPr>
            <a:spLocks noGrp="1"/>
          </p:cNvSpPr>
          <p:nvPr>
            <p:ph type="title"/>
          </p:nvPr>
        </p:nvSpPr>
        <p:spPr>
          <a:xfrm>
            <a:off x="2047793" y="4614902"/>
            <a:ext cx="8081960" cy="943954"/>
          </a:xfrm>
        </p:spPr>
        <p:txBody>
          <a:bodyPr vert="horz" lIns="91440" tIns="45720" rIns="91440" bIns="45720" rtlCol="0" anchor="b">
            <a:normAutofit/>
          </a:bodyPr>
          <a:lstStyle/>
          <a:p>
            <a:pPr algn="ctr"/>
            <a:endParaRPr lang="en-US" sz="4000" kern="1200" dirty="0">
              <a:solidFill>
                <a:schemeClr val="tx1"/>
              </a:solidFill>
              <a:latin typeface="+mj-lt"/>
              <a:ea typeface="+mj-ea"/>
              <a:cs typeface="+mj-cs"/>
            </a:endParaRPr>
          </a:p>
        </p:txBody>
      </p:sp>
      <p:sp>
        <p:nvSpPr>
          <p:cNvPr id="45" name="Isosceles Triangle 39">
            <a:extLst>
              <a:ext uri="{FF2B5EF4-FFF2-40B4-BE49-F238E27FC236}">
                <a16:creationId xmlns:a16="http://schemas.microsoft.com/office/drawing/2014/main" id="{4F37E7FB-7372-47E3-914E-7CF7E94B1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892384" y="4386808"/>
            <a:ext cx="407233" cy="351063"/>
          </a:xfrm>
          <a:prstGeom prst="triangle">
            <a:avLst/>
          </a:prstGeom>
          <a:solidFill>
            <a:srgbClr val="84524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a:extLst>
              <a:ext uri="{FF2B5EF4-FFF2-40B4-BE49-F238E27FC236}">
                <a16:creationId xmlns:a16="http://schemas.microsoft.com/office/drawing/2014/main" id="{16E168E2-3256-43A5-9298-9E5A6AE8F7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2847" y="954593"/>
            <a:ext cx="6086306" cy="3432215"/>
          </a:xfrm>
          <a:prstGeom prst="rect">
            <a:avLst/>
          </a:prstGeom>
          <a:solidFill>
            <a:schemeClr val="bg1"/>
          </a:solidFill>
          <a:ln w="19050">
            <a:solidFill>
              <a:srgbClr val="84524C"/>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Online Media 2" title="Offences against the person - the need for reform">
            <a:hlinkClick r:id="" action="ppaction://media"/>
            <a:extLst>
              <a:ext uri="{FF2B5EF4-FFF2-40B4-BE49-F238E27FC236}">
                <a16:creationId xmlns:a16="http://schemas.microsoft.com/office/drawing/2014/main" id="{EA5CB327-5469-79E7-887F-3EF3CC27CC39}"/>
              </a:ext>
            </a:extLst>
          </p:cNvPr>
          <p:cNvPicPr>
            <a:picLocks noGrp="1" noRot="1" noChangeAspect="1"/>
          </p:cNvPicPr>
          <p:nvPr>
            <p:ph idx="1"/>
            <a:videoFile r:link="rId1"/>
          </p:nvPr>
        </p:nvPicPr>
        <p:blipFill>
          <a:blip r:embed="rId4"/>
          <a:stretch>
            <a:fillRect/>
          </a:stretch>
        </p:blipFill>
        <p:spPr>
          <a:xfrm>
            <a:off x="0" y="-39922"/>
            <a:ext cx="12186176" cy="6885190"/>
          </a:xfrm>
          <a:prstGeom prst="rect">
            <a:avLst/>
          </a:prstGeom>
          <a:ln w="12700">
            <a:noFill/>
          </a:ln>
        </p:spPr>
      </p:pic>
    </p:spTree>
    <p:extLst>
      <p:ext uri="{BB962C8B-B14F-4D97-AF65-F5344CB8AC3E}">
        <p14:creationId xmlns:p14="http://schemas.microsoft.com/office/powerpoint/2010/main" val="10577214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B6890DF-33A5-84F5-B0B8-6F07810D41D6}"/>
              </a:ext>
            </a:extLst>
          </p:cNvPr>
          <p:cNvSpPr>
            <a:spLocks noGrp="1"/>
          </p:cNvSpPr>
          <p:nvPr>
            <p:ph idx="1"/>
          </p:nvPr>
        </p:nvSpPr>
        <p:spPr>
          <a:xfrm>
            <a:off x="680884" y="390114"/>
            <a:ext cx="10515600" cy="6226995"/>
          </a:xfrm>
        </p:spPr>
        <p:txBody>
          <a:bodyPr>
            <a:normAutofit fontScale="92500"/>
          </a:bodyPr>
          <a:lstStyle/>
          <a:p>
            <a:pPr marL="0" indent="0">
              <a:lnSpc>
                <a:spcPct val="150000"/>
              </a:lnSpc>
              <a:buNone/>
            </a:pPr>
            <a:r>
              <a:rPr lang="en-US" sz="2200" b="1" dirty="0"/>
              <a:t>Problem Question</a:t>
            </a:r>
          </a:p>
          <a:p>
            <a:pPr marL="0" indent="0">
              <a:lnSpc>
                <a:spcPct val="150000"/>
              </a:lnSpc>
              <a:buNone/>
            </a:pPr>
            <a:r>
              <a:rPr lang="en-US" sz="2200" dirty="0"/>
              <a:t>Lee’s girlfriend, Tilly, recently broke off their relationship as she wanted to start a relationship with Lee’s work colleague, Sam. Lee was very upset about the break-up and wanted to rekindle his relationship with Tilly. One evening, after work, Lee went to the pub with a few work colleagues, including Sam. Lee drank five pints of strong cider to give him the courage to confront Sam. Lee told Sam to leave Tilly alone or he would regret it. Sam decided to leave, as he did not like the threatening tone used by Lee. Before leaving the pub, Sam went to the toilet. Lee followed him, still carrying his pint of cider. In the toilet, Lee shouted abuse at Sam, who just turned and waved Lee away. Lee mistakenly believed that Sam was going to hit him, so he threw his glass at Sam. Sam raised his arm to defend himself and the glass smashed on impact with his arm, causing a deep cut to his forearm. Sam sustained a nasty cut, which required a number of stitches. </a:t>
            </a:r>
          </a:p>
          <a:p>
            <a:pPr>
              <a:lnSpc>
                <a:spcPct val="150000"/>
              </a:lnSpc>
            </a:pPr>
            <a:r>
              <a:rPr lang="en-US" sz="2200" dirty="0"/>
              <a:t>Advise Lee of his potential liability. </a:t>
            </a:r>
          </a:p>
          <a:p>
            <a:endParaRPr lang="en-GB" dirty="0"/>
          </a:p>
        </p:txBody>
      </p:sp>
    </p:spTree>
    <p:extLst>
      <p:ext uri="{BB962C8B-B14F-4D97-AF65-F5344CB8AC3E}">
        <p14:creationId xmlns:p14="http://schemas.microsoft.com/office/powerpoint/2010/main" val="11371608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C0B27210-D0CA-4654-B3E3-9ABB4F178E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9CE5A3-E12D-962C-C3A7-02867155CC98}"/>
              </a:ext>
            </a:extLst>
          </p:cNvPr>
          <p:cNvSpPr>
            <a:spLocks noGrp="1"/>
          </p:cNvSpPr>
          <p:nvPr>
            <p:ph type="title"/>
          </p:nvPr>
        </p:nvSpPr>
        <p:spPr>
          <a:xfrm>
            <a:off x="6746628" y="1783959"/>
            <a:ext cx="4645250" cy="2889114"/>
          </a:xfrm>
        </p:spPr>
        <p:txBody>
          <a:bodyPr vert="horz" lIns="91440" tIns="45720" rIns="91440" bIns="45720" rtlCol="0" anchor="b">
            <a:normAutofit/>
          </a:bodyPr>
          <a:lstStyle/>
          <a:p>
            <a:r>
              <a:rPr lang="en-US" sz="6000" kern="1200">
                <a:solidFill>
                  <a:schemeClr val="bg1"/>
                </a:solidFill>
                <a:latin typeface="+mj-lt"/>
                <a:ea typeface="+mj-ea"/>
                <a:cs typeface="+mj-cs"/>
              </a:rPr>
              <a:t>Any Questions?</a:t>
            </a:r>
          </a:p>
        </p:txBody>
      </p:sp>
      <p:sp>
        <p:nvSpPr>
          <p:cNvPr id="24" name="Freeform: Shape 23">
            <a:extLst>
              <a:ext uri="{FF2B5EF4-FFF2-40B4-BE49-F238E27FC236}">
                <a16:creationId xmlns:a16="http://schemas.microsoft.com/office/drawing/2014/main" id="{1DB7C82F-AB7E-4F0C-B829-FA1B9C4151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6" name="Freeform: Shape 25">
            <a:extLst>
              <a:ext uri="{FF2B5EF4-FFF2-40B4-BE49-F238E27FC236}">
                <a16:creationId xmlns:a16="http://schemas.microsoft.com/office/drawing/2014/main" id="{70B66945-4967-4040-926D-DCA44313CD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24154" cy="6858000"/>
          </a:xfrm>
          <a:custGeom>
            <a:avLst/>
            <a:gdLst>
              <a:gd name="connsiteX0" fmla="*/ 0 w 6024154"/>
              <a:gd name="connsiteY0" fmla="*/ 0 h 6858000"/>
              <a:gd name="connsiteX1" fmla="*/ 5953780 w 6024154"/>
              <a:gd name="connsiteY1" fmla="*/ 0 h 6858000"/>
              <a:gd name="connsiteX2" fmla="*/ 5989880 w 6024154"/>
              <a:gd name="connsiteY2" fmla="*/ 284091 h 6858000"/>
              <a:gd name="connsiteX3" fmla="*/ 6024154 w 6024154"/>
              <a:gd name="connsiteY3" fmla="*/ 962844 h 6858000"/>
              <a:gd name="connsiteX4" fmla="*/ 2549934 w 6024154"/>
              <a:gd name="connsiteY4" fmla="*/ 6800152 h 6858000"/>
              <a:gd name="connsiteX5" fmla="*/ 2436987 w 6024154"/>
              <a:gd name="connsiteY5" fmla="*/ 6858000 h 6858000"/>
              <a:gd name="connsiteX6" fmla="*/ 0 w 6024154"/>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Graphic 6" descr="Help">
            <a:extLst>
              <a:ext uri="{FF2B5EF4-FFF2-40B4-BE49-F238E27FC236}">
                <a16:creationId xmlns:a16="http://schemas.microsoft.com/office/drawing/2014/main" id="{218DACA6-9C21-3A3F-0C92-1ED188F85BB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19382" y="720993"/>
            <a:ext cx="4047843" cy="4047843"/>
          </a:xfrm>
          <a:prstGeom prst="rect">
            <a:avLst/>
          </a:prstGeom>
        </p:spPr>
      </p:pic>
    </p:spTree>
    <p:extLst>
      <p:ext uri="{BB962C8B-B14F-4D97-AF65-F5344CB8AC3E}">
        <p14:creationId xmlns:p14="http://schemas.microsoft.com/office/powerpoint/2010/main" val="94099489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0804DBFC42F64693D899720BA9B0FE" ma:contentTypeVersion="10" ma:contentTypeDescription="Create a new document." ma:contentTypeScope="" ma:versionID="f1a80af05e95d20f545fd438bc4c9338">
  <xsd:schema xmlns:xsd="http://www.w3.org/2001/XMLSchema" xmlns:xs="http://www.w3.org/2001/XMLSchema" xmlns:p="http://schemas.microsoft.com/office/2006/metadata/properties" xmlns:ns3="d8e79d84-78fb-44a9-92e9-d04bdd8f0359" xmlns:ns4="04c7059f-bde8-4ce9-bb0f-e52888740953" targetNamespace="http://schemas.microsoft.com/office/2006/metadata/properties" ma:root="true" ma:fieldsID="8da077cf427519560f75a008f2ba8f2c" ns3:_="" ns4:_="">
    <xsd:import namespace="d8e79d84-78fb-44a9-92e9-d04bdd8f0359"/>
    <xsd:import namespace="04c7059f-bde8-4ce9-bb0f-e52888740953"/>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_activity" minOccurs="0"/>
                <xsd:element ref="ns4:SharedWithUsers" minOccurs="0"/>
                <xsd:element ref="ns4:SharedWithDetails" minOccurs="0"/>
                <xsd:element ref="ns4:SharingHintHash" minOccurs="0"/>
                <xsd:element ref="ns3:MediaServiceDateTaken" minOccurs="0"/>
                <xsd:element ref="ns3:MediaLengthInSeconds" minOccurs="0"/>
                <xsd:element ref="ns3:MediaServiceAuto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8e79d84-78fb-44a9-92e9-d04bdd8f035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_activity" ma:index="11" nillable="true" ma:displayName="_activity" ma:hidden="true" ma:internalName="_activity">
      <xsd:simpleType>
        <xsd:restriction base="dms:Note"/>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MediaLengthInSeconds" ma:index="16" nillable="true" ma:displayName="MediaLengthInSeconds" ma:hidden="true" ma:internalName="MediaLengthInSeconds" ma:readOnly="true">
      <xsd:simpleType>
        <xsd:restriction base="dms:Unknown"/>
      </xsd:simpleType>
    </xsd:element>
    <xsd:element name="MediaServiceAutoTags" ma:index="17" nillable="true" ma:displayName="Tags" ma:internalName="MediaServiceAutoTag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4c7059f-bde8-4ce9-bb0f-e52888740953"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d8e79d84-78fb-44a9-92e9-d04bdd8f0359"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4D5C275-A556-40C1-9B6C-B9AEED9DB77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8e79d84-78fb-44a9-92e9-d04bdd8f0359"/>
    <ds:schemaRef ds:uri="04c7059f-bde8-4ce9-bb0f-e5288874095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050E277F-5F52-4B1B-8A26-AA90C0C3988D}">
  <ds:schemaRefs>
    <ds:schemaRef ds:uri="http://purl.org/dc/dcmitype/"/>
    <ds:schemaRef ds:uri="http://purl.org/dc/terms/"/>
    <ds:schemaRef ds:uri="d8e79d84-78fb-44a9-92e9-d04bdd8f035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04c7059f-bde8-4ce9-bb0f-e52888740953"/>
    <ds:schemaRef ds:uri="http://schemas.microsoft.com/office/2006/metadata/properties"/>
    <ds:schemaRef ds:uri="http://www.w3.org/XML/1998/namespace"/>
  </ds:schemaRefs>
</ds:datastoreItem>
</file>

<file path=customXml/itemProps3.xml><?xml version="1.0" encoding="utf-8"?>
<ds:datastoreItem xmlns:ds="http://schemas.openxmlformats.org/officeDocument/2006/customXml" ds:itemID="{E66E8CC9-E710-4B6A-AE90-C56A2065525E}">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TM10001105[[fn=Crop]]</Template>
  <TotalTime>299</TotalTime>
  <Words>1025</Words>
  <Application>Microsoft Office PowerPoint</Application>
  <PresentationFormat>Widescreen</PresentationFormat>
  <Paragraphs>98</Paragraphs>
  <Slides>18</Slides>
  <Notes>16</Notes>
  <HiddenSlides>0</HiddenSlides>
  <MMClips>2</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Arial</vt:lpstr>
      <vt:lpstr>Calibri</vt:lpstr>
      <vt:lpstr>Calibri Light</vt:lpstr>
      <vt:lpstr>Office Theme</vt:lpstr>
      <vt:lpstr>Offences against the person: Consent and reform</vt:lpstr>
      <vt:lpstr>Learning Objectives</vt:lpstr>
      <vt:lpstr>Recap</vt:lpstr>
      <vt:lpstr>What is Consent?</vt:lpstr>
      <vt:lpstr>Research Task</vt:lpstr>
      <vt:lpstr>Consent in relation to offences against the person</vt:lpstr>
      <vt:lpstr>R v Wilson</vt:lpstr>
      <vt:lpstr>CONSENT</vt:lpstr>
      <vt:lpstr>‘The person consenting was able to consent’ (capacity). </vt:lpstr>
      <vt:lpstr>Mental Capacity</vt:lpstr>
      <vt:lpstr>General rules on consent</vt:lpstr>
      <vt:lpstr>CONSENT</vt:lpstr>
      <vt:lpstr>What is Wrong with the current Law?</vt:lpstr>
      <vt:lpstr>Draft Bill 1998</vt:lpstr>
      <vt:lpstr> Law Commission report 2015</vt:lpstr>
      <vt:lpstr>PowerPoint Presentation</vt:lpstr>
      <vt:lpstr>PowerPoint Presentation</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Offences against the person: reform</dc:title>
  <dc:creator>Laura Knight</dc:creator>
  <cp:lastModifiedBy>Laura Humphries</cp:lastModifiedBy>
  <cp:revision>3</cp:revision>
  <cp:lastPrinted>2021-02-16T10:15:53Z</cp:lastPrinted>
  <dcterms:created xsi:type="dcterms:W3CDTF">2017-09-27T09:20:24Z</dcterms:created>
  <dcterms:modified xsi:type="dcterms:W3CDTF">2023-02-20T21:02:22Z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0x010100A20804DBFC42F64693D899720BA9B0FE</vt:lpwstr>
  </property>
</Properties>
</file>