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tiff" ContentType="image/tiff"/>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4"/>
  </p:sldMasterIdLst>
  <p:notesMasterIdLst>
    <p:notesMasterId r:id="rId6"/>
  </p:notesMasterIdLst>
  <p:handoutMasterIdLst>
    <p:handoutMasterId r:id="rId7"/>
  </p:handoutMasterIdLst>
  <p:sldIdLst>
    <p:sldId id="256" r:id="rId5"/>
  </p:sldIdLst>
  <p:sldSz cx="43891200" cy="32918400"/>
  <p:notesSz cx="6858000" cy="9144000"/>
  <p:defaultTextStyle>
    <a:defPPr>
      <a:defRPr lang="en-US"/>
    </a:defPPr>
    <a:lvl1pPr marL="0" algn="l" defTabSz="3686861" rtl="0" eaLnBrk="1" latinLnBrk="0" hangingPunct="1">
      <a:defRPr sz="7258" kern="1200">
        <a:solidFill>
          <a:schemeClr val="tx1"/>
        </a:solidFill>
        <a:latin typeface="+mn-lt"/>
        <a:ea typeface="+mn-ea"/>
        <a:cs typeface="+mn-cs"/>
      </a:defRPr>
    </a:lvl1pPr>
    <a:lvl2pPr marL="1843430" algn="l" defTabSz="3686861" rtl="0" eaLnBrk="1" latinLnBrk="0" hangingPunct="1">
      <a:defRPr sz="7258" kern="1200">
        <a:solidFill>
          <a:schemeClr val="tx1"/>
        </a:solidFill>
        <a:latin typeface="+mn-lt"/>
        <a:ea typeface="+mn-ea"/>
        <a:cs typeface="+mn-cs"/>
      </a:defRPr>
    </a:lvl2pPr>
    <a:lvl3pPr marL="3686861" algn="l" defTabSz="3686861" rtl="0" eaLnBrk="1" latinLnBrk="0" hangingPunct="1">
      <a:defRPr sz="7258" kern="1200">
        <a:solidFill>
          <a:schemeClr val="tx1"/>
        </a:solidFill>
        <a:latin typeface="+mn-lt"/>
        <a:ea typeface="+mn-ea"/>
        <a:cs typeface="+mn-cs"/>
      </a:defRPr>
    </a:lvl3pPr>
    <a:lvl4pPr marL="5530291" algn="l" defTabSz="3686861" rtl="0" eaLnBrk="1" latinLnBrk="0" hangingPunct="1">
      <a:defRPr sz="7258" kern="1200">
        <a:solidFill>
          <a:schemeClr val="tx1"/>
        </a:solidFill>
        <a:latin typeface="+mn-lt"/>
        <a:ea typeface="+mn-ea"/>
        <a:cs typeface="+mn-cs"/>
      </a:defRPr>
    </a:lvl4pPr>
    <a:lvl5pPr marL="7373722" algn="l" defTabSz="3686861" rtl="0" eaLnBrk="1" latinLnBrk="0" hangingPunct="1">
      <a:defRPr sz="7258" kern="1200">
        <a:solidFill>
          <a:schemeClr val="tx1"/>
        </a:solidFill>
        <a:latin typeface="+mn-lt"/>
        <a:ea typeface="+mn-ea"/>
        <a:cs typeface="+mn-cs"/>
      </a:defRPr>
    </a:lvl5pPr>
    <a:lvl6pPr marL="9217152" algn="l" defTabSz="3686861" rtl="0" eaLnBrk="1" latinLnBrk="0" hangingPunct="1">
      <a:defRPr sz="7258" kern="1200">
        <a:solidFill>
          <a:schemeClr val="tx1"/>
        </a:solidFill>
        <a:latin typeface="+mn-lt"/>
        <a:ea typeface="+mn-ea"/>
        <a:cs typeface="+mn-cs"/>
      </a:defRPr>
    </a:lvl6pPr>
    <a:lvl7pPr marL="11060582" algn="l" defTabSz="3686861" rtl="0" eaLnBrk="1" latinLnBrk="0" hangingPunct="1">
      <a:defRPr sz="7258" kern="1200">
        <a:solidFill>
          <a:schemeClr val="tx1"/>
        </a:solidFill>
        <a:latin typeface="+mn-lt"/>
        <a:ea typeface="+mn-ea"/>
        <a:cs typeface="+mn-cs"/>
      </a:defRPr>
    </a:lvl7pPr>
    <a:lvl8pPr marL="12904013" algn="l" defTabSz="3686861" rtl="0" eaLnBrk="1" latinLnBrk="0" hangingPunct="1">
      <a:defRPr sz="7258" kern="1200">
        <a:solidFill>
          <a:schemeClr val="tx1"/>
        </a:solidFill>
        <a:latin typeface="+mn-lt"/>
        <a:ea typeface="+mn-ea"/>
        <a:cs typeface="+mn-cs"/>
      </a:defRPr>
    </a:lvl8pPr>
    <a:lvl9pPr marL="14747443" algn="l" defTabSz="3686861" rtl="0" eaLnBrk="1" latinLnBrk="0" hangingPunct="1">
      <a:defRPr sz="7258"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5854" autoAdjust="0"/>
    <p:restoredTop sz="94660"/>
  </p:normalViewPr>
  <p:slideViewPr>
    <p:cSldViewPr snapToGrid="0">
      <p:cViewPr>
        <p:scale>
          <a:sx n="31" d="100"/>
          <a:sy n="31" d="100"/>
        </p:scale>
        <p:origin x="136" y="-528"/>
      </p:cViewPr>
      <p:guideLst/>
    </p:cSldViewPr>
  </p:slideViewPr>
  <p:notesTextViewPr>
    <p:cViewPr>
      <p:scale>
        <a:sx n="1" d="1"/>
        <a:sy n="1" d="1"/>
      </p:scale>
      <p:origin x="0" y="0"/>
    </p:cViewPr>
  </p:notesTextViewPr>
  <p:notesViewPr>
    <p:cSldViewPr snapToGrid="0" showGuides="1">
      <p:cViewPr varScale="1">
        <p:scale>
          <a:sx n="65" d="100"/>
          <a:sy n="65" d="100"/>
        </p:scale>
        <p:origin x="2796" y="60"/>
      </p:cViewPr>
      <p:guideLst/>
    </p:cSldViewPr>
  </p:notes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 Target="slides/slide1.xml"/><Relationship Id="rId6" Type="http://schemas.openxmlformats.org/officeDocument/2006/relationships/notesMaster" Target="notesMasters/notesMaster1.xml"/><Relationship Id="rId7" Type="http://schemas.openxmlformats.org/officeDocument/2006/relationships/handoutMaster" Target="handoutMasters/handoutMaster1.xml"/><Relationship Id="rId8" Type="http://schemas.openxmlformats.org/officeDocument/2006/relationships/presProps" Target="presProps.xml"/><Relationship Id="rId9" Type="http://schemas.openxmlformats.org/officeDocument/2006/relationships/viewProps" Target="viewProps.xml"/><Relationship Id="rId10" Type="http://schemas.openxmlformats.org/officeDocument/2006/relationships/theme" Target="theme/theme1.xml"/><Relationship Id="rId11" Type="http://schemas.openxmlformats.org/officeDocument/2006/relationships/tableStyles" Target="tableStyles.xml"/><Relationship Id="rId1" Type="http://schemas.openxmlformats.org/officeDocument/2006/relationships/customXml" Target="../customXml/item1.xml"/><Relationship Id="rId2" Type="http://schemas.openxmlformats.org/officeDocument/2006/relationships/customXml" Target="../customXml/item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1C0B079-A316-4C9B-B165-DF9EA8325D2C}" type="datetimeFigureOut">
              <a:rPr lang="en-US" smtClean="0"/>
              <a:t>1/21/18</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A0EAE6-B4B6-49B7-9049-B371250BE0F4}" type="slidenum">
              <a:rPr lang="en-US" smtClean="0"/>
              <a:t>‹#›</a:t>
            </a:fld>
            <a:endParaRPr lang="en-US" dirty="0"/>
          </a:p>
        </p:txBody>
      </p:sp>
    </p:spTree>
    <p:extLst>
      <p:ext uri="{BB962C8B-B14F-4D97-AF65-F5344CB8AC3E}">
        <p14:creationId xmlns:p14="http://schemas.microsoft.com/office/powerpoint/2010/main" val="1472466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F28AB8-57D1-494F-9851-055AD867E790}" type="datetimeFigureOut">
              <a:rPr lang="en-US" smtClean="0"/>
              <a:t>1/21/18</a:t>
            </a:fld>
            <a:endParaRPr lang="en-US"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C7F044-5458-4B2E-BFA0-52AAA1C529D4}" type="slidenum">
              <a:rPr lang="en-US" smtClean="0"/>
              <a:t>‹#›</a:t>
            </a:fld>
            <a:endParaRPr lang="en-US" dirty="0"/>
          </a:p>
        </p:txBody>
      </p:sp>
    </p:spTree>
    <p:extLst>
      <p:ext uri="{BB962C8B-B14F-4D97-AF65-F5344CB8AC3E}">
        <p14:creationId xmlns:p14="http://schemas.microsoft.com/office/powerpoint/2010/main" val="1624808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7C7F044-5458-4B2E-BFA0-52AAA1C529D4}" type="slidenum">
              <a:rPr lang="en-US" smtClean="0"/>
              <a:t>1</a:t>
            </a:fld>
            <a:endParaRPr lang="en-US" dirty="0"/>
          </a:p>
        </p:txBody>
      </p:sp>
    </p:spTree>
    <p:extLst>
      <p:ext uri="{BB962C8B-B14F-4D97-AF65-F5344CB8AC3E}">
        <p14:creationId xmlns:p14="http://schemas.microsoft.com/office/powerpoint/2010/main" val="8710682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oster">
    <p:spTree>
      <p:nvGrpSpPr>
        <p:cNvPr id="1" name=""/>
        <p:cNvGrpSpPr/>
        <p:nvPr/>
      </p:nvGrpSpPr>
      <p:grpSpPr>
        <a:xfrm>
          <a:off x="0" y="0"/>
          <a:ext cx="0" cy="0"/>
          <a:chOff x="0" y="0"/>
          <a:chExt cx="0" cy="0"/>
        </a:xfrm>
      </p:grpSpPr>
      <p:sp>
        <p:nvSpPr>
          <p:cNvPr id="2" name="Title 1"/>
          <p:cNvSpPr>
            <a:spLocks noGrp="1"/>
          </p:cNvSpPr>
          <p:nvPr>
            <p:ph type="title"/>
          </p:nvPr>
        </p:nvSpPr>
        <p:spPr>
          <a:xfrm>
            <a:off x="6400800" y="990600"/>
            <a:ext cx="31089600" cy="2514540"/>
          </a:xfrm>
        </p:spPr>
        <p:txBody>
          <a:bodyPr/>
          <a:lstStyle/>
          <a:p>
            <a:r>
              <a:rPr lang="en-US" smtClean="0"/>
              <a:t>Click to edit Master title style</a:t>
            </a:r>
            <a:endParaRPr lang="en-US"/>
          </a:p>
        </p:txBody>
      </p:sp>
      <p:sp>
        <p:nvSpPr>
          <p:cNvPr id="31" name="Text Placeholder 6"/>
          <p:cNvSpPr>
            <a:spLocks noGrp="1"/>
          </p:cNvSpPr>
          <p:nvPr>
            <p:ph type="body" sz="quarter" idx="36"/>
          </p:nvPr>
        </p:nvSpPr>
        <p:spPr bwMode="auto">
          <a:xfrm>
            <a:off x="6400800" y="3588603"/>
            <a:ext cx="31089600" cy="830997"/>
          </a:xfrm>
        </p:spPr>
        <p:txBody>
          <a:bodyPr>
            <a:noAutofit/>
          </a:bodyPr>
          <a:lstStyle>
            <a:lvl1pPr marL="0" indent="0">
              <a:spcBef>
                <a:spcPts val="0"/>
              </a:spcBef>
              <a:buNone/>
              <a:defRPr sz="2400">
                <a:solidFill>
                  <a:schemeClr val="bg1"/>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ECAA57DF-1C19-4726-AB84-014692BAD8F5}" type="datetimeFigureOut">
              <a:rPr lang="en-US" smtClean="0"/>
              <a:t>1/21/18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91B4C631-C489-4C11-812F-2172FBEAE82B}" type="slidenum">
              <a:rPr lang="en-US" smtClean="0"/>
              <a:t>‹#›</a:t>
            </a:fld>
            <a:endParaRPr lang="en-US" dirty="0"/>
          </a:p>
        </p:txBody>
      </p:sp>
      <p:sp>
        <p:nvSpPr>
          <p:cNvPr id="7" name="Text Placeholder 6"/>
          <p:cNvSpPr>
            <a:spLocks noGrp="1"/>
          </p:cNvSpPr>
          <p:nvPr>
            <p:ph type="body" sz="quarter" idx="13" hasCustomPrompt="1"/>
          </p:nvPr>
        </p:nvSpPr>
        <p:spPr>
          <a:xfrm>
            <a:off x="1143000" y="5852160"/>
            <a:ext cx="12801600" cy="1219200"/>
          </a:xfrm>
          <a:prstGeom prst="round1Rect">
            <a:avLst/>
          </a:prstGeom>
          <a:solidFill>
            <a:schemeClr val="accent2"/>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19" name="Content Placeholder 17"/>
          <p:cNvSpPr>
            <a:spLocks noGrp="1"/>
          </p:cNvSpPr>
          <p:nvPr>
            <p:ph sz="quarter" idx="24" hasCustomPrompt="1"/>
          </p:nvPr>
        </p:nvSpPr>
        <p:spPr>
          <a:xfrm>
            <a:off x="1143000" y="7071360"/>
            <a:ext cx="12801600" cy="6858000"/>
          </a:xfrm>
        </p:spPr>
        <p:txBody>
          <a:bodyPr lIns="365760"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11" name="Text Placeholder 6"/>
          <p:cNvSpPr>
            <a:spLocks noGrp="1"/>
          </p:cNvSpPr>
          <p:nvPr>
            <p:ph type="body" sz="quarter" idx="17" hasCustomPrompt="1"/>
          </p:nvPr>
        </p:nvSpPr>
        <p:spPr>
          <a:xfrm>
            <a:off x="1143000" y="15032736"/>
            <a:ext cx="12801600" cy="1219200"/>
          </a:xfrm>
          <a:prstGeom prst="round1Rect">
            <a:avLst/>
          </a:prstGeom>
          <a:solidFill>
            <a:schemeClr val="accent3"/>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0" name="Content Placeholder 17"/>
          <p:cNvSpPr>
            <a:spLocks noGrp="1"/>
          </p:cNvSpPr>
          <p:nvPr>
            <p:ph sz="quarter" idx="25" hasCustomPrompt="1"/>
          </p:nvPr>
        </p:nvSpPr>
        <p:spPr>
          <a:xfrm>
            <a:off x="1143000" y="16251936"/>
            <a:ext cx="12801600" cy="9088165"/>
          </a:xfrm>
        </p:spPr>
        <p:txBody>
          <a:bodyPr lIns="365760"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13" name="Text Placeholder 6"/>
          <p:cNvSpPr>
            <a:spLocks noGrp="1"/>
          </p:cNvSpPr>
          <p:nvPr>
            <p:ph type="body" sz="quarter" idx="19" hasCustomPrompt="1"/>
          </p:nvPr>
        </p:nvSpPr>
        <p:spPr>
          <a:xfrm>
            <a:off x="1143000" y="25831800"/>
            <a:ext cx="12801600" cy="1219200"/>
          </a:xfrm>
          <a:prstGeom prst="round1Rect">
            <a:avLst/>
          </a:prstGeom>
          <a:solidFill>
            <a:schemeClr val="accent4"/>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1" name="Content Placeholder 17"/>
          <p:cNvSpPr>
            <a:spLocks noGrp="1"/>
          </p:cNvSpPr>
          <p:nvPr>
            <p:ph sz="quarter" idx="26" hasCustomPrompt="1"/>
          </p:nvPr>
        </p:nvSpPr>
        <p:spPr>
          <a:xfrm>
            <a:off x="1143000" y="27057096"/>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15" name="Text Placeholder 6"/>
          <p:cNvSpPr>
            <a:spLocks noGrp="1"/>
          </p:cNvSpPr>
          <p:nvPr>
            <p:ph type="body" sz="quarter" idx="21" hasCustomPrompt="1"/>
          </p:nvPr>
        </p:nvSpPr>
        <p:spPr>
          <a:xfrm>
            <a:off x="15544800" y="5852160"/>
            <a:ext cx="12801600" cy="1219200"/>
          </a:xfrm>
          <a:prstGeom prst="round1Rect">
            <a:avLst/>
          </a:prstGeom>
          <a:solidFill>
            <a:schemeClr val="accent5"/>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2" name="Content Placeholder 17"/>
          <p:cNvSpPr>
            <a:spLocks noGrp="1"/>
          </p:cNvSpPr>
          <p:nvPr>
            <p:ph sz="quarter" idx="27" hasCustomPrompt="1"/>
          </p:nvPr>
        </p:nvSpPr>
        <p:spPr>
          <a:xfrm>
            <a:off x="15544800" y="7071360"/>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18" name="Content Placeholder 17"/>
          <p:cNvSpPr>
            <a:spLocks noGrp="1"/>
          </p:cNvSpPr>
          <p:nvPr>
            <p:ph sz="quarter" idx="23" hasCustomPrompt="1"/>
          </p:nvPr>
        </p:nvSpPr>
        <p:spPr>
          <a:xfrm>
            <a:off x="15544800" y="11948160"/>
            <a:ext cx="12801600" cy="6172200"/>
          </a:xfrm>
        </p:spPr>
        <p:txBody>
          <a:bodyPr lIns="365760"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23" name="Content Placeholder 17"/>
          <p:cNvSpPr>
            <a:spLocks noGrp="1"/>
          </p:cNvSpPr>
          <p:nvPr>
            <p:ph sz="quarter" idx="28" hasCustomPrompt="1"/>
          </p:nvPr>
        </p:nvSpPr>
        <p:spPr>
          <a:xfrm>
            <a:off x="15544800" y="23469600"/>
            <a:ext cx="12801600" cy="1752600"/>
          </a:xfrm>
        </p:spPr>
        <p:txBody>
          <a:bodyPr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p:txBody>
      </p:sp>
      <p:sp>
        <p:nvSpPr>
          <p:cNvPr id="24" name="Text Placeholder 6"/>
          <p:cNvSpPr>
            <a:spLocks noGrp="1"/>
          </p:cNvSpPr>
          <p:nvPr>
            <p:ph type="body" sz="quarter" idx="29" hasCustomPrompt="1"/>
          </p:nvPr>
        </p:nvSpPr>
        <p:spPr>
          <a:xfrm>
            <a:off x="15544800" y="25831800"/>
            <a:ext cx="12801600" cy="1219200"/>
          </a:xfrm>
          <a:prstGeom prst="round1Rect">
            <a:avLst/>
          </a:prstGeom>
          <a:solidFill>
            <a:schemeClr val="accent6"/>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5" name="Content Placeholder 17"/>
          <p:cNvSpPr>
            <a:spLocks noGrp="1"/>
          </p:cNvSpPr>
          <p:nvPr>
            <p:ph sz="quarter" idx="30" hasCustomPrompt="1"/>
          </p:nvPr>
        </p:nvSpPr>
        <p:spPr>
          <a:xfrm>
            <a:off x="15544800" y="27057096"/>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26" name="Text Placeholder 6"/>
          <p:cNvSpPr>
            <a:spLocks noGrp="1"/>
          </p:cNvSpPr>
          <p:nvPr>
            <p:ph type="body" sz="quarter" idx="31" hasCustomPrompt="1"/>
          </p:nvPr>
        </p:nvSpPr>
        <p:spPr>
          <a:xfrm>
            <a:off x="29900880" y="5852160"/>
            <a:ext cx="12801600" cy="1219200"/>
          </a:xfrm>
          <a:prstGeom prst="round1Rect">
            <a:avLst/>
          </a:prstGeom>
          <a:solidFill>
            <a:schemeClr val="accent6"/>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7" name="Content Placeholder 17"/>
          <p:cNvSpPr>
            <a:spLocks noGrp="1"/>
          </p:cNvSpPr>
          <p:nvPr>
            <p:ph sz="quarter" idx="32" hasCustomPrompt="1"/>
          </p:nvPr>
        </p:nvSpPr>
        <p:spPr>
          <a:xfrm>
            <a:off x="29900880" y="7071360"/>
            <a:ext cx="12801600" cy="7315200"/>
          </a:xfrm>
        </p:spPr>
        <p:txBody>
          <a:bodyPr lIns="365760"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28" name="Content Placeholder 17"/>
          <p:cNvSpPr>
            <a:spLocks noGrp="1"/>
          </p:cNvSpPr>
          <p:nvPr>
            <p:ph sz="quarter" idx="33" hasCustomPrompt="1"/>
          </p:nvPr>
        </p:nvSpPr>
        <p:spPr>
          <a:xfrm>
            <a:off x="29900880" y="15837408"/>
            <a:ext cx="12801600" cy="7315200"/>
          </a:xfrm>
        </p:spPr>
        <p:txBody>
          <a:bodyPr lIns="365760"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29" name="Text Placeholder 6"/>
          <p:cNvSpPr>
            <a:spLocks noGrp="1"/>
          </p:cNvSpPr>
          <p:nvPr>
            <p:ph type="body" sz="quarter" idx="34" hasCustomPrompt="1"/>
          </p:nvPr>
        </p:nvSpPr>
        <p:spPr>
          <a:xfrm>
            <a:off x="29900880" y="25831800"/>
            <a:ext cx="12801600" cy="1219200"/>
          </a:xfrm>
          <a:prstGeom prst="round1Rect">
            <a:avLst/>
          </a:prstGeom>
          <a:solidFill>
            <a:schemeClr val="accent1"/>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30" name="Content Placeholder 17"/>
          <p:cNvSpPr>
            <a:spLocks noGrp="1"/>
          </p:cNvSpPr>
          <p:nvPr>
            <p:ph sz="quarter" idx="35" hasCustomPrompt="1"/>
          </p:nvPr>
        </p:nvSpPr>
        <p:spPr>
          <a:xfrm>
            <a:off x="29900880" y="27057096"/>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32" name="Instructions"/>
          <p:cNvSpPr/>
          <p:nvPr userDrawn="1"/>
        </p:nvSpPr>
        <p:spPr>
          <a:xfrm>
            <a:off x="43891200" y="2552699"/>
            <a:ext cx="12447270" cy="329184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0" rIns="274320" rtlCol="0" anchor="t"/>
          <a:lstStyle/>
          <a:p>
            <a:pPr lvl="0">
              <a:spcBef>
                <a:spcPts val="1200"/>
              </a:spcBef>
            </a:pPr>
            <a:r>
              <a:rPr sz="9600">
                <a:solidFill>
                  <a:prstClr val="white">
                    <a:lumMod val="50000"/>
                  </a:prstClr>
                </a:solidFill>
                <a:latin typeface="Calibri Light" panose="020F0302020204030204" pitchFamily="34" charset="0"/>
                <a:cs typeface="Calibri" panose="020F0502020204030204" pitchFamily="34" charset="0"/>
              </a:rPr>
              <a:t>Printing:</a:t>
            </a:r>
          </a:p>
          <a:p>
            <a:pPr lvl="0">
              <a:spcBef>
                <a:spcPts val="1200"/>
              </a:spcBef>
            </a:pPr>
            <a:r>
              <a:rPr lang="en-US" sz="6600" dirty="0" smtClean="0">
                <a:solidFill>
                  <a:prstClr val="white">
                    <a:lumMod val="50000"/>
                  </a:prstClr>
                </a:solidFill>
                <a:latin typeface="Calibri Light" panose="020F0302020204030204" pitchFamily="34" charset="0"/>
                <a:cs typeface="Calibri" panose="020F0502020204030204" pitchFamily="34" charset="0"/>
              </a:rPr>
              <a:t>This poster is 48” wide by 36” high. It’s designed to be printed on a large-format printer.</a:t>
            </a:r>
          </a:p>
          <a:p>
            <a:pPr lvl="0">
              <a:spcBef>
                <a:spcPts val="300"/>
              </a:spcBef>
            </a:pPr>
            <a:endParaRPr sz="6000">
              <a:solidFill>
                <a:prstClr val="white">
                  <a:lumMod val="50000"/>
                </a:prstClr>
              </a:solidFill>
              <a:latin typeface="Calibri Light" panose="020F0302020204030204" pitchFamily="34" charset="0"/>
              <a:cs typeface="Calibri" panose="020F0502020204030204" pitchFamily="34" charset="0"/>
            </a:endParaRPr>
          </a:p>
          <a:p>
            <a:pPr lvl="0">
              <a:spcBef>
                <a:spcPts val="1200"/>
              </a:spcBef>
            </a:pPr>
            <a:r>
              <a:rPr sz="8800">
                <a:solidFill>
                  <a:prstClr val="white">
                    <a:lumMod val="50000"/>
                  </a:prstClr>
                </a:solidFill>
                <a:latin typeface="Calibri Light" panose="020F0302020204030204" pitchFamily="34" charset="0"/>
                <a:cs typeface="Calibri" panose="020F0502020204030204" pitchFamily="34" charset="0"/>
              </a:rPr>
              <a:t>Customizing the Content:</a:t>
            </a:r>
          </a:p>
          <a:p>
            <a:pPr lvl="0">
              <a:spcBef>
                <a:spcPts val="1200"/>
              </a:spcBef>
            </a:pPr>
            <a:r>
              <a:rPr sz="6600">
                <a:solidFill>
                  <a:prstClr val="white">
                    <a:lumMod val="50000"/>
                  </a:prstClr>
                </a:solidFill>
                <a:latin typeface="Calibri Light" panose="020F0302020204030204" pitchFamily="34" charset="0"/>
                <a:cs typeface="Calibri" panose="020F0502020204030204" pitchFamily="34" charset="0"/>
              </a:rPr>
              <a:t>The placeholders in this </a:t>
            </a:r>
            <a:r>
              <a:rPr lang="en-US" sz="6600" smtClean="0">
                <a:solidFill>
                  <a:prstClr val="white">
                    <a:lumMod val="50000"/>
                  </a:prstClr>
                </a:solidFill>
                <a:latin typeface="Calibri Light" panose="020F0302020204030204" pitchFamily="34" charset="0"/>
                <a:cs typeface="Calibri" panose="020F0502020204030204" pitchFamily="34" charset="0"/>
              </a:rPr>
              <a:t>poster </a:t>
            </a:r>
            <a:r>
              <a:rPr sz="6600" smtClean="0">
                <a:solidFill>
                  <a:prstClr val="white">
                    <a:lumMod val="50000"/>
                  </a:prstClr>
                </a:solidFill>
                <a:latin typeface="Calibri Light" panose="020F0302020204030204" pitchFamily="34" charset="0"/>
                <a:cs typeface="Calibri" panose="020F0502020204030204" pitchFamily="34" charset="0"/>
              </a:rPr>
              <a:t>are </a:t>
            </a:r>
            <a:r>
              <a:rPr sz="6600">
                <a:solidFill>
                  <a:prstClr val="white">
                    <a:lumMod val="50000"/>
                  </a:prstClr>
                </a:solidFill>
                <a:latin typeface="Calibri Light" panose="020F0302020204030204" pitchFamily="34" charset="0"/>
                <a:cs typeface="Calibri" panose="020F0502020204030204" pitchFamily="34" charset="0"/>
              </a:rPr>
              <a:t>formatted for you. </a:t>
            </a:r>
            <a:r>
              <a:rPr lang="en-US" sz="6600" dirty="0" smtClean="0">
                <a:solidFill>
                  <a:prstClr val="white">
                    <a:lumMod val="50000"/>
                  </a:prstClr>
                </a:solidFill>
                <a:latin typeface="Calibri Light" panose="020F0302020204030204" pitchFamily="34" charset="0"/>
                <a:cs typeface="Calibri" panose="020F0502020204030204" pitchFamily="34" charset="0"/>
              </a:rPr>
              <a:t>Type</a:t>
            </a:r>
            <a:r>
              <a:rPr lang="en-US" sz="6600" baseline="0" dirty="0" smtClean="0">
                <a:solidFill>
                  <a:prstClr val="white">
                    <a:lumMod val="50000"/>
                  </a:prstClr>
                </a:solidFill>
                <a:latin typeface="Calibri Light" panose="020F0302020204030204" pitchFamily="34" charset="0"/>
                <a:cs typeface="Calibri" panose="020F0502020204030204" pitchFamily="34" charset="0"/>
              </a:rPr>
              <a:t> in the placeholders </a:t>
            </a:r>
            <a:r>
              <a:rPr lang="en-US" sz="6600" dirty="0" smtClean="0">
                <a:solidFill>
                  <a:prstClr val="white">
                    <a:lumMod val="50000"/>
                  </a:prstClr>
                </a:solidFill>
                <a:latin typeface="Calibri Light" panose="020F0302020204030204" pitchFamily="34" charset="0"/>
                <a:cs typeface="Calibri" panose="020F0502020204030204" pitchFamily="34" charset="0"/>
              </a:rPr>
              <a:t>to add text, or c</a:t>
            </a:r>
            <a:r>
              <a:rPr lang="en-US" sz="6600" baseline="0" dirty="0" smtClean="0">
                <a:solidFill>
                  <a:prstClr val="white">
                    <a:lumMod val="50000"/>
                  </a:prstClr>
                </a:solidFill>
                <a:latin typeface="Calibri Light" panose="020F0302020204030204" pitchFamily="34" charset="0"/>
                <a:cs typeface="Calibri" panose="020F0502020204030204" pitchFamily="34" charset="0"/>
              </a:rPr>
              <a:t>lick an icon to add a table, chart, SmartArt graphic, picture or multimedia file.</a:t>
            </a:r>
          </a:p>
          <a:p>
            <a:pPr lvl="0">
              <a:spcBef>
                <a:spcPts val="2400"/>
              </a:spcBef>
            </a:pPr>
            <a:r>
              <a:rPr lang="en-US" sz="6600" dirty="0" smtClean="0">
                <a:solidFill>
                  <a:prstClr val="white">
                    <a:lumMod val="50000"/>
                  </a:prstClr>
                </a:solidFill>
                <a:latin typeface="Calibri Light" panose="020F0302020204030204" pitchFamily="34" charset="0"/>
                <a:cs typeface="Calibri" panose="020F0502020204030204" pitchFamily="34" charset="0"/>
              </a:rPr>
              <a:t>T</a:t>
            </a:r>
            <a:r>
              <a:rPr sz="6600" dirty="0" smtClean="0">
                <a:solidFill>
                  <a:prstClr val="white">
                    <a:lumMod val="50000"/>
                  </a:prstClr>
                </a:solidFill>
                <a:latin typeface="Calibri Light" panose="020F0302020204030204" pitchFamily="34" charset="0"/>
                <a:cs typeface="Calibri" panose="020F0502020204030204" pitchFamily="34" charset="0"/>
              </a:rPr>
              <a:t>o </a:t>
            </a:r>
            <a:r>
              <a:rPr sz="6600" dirty="0">
                <a:solidFill>
                  <a:prstClr val="white">
                    <a:lumMod val="50000"/>
                  </a:prstClr>
                </a:solidFill>
                <a:latin typeface="Calibri Light" panose="020F0302020204030204" pitchFamily="34" charset="0"/>
                <a:cs typeface="Calibri" panose="020F0502020204030204" pitchFamily="34" charset="0"/>
              </a:rPr>
              <a:t>add or remove bullet points from text, just click the Bullets button on the Home tab.</a:t>
            </a:r>
          </a:p>
          <a:p>
            <a:pPr lvl="0">
              <a:spcBef>
                <a:spcPts val="2400"/>
              </a:spcBef>
            </a:pPr>
            <a:r>
              <a:rPr sz="6600">
                <a:solidFill>
                  <a:prstClr val="white">
                    <a:lumMod val="50000"/>
                  </a:prstClr>
                </a:solidFill>
                <a:latin typeface="Calibri Light" panose="020F0302020204030204" pitchFamily="34" charset="0"/>
                <a:cs typeface="Calibri" panose="020F0502020204030204" pitchFamily="34" charset="0"/>
              </a:rPr>
              <a:t>If you need more placeholders for titles, </a:t>
            </a:r>
            <a:r>
              <a:rPr lang="en-US" sz="6600" smtClean="0">
                <a:solidFill>
                  <a:prstClr val="white">
                    <a:lumMod val="50000"/>
                  </a:prstClr>
                </a:solidFill>
                <a:latin typeface="Calibri Light" panose="020F0302020204030204" pitchFamily="34" charset="0"/>
                <a:cs typeface="Calibri" panose="020F0502020204030204" pitchFamily="34" charset="0"/>
              </a:rPr>
              <a:t>content</a:t>
            </a:r>
            <a:r>
              <a:rPr sz="6600" smtClean="0">
                <a:solidFill>
                  <a:prstClr val="white">
                    <a:lumMod val="50000"/>
                  </a:prstClr>
                </a:solidFill>
                <a:latin typeface="Calibri Light" panose="020F0302020204030204" pitchFamily="34" charset="0"/>
                <a:cs typeface="Calibri" panose="020F0502020204030204" pitchFamily="34" charset="0"/>
              </a:rPr>
              <a:t> </a:t>
            </a:r>
            <a:r>
              <a:rPr sz="6600">
                <a:solidFill>
                  <a:prstClr val="white">
                    <a:lumMod val="50000"/>
                  </a:prstClr>
                </a:solidFill>
                <a:latin typeface="Calibri Light" panose="020F0302020204030204" pitchFamily="34" charset="0"/>
                <a:cs typeface="Calibri" panose="020F0502020204030204" pitchFamily="34" charset="0"/>
              </a:rPr>
              <a:t>or body text, just make a copy of what you need and drag it into place. PowerPoint’s Smart Guides will help you align it with everything else.</a:t>
            </a:r>
          </a:p>
          <a:p>
            <a:pPr lvl="0">
              <a:spcBef>
                <a:spcPts val="2400"/>
              </a:spcBef>
            </a:pPr>
            <a:r>
              <a:rPr sz="6600">
                <a:solidFill>
                  <a:prstClr val="white">
                    <a:lumMod val="50000"/>
                  </a:prstClr>
                </a:solidFill>
                <a:latin typeface="Calibri Light" panose="020F0302020204030204" pitchFamily="34" charset="0"/>
                <a:cs typeface="Calibri" panose="020F0502020204030204" pitchFamily="34" charset="0"/>
              </a:rPr>
              <a:t>Want to use your own pictures instead of ours? No problem! Just </a:t>
            </a:r>
            <a:r>
              <a:rPr lang="en-US" sz="6600" smtClean="0">
                <a:solidFill>
                  <a:prstClr val="white">
                    <a:lumMod val="50000"/>
                  </a:prstClr>
                </a:solidFill>
                <a:latin typeface="Calibri Light" panose="020F0302020204030204" pitchFamily="34" charset="0"/>
                <a:cs typeface="Calibri" panose="020F0502020204030204" pitchFamily="34" charset="0"/>
              </a:rPr>
              <a:t>right-</a:t>
            </a:r>
            <a:r>
              <a:rPr sz="6600" smtClean="0">
                <a:solidFill>
                  <a:prstClr val="white">
                    <a:lumMod val="50000"/>
                  </a:prstClr>
                </a:solidFill>
                <a:latin typeface="Calibri Light" panose="020F0302020204030204" pitchFamily="34" charset="0"/>
                <a:cs typeface="Calibri" panose="020F0502020204030204" pitchFamily="34" charset="0"/>
              </a:rPr>
              <a:t>click </a:t>
            </a:r>
            <a:r>
              <a:rPr sz="6600">
                <a:solidFill>
                  <a:prstClr val="white">
                    <a:lumMod val="50000"/>
                  </a:prstClr>
                </a:solidFill>
                <a:latin typeface="Calibri Light" panose="020F0302020204030204" pitchFamily="34" charset="0"/>
                <a:cs typeface="Calibri" panose="020F0502020204030204" pitchFamily="34" charset="0"/>
              </a:rPr>
              <a:t>a </a:t>
            </a:r>
            <a:r>
              <a:rPr sz="6600" smtClean="0">
                <a:solidFill>
                  <a:prstClr val="white">
                    <a:lumMod val="50000"/>
                  </a:prstClr>
                </a:solidFill>
                <a:latin typeface="Calibri Light" panose="020F0302020204030204" pitchFamily="34" charset="0"/>
                <a:cs typeface="Calibri" panose="020F0502020204030204" pitchFamily="34" charset="0"/>
              </a:rPr>
              <a:t>picture</a:t>
            </a:r>
            <a:r>
              <a:rPr lang="en-US" sz="6600" smtClean="0">
                <a:solidFill>
                  <a:prstClr val="white">
                    <a:lumMod val="50000"/>
                  </a:prstClr>
                </a:solidFill>
                <a:latin typeface="Calibri Light" panose="020F0302020204030204" pitchFamily="34" charset="0"/>
                <a:cs typeface="Calibri" panose="020F0502020204030204" pitchFamily="34" charset="0"/>
              </a:rPr>
              <a:t> and choose Change Picture. </a:t>
            </a:r>
            <a:r>
              <a:rPr lang="en-US" sz="6600" dirty="0" smtClean="0">
                <a:solidFill>
                  <a:prstClr val="white">
                    <a:lumMod val="50000"/>
                  </a:prstClr>
                </a:solidFill>
                <a:latin typeface="Calibri Light" panose="020F0302020204030204" pitchFamily="34" charset="0"/>
                <a:cs typeface="Calibri" panose="020F0502020204030204" pitchFamily="34" charset="0"/>
              </a:rPr>
              <a:t>Maintain the</a:t>
            </a:r>
            <a:r>
              <a:rPr lang="en-US" sz="6600" baseline="0" dirty="0" smtClean="0">
                <a:solidFill>
                  <a:prstClr val="white">
                    <a:lumMod val="50000"/>
                  </a:prstClr>
                </a:solidFill>
                <a:latin typeface="Calibri Light" panose="020F0302020204030204" pitchFamily="34" charset="0"/>
                <a:cs typeface="Calibri" panose="020F0502020204030204" pitchFamily="34" charset="0"/>
              </a:rPr>
              <a:t> proportion of pictures as you r</a:t>
            </a:r>
            <a:r>
              <a:rPr lang="en-US" sz="6600" dirty="0" smtClean="0">
                <a:solidFill>
                  <a:prstClr val="white">
                    <a:lumMod val="50000"/>
                  </a:prstClr>
                </a:solidFill>
                <a:latin typeface="Calibri Light" panose="020F0302020204030204" pitchFamily="34" charset="0"/>
                <a:cs typeface="Calibri" panose="020F0502020204030204" pitchFamily="34" charset="0"/>
              </a:rPr>
              <a:t>esize</a:t>
            </a:r>
            <a:r>
              <a:rPr lang="en-US" sz="6600" baseline="0" dirty="0" smtClean="0">
                <a:solidFill>
                  <a:prstClr val="white">
                    <a:lumMod val="50000"/>
                  </a:prstClr>
                </a:solidFill>
                <a:latin typeface="Calibri Light" panose="020F0302020204030204" pitchFamily="34" charset="0"/>
                <a:cs typeface="Calibri" panose="020F0502020204030204" pitchFamily="34" charset="0"/>
              </a:rPr>
              <a:t> by dragging a corner.</a:t>
            </a:r>
            <a:endParaRPr sz="6600" dirty="0">
              <a:solidFill>
                <a:prstClr val="white">
                  <a:lumMod val="50000"/>
                </a:prstClr>
              </a:solidFill>
              <a:latin typeface="Calibri Light" panose="020F0302020204030204" pitchFamily="34" charset="0"/>
              <a:cs typeface="Calibri" panose="020F0502020204030204" pitchFamily="34" charset="0"/>
            </a:endParaRPr>
          </a:p>
        </p:txBody>
      </p:sp>
    </p:spTree>
    <p:extLst>
      <p:ext uri="{BB962C8B-B14F-4D97-AF65-F5344CB8AC3E}">
        <p14:creationId xmlns:p14="http://schemas.microsoft.com/office/powerpoint/2010/main" val="145907722"/>
      </p:ext>
    </p:extLst>
  </p:cSld>
  <p:clrMapOvr>
    <a:masterClrMapping/>
  </p:clrMapOvr>
  <p:extLst mod="1">
    <p:ext uri="{DCECCB84-F9BA-43D5-87BE-67443E8EF086}">
      <p15:sldGuideLst xmlns:p15="http://schemas.microsoft.com/office/powerpoint/2012/main">
        <p15:guide id="1" pos="9168" userDrawn="1">
          <p15:clr>
            <a:srgbClr val="A4A3A4"/>
          </p15:clr>
        </p15:guide>
        <p15:guide id="2" pos="18480" userDrawn="1">
          <p15:clr>
            <a:srgbClr val="A4A3A4"/>
          </p15:clr>
        </p15:guide>
      </p15:sldGuideLst>
    </p:ext>
  </p:extLst>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bwMode="invGray">
          <a:xfrm>
            <a:off x="0" y="0"/>
            <a:ext cx="43891200" cy="50292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p:cNvSpPr>
            <a:spLocks noGrp="1"/>
          </p:cNvSpPr>
          <p:nvPr>
            <p:ph type="title"/>
          </p:nvPr>
        </p:nvSpPr>
        <p:spPr bwMode="auto">
          <a:xfrm>
            <a:off x="6400800" y="990600"/>
            <a:ext cx="31089600" cy="251454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400800" y="6019800"/>
            <a:ext cx="31089600" cy="2362962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143000" y="32114698"/>
            <a:ext cx="9875520" cy="457200"/>
          </a:xfrm>
          <a:prstGeom prst="rect">
            <a:avLst/>
          </a:prstGeom>
        </p:spPr>
        <p:txBody>
          <a:bodyPr vert="horz" lIns="91440" tIns="45720" rIns="91440" bIns="45720" rtlCol="0" anchor="ctr"/>
          <a:lstStyle>
            <a:lvl1pPr algn="l">
              <a:defRPr sz="1600">
                <a:solidFill>
                  <a:schemeClr val="tx1">
                    <a:tint val="75000"/>
                  </a:schemeClr>
                </a:solidFill>
              </a:defRPr>
            </a:lvl1pPr>
          </a:lstStyle>
          <a:p>
            <a:fld id="{ECAA57DF-1C19-4726-AB84-014692BAD8F5}" type="datetimeFigureOut">
              <a:rPr lang="en-US" smtClean="0"/>
              <a:pPr/>
              <a:t>1/21/18</a:t>
            </a:fld>
            <a:endParaRPr lang="en-US" dirty="0"/>
          </a:p>
        </p:txBody>
      </p:sp>
      <p:sp>
        <p:nvSpPr>
          <p:cNvPr id="5" name="Footer Placeholder 4"/>
          <p:cNvSpPr>
            <a:spLocks noGrp="1"/>
          </p:cNvSpPr>
          <p:nvPr>
            <p:ph type="ftr" sz="quarter" idx="3"/>
          </p:nvPr>
        </p:nvSpPr>
        <p:spPr>
          <a:xfrm>
            <a:off x="11018520" y="32114698"/>
            <a:ext cx="21854160" cy="457200"/>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2872680" y="32114698"/>
            <a:ext cx="9875520" cy="457200"/>
          </a:xfrm>
          <a:prstGeom prst="rect">
            <a:avLst/>
          </a:prstGeom>
        </p:spPr>
        <p:txBody>
          <a:bodyPr vert="horz" lIns="91440" tIns="45720" rIns="91440" bIns="45720" rtlCol="0" anchor="ctr"/>
          <a:lstStyle>
            <a:lvl1pPr algn="r">
              <a:defRPr sz="1600">
                <a:solidFill>
                  <a:schemeClr val="tx1">
                    <a:tint val="75000"/>
                  </a:schemeClr>
                </a:solidFill>
              </a:defRPr>
            </a:lvl1pPr>
          </a:lstStyle>
          <a:p>
            <a:fld id="{91B4C631-C489-4C11-812F-2172FBEAE82B}" type="slidenum">
              <a:rPr lang="en-US" smtClean="0"/>
              <a:pPr/>
              <a:t>‹#›</a:t>
            </a:fld>
            <a:endParaRPr lang="en-US" dirty="0"/>
          </a:p>
        </p:txBody>
      </p:sp>
    </p:spTree>
    <p:extLst>
      <p:ext uri="{BB962C8B-B14F-4D97-AF65-F5344CB8AC3E}">
        <p14:creationId xmlns:p14="http://schemas.microsoft.com/office/powerpoint/2010/main" val="2508807471"/>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4389120" rtl="0" eaLnBrk="1" latinLnBrk="0" hangingPunct="1">
        <a:lnSpc>
          <a:spcPct val="90000"/>
        </a:lnSpc>
        <a:spcBef>
          <a:spcPct val="0"/>
        </a:spcBef>
        <a:buNone/>
        <a:defRPr sz="8800" b="1" kern="1200">
          <a:solidFill>
            <a:schemeClr val="bg1"/>
          </a:solidFill>
          <a:latin typeface="+mj-lt"/>
          <a:ea typeface="+mj-ea"/>
          <a:cs typeface="+mj-cs"/>
        </a:defRPr>
      </a:lvl1pPr>
    </p:titleStyle>
    <p:bodyStyle>
      <a:lvl1pPr marL="457200" indent="-457200" algn="l" defTabSz="4389120" rtl="0" eaLnBrk="1" latinLnBrk="0" hangingPunct="1">
        <a:lnSpc>
          <a:spcPct val="100000"/>
        </a:lnSpc>
        <a:spcBef>
          <a:spcPts val="1200"/>
        </a:spcBef>
        <a:buClr>
          <a:schemeClr val="accent2"/>
        </a:buClr>
        <a:buFont typeface="Arial" panose="020B0604020202020204" pitchFamily="34" charset="0"/>
        <a:buChar char="•"/>
        <a:defRPr sz="2800" kern="120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4389120" rtl="0" eaLnBrk="1" latinLnBrk="0" hangingPunct="1">
        <a:defRPr sz="8640" kern="1200">
          <a:solidFill>
            <a:schemeClr val="tx1"/>
          </a:solidFill>
          <a:latin typeface="+mn-lt"/>
          <a:ea typeface="+mn-ea"/>
          <a:cs typeface="+mn-cs"/>
        </a:defRPr>
      </a:lvl1pPr>
      <a:lvl2pPr marL="2194560" algn="l" defTabSz="4389120" rtl="0" eaLnBrk="1" latinLnBrk="0" hangingPunct="1">
        <a:defRPr sz="8640" kern="1200">
          <a:solidFill>
            <a:schemeClr val="tx1"/>
          </a:solidFill>
          <a:latin typeface="+mn-lt"/>
          <a:ea typeface="+mn-ea"/>
          <a:cs typeface="+mn-cs"/>
        </a:defRPr>
      </a:lvl2pPr>
      <a:lvl3pPr marL="4389120" algn="l" defTabSz="4389120" rtl="0" eaLnBrk="1" latinLnBrk="0" hangingPunct="1">
        <a:defRPr sz="8640" kern="1200">
          <a:solidFill>
            <a:schemeClr val="tx1"/>
          </a:solidFill>
          <a:latin typeface="+mn-lt"/>
          <a:ea typeface="+mn-ea"/>
          <a:cs typeface="+mn-cs"/>
        </a:defRPr>
      </a:lvl3pPr>
      <a:lvl4pPr marL="6583680" algn="l" defTabSz="4389120" rtl="0" eaLnBrk="1" latinLnBrk="0" hangingPunct="1">
        <a:defRPr sz="8640" kern="1200">
          <a:solidFill>
            <a:schemeClr val="tx1"/>
          </a:solidFill>
          <a:latin typeface="+mn-lt"/>
          <a:ea typeface="+mn-ea"/>
          <a:cs typeface="+mn-cs"/>
        </a:defRPr>
      </a:lvl4pPr>
      <a:lvl5pPr marL="8778240" algn="l" defTabSz="4389120" rtl="0" eaLnBrk="1" latinLnBrk="0" hangingPunct="1">
        <a:defRPr sz="8640" kern="1200">
          <a:solidFill>
            <a:schemeClr val="tx1"/>
          </a:solidFill>
          <a:latin typeface="+mn-lt"/>
          <a:ea typeface="+mn-ea"/>
          <a:cs typeface="+mn-cs"/>
        </a:defRPr>
      </a:lvl5pPr>
      <a:lvl6pPr marL="10972800" algn="l" defTabSz="4389120" rtl="0" eaLnBrk="1" latinLnBrk="0" hangingPunct="1">
        <a:defRPr sz="8640" kern="1200">
          <a:solidFill>
            <a:schemeClr val="tx1"/>
          </a:solidFill>
          <a:latin typeface="+mn-lt"/>
          <a:ea typeface="+mn-ea"/>
          <a:cs typeface="+mn-cs"/>
        </a:defRPr>
      </a:lvl6pPr>
      <a:lvl7pPr marL="13167360" algn="l" defTabSz="4389120" rtl="0" eaLnBrk="1" latinLnBrk="0" hangingPunct="1">
        <a:defRPr sz="8640" kern="1200">
          <a:solidFill>
            <a:schemeClr val="tx1"/>
          </a:solidFill>
          <a:latin typeface="+mn-lt"/>
          <a:ea typeface="+mn-ea"/>
          <a:cs typeface="+mn-cs"/>
        </a:defRPr>
      </a:lvl7pPr>
      <a:lvl8pPr marL="15361920" algn="l" defTabSz="4389120" rtl="0" eaLnBrk="1" latinLnBrk="0" hangingPunct="1">
        <a:defRPr sz="8640" kern="1200">
          <a:solidFill>
            <a:schemeClr val="tx1"/>
          </a:solidFill>
          <a:latin typeface="+mn-lt"/>
          <a:ea typeface="+mn-ea"/>
          <a:cs typeface="+mn-cs"/>
        </a:defRPr>
      </a:lvl8pPr>
      <a:lvl9pPr marL="17556480" algn="l" defTabSz="4389120" rtl="0" eaLnBrk="1" latinLnBrk="0" hangingPunct="1">
        <a:defRPr sz="864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0368" userDrawn="1">
          <p15:clr>
            <a:srgbClr val="A4A3A4"/>
          </p15:clr>
        </p15:guide>
        <p15:guide id="2" pos="720" userDrawn="1">
          <p15:clr>
            <a:srgbClr val="A4A3A4"/>
          </p15:clr>
        </p15:guide>
        <p15:guide id="3" pos="26928" userDrawn="1">
          <p15:clr>
            <a:srgbClr val="A4A3A4"/>
          </p15:clr>
        </p15:guide>
        <p15:guide id="4" pos="13824" userDrawn="1">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tiff"/><Relationship Id="rId4" Type="http://schemas.openxmlformats.org/officeDocument/2006/relationships/image" Target="../media/image2.tiff"/><Relationship Id="rId5" Type="http://schemas.openxmlformats.org/officeDocument/2006/relationships/image" Target="../media/image3.tiff"/><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81891" y="945100"/>
            <a:ext cx="31089600" cy="2580845"/>
          </a:xfrm>
        </p:spPr>
        <p:txBody>
          <a:bodyPr>
            <a:normAutofit fontScale="90000"/>
          </a:bodyPr>
          <a:lstStyle/>
          <a:p>
            <a:r>
              <a:rPr lang="en-US" u="sng" dirty="0">
                <a:latin typeface="Arial" charset="0"/>
                <a:ea typeface="Arial" charset="0"/>
                <a:cs typeface="Arial" charset="0"/>
              </a:rPr>
              <a:t>Evaluation on Jean Piaget’s </a:t>
            </a:r>
            <a:r>
              <a:rPr lang="en-US" u="sng" dirty="0" smtClean="0">
                <a:latin typeface="Arial" charset="0"/>
                <a:ea typeface="Arial" charset="0"/>
                <a:cs typeface="Arial" charset="0"/>
              </a:rPr>
              <a:t>Idea’s </a:t>
            </a:r>
            <a:r>
              <a:rPr lang="en-US" u="sng" dirty="0">
                <a:latin typeface="Arial" charset="0"/>
                <a:ea typeface="Arial" charset="0"/>
                <a:cs typeface="Arial" charset="0"/>
              </a:rPr>
              <a:t>on Cognitive </a:t>
            </a:r>
            <a:r>
              <a:rPr lang="en-US" u="sng" dirty="0" smtClean="0">
                <a:latin typeface="Arial" charset="0"/>
                <a:ea typeface="Arial" charset="0"/>
                <a:cs typeface="Arial" charset="0"/>
              </a:rPr>
              <a:t>Development</a:t>
            </a:r>
            <a:br>
              <a:rPr lang="en-US" u="sng" dirty="0" smtClean="0">
                <a:latin typeface="Arial" charset="0"/>
                <a:ea typeface="Arial" charset="0"/>
                <a:cs typeface="Arial" charset="0"/>
              </a:rPr>
            </a:br>
            <a:r>
              <a:rPr lang="en-US" u="sng" dirty="0">
                <a:latin typeface="Arial" charset="0"/>
                <a:ea typeface="Arial" charset="0"/>
                <a:cs typeface="Arial" charset="0"/>
              </a:rPr>
              <a:t>21</a:t>
            </a:r>
            <a:r>
              <a:rPr lang="en-US" u="sng" baseline="30000" dirty="0">
                <a:latin typeface="Arial" charset="0"/>
                <a:ea typeface="Arial" charset="0"/>
                <a:cs typeface="Arial" charset="0"/>
              </a:rPr>
              <a:t>st</a:t>
            </a:r>
            <a:r>
              <a:rPr lang="en-US" u="sng" dirty="0">
                <a:latin typeface="Arial" charset="0"/>
                <a:ea typeface="Arial" charset="0"/>
                <a:cs typeface="Arial" charset="0"/>
              </a:rPr>
              <a:t> Century Learning Individual </a:t>
            </a:r>
            <a:r>
              <a:rPr lang="en-US" u="sng" dirty="0" smtClean="0">
                <a:latin typeface="Arial" charset="0"/>
                <a:ea typeface="Arial" charset="0"/>
                <a:cs typeface="Arial" charset="0"/>
              </a:rPr>
              <a:t>Academic </a:t>
            </a:r>
            <a:r>
              <a:rPr lang="en-US" u="sng" dirty="0">
                <a:latin typeface="Arial" charset="0"/>
                <a:ea typeface="Arial" charset="0"/>
                <a:cs typeface="Arial" charset="0"/>
              </a:rPr>
              <a:t>P</a:t>
            </a:r>
            <a:r>
              <a:rPr lang="en-US" u="sng" dirty="0" smtClean="0">
                <a:latin typeface="Arial" charset="0"/>
                <a:ea typeface="Arial" charset="0"/>
                <a:cs typeface="Arial" charset="0"/>
              </a:rPr>
              <a:t>oster</a:t>
            </a:r>
            <a:r>
              <a:rPr lang="en-US" u="sng" dirty="0">
                <a:solidFill>
                  <a:schemeClr val="accent1"/>
                </a:solidFill>
                <a:latin typeface="Arial" charset="0"/>
                <a:ea typeface="Arial" charset="0"/>
                <a:cs typeface="Arial" charset="0"/>
              </a:rPr>
              <a:t/>
            </a:r>
            <a:br>
              <a:rPr lang="en-US" u="sng" dirty="0">
                <a:solidFill>
                  <a:schemeClr val="accent1"/>
                </a:solidFill>
                <a:latin typeface="Arial" charset="0"/>
                <a:ea typeface="Arial" charset="0"/>
                <a:cs typeface="Arial" charset="0"/>
              </a:rPr>
            </a:br>
            <a:endParaRPr lang="en-US" dirty="0"/>
          </a:p>
        </p:txBody>
      </p:sp>
      <p:sp>
        <p:nvSpPr>
          <p:cNvPr id="23" name="Text Placeholder 22"/>
          <p:cNvSpPr>
            <a:spLocks noGrp="1"/>
          </p:cNvSpPr>
          <p:nvPr>
            <p:ph type="body" sz="quarter" idx="36"/>
          </p:nvPr>
        </p:nvSpPr>
        <p:spPr>
          <a:xfrm>
            <a:off x="581891" y="2926363"/>
            <a:ext cx="31089600" cy="1533144"/>
          </a:xfrm>
        </p:spPr>
        <p:txBody>
          <a:bodyPr/>
          <a:lstStyle/>
          <a:p>
            <a:r>
              <a:rPr lang="en-US" sz="5000" dirty="0" smtClean="0"/>
              <a:t>Darcey Jones (1702834)</a:t>
            </a:r>
            <a:endParaRPr lang="en-US" sz="5000" dirty="0"/>
          </a:p>
        </p:txBody>
      </p:sp>
      <p:sp>
        <p:nvSpPr>
          <p:cNvPr id="5" name="Text Placeholder 4"/>
          <p:cNvSpPr>
            <a:spLocks noGrp="1"/>
          </p:cNvSpPr>
          <p:nvPr>
            <p:ph type="body" sz="quarter" idx="13"/>
          </p:nvPr>
        </p:nvSpPr>
        <p:spPr>
          <a:xfrm>
            <a:off x="1042254" y="6114343"/>
            <a:ext cx="12801600" cy="1219200"/>
          </a:xfrm>
        </p:spPr>
        <p:txBody>
          <a:bodyPr/>
          <a:lstStyle/>
          <a:p>
            <a:r>
              <a:rPr lang="en-US" dirty="0" smtClean="0"/>
              <a:t>introduction</a:t>
            </a:r>
            <a:endParaRPr lang="en-US" dirty="0"/>
          </a:p>
        </p:txBody>
      </p:sp>
      <p:sp>
        <p:nvSpPr>
          <p:cNvPr id="11" name="Content Placeholder 10"/>
          <p:cNvSpPr>
            <a:spLocks noGrp="1"/>
          </p:cNvSpPr>
          <p:nvPr>
            <p:ph sz="quarter" idx="24"/>
          </p:nvPr>
        </p:nvSpPr>
        <p:spPr>
          <a:xfrm>
            <a:off x="1042254" y="7472866"/>
            <a:ext cx="12142694" cy="2581677"/>
          </a:xfrm>
        </p:spPr>
        <p:txBody>
          <a:bodyPr>
            <a:normAutofit/>
          </a:bodyPr>
          <a:lstStyle/>
          <a:p>
            <a:pPr marL="0" indent="0" defTabSz="914400">
              <a:spcBef>
                <a:spcPts val="0"/>
              </a:spcBef>
              <a:buClrTx/>
              <a:buNone/>
            </a:pPr>
            <a:r>
              <a:rPr lang="en-US" sz="2500" dirty="0">
                <a:latin typeface="Arial" charset="0"/>
                <a:ea typeface="Arial" charset="0"/>
                <a:cs typeface="Arial" charset="0"/>
              </a:rPr>
              <a:t>This academic poster will look into and discuss Piaget’s ideas on cognitive development. This will include his </a:t>
            </a:r>
            <a:r>
              <a:rPr lang="en-US" sz="2500" dirty="0" smtClean="0">
                <a:latin typeface="Arial" charset="0"/>
                <a:ea typeface="Arial" charset="0"/>
                <a:cs typeface="Arial" charset="0"/>
              </a:rPr>
              <a:t>four-stage </a:t>
            </a:r>
            <a:r>
              <a:rPr lang="en-US" sz="2500" dirty="0">
                <a:latin typeface="Arial" charset="0"/>
                <a:ea typeface="Arial" charset="0"/>
                <a:cs typeface="Arial" charset="0"/>
              </a:rPr>
              <a:t>theory on cognitive development from birth through to adulthood</a:t>
            </a:r>
            <a:r>
              <a:rPr lang="en-US" sz="2500" dirty="0" smtClean="0">
                <a:latin typeface="Arial" charset="0"/>
                <a:ea typeface="Arial" charset="0"/>
                <a:cs typeface="Arial" charset="0"/>
              </a:rPr>
              <a:t>. The poster will look into each stage in depth. </a:t>
            </a:r>
          </a:p>
          <a:p>
            <a:pPr marL="0" indent="0" defTabSz="914400">
              <a:spcBef>
                <a:spcPts val="0"/>
              </a:spcBef>
              <a:buClrTx/>
              <a:buNone/>
            </a:pPr>
            <a:r>
              <a:rPr lang="en-US" sz="2500" dirty="0" smtClean="0">
                <a:latin typeface="Arial" charset="0"/>
                <a:ea typeface="Arial" charset="0"/>
                <a:cs typeface="Arial" charset="0"/>
              </a:rPr>
              <a:t>Piaget’s theory will also be compared to that of other theorists who looked into cognitive development. Throughout </a:t>
            </a:r>
            <a:r>
              <a:rPr lang="en-US" sz="2500" dirty="0">
                <a:latin typeface="Arial" charset="0"/>
                <a:ea typeface="Arial" charset="0"/>
                <a:cs typeface="Arial" charset="0"/>
              </a:rPr>
              <a:t>the poster will be evidence to back information found and </a:t>
            </a:r>
            <a:r>
              <a:rPr lang="en-US" sz="2500" dirty="0" smtClean="0">
                <a:latin typeface="Arial" charset="0"/>
                <a:ea typeface="Arial" charset="0"/>
                <a:cs typeface="Arial" charset="0"/>
              </a:rPr>
              <a:t>this will be </a:t>
            </a:r>
            <a:r>
              <a:rPr lang="en-US" sz="2500" dirty="0">
                <a:latin typeface="Arial" charset="0"/>
                <a:ea typeface="Arial" charset="0"/>
                <a:cs typeface="Arial" charset="0"/>
              </a:rPr>
              <a:t>referenced. </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latin typeface="Arial" charset="0"/>
              <a:ea typeface="Arial" charset="0"/>
              <a:cs typeface="Arial" charset="0"/>
            </a:endParaRPr>
          </a:p>
        </p:txBody>
      </p:sp>
      <p:sp>
        <p:nvSpPr>
          <p:cNvPr id="7" name="Text Placeholder 6"/>
          <p:cNvSpPr>
            <a:spLocks noGrp="1"/>
          </p:cNvSpPr>
          <p:nvPr>
            <p:ph type="body" sz="quarter" idx="17"/>
          </p:nvPr>
        </p:nvSpPr>
        <p:spPr>
          <a:xfrm>
            <a:off x="1099361" y="10558573"/>
            <a:ext cx="12801600" cy="1830877"/>
          </a:xfrm>
        </p:spPr>
        <p:txBody>
          <a:bodyPr/>
          <a:lstStyle/>
          <a:p>
            <a:r>
              <a:rPr lang="en-US" dirty="0" smtClean="0"/>
              <a:t>Four stages of cognitive development</a:t>
            </a:r>
            <a:endParaRPr lang="en-US" dirty="0"/>
          </a:p>
        </p:txBody>
      </p:sp>
      <p:sp>
        <p:nvSpPr>
          <p:cNvPr id="12" name="Content Placeholder 11"/>
          <p:cNvSpPr>
            <a:spLocks noGrp="1"/>
          </p:cNvSpPr>
          <p:nvPr>
            <p:ph sz="quarter" idx="25"/>
          </p:nvPr>
        </p:nvSpPr>
        <p:spPr>
          <a:xfrm>
            <a:off x="1099361" y="12566196"/>
            <a:ext cx="12096657" cy="9088165"/>
          </a:xfrm>
        </p:spPr>
        <p:txBody>
          <a:bodyPr>
            <a:normAutofit/>
          </a:bodyPr>
          <a:lstStyle/>
          <a:p>
            <a:pPr marL="0" indent="0" defTabSz="914400">
              <a:spcBef>
                <a:spcPts val="0"/>
              </a:spcBef>
              <a:buClrTx/>
              <a:buNone/>
            </a:pPr>
            <a:r>
              <a:rPr lang="en-US" sz="2500" dirty="0">
                <a:latin typeface="Arial" charset="0"/>
                <a:ea typeface="Arial" charset="0"/>
                <a:cs typeface="Arial" charset="0"/>
              </a:rPr>
              <a:t>Piaget believes that cognitive development can be separated into four different stages. These stages are called; Sensorimotor, Preoperational, Concrete Operational and Formal Operations. This in the order in which Piaget states children develop. According to Psychology Notes HQ (2017), Jean Piaget was actually the very first theorist to study cognitive development both scientifically and methodically and that his research and theory on cognitive development is the most influential to date. This shows that there must be a lot of significance to his work and that, even though there are other theories, his has had the biggest response and holds possible the most value. Piaget believed all children from various backgrounds would pass through these four stages at around the ages he had given, however he did indicate that the stages could change slightly from child to child regarding the amount of information obtained and the quality of each child’s understanding and their concepts. In Piaget’s opinion, it was impossible for a child to have certain understanding or ability before they reached the certain stage of cognitive development for it. To be able to pass from one stage to another, Piaget states that a child must have enough of the correct experiences and appropriate encouragement for learning. Without having these experiences, children are highly unlikely to reach full potential in their cognitive development. As a child grows, becoming more physically and cognitively mature is key in a child’s progress through Piaget’s stages of cognitive development.</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sp>
        <p:nvSpPr>
          <p:cNvPr id="8" name="Text Placeholder 7"/>
          <p:cNvSpPr>
            <a:spLocks noGrp="1"/>
          </p:cNvSpPr>
          <p:nvPr>
            <p:ph type="body" sz="quarter" idx="19"/>
          </p:nvPr>
        </p:nvSpPr>
        <p:spPr>
          <a:xfrm>
            <a:off x="1099361" y="21841126"/>
            <a:ext cx="12801600" cy="1219200"/>
          </a:xfrm>
        </p:spPr>
        <p:txBody>
          <a:bodyPr/>
          <a:lstStyle/>
          <a:p>
            <a:r>
              <a:rPr lang="en-US" dirty="0" smtClean="0"/>
              <a:t>Sensorimotor Stage (0-2 years)</a:t>
            </a:r>
            <a:endParaRPr lang="en-US" dirty="0"/>
          </a:p>
        </p:txBody>
      </p:sp>
      <p:sp>
        <p:nvSpPr>
          <p:cNvPr id="13" name="Content Placeholder 12"/>
          <p:cNvSpPr>
            <a:spLocks noGrp="1"/>
          </p:cNvSpPr>
          <p:nvPr>
            <p:ph sz="quarter" idx="26"/>
          </p:nvPr>
        </p:nvSpPr>
        <p:spPr>
          <a:xfrm>
            <a:off x="1042254" y="23338971"/>
            <a:ext cx="12188731" cy="8997489"/>
          </a:xfrm>
        </p:spPr>
        <p:txBody>
          <a:bodyPr>
            <a:norm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2500" dirty="0" smtClean="0">
                <a:latin typeface="Arial" charset="0"/>
                <a:ea typeface="Arial" charset="0"/>
                <a:cs typeface="Arial" charset="0"/>
              </a:rPr>
              <a:t>Based on The Psychology Notes HQ (2017), </a:t>
            </a:r>
            <a:r>
              <a:rPr lang="en-US" sz="2500" dirty="0">
                <a:latin typeface="Arial" charset="0"/>
                <a:ea typeface="Arial" charset="0"/>
                <a:cs typeface="Arial" charset="0"/>
              </a:rPr>
              <a:t>a</a:t>
            </a:r>
            <a:r>
              <a:rPr lang="en-US" sz="2500" dirty="0" smtClean="0">
                <a:latin typeface="Arial" charset="0"/>
                <a:ea typeface="Arial" charset="0"/>
                <a:cs typeface="Arial" charset="0"/>
              </a:rPr>
              <a:t>t this age a child is learning about the world and all of their thinking will be governed by actions so they can express their feelings. They learn everything by sensing doing, so watching, touching, tasting, listening and so on.  Because this stage in life is more complex to explain, Piaget has split the Sensorimotor stage into six smaller stages; Reflexes (birth to one month), Primary Circular Reactions (one to four months), Secondary Circular Reactions (four to eight months), Coordination of Reactions (eight to 12 months), Tertiary Circular Reactions (12 to 18 months) and Early Representational Thought (18 to 24 months).  In the first month (reflexes </a:t>
            </a:r>
            <a:r>
              <a:rPr lang="en-US" sz="2500" dirty="0">
                <a:latin typeface="Arial" charset="0"/>
                <a:ea typeface="Arial" charset="0"/>
                <a:cs typeface="Arial" charset="0"/>
              </a:rPr>
              <a:t>s</a:t>
            </a:r>
            <a:r>
              <a:rPr lang="en-US" sz="2500" dirty="0" smtClean="0">
                <a:latin typeface="Arial" charset="0"/>
                <a:ea typeface="Arial" charset="0"/>
                <a:cs typeface="Arial" charset="0"/>
              </a:rPr>
              <a:t>tage) a child will gain some understanding of their surroundings using reflexes such as crying, grasping and sucking. From on to four months (</a:t>
            </a:r>
            <a:r>
              <a:rPr lang="en-US" sz="2500" dirty="0">
                <a:latin typeface="Arial" charset="0"/>
                <a:ea typeface="Arial" charset="0"/>
                <a:cs typeface="Arial" charset="0"/>
              </a:rPr>
              <a:t>p</a:t>
            </a:r>
            <a:r>
              <a:rPr lang="en-US" sz="2500" dirty="0" smtClean="0">
                <a:latin typeface="Arial" charset="0"/>
                <a:ea typeface="Arial" charset="0"/>
                <a:cs typeface="Arial" charset="0"/>
              </a:rPr>
              <a:t>rimary circular </a:t>
            </a:r>
            <a:r>
              <a:rPr lang="en-US" sz="2500" dirty="0">
                <a:latin typeface="Arial" charset="0"/>
                <a:ea typeface="Arial" charset="0"/>
                <a:cs typeface="Arial" charset="0"/>
              </a:rPr>
              <a:t>r</a:t>
            </a:r>
            <a:r>
              <a:rPr lang="en-US" sz="2500" dirty="0" smtClean="0">
                <a:latin typeface="Arial" charset="0"/>
                <a:ea typeface="Arial" charset="0"/>
                <a:cs typeface="Arial" charset="0"/>
              </a:rPr>
              <a:t>eactions stage) a child will begin doing these actions by their own accord, rather than as a reflex. In the third stage a child will begin to </a:t>
            </a:r>
            <a:r>
              <a:rPr lang="en-US" sz="2500" dirty="0" smtClean="0">
                <a:latin typeface="Arial" charset="0"/>
                <a:ea typeface="Arial" charset="0"/>
                <a:cs typeface="Arial" charset="0"/>
              </a:rPr>
              <a:t>realise</a:t>
            </a:r>
            <a:r>
              <a:rPr lang="en-US" sz="2500" dirty="0" smtClean="0">
                <a:latin typeface="Arial" charset="0"/>
                <a:ea typeface="Arial" charset="0"/>
                <a:cs typeface="Arial" charset="0"/>
              </a:rPr>
              <a:t> that their actions can have reactions and that they do have an influence on their environment. This means that the child will to have actions in order to gain attention or to achieve a certain reaction. In the coordination of reactions stage the child will now explore their surroundings and can copying the actions and mannerisms of the people around them. In the tertiary circular reactions stage, the child will start to experiment with </a:t>
            </a:r>
            <a:r>
              <a:rPr lang="en-US" sz="2500" dirty="0" smtClean="0">
                <a:latin typeface="Arial" charset="0"/>
                <a:ea typeface="Arial" charset="0"/>
                <a:cs typeface="Arial" charset="0"/>
              </a:rPr>
              <a:t>behaviour</a:t>
            </a:r>
            <a:r>
              <a:rPr lang="en-US" sz="2500" dirty="0" smtClean="0">
                <a:latin typeface="Arial" charset="0"/>
                <a:ea typeface="Arial" charset="0"/>
                <a:cs typeface="Arial" charset="0"/>
              </a:rPr>
              <a:t>. Finally, from 18 to 24 months (early representational thought) the child will start </a:t>
            </a:r>
            <a:r>
              <a:rPr lang="en-US" sz="2500" dirty="0" smtClean="0">
                <a:latin typeface="Arial" charset="0"/>
                <a:ea typeface="Arial" charset="0"/>
                <a:cs typeface="Arial" charset="0"/>
              </a:rPr>
              <a:t>recognising</a:t>
            </a:r>
            <a:r>
              <a:rPr lang="en-US" sz="2500" dirty="0" smtClean="0">
                <a:latin typeface="Arial" charset="0"/>
                <a:ea typeface="Arial" charset="0"/>
                <a:cs typeface="Arial" charset="0"/>
              </a:rPr>
              <a:t> and appreciating signs for items and activities or events. According to Cherry, K. (2017) it is during this stage that children become aware that objects do continue to exist although they cannot be seen. They learn that they are their own person and separate to that of people and objects around them. </a:t>
            </a:r>
          </a:p>
          <a:p>
            <a:pPr marL="0" marR="0" lvl="0" indent="0" defTabSz="914400" eaLnBrk="1" fontAlgn="auto" latinLnBrk="0" hangingPunct="1">
              <a:lnSpc>
                <a:spcPct val="100000"/>
              </a:lnSpc>
              <a:spcBef>
                <a:spcPts val="0"/>
              </a:spcBef>
              <a:spcAft>
                <a:spcPts val="0"/>
              </a:spcAft>
              <a:buClrTx/>
              <a:buSzTx/>
              <a:buFontTx/>
              <a:buNone/>
              <a:tabLst/>
              <a:defRPr/>
            </a:pPr>
            <a:endParaRPr lang="en-US" sz="2500" dirty="0">
              <a:latin typeface="Arial" charset="0"/>
              <a:ea typeface="Arial" charset="0"/>
              <a:cs typeface="Arial" charset="0"/>
            </a:endParaRPr>
          </a:p>
        </p:txBody>
      </p:sp>
      <p:sp>
        <p:nvSpPr>
          <p:cNvPr id="9" name="Text Placeholder 8"/>
          <p:cNvSpPr>
            <a:spLocks noGrp="1"/>
          </p:cNvSpPr>
          <p:nvPr>
            <p:ph type="body" sz="quarter" idx="21"/>
          </p:nvPr>
        </p:nvSpPr>
        <p:spPr>
          <a:xfrm>
            <a:off x="15544800" y="5852159"/>
            <a:ext cx="12801600" cy="1632373"/>
          </a:xfrm>
        </p:spPr>
        <p:txBody>
          <a:bodyPr/>
          <a:lstStyle/>
          <a:p>
            <a:r>
              <a:rPr lang="en-US" dirty="0" smtClean="0"/>
              <a:t>Preoperational Stage (2</a:t>
            </a:r>
            <a:r>
              <a:rPr lang="mr-IN" dirty="0" smtClean="0"/>
              <a:t>–</a:t>
            </a:r>
            <a:r>
              <a:rPr lang="en-US" dirty="0" smtClean="0"/>
              <a:t>7 years)</a:t>
            </a:r>
            <a:endParaRPr lang="en-US" dirty="0"/>
          </a:p>
        </p:txBody>
      </p:sp>
      <p:sp>
        <p:nvSpPr>
          <p:cNvPr id="14" name="Content Placeholder 13"/>
          <p:cNvSpPr>
            <a:spLocks noGrp="1"/>
          </p:cNvSpPr>
          <p:nvPr>
            <p:ph sz="quarter" idx="27"/>
          </p:nvPr>
        </p:nvSpPr>
        <p:spPr>
          <a:xfrm>
            <a:off x="15544800" y="7484531"/>
            <a:ext cx="12801600" cy="6641903"/>
          </a:xfrm>
        </p:spPr>
        <p:txBody>
          <a:bodyPr>
            <a:norm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2500" dirty="0" smtClean="0">
                <a:latin typeface="Arial" charset="0"/>
                <a:ea typeface="Arial" charset="0"/>
                <a:cs typeface="Arial" charset="0"/>
              </a:rPr>
              <a:t>Using The Psychology Notes HQ, (2017) language is essential during the preoperational stage. This is where children learn to speak and put sentences together. Children will develop ability to describe their feelings, surroundings and the people around them. During this stage, children get involved in role play and enjoy pretending they are different characters or that objects are something else, or even having imaginary objects and people. Children at this point of life have not yet understood that everyone’s point of view is different and they believe their thoughts to be that of others around them. During the preoperational stage children are more self-absorbed and can only see from their own point of view. This can mean they will not comprehend that if two people are standing either side of a wall, that they will not see each other, because he can see them both. Cherry, K. (2017) states that it is in this stage of cognitive development that children learn to use words. Actions and pictures to illustrate various objects. Children at this age, because children lack in logic, they can be shown the exact same amount of water being poured into two separate glasses, one short and wide and the other tall and thin and they will assume that the tall glass have more water because that</a:t>
            </a:r>
            <a:r>
              <a:rPr lang="mr-IN" sz="2500" dirty="0" smtClean="0">
                <a:latin typeface="Arial" charset="0"/>
                <a:ea typeface="Arial" charset="0"/>
                <a:cs typeface="Arial" charset="0"/>
              </a:rPr>
              <a:t>’</a:t>
            </a:r>
            <a:r>
              <a:rPr lang="en-US" sz="2500" dirty="0" smtClean="0">
                <a:latin typeface="Arial" charset="0"/>
                <a:ea typeface="Arial" charset="0"/>
                <a:cs typeface="Arial" charset="0"/>
              </a:rPr>
              <a:t>s how it looks. </a:t>
            </a:r>
          </a:p>
        </p:txBody>
      </p:sp>
      <p:sp>
        <p:nvSpPr>
          <p:cNvPr id="15" name="Content Placeholder 14"/>
          <p:cNvSpPr>
            <a:spLocks noGrp="1"/>
          </p:cNvSpPr>
          <p:nvPr>
            <p:ph sz="quarter" idx="28"/>
          </p:nvPr>
        </p:nvSpPr>
        <p:spPr>
          <a:xfrm>
            <a:off x="15631630" y="22882946"/>
            <a:ext cx="12443791" cy="3712203"/>
          </a:xfrm>
        </p:spPr>
        <p:txBody>
          <a:bodyPr>
            <a:norm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2500" dirty="0" smtClean="0">
                <a:latin typeface="Arial" charset="0"/>
                <a:ea typeface="Arial" charset="0"/>
                <a:cs typeface="Arial" charset="0"/>
              </a:rPr>
              <a:t>At this point of a child’s cognitive development, they stop basing all of their thinking on physical events and observations and can make good, logical, formal judgements on their surroundings. They can problem solve using theories and by experimenting. According to Piaget, unfortunately, not all children are able to achieve formal operational thought (The Psychology Notes, 2017.) It is at this point that children “begin to think more about moral, philosophical, ethical, social and political issues” using theoretical and abstract thinking. (Cherry, K. 2017) Now children are more able to plan for the future consider their choices. </a:t>
            </a:r>
            <a:endParaRPr lang="en-US" sz="2500" dirty="0">
              <a:latin typeface="Arial" charset="0"/>
              <a:ea typeface="Arial" charset="0"/>
              <a:cs typeface="Arial" charset="0"/>
            </a:endParaRPr>
          </a:p>
        </p:txBody>
      </p:sp>
      <p:sp>
        <p:nvSpPr>
          <p:cNvPr id="16" name="Text Placeholder 15"/>
          <p:cNvSpPr>
            <a:spLocks noGrp="1"/>
          </p:cNvSpPr>
          <p:nvPr>
            <p:ph type="body" sz="quarter" idx="29"/>
          </p:nvPr>
        </p:nvSpPr>
        <p:spPr>
          <a:xfrm>
            <a:off x="15452726" y="13966968"/>
            <a:ext cx="12801600" cy="1661161"/>
          </a:xfrm>
        </p:spPr>
        <p:txBody>
          <a:bodyPr/>
          <a:lstStyle/>
          <a:p>
            <a:r>
              <a:rPr lang="en-US" dirty="0" smtClean="0"/>
              <a:t>Concrete Operational stage (7-12 years)</a:t>
            </a:r>
            <a:endParaRPr lang="en-US" dirty="0"/>
          </a:p>
        </p:txBody>
      </p:sp>
      <p:pic>
        <p:nvPicPr>
          <p:cNvPr id="20" name="Content Placeholder 19"/>
          <p:cNvPicPr>
            <a:picLocks noGrp="1" noChangeAspect="1"/>
          </p:cNvPicPr>
          <p:nvPr>
            <p:ph sz="quarter" idx="30"/>
          </p:nvPr>
        </p:nvPicPr>
        <p:blipFill>
          <a:blip r:embed="rId3"/>
          <a:stretch>
            <a:fillRect/>
          </a:stretch>
        </p:blipFill>
        <p:spPr>
          <a:xfrm>
            <a:off x="15432250" y="26375546"/>
            <a:ext cx="12205548" cy="6102774"/>
          </a:xfrm>
          <a:prstGeom prst="rect">
            <a:avLst/>
          </a:prstGeom>
        </p:spPr>
      </p:pic>
      <p:sp>
        <p:nvSpPr>
          <p:cNvPr id="18" name="Text Placeholder 17"/>
          <p:cNvSpPr>
            <a:spLocks noGrp="1"/>
          </p:cNvSpPr>
          <p:nvPr>
            <p:ph type="body" sz="quarter" idx="31"/>
          </p:nvPr>
        </p:nvSpPr>
        <p:spPr/>
        <p:txBody>
          <a:bodyPr/>
          <a:lstStyle/>
          <a:p>
            <a:r>
              <a:rPr lang="en-US" dirty="0" smtClean="0"/>
              <a:t>comparisons</a:t>
            </a:r>
            <a:endParaRPr lang="en-US" dirty="0"/>
          </a:p>
        </p:txBody>
      </p:sp>
      <p:sp>
        <p:nvSpPr>
          <p:cNvPr id="21" name="Text Placeholder 20"/>
          <p:cNvSpPr>
            <a:spLocks noGrp="1"/>
          </p:cNvSpPr>
          <p:nvPr>
            <p:ph type="body" sz="quarter" idx="34"/>
          </p:nvPr>
        </p:nvSpPr>
        <p:spPr>
          <a:xfrm>
            <a:off x="30013113" y="26375546"/>
            <a:ext cx="12801600" cy="1219200"/>
          </a:xfrm>
        </p:spPr>
        <p:txBody>
          <a:bodyPr/>
          <a:lstStyle/>
          <a:p>
            <a:r>
              <a:rPr lang="en-US" dirty="0" smtClean="0"/>
              <a:t>conclusion</a:t>
            </a:r>
            <a:endParaRPr lang="en-US" dirty="0"/>
          </a:p>
        </p:txBody>
      </p:sp>
      <p:sp>
        <p:nvSpPr>
          <p:cNvPr id="22" name="Content Placeholder 21"/>
          <p:cNvSpPr>
            <a:spLocks noGrp="1"/>
          </p:cNvSpPr>
          <p:nvPr>
            <p:ph sz="quarter" idx="35"/>
          </p:nvPr>
        </p:nvSpPr>
        <p:spPr>
          <a:xfrm>
            <a:off x="29900880" y="27594746"/>
            <a:ext cx="12801600" cy="4572000"/>
          </a:xfrm>
        </p:spPr>
        <p:txBody>
          <a:bodyPr>
            <a:normAutofit fontScale="92500" lnSpcReduction="10000"/>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smtClean="0"/>
              <a:t>To conclude, Piaget’s theory on cognitive development is split into four stages which he named the four stages of cognitive development. This starts from birth into adulthood. He goes into depth about how children develop through each stage, how they see the world at different ages, when learn to think independently and when they </a:t>
            </a:r>
            <a:r>
              <a:rPr lang="en-US" dirty="0" err="1" smtClean="0"/>
              <a:t>realise</a:t>
            </a:r>
            <a:r>
              <a:rPr lang="en-US" dirty="0" smtClean="0"/>
              <a:t> that other people around them have different opinions and feelings to them. Through each stage children become more mature and progress on their thinking skills, social skills, language skills and so on. </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marL="0" marR="0" lvl="0" indent="0" defTabSz="914400" eaLnBrk="1" fontAlgn="auto" latinLnBrk="0" hangingPunct="1">
              <a:lnSpc>
                <a:spcPct val="100000"/>
              </a:lnSpc>
              <a:spcBef>
                <a:spcPts val="0"/>
              </a:spcBef>
              <a:spcAft>
                <a:spcPts val="0"/>
              </a:spcAft>
              <a:buClrTx/>
              <a:buSzTx/>
              <a:buFontTx/>
              <a:buNone/>
              <a:tabLst/>
              <a:defRPr/>
            </a:pPr>
            <a:r>
              <a:rPr lang="en-US" dirty="0" smtClean="0"/>
              <a:t>When compared to other theorists Piaget’s theory stands out as it goes into more detail on children cognitive development, being well explained and is even still invaluable in today’s society, still being referred to throughout our education system. </a:t>
            </a:r>
            <a:endParaRPr lang="en-US" dirty="0" smtClean="0"/>
          </a:p>
        </p:txBody>
      </p:sp>
      <p:sp>
        <p:nvSpPr>
          <p:cNvPr id="2" name="Content Placeholder 1"/>
          <p:cNvSpPr>
            <a:spLocks noGrp="1"/>
          </p:cNvSpPr>
          <p:nvPr>
            <p:ph sz="quarter" idx="23"/>
          </p:nvPr>
        </p:nvSpPr>
        <p:spPr>
          <a:xfrm>
            <a:off x="15432250" y="15700453"/>
            <a:ext cx="12801600" cy="4883605"/>
          </a:xfrm>
        </p:spPr>
        <p:txBody>
          <a:bodyPr>
            <a:norm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2500" dirty="0" smtClean="0">
                <a:latin typeface="Arial" charset="0"/>
                <a:ea typeface="Arial" charset="0"/>
                <a:cs typeface="Arial" charset="0"/>
              </a:rPr>
              <a:t>According to The Psychology Notes HQ, (2017) when a child reaches this stage, they begin to understand meanings to conversation and use logic in their thinking. </a:t>
            </a:r>
            <a:r>
              <a:rPr lang="en-US" sz="2500" dirty="0" smtClean="0">
                <a:latin typeface="Arial" charset="0"/>
                <a:ea typeface="Arial" charset="0"/>
                <a:cs typeface="Arial" charset="0"/>
              </a:rPr>
              <a:t>However, </a:t>
            </a:r>
            <a:r>
              <a:rPr lang="en-US" sz="2500" dirty="0" smtClean="0">
                <a:latin typeface="Arial" charset="0"/>
                <a:ea typeface="Arial" charset="0"/>
                <a:cs typeface="Arial" charset="0"/>
              </a:rPr>
              <a:t>they are still not always considering the consequences of their actions and have more trouble looking to the future, more focused on just the here and now. This means they struggle when asked about hypothetical situations. Once reached this stage, children are perfecting the aspects of conversation and are much better at activities which need logical thinking as well as being able to see a difference between fact and fiction. They can form judgements better, are better spatial awareness, seriation and are generally better with numbers. It is as this stage when children start considering how other feel and think and are less egotistic as appose to the earlier stages. At this stage, children can understand that their thoughts, feelings and opinions are individual to them and are not necessarily the same as that of others. (Cherry, K. 2017)</a:t>
            </a:r>
            <a:endParaRPr lang="en-US" sz="2500" dirty="0">
              <a:latin typeface="Arial" charset="0"/>
              <a:ea typeface="Arial" charset="0"/>
              <a:cs typeface="Arial" charset="0"/>
            </a:endParaRPr>
          </a:p>
        </p:txBody>
      </p:sp>
      <p:sp>
        <p:nvSpPr>
          <p:cNvPr id="3" name="Content Placeholder 2"/>
          <p:cNvSpPr>
            <a:spLocks noGrp="1"/>
          </p:cNvSpPr>
          <p:nvPr>
            <p:ph sz="quarter" idx="32"/>
          </p:nvPr>
        </p:nvSpPr>
        <p:spPr>
          <a:xfrm>
            <a:off x="29946600" y="7024059"/>
            <a:ext cx="12801600" cy="16314912"/>
          </a:xfrm>
        </p:spPr>
        <p:txBody>
          <a:bodyPr>
            <a:norm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2500" b="1" u="sng" dirty="0" smtClean="0"/>
              <a:t>Lev Vygotsky</a:t>
            </a:r>
          </a:p>
          <a:p>
            <a:pPr marL="0" marR="0" lvl="0" indent="0" defTabSz="914400" eaLnBrk="1" fontAlgn="auto" latinLnBrk="0" hangingPunct="1">
              <a:lnSpc>
                <a:spcPct val="100000"/>
              </a:lnSpc>
              <a:spcBef>
                <a:spcPts val="0"/>
              </a:spcBef>
              <a:spcAft>
                <a:spcPts val="0"/>
              </a:spcAft>
              <a:buClrTx/>
              <a:buSzTx/>
              <a:buFontTx/>
              <a:buNone/>
              <a:tabLst/>
              <a:defRPr/>
            </a:pPr>
            <a:r>
              <a:rPr lang="en-US" sz="2500" dirty="0" smtClean="0"/>
              <a:t>From Vygotsky's theory of cognitive development, to him the most important part of a child’s social development is language, which he learns by imitating his parents and others around him. Vygotsky defined intelligence as “the capacity to learn from instruction” (Psycho Hawks, 2010). Whereas Piaget had the fou</a:t>
            </a:r>
            <a:r>
              <a:rPr lang="en-US" sz="2500" dirty="0" smtClean="0"/>
              <a:t>r stages of cognitive development, Vygotsky’s main part of this cognitive development theory was the zone of proximal development (ZPD). For this, he had two levels of achievement, the ‘present level of development’ and the ‘potential level of development.’ The gap between the two levels was described as ‘the zone of proximal development’.  Vygotsky’s present level of development showed what a child would be capable at that moment in time, what they are able to do by themselves. His potential level of development showed what that child could be capable of with support from others around them.  </a:t>
            </a:r>
          </a:p>
          <a:p>
            <a:pPr marL="0" marR="0" lvl="0" indent="0" defTabSz="914400" eaLnBrk="1" fontAlgn="auto" latinLnBrk="0" hangingPunct="1">
              <a:lnSpc>
                <a:spcPct val="100000"/>
              </a:lnSpc>
              <a:spcBef>
                <a:spcPts val="0"/>
              </a:spcBef>
              <a:spcAft>
                <a:spcPts val="0"/>
              </a:spcAft>
              <a:buClrTx/>
              <a:buSzTx/>
              <a:buFontTx/>
              <a:buNone/>
              <a:tabLst/>
              <a:defRPr/>
            </a:pPr>
            <a:endParaRPr lang="en-US" sz="2500" dirty="0" smtClean="0"/>
          </a:p>
          <a:p>
            <a:pPr marL="0" marR="0" lvl="0" indent="0" defTabSz="914400" eaLnBrk="1" fontAlgn="auto" latinLnBrk="0" hangingPunct="1">
              <a:lnSpc>
                <a:spcPct val="100000"/>
              </a:lnSpc>
              <a:spcBef>
                <a:spcPts val="0"/>
              </a:spcBef>
              <a:spcAft>
                <a:spcPts val="0"/>
              </a:spcAft>
              <a:buClrTx/>
              <a:buSzTx/>
              <a:buFontTx/>
              <a:buNone/>
              <a:tabLst/>
              <a:defRPr/>
            </a:pPr>
            <a:r>
              <a:rPr lang="en-US" sz="2500" dirty="0" smtClean="0"/>
              <a:t>The main difference between these theories is that Piaget </a:t>
            </a:r>
            <a:r>
              <a:rPr lang="en-US" sz="2500" dirty="0" err="1" smtClean="0"/>
              <a:t>categorises</a:t>
            </a:r>
            <a:r>
              <a:rPr lang="en-US" sz="2500" dirty="0" smtClean="0"/>
              <a:t> children into four stages of development based on their age, whereas Vygotsky actually looks at each individual child and what they are capable of achieving, not just what their age group should be capable of achieving. </a:t>
            </a:r>
          </a:p>
          <a:p>
            <a:pPr marL="0" marR="0" lvl="0" indent="0" defTabSz="914400" eaLnBrk="1" fontAlgn="auto" latinLnBrk="0" hangingPunct="1">
              <a:lnSpc>
                <a:spcPct val="100000"/>
              </a:lnSpc>
              <a:spcBef>
                <a:spcPts val="0"/>
              </a:spcBef>
              <a:spcAft>
                <a:spcPts val="0"/>
              </a:spcAft>
              <a:buClrTx/>
              <a:buSzTx/>
              <a:buFontTx/>
              <a:buNone/>
              <a:tabLst/>
              <a:defRPr/>
            </a:pPr>
            <a:endParaRPr lang="en-US" sz="2500" dirty="0"/>
          </a:p>
          <a:p>
            <a:pPr marL="0" marR="0" lvl="0" indent="0" defTabSz="914400" eaLnBrk="1" fontAlgn="auto" latinLnBrk="0" hangingPunct="1">
              <a:lnSpc>
                <a:spcPct val="100000"/>
              </a:lnSpc>
              <a:spcBef>
                <a:spcPts val="0"/>
              </a:spcBef>
              <a:spcAft>
                <a:spcPts val="0"/>
              </a:spcAft>
              <a:buClrTx/>
              <a:buSzTx/>
              <a:buFontTx/>
              <a:buNone/>
              <a:tabLst/>
              <a:defRPr/>
            </a:pPr>
            <a:r>
              <a:rPr lang="en-US" sz="2500" dirty="0" smtClean="0"/>
              <a:t>Similar to Piaget, Vygotsky states that a child will not be able to learn anything outside of the stage/level that they are in and that they must gain full potential in the stage/level prior, before they are able to progress. </a:t>
            </a:r>
            <a:endParaRPr lang="en-US" sz="2500" dirty="0"/>
          </a:p>
          <a:p>
            <a:pPr marL="0" marR="0" lvl="0" indent="0" defTabSz="914400" eaLnBrk="1" fontAlgn="auto" latinLnBrk="0" hangingPunct="1">
              <a:lnSpc>
                <a:spcPct val="100000"/>
              </a:lnSpc>
              <a:spcBef>
                <a:spcPts val="0"/>
              </a:spcBef>
              <a:spcAft>
                <a:spcPts val="0"/>
              </a:spcAft>
              <a:buClrTx/>
              <a:buSzTx/>
              <a:buFontTx/>
              <a:buNone/>
              <a:tabLst/>
              <a:defRPr/>
            </a:pPr>
            <a:endParaRPr lang="en-US" sz="2500" dirty="0" smtClean="0"/>
          </a:p>
          <a:p>
            <a:pPr marL="0" marR="0" lvl="0" indent="0" defTabSz="914400" eaLnBrk="1" fontAlgn="auto" latinLnBrk="0" hangingPunct="1">
              <a:lnSpc>
                <a:spcPct val="100000"/>
              </a:lnSpc>
              <a:spcBef>
                <a:spcPts val="0"/>
              </a:spcBef>
              <a:spcAft>
                <a:spcPts val="0"/>
              </a:spcAft>
              <a:buClrTx/>
              <a:buSzTx/>
              <a:buFontTx/>
              <a:buNone/>
              <a:tabLst/>
              <a:defRPr/>
            </a:pPr>
            <a:r>
              <a:rPr lang="en-US" sz="2500" b="1" u="sng" dirty="0" smtClean="0"/>
              <a:t>Jerome Bruner</a:t>
            </a:r>
          </a:p>
          <a:p>
            <a:pPr marL="0" marR="0" lvl="0" indent="0" defTabSz="914400" eaLnBrk="1" fontAlgn="auto" latinLnBrk="0" hangingPunct="1">
              <a:lnSpc>
                <a:spcPct val="100000"/>
              </a:lnSpc>
              <a:spcBef>
                <a:spcPts val="0"/>
              </a:spcBef>
              <a:spcAft>
                <a:spcPts val="0"/>
              </a:spcAft>
              <a:buClrTx/>
              <a:buSzTx/>
              <a:buFontTx/>
              <a:buNone/>
              <a:tabLst/>
              <a:defRPr/>
            </a:pPr>
            <a:r>
              <a:rPr lang="en-US" sz="2500" dirty="0" smtClean="0"/>
              <a:t>Bruner, like Piaget has separated development into stages that go up in age, called the ’three stages of representation’, these are; Enactive, Iconic and Symbolic representation. The first, like the first of Piaget’s four stages of cognitive theory, is for babies, however just babies up to one year old. The second stage it one to six and the third is seven and onwards, therefore Piaget’s has gone into more detail about ages seven and up as he has divided seven onwards into two stages. Piaget and Bruner both thought that all learning will occur through their own stages of development and that children could not progress through the stages before the approximate age. </a:t>
            </a:r>
          </a:p>
          <a:p>
            <a:pPr marL="0" marR="0" lvl="0" indent="0" defTabSz="914400" eaLnBrk="1" fontAlgn="auto" latinLnBrk="0" hangingPunct="1">
              <a:lnSpc>
                <a:spcPct val="100000"/>
              </a:lnSpc>
              <a:spcBef>
                <a:spcPts val="0"/>
              </a:spcBef>
              <a:spcAft>
                <a:spcPts val="0"/>
              </a:spcAft>
              <a:buClrTx/>
              <a:buSzTx/>
              <a:buFontTx/>
              <a:buNone/>
              <a:tabLst/>
              <a:defRPr/>
            </a:pPr>
            <a:endParaRPr lang="en-US" sz="2500" dirty="0"/>
          </a:p>
        </p:txBody>
      </p:sp>
      <p:sp>
        <p:nvSpPr>
          <p:cNvPr id="19" name="TextBox 18"/>
          <p:cNvSpPr txBox="1"/>
          <p:nvPr/>
        </p:nvSpPr>
        <p:spPr>
          <a:xfrm>
            <a:off x="15314795" y="20871630"/>
            <a:ext cx="13186611" cy="1938992"/>
          </a:xfrm>
          <a:prstGeom prst="rect">
            <a:avLst/>
          </a:prstGeom>
          <a:solidFill>
            <a:schemeClr val="accent1">
              <a:lumMod val="60000"/>
              <a:lumOff val="40000"/>
            </a:schemeClr>
          </a:solidFill>
        </p:spPr>
        <p:txBody>
          <a:bodyPr wrap="square" rtlCol="0">
            <a:spAutoFit/>
          </a:bodyPr>
          <a:lstStyle/>
          <a:p>
            <a:r>
              <a:rPr lang="en-US" sz="6000" dirty="0" smtClean="0">
                <a:solidFill>
                  <a:schemeClr val="bg1"/>
                </a:solidFill>
                <a:latin typeface="Cambria" charset="0"/>
                <a:ea typeface="Cambria" charset="0"/>
                <a:cs typeface="Cambria" charset="0"/>
              </a:rPr>
              <a:t>FORMAL OPERATIONAL STAGE (12        YEARS AND ONWARDS)</a:t>
            </a:r>
          </a:p>
        </p:txBody>
      </p:sp>
      <p:pic>
        <p:nvPicPr>
          <p:cNvPr id="10" name="Picture 9"/>
          <p:cNvPicPr>
            <a:picLocks noChangeAspect="1"/>
          </p:cNvPicPr>
          <p:nvPr/>
        </p:nvPicPr>
        <p:blipFill>
          <a:blip r:embed="rId4"/>
          <a:stretch>
            <a:fillRect/>
          </a:stretch>
        </p:blipFill>
        <p:spPr>
          <a:xfrm>
            <a:off x="33719017" y="178514"/>
            <a:ext cx="6140512" cy="4547089"/>
          </a:xfrm>
          <a:prstGeom prst="rect">
            <a:avLst/>
          </a:prstGeom>
        </p:spPr>
      </p:pic>
      <p:pic>
        <p:nvPicPr>
          <p:cNvPr id="17" name="Picture 16"/>
          <p:cNvPicPr>
            <a:picLocks noChangeAspect="1"/>
          </p:cNvPicPr>
          <p:nvPr/>
        </p:nvPicPr>
        <p:blipFill>
          <a:blip r:embed="rId5"/>
          <a:stretch>
            <a:fillRect/>
          </a:stretch>
        </p:blipFill>
        <p:spPr>
          <a:xfrm>
            <a:off x="31360434" y="18988839"/>
            <a:ext cx="9555469" cy="7174090"/>
          </a:xfrm>
          <a:prstGeom prst="rect">
            <a:avLst/>
          </a:prstGeom>
        </p:spPr>
      </p:pic>
    </p:spTree>
    <p:extLst>
      <p:ext uri="{BB962C8B-B14F-4D97-AF65-F5344CB8AC3E}">
        <p14:creationId xmlns:p14="http://schemas.microsoft.com/office/powerpoint/2010/main" val="931198942"/>
      </p:ext>
    </p:extLst>
  </p:cSld>
  <p:clrMapOvr>
    <a:masterClrMapping/>
  </p:clrMapOvr>
  <p:timing>
    <p:tnLst>
      <p:par>
        <p:cTn id="1" dur="indefinite" restart="never" nodeType="tmRoot"/>
      </p:par>
    </p:tnLst>
  </p:timing>
</p:sld>
</file>

<file path=ppt/theme/theme1.xml><?xml version="1.0" encoding="utf-8"?>
<a:theme xmlns:a="http://schemas.openxmlformats.org/drawingml/2006/main" name="Medical Poster">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4C5A6A"/>
      </a:hlink>
      <a:folHlink>
        <a:srgbClr val="808DA0"/>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4"/>
        </a:solidFill>
        <a:ln>
          <a:noFill/>
        </a:ln>
      </a:spPr>
      <a:bodyPr rtlCol="0" anchor="ctr"/>
      <a:lstStyle>
        <a:defPPr algn="ctr">
          <a:defRPr sz="6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w="28575">
          <a:solidFill>
            <a:schemeClr val="accent4"/>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6000" dirty="0" err="1" smtClean="0"/>
        </a:defPPr>
      </a:lstStyle>
    </a:txDef>
  </a:objectDefaults>
  <a:extraClrSchemeLst/>
  <a:extLst>
    <a:ext uri="{05A4C25C-085E-4340-85A3-A5531E510DB2}">
      <thm15:themeFamily xmlns:thm15="http://schemas.microsoft.com/office/thememl/2012/main" name="Presentation1" id="{55A68E73-61CB-4542-8C48-DCBB2482A3D5}" vid="{6A3CA63D-1E3C-4681-8668-89277FEB3FEB}"/>
    </a:ext>
  </a:extLst>
</a:theme>
</file>

<file path=ppt/theme/theme2.xml><?xml version="1.0" encoding="utf-8"?>
<a:theme xmlns:a="http://schemas.openxmlformats.org/drawingml/2006/main" name="Office Theme">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4C5A6A"/>
      </a:hlink>
      <a:folHlink>
        <a:srgbClr val="808DA0"/>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4C5A6A"/>
      </a:hlink>
      <a:folHlink>
        <a:srgbClr val="808DA0"/>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DirectSourceMarket xmlns="4873beb7-5857-4685-be1f-d57550cc96cc" xsi:nil="true"/>
    <ApprovalStatus xmlns="4873beb7-5857-4685-be1f-d57550cc96cc">InProgress</ApprovalStatus>
    <MarketSpecific xmlns="4873beb7-5857-4685-be1f-d57550cc96cc">false</MarketSpecific>
    <LocComments xmlns="4873beb7-5857-4685-be1f-d57550cc96cc" xsi:nil="true"/>
    <ThumbnailAssetId xmlns="4873beb7-5857-4685-be1f-d57550cc96cc" xsi:nil="true"/>
    <PrimaryImageGen xmlns="4873beb7-5857-4685-be1f-d57550cc96cc">true</PrimaryImageGen>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1669414</Value>
      <Value>1669470</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 xsi:nil="true"/>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2013-01-21T12:05:00+00:00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UACurrentWords xmlns="4873beb7-5857-4685-be1f-d57550cc96cc" xsi:nil="true"/>
    <ArtSampleDocs xmlns="4873beb7-5857-4685-be1f-d57550cc96cc" xsi:nil="true"/>
    <UALocRecommendation xmlns="4873beb7-5857-4685-be1f-d57550cc96cc">Localize</UALocRecommendation>
    <Manager xmlns="4873beb7-5857-4685-be1f-d57550cc96cc" xsi:nil="true"/>
    <ShowIn xmlns="4873beb7-5857-4685-be1f-d57550cc96cc">Show everywhere</ShowIn>
    <UANotes xmlns="4873beb7-5857-4685-be1f-d57550cc96cc" xsi:nil="true"/>
    <TemplateStatus xmlns="4873beb7-5857-4685-be1f-d57550cc96cc">Complete</TemplateStatus>
    <InternalTagsTaxHTField0 xmlns="4873beb7-5857-4685-be1f-d57550cc96cc">
      <Terms xmlns="http://schemas.microsoft.com/office/infopath/2007/PartnerControls"/>
    </InternalTagsTaxHTField0>
    <CSXHash xmlns="4873beb7-5857-4685-be1f-d57550cc96cc" xsi:nil="true"/>
    <Downloads xmlns="4873beb7-5857-4685-be1f-d57550cc96cc">0</Downloads>
    <VoteCount xmlns="4873beb7-5857-4685-be1f-d57550cc96cc" xsi:nil="true"/>
    <OOCacheId xmlns="4873beb7-5857-4685-be1f-d57550cc96cc" xsi:nil="true"/>
    <IsDeleted xmlns="4873beb7-5857-4685-be1f-d57550cc96cc">false</IsDeleted>
    <AssetExpire xmlns="4873beb7-5857-4685-be1f-d57550cc96cc">2029-01-01T08:00:00+00:00</AssetExpire>
    <DSATActionTaken xmlns="4873beb7-5857-4685-be1f-d57550cc96cc" xsi:nil="true"/>
    <CSXSubmissionMarket xmlns="4873beb7-5857-4685-be1f-d57550cc96cc" xsi:nil="true"/>
    <TPExecutable xmlns="4873beb7-5857-4685-be1f-d57550cc96cc" xsi:nil="true"/>
    <SubmitterId xmlns="4873beb7-5857-4685-be1f-d57550cc96cc" xsi:nil="true"/>
    <EditorialTags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ApprovalLog xmlns="4873beb7-5857-4685-be1f-d57550cc96cc" xsi:nil="tru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TP104001550</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875987</LocLastLocAttemptVersionLookup>
    <IsSearchable xmlns="4873beb7-5857-4685-be1f-d57550cc96cc">true</IsSearchable>
    <TemplateTemplateType xmlns="4873beb7-5857-4685-be1f-d57550cc96cc">PowerPoint Presentation Template</TemplateTemplateType>
    <CampaignTagsTaxHTField0 xmlns="4873beb7-5857-4685-be1f-d57550cc96cc">
      <Terms xmlns="http://schemas.microsoft.com/office/infopath/2007/PartnerControls"/>
    </CampaignTagsTaxHTField0>
    <TPNamespace xmlns="4873beb7-5857-4685-be1f-d57550cc96cc" xsi:nil="true"/>
    <TaxCatchAll xmlns="4873beb7-5857-4685-be1f-d57550cc96cc"/>
    <Markets xmlns="4873beb7-5857-4685-be1f-d57550cc96cc"/>
    <UAProjectedTotalWords xmlns="4873beb7-5857-4685-be1f-d57550cc96cc" xsi:nil="true"/>
    <LocMarketGroupTiers2 xmlns="4873beb7-5857-4685-be1f-d57550cc96cc" xsi:nil="true"/>
    <IntlLangReview xmlns="4873beb7-5857-4685-be1f-d57550cc96cc">false</IntlLangReview>
    <OutputCachingOn xmlns="4873beb7-5857-4685-be1f-d57550cc96cc">false</OutputCachingOn>
    <AverageRating xmlns="4873beb7-5857-4685-be1f-d57550cc96cc" xsi:nil="true"/>
    <APAuthor xmlns="4873beb7-5857-4685-be1f-d57550cc96cc">
      <UserInfo>
        <DisplayName>REDMOND\kristaa</DisplayName>
        <AccountId>136</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OriginalRelease xmlns="4873beb7-5857-4685-be1f-d57550cc96cc">15</OriginalRelease>
    <TPLaunchHelpLinkType xmlns="4873beb7-5857-4685-be1f-d57550cc96cc">Template</TPLaunchHelpLinkType>
    <LocalizationTagsTaxHTField0 xmlns="4873beb7-5857-4685-be1f-d57550cc96cc">
      <Terms xmlns="http://schemas.microsoft.com/office/infopath/2007/PartnerControls"/>
    </LocalizationTagsTaxHTField0>
  </documentManagement>
</p:properties>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9F945EE-6400-432A-A9B1-179A0A2A37CE}">
  <ds:schemaRefs>
    <ds:schemaRef ds:uri="http://schemas.microsoft.com/office/2006/metadata/properties"/>
    <ds:schemaRef ds:uri="http://schemas.microsoft.com/office/infopath/2007/PartnerControls"/>
    <ds:schemaRef ds:uri="4873beb7-5857-4685-be1f-d57550cc96cc"/>
  </ds:schemaRefs>
</ds:datastoreItem>
</file>

<file path=customXml/itemProps2.xml><?xml version="1.0" encoding="utf-8"?>
<ds:datastoreItem xmlns:ds="http://schemas.openxmlformats.org/officeDocument/2006/customXml" ds:itemID="{A1110015-E380-4C53-980C-698226C61CAC}">
  <ds:schemaRefs>
    <ds:schemaRef ds:uri="http://schemas.microsoft.com/sharepoint/v3/contenttype/forms"/>
  </ds:schemaRefs>
</ds:datastoreItem>
</file>

<file path=customXml/itemProps3.xml><?xml version="1.0" encoding="utf-8"?>
<ds:datastoreItem xmlns:ds="http://schemas.openxmlformats.org/officeDocument/2006/customXml" ds:itemID="{AF7E4019-AE58-4CAA-B67D-559F9FEEB20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Poster (blue and brown design)</Template>
  <TotalTime>0</TotalTime>
  <Words>1822</Words>
  <Application>Microsoft Macintosh PowerPoint</Application>
  <PresentationFormat>Custom</PresentationFormat>
  <Paragraphs>30</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Calibri</vt:lpstr>
      <vt:lpstr>Calibri Light</vt:lpstr>
      <vt:lpstr>Cambria</vt:lpstr>
      <vt:lpstr>Mangal</vt:lpstr>
      <vt:lpstr>Arial</vt:lpstr>
      <vt:lpstr>Medical Poster</vt:lpstr>
      <vt:lpstr>Evaluation on Jean Piaget’s Idea’s on Cognitive Development 21st Century Learning Individual Academic Poster </vt:lpstr>
    </vt:vector>
  </TitlesOfParts>
  <Company/>
  <LinksUpToDate>false</LinksUpToDate>
  <SharedDoc>false</SharedDoc>
  <HyperlinksChanged>false</HyperlinksChanged>
  <AppVersion>15.0038</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Darcey Jones (1702834)</dc:creator>
  <cp:lastModifiedBy/>
  <cp:revision>1</cp:revision>
  <dcterms:created xsi:type="dcterms:W3CDTF">2018-01-19T22:10:52Z</dcterms:created>
  <dcterms:modified xsi:type="dcterms:W3CDTF">2018-01-21T22:12:34Z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