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8" r:id="rId4"/>
    <p:sldId id="257" r:id="rId5"/>
    <p:sldId id="259" r:id="rId6"/>
    <p:sldId id="260" r:id="rId7"/>
    <p:sldId id="262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86065" autoAdjust="0"/>
  </p:normalViewPr>
  <p:slideViewPr>
    <p:cSldViewPr snapToGrid="0">
      <p:cViewPr varScale="1">
        <p:scale>
          <a:sx n="72" d="100"/>
          <a:sy n="72" d="100"/>
        </p:scale>
        <p:origin x="22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FDCE1A-3D53-4449-AE00-92A3809A5D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90CB845-7233-45CD-A0A2-F2DC5E7024B4}">
      <dgm:prSet/>
      <dgm:spPr/>
      <dgm:t>
        <a:bodyPr/>
        <a:lstStyle/>
        <a:p>
          <a:r>
            <a:rPr lang="en-US"/>
            <a:t>Background - Why Swansea Became “Copperopolis</a:t>
          </a:r>
        </a:p>
      </dgm:t>
    </dgm:pt>
    <dgm:pt modelId="{82CF88E1-EE28-41F5-A45A-73DB1CB316F4}" type="parTrans" cxnId="{F225BE18-30F2-414C-A9C8-D61ED00590AF}">
      <dgm:prSet/>
      <dgm:spPr/>
      <dgm:t>
        <a:bodyPr/>
        <a:lstStyle/>
        <a:p>
          <a:endParaRPr lang="en-US"/>
        </a:p>
      </dgm:t>
    </dgm:pt>
    <dgm:pt modelId="{F5029FB3-C2B5-4D32-9360-0CF9BDA59E3F}" type="sibTrans" cxnId="{F225BE18-30F2-414C-A9C8-D61ED00590AF}">
      <dgm:prSet/>
      <dgm:spPr/>
      <dgm:t>
        <a:bodyPr/>
        <a:lstStyle/>
        <a:p>
          <a:endParaRPr lang="en-US"/>
        </a:p>
      </dgm:t>
    </dgm:pt>
    <dgm:pt modelId="{A491937B-B089-41A6-9796-5D23218EFEEE}">
      <dgm:prSet/>
      <dgm:spPr/>
      <dgm:t>
        <a:bodyPr/>
        <a:lstStyle/>
        <a:p>
          <a:r>
            <a:rPr lang="en-US"/>
            <a:t>Key Figures &amp; Industrial Processes</a:t>
          </a:r>
        </a:p>
      </dgm:t>
    </dgm:pt>
    <dgm:pt modelId="{24FA2C0B-D2F8-4CA4-99BA-6159869A4B9C}" type="parTrans" cxnId="{A8AAF848-B72C-4623-8FA2-29CFEFDE46AE}">
      <dgm:prSet/>
      <dgm:spPr/>
      <dgm:t>
        <a:bodyPr/>
        <a:lstStyle/>
        <a:p>
          <a:endParaRPr lang="en-US"/>
        </a:p>
      </dgm:t>
    </dgm:pt>
    <dgm:pt modelId="{E39675A8-DB65-48D6-9FB2-DB5B3DF2C045}" type="sibTrans" cxnId="{A8AAF848-B72C-4623-8FA2-29CFEFDE46AE}">
      <dgm:prSet/>
      <dgm:spPr/>
      <dgm:t>
        <a:bodyPr/>
        <a:lstStyle/>
        <a:p>
          <a:endParaRPr lang="en-US"/>
        </a:p>
      </dgm:t>
    </dgm:pt>
    <dgm:pt modelId="{923A5BAB-D3D6-4351-A9A5-92394708B473}">
      <dgm:prSet/>
      <dgm:spPr/>
      <dgm:t>
        <a:bodyPr/>
        <a:lstStyle/>
        <a:p>
          <a:r>
            <a:rPr lang="en-US"/>
            <a:t>Modernization &amp; Trade Growth</a:t>
          </a:r>
        </a:p>
      </dgm:t>
    </dgm:pt>
    <dgm:pt modelId="{5955666F-A923-447F-85F8-5AAA9F7D8737}" type="parTrans" cxnId="{5BD5D278-820D-4462-BCE9-6D038C34142A}">
      <dgm:prSet/>
      <dgm:spPr/>
      <dgm:t>
        <a:bodyPr/>
        <a:lstStyle/>
        <a:p>
          <a:endParaRPr lang="en-US"/>
        </a:p>
      </dgm:t>
    </dgm:pt>
    <dgm:pt modelId="{75FAA7F7-B731-4CC4-B088-A392005220B3}" type="sibTrans" cxnId="{5BD5D278-820D-4462-BCE9-6D038C34142A}">
      <dgm:prSet/>
      <dgm:spPr/>
      <dgm:t>
        <a:bodyPr/>
        <a:lstStyle/>
        <a:p>
          <a:endParaRPr lang="en-US"/>
        </a:p>
      </dgm:t>
    </dgm:pt>
    <dgm:pt modelId="{53E801DA-ECDB-40B9-99C8-CD099D7CD037}">
      <dgm:prSet/>
      <dgm:spPr/>
      <dgm:t>
        <a:bodyPr/>
        <a:lstStyle/>
        <a:p>
          <a:r>
            <a:rPr lang="en-US"/>
            <a:t>Workforce and Social Conditions</a:t>
          </a:r>
        </a:p>
      </dgm:t>
    </dgm:pt>
    <dgm:pt modelId="{916C1168-0496-4922-91FF-C6EA89E97F18}" type="parTrans" cxnId="{C1B57F69-A5BD-4BED-955B-56003A209A4F}">
      <dgm:prSet/>
      <dgm:spPr/>
      <dgm:t>
        <a:bodyPr/>
        <a:lstStyle/>
        <a:p>
          <a:endParaRPr lang="en-US"/>
        </a:p>
      </dgm:t>
    </dgm:pt>
    <dgm:pt modelId="{B4E90E31-DB60-460B-B676-D2912BE310D8}" type="sibTrans" cxnId="{C1B57F69-A5BD-4BED-955B-56003A209A4F}">
      <dgm:prSet/>
      <dgm:spPr/>
      <dgm:t>
        <a:bodyPr/>
        <a:lstStyle/>
        <a:p>
          <a:endParaRPr lang="en-US"/>
        </a:p>
      </dgm:t>
    </dgm:pt>
    <dgm:pt modelId="{E8B932C7-001A-4476-9C4B-39F6AA56C745}">
      <dgm:prSet/>
      <dgm:spPr/>
      <dgm:t>
        <a:bodyPr/>
        <a:lstStyle/>
        <a:p>
          <a:r>
            <a:rPr lang="en-US"/>
            <a:t>Environmental Impact</a:t>
          </a:r>
        </a:p>
      </dgm:t>
    </dgm:pt>
    <dgm:pt modelId="{318D7B96-5CEE-4AA1-A689-200088F306B4}" type="parTrans" cxnId="{E5931971-1B26-436F-A3AD-1920C6C29854}">
      <dgm:prSet/>
      <dgm:spPr/>
      <dgm:t>
        <a:bodyPr/>
        <a:lstStyle/>
        <a:p>
          <a:endParaRPr lang="en-US"/>
        </a:p>
      </dgm:t>
    </dgm:pt>
    <dgm:pt modelId="{642C00C7-2F8B-4188-87FB-6BA185768169}" type="sibTrans" cxnId="{E5931971-1B26-436F-A3AD-1920C6C29854}">
      <dgm:prSet/>
      <dgm:spPr/>
      <dgm:t>
        <a:bodyPr/>
        <a:lstStyle/>
        <a:p>
          <a:endParaRPr lang="en-US"/>
        </a:p>
      </dgm:t>
    </dgm:pt>
    <dgm:pt modelId="{51045F9B-EF14-4997-A327-D27E509AFF4E}">
      <dgm:prSet/>
      <dgm:spPr/>
      <dgm:t>
        <a:bodyPr/>
        <a:lstStyle/>
        <a:p>
          <a:r>
            <a:rPr lang="en-US"/>
            <a:t>Conclusion</a:t>
          </a:r>
        </a:p>
      </dgm:t>
    </dgm:pt>
    <dgm:pt modelId="{D220DDCF-1493-4F84-9E5F-195AB2A641C3}" type="parTrans" cxnId="{CF705328-045F-4032-BB08-10B9B05A78FC}">
      <dgm:prSet/>
      <dgm:spPr/>
      <dgm:t>
        <a:bodyPr/>
        <a:lstStyle/>
        <a:p>
          <a:endParaRPr lang="en-US"/>
        </a:p>
      </dgm:t>
    </dgm:pt>
    <dgm:pt modelId="{BAA62FDC-7F2F-408F-BD79-689E359A3FF0}" type="sibTrans" cxnId="{CF705328-045F-4032-BB08-10B9B05A78FC}">
      <dgm:prSet/>
      <dgm:spPr/>
      <dgm:t>
        <a:bodyPr/>
        <a:lstStyle/>
        <a:p>
          <a:endParaRPr lang="en-US"/>
        </a:p>
      </dgm:t>
    </dgm:pt>
    <dgm:pt modelId="{8CF76C38-012B-4DBF-8C3B-7540E8A75F31}">
      <dgm:prSet/>
      <dgm:spPr/>
      <dgm:t>
        <a:bodyPr/>
        <a:lstStyle/>
        <a:p>
          <a:r>
            <a:rPr lang="en-US"/>
            <a:t>Reference list</a:t>
          </a:r>
        </a:p>
      </dgm:t>
    </dgm:pt>
    <dgm:pt modelId="{5D0659D1-7D5A-451E-B095-46BAFB7A541D}" type="parTrans" cxnId="{484B2F9F-771A-4E8F-A0C3-EFB5C10F9669}">
      <dgm:prSet/>
      <dgm:spPr/>
      <dgm:t>
        <a:bodyPr/>
        <a:lstStyle/>
        <a:p>
          <a:endParaRPr lang="en-US"/>
        </a:p>
      </dgm:t>
    </dgm:pt>
    <dgm:pt modelId="{12DE04FC-70D7-4842-A8E2-F91BE2770507}" type="sibTrans" cxnId="{484B2F9F-771A-4E8F-A0C3-EFB5C10F9669}">
      <dgm:prSet/>
      <dgm:spPr/>
      <dgm:t>
        <a:bodyPr/>
        <a:lstStyle/>
        <a:p>
          <a:endParaRPr lang="en-US"/>
        </a:p>
      </dgm:t>
    </dgm:pt>
    <dgm:pt modelId="{050817D1-DD57-4CEC-91B8-93147C965515}" type="pres">
      <dgm:prSet presAssocID="{C5FDCE1A-3D53-4449-AE00-92A3809A5D9C}" presName="root" presStyleCnt="0">
        <dgm:presLayoutVars>
          <dgm:dir/>
          <dgm:resizeHandles val="exact"/>
        </dgm:presLayoutVars>
      </dgm:prSet>
      <dgm:spPr/>
    </dgm:pt>
    <dgm:pt modelId="{523A7B23-741A-44D2-A917-46F6C5CD7BE6}" type="pres">
      <dgm:prSet presAssocID="{C90CB845-7233-45CD-A0A2-F2DC5E7024B4}" presName="compNode" presStyleCnt="0"/>
      <dgm:spPr/>
    </dgm:pt>
    <dgm:pt modelId="{BEBE62C9-DAE4-4F9B-84F2-0F996075E75A}" type="pres">
      <dgm:prSet presAssocID="{C90CB845-7233-45CD-A0A2-F2DC5E7024B4}" presName="bgRect" presStyleLbl="bgShp" presStyleIdx="0" presStyleCnt="7"/>
      <dgm:spPr/>
    </dgm:pt>
    <dgm:pt modelId="{3700B3A6-C3A8-457B-8170-2A25A72A077B}" type="pres">
      <dgm:prSet presAssocID="{C90CB845-7233-45CD-A0A2-F2DC5E7024B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76D76CB7-B6A3-4302-9E2B-EAF2D4AF5141}" type="pres">
      <dgm:prSet presAssocID="{C90CB845-7233-45CD-A0A2-F2DC5E7024B4}" presName="spaceRect" presStyleCnt="0"/>
      <dgm:spPr/>
    </dgm:pt>
    <dgm:pt modelId="{E4DE74DD-05E2-4ADD-8943-77534C052B94}" type="pres">
      <dgm:prSet presAssocID="{C90CB845-7233-45CD-A0A2-F2DC5E7024B4}" presName="parTx" presStyleLbl="revTx" presStyleIdx="0" presStyleCnt="7">
        <dgm:presLayoutVars>
          <dgm:chMax val="0"/>
          <dgm:chPref val="0"/>
        </dgm:presLayoutVars>
      </dgm:prSet>
      <dgm:spPr/>
    </dgm:pt>
    <dgm:pt modelId="{9F05D2E7-8793-46BA-A476-B853E1E6F081}" type="pres">
      <dgm:prSet presAssocID="{F5029FB3-C2B5-4D32-9360-0CF9BDA59E3F}" presName="sibTrans" presStyleCnt="0"/>
      <dgm:spPr/>
    </dgm:pt>
    <dgm:pt modelId="{4C0C6CA4-8B46-449E-9820-7F1E64B8EB7C}" type="pres">
      <dgm:prSet presAssocID="{A491937B-B089-41A6-9796-5D23218EFEEE}" presName="compNode" presStyleCnt="0"/>
      <dgm:spPr/>
    </dgm:pt>
    <dgm:pt modelId="{320DCAFE-4392-4839-AF8F-61912DBCF5AC}" type="pres">
      <dgm:prSet presAssocID="{A491937B-B089-41A6-9796-5D23218EFEEE}" presName="bgRect" presStyleLbl="bgShp" presStyleIdx="1" presStyleCnt="7"/>
      <dgm:spPr/>
    </dgm:pt>
    <dgm:pt modelId="{361C4956-0CA5-485B-B55F-563489992AA0}" type="pres">
      <dgm:prSet presAssocID="{A491937B-B089-41A6-9796-5D23218EFEE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25F508C-E426-471A-95CC-99CD96325101}" type="pres">
      <dgm:prSet presAssocID="{A491937B-B089-41A6-9796-5D23218EFEEE}" presName="spaceRect" presStyleCnt="0"/>
      <dgm:spPr/>
    </dgm:pt>
    <dgm:pt modelId="{B9536C56-65BB-46D8-9507-1CDE2513FFD6}" type="pres">
      <dgm:prSet presAssocID="{A491937B-B089-41A6-9796-5D23218EFEEE}" presName="parTx" presStyleLbl="revTx" presStyleIdx="1" presStyleCnt="7">
        <dgm:presLayoutVars>
          <dgm:chMax val="0"/>
          <dgm:chPref val="0"/>
        </dgm:presLayoutVars>
      </dgm:prSet>
      <dgm:spPr/>
    </dgm:pt>
    <dgm:pt modelId="{25F3C3D0-D7F2-461E-998B-C9FF5DF37128}" type="pres">
      <dgm:prSet presAssocID="{E39675A8-DB65-48D6-9FB2-DB5B3DF2C045}" presName="sibTrans" presStyleCnt="0"/>
      <dgm:spPr/>
    </dgm:pt>
    <dgm:pt modelId="{2604C779-5096-4494-A26E-448E7BC846B3}" type="pres">
      <dgm:prSet presAssocID="{923A5BAB-D3D6-4351-A9A5-92394708B473}" presName="compNode" presStyleCnt="0"/>
      <dgm:spPr/>
    </dgm:pt>
    <dgm:pt modelId="{B824505D-2833-4F6D-B17C-301BB7652096}" type="pres">
      <dgm:prSet presAssocID="{923A5BAB-D3D6-4351-A9A5-92394708B473}" presName="bgRect" presStyleLbl="bgShp" presStyleIdx="2" presStyleCnt="7"/>
      <dgm:spPr/>
    </dgm:pt>
    <dgm:pt modelId="{E9575956-2583-4C1B-8314-AAF35F4C1DFB}" type="pres">
      <dgm:prSet presAssocID="{923A5BAB-D3D6-4351-A9A5-92394708B47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C06CD5C-FACA-4A5C-9070-D63568D0AC7E}" type="pres">
      <dgm:prSet presAssocID="{923A5BAB-D3D6-4351-A9A5-92394708B473}" presName="spaceRect" presStyleCnt="0"/>
      <dgm:spPr/>
    </dgm:pt>
    <dgm:pt modelId="{5E797EAC-8535-49C7-83E5-232ABAE89E21}" type="pres">
      <dgm:prSet presAssocID="{923A5BAB-D3D6-4351-A9A5-92394708B473}" presName="parTx" presStyleLbl="revTx" presStyleIdx="2" presStyleCnt="7">
        <dgm:presLayoutVars>
          <dgm:chMax val="0"/>
          <dgm:chPref val="0"/>
        </dgm:presLayoutVars>
      </dgm:prSet>
      <dgm:spPr/>
    </dgm:pt>
    <dgm:pt modelId="{7C9CBA6E-9E2E-4495-A550-5DCFF1AE3F67}" type="pres">
      <dgm:prSet presAssocID="{75FAA7F7-B731-4CC4-B088-A392005220B3}" presName="sibTrans" presStyleCnt="0"/>
      <dgm:spPr/>
    </dgm:pt>
    <dgm:pt modelId="{91F3C4D0-F5B8-4EE5-897C-29EC94D18923}" type="pres">
      <dgm:prSet presAssocID="{53E801DA-ECDB-40B9-99C8-CD099D7CD037}" presName="compNode" presStyleCnt="0"/>
      <dgm:spPr/>
    </dgm:pt>
    <dgm:pt modelId="{64389621-C188-45A3-B349-AE35B6897583}" type="pres">
      <dgm:prSet presAssocID="{53E801DA-ECDB-40B9-99C8-CD099D7CD037}" presName="bgRect" presStyleLbl="bgShp" presStyleIdx="3" presStyleCnt="7"/>
      <dgm:spPr/>
    </dgm:pt>
    <dgm:pt modelId="{09CE6CD1-07AA-4006-BAE3-04BA50CC7F35}" type="pres">
      <dgm:prSet presAssocID="{53E801DA-ECDB-40B9-99C8-CD099D7CD03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F71C791-850C-4500-AAE6-8058AE0513B9}" type="pres">
      <dgm:prSet presAssocID="{53E801DA-ECDB-40B9-99C8-CD099D7CD037}" presName="spaceRect" presStyleCnt="0"/>
      <dgm:spPr/>
    </dgm:pt>
    <dgm:pt modelId="{3E269DB6-9D8B-4E05-9FD8-336201C30254}" type="pres">
      <dgm:prSet presAssocID="{53E801DA-ECDB-40B9-99C8-CD099D7CD037}" presName="parTx" presStyleLbl="revTx" presStyleIdx="3" presStyleCnt="7">
        <dgm:presLayoutVars>
          <dgm:chMax val="0"/>
          <dgm:chPref val="0"/>
        </dgm:presLayoutVars>
      </dgm:prSet>
      <dgm:spPr/>
    </dgm:pt>
    <dgm:pt modelId="{97B7E080-645B-4B6E-9022-45C48E1CDFFF}" type="pres">
      <dgm:prSet presAssocID="{B4E90E31-DB60-460B-B676-D2912BE310D8}" presName="sibTrans" presStyleCnt="0"/>
      <dgm:spPr/>
    </dgm:pt>
    <dgm:pt modelId="{CB16045B-ED27-4F87-A50D-59D9628AA8E9}" type="pres">
      <dgm:prSet presAssocID="{E8B932C7-001A-4476-9C4B-39F6AA56C745}" presName="compNode" presStyleCnt="0"/>
      <dgm:spPr/>
    </dgm:pt>
    <dgm:pt modelId="{BD7ADCB2-1CCD-4D2D-920F-8F8A354A1170}" type="pres">
      <dgm:prSet presAssocID="{E8B932C7-001A-4476-9C4B-39F6AA56C745}" presName="bgRect" presStyleLbl="bgShp" presStyleIdx="4" presStyleCnt="7"/>
      <dgm:spPr/>
    </dgm:pt>
    <dgm:pt modelId="{DEBC2A4C-5489-4066-B888-9AB7A6823C06}" type="pres">
      <dgm:prSet presAssocID="{E8B932C7-001A-4476-9C4B-39F6AA56C74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8B3A3EE9-D3F1-4DAC-B107-8DF39D400C7A}" type="pres">
      <dgm:prSet presAssocID="{E8B932C7-001A-4476-9C4B-39F6AA56C745}" presName="spaceRect" presStyleCnt="0"/>
      <dgm:spPr/>
    </dgm:pt>
    <dgm:pt modelId="{55162869-9E58-49C2-B27E-0C6A7F0B61C9}" type="pres">
      <dgm:prSet presAssocID="{E8B932C7-001A-4476-9C4B-39F6AA56C745}" presName="parTx" presStyleLbl="revTx" presStyleIdx="4" presStyleCnt="7">
        <dgm:presLayoutVars>
          <dgm:chMax val="0"/>
          <dgm:chPref val="0"/>
        </dgm:presLayoutVars>
      </dgm:prSet>
      <dgm:spPr/>
    </dgm:pt>
    <dgm:pt modelId="{498C46BA-5AF0-468B-8E5E-904BC5CFCCC4}" type="pres">
      <dgm:prSet presAssocID="{642C00C7-2F8B-4188-87FB-6BA185768169}" presName="sibTrans" presStyleCnt="0"/>
      <dgm:spPr/>
    </dgm:pt>
    <dgm:pt modelId="{2AE15797-3C9D-4F83-A37F-1ED54BD71697}" type="pres">
      <dgm:prSet presAssocID="{51045F9B-EF14-4997-A327-D27E509AFF4E}" presName="compNode" presStyleCnt="0"/>
      <dgm:spPr/>
    </dgm:pt>
    <dgm:pt modelId="{F42C5033-530C-4062-BE18-EF173151659F}" type="pres">
      <dgm:prSet presAssocID="{51045F9B-EF14-4997-A327-D27E509AFF4E}" presName="bgRect" presStyleLbl="bgShp" presStyleIdx="5" presStyleCnt="7"/>
      <dgm:spPr/>
    </dgm:pt>
    <dgm:pt modelId="{EEBC48DA-7D70-4A8A-B7DE-6CF9DEF039AD}" type="pres">
      <dgm:prSet presAssocID="{51045F9B-EF14-4997-A327-D27E509AFF4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EF10614-BD9B-4B06-B504-570A7443972F}" type="pres">
      <dgm:prSet presAssocID="{51045F9B-EF14-4997-A327-D27E509AFF4E}" presName="spaceRect" presStyleCnt="0"/>
      <dgm:spPr/>
    </dgm:pt>
    <dgm:pt modelId="{2C7CEF5A-4826-4159-A700-64DC6C6A7232}" type="pres">
      <dgm:prSet presAssocID="{51045F9B-EF14-4997-A327-D27E509AFF4E}" presName="parTx" presStyleLbl="revTx" presStyleIdx="5" presStyleCnt="7">
        <dgm:presLayoutVars>
          <dgm:chMax val="0"/>
          <dgm:chPref val="0"/>
        </dgm:presLayoutVars>
      </dgm:prSet>
      <dgm:spPr/>
    </dgm:pt>
    <dgm:pt modelId="{64304857-BFD7-4F41-A0C3-00455D3D73BF}" type="pres">
      <dgm:prSet presAssocID="{BAA62FDC-7F2F-408F-BD79-689E359A3FF0}" presName="sibTrans" presStyleCnt="0"/>
      <dgm:spPr/>
    </dgm:pt>
    <dgm:pt modelId="{ACC9B69B-FC92-46B6-B4FC-0B85883A2097}" type="pres">
      <dgm:prSet presAssocID="{8CF76C38-012B-4DBF-8C3B-7540E8A75F31}" presName="compNode" presStyleCnt="0"/>
      <dgm:spPr/>
    </dgm:pt>
    <dgm:pt modelId="{6658A0FA-EA2E-4880-8E82-C5BC7206C79A}" type="pres">
      <dgm:prSet presAssocID="{8CF76C38-012B-4DBF-8C3B-7540E8A75F31}" presName="bgRect" presStyleLbl="bgShp" presStyleIdx="6" presStyleCnt="7"/>
      <dgm:spPr/>
    </dgm:pt>
    <dgm:pt modelId="{32F50110-4579-4DF7-987D-2689A35651E6}" type="pres">
      <dgm:prSet presAssocID="{8CF76C38-012B-4DBF-8C3B-7540E8A75F31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53CBEA9-1FEE-4B1A-8EDD-F08EB17A5DBD}" type="pres">
      <dgm:prSet presAssocID="{8CF76C38-012B-4DBF-8C3B-7540E8A75F31}" presName="spaceRect" presStyleCnt="0"/>
      <dgm:spPr/>
    </dgm:pt>
    <dgm:pt modelId="{29131160-FD96-4222-8823-BE47CD8B2DBD}" type="pres">
      <dgm:prSet presAssocID="{8CF76C38-012B-4DBF-8C3B-7540E8A75F31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F225BE18-30F2-414C-A9C8-D61ED00590AF}" srcId="{C5FDCE1A-3D53-4449-AE00-92A3809A5D9C}" destId="{C90CB845-7233-45CD-A0A2-F2DC5E7024B4}" srcOrd="0" destOrd="0" parTransId="{82CF88E1-EE28-41F5-A45A-73DB1CB316F4}" sibTransId="{F5029FB3-C2B5-4D32-9360-0CF9BDA59E3F}"/>
    <dgm:cxn modelId="{07E7BA1F-7AB3-409B-A629-2F7EB4E6B2A8}" type="presOf" srcId="{53E801DA-ECDB-40B9-99C8-CD099D7CD037}" destId="{3E269DB6-9D8B-4E05-9FD8-336201C30254}" srcOrd="0" destOrd="0" presId="urn:microsoft.com/office/officeart/2018/2/layout/IconVerticalSolidList"/>
    <dgm:cxn modelId="{CF705328-045F-4032-BB08-10B9B05A78FC}" srcId="{C5FDCE1A-3D53-4449-AE00-92A3809A5D9C}" destId="{51045F9B-EF14-4997-A327-D27E509AFF4E}" srcOrd="5" destOrd="0" parTransId="{D220DDCF-1493-4F84-9E5F-195AB2A641C3}" sibTransId="{BAA62FDC-7F2F-408F-BD79-689E359A3FF0}"/>
    <dgm:cxn modelId="{2040BE30-6D81-4B9B-8360-1B1223CBC826}" type="presOf" srcId="{923A5BAB-D3D6-4351-A9A5-92394708B473}" destId="{5E797EAC-8535-49C7-83E5-232ABAE89E21}" srcOrd="0" destOrd="0" presId="urn:microsoft.com/office/officeart/2018/2/layout/IconVerticalSolidList"/>
    <dgm:cxn modelId="{ED8EDD40-2A51-4B1E-B42B-277BA00AB8A6}" type="presOf" srcId="{51045F9B-EF14-4997-A327-D27E509AFF4E}" destId="{2C7CEF5A-4826-4159-A700-64DC6C6A7232}" srcOrd="0" destOrd="0" presId="urn:microsoft.com/office/officeart/2018/2/layout/IconVerticalSolidList"/>
    <dgm:cxn modelId="{2793345E-620C-459D-9898-61CCAA24A540}" type="presOf" srcId="{C5FDCE1A-3D53-4449-AE00-92A3809A5D9C}" destId="{050817D1-DD57-4CEC-91B8-93147C965515}" srcOrd="0" destOrd="0" presId="urn:microsoft.com/office/officeart/2018/2/layout/IconVerticalSolidList"/>
    <dgm:cxn modelId="{A8AAF848-B72C-4623-8FA2-29CFEFDE46AE}" srcId="{C5FDCE1A-3D53-4449-AE00-92A3809A5D9C}" destId="{A491937B-B089-41A6-9796-5D23218EFEEE}" srcOrd="1" destOrd="0" parTransId="{24FA2C0B-D2F8-4CA4-99BA-6159869A4B9C}" sibTransId="{E39675A8-DB65-48D6-9FB2-DB5B3DF2C045}"/>
    <dgm:cxn modelId="{C1B57F69-A5BD-4BED-955B-56003A209A4F}" srcId="{C5FDCE1A-3D53-4449-AE00-92A3809A5D9C}" destId="{53E801DA-ECDB-40B9-99C8-CD099D7CD037}" srcOrd="3" destOrd="0" parTransId="{916C1168-0496-4922-91FF-C6EA89E97F18}" sibTransId="{B4E90E31-DB60-460B-B676-D2912BE310D8}"/>
    <dgm:cxn modelId="{E5931971-1B26-436F-A3AD-1920C6C29854}" srcId="{C5FDCE1A-3D53-4449-AE00-92A3809A5D9C}" destId="{E8B932C7-001A-4476-9C4B-39F6AA56C745}" srcOrd="4" destOrd="0" parTransId="{318D7B96-5CEE-4AA1-A689-200088F306B4}" sibTransId="{642C00C7-2F8B-4188-87FB-6BA185768169}"/>
    <dgm:cxn modelId="{A8A92256-90B8-4672-BACC-7F3AA296A876}" type="presOf" srcId="{E8B932C7-001A-4476-9C4B-39F6AA56C745}" destId="{55162869-9E58-49C2-B27E-0C6A7F0B61C9}" srcOrd="0" destOrd="0" presId="urn:microsoft.com/office/officeart/2018/2/layout/IconVerticalSolidList"/>
    <dgm:cxn modelId="{E11DE677-78D9-4F8C-A567-243E95A61E55}" type="presOf" srcId="{8CF76C38-012B-4DBF-8C3B-7540E8A75F31}" destId="{29131160-FD96-4222-8823-BE47CD8B2DBD}" srcOrd="0" destOrd="0" presId="urn:microsoft.com/office/officeart/2018/2/layout/IconVerticalSolidList"/>
    <dgm:cxn modelId="{5BD5D278-820D-4462-BCE9-6D038C34142A}" srcId="{C5FDCE1A-3D53-4449-AE00-92A3809A5D9C}" destId="{923A5BAB-D3D6-4351-A9A5-92394708B473}" srcOrd="2" destOrd="0" parTransId="{5955666F-A923-447F-85F8-5AAA9F7D8737}" sibTransId="{75FAA7F7-B731-4CC4-B088-A392005220B3}"/>
    <dgm:cxn modelId="{484B2F9F-771A-4E8F-A0C3-EFB5C10F9669}" srcId="{C5FDCE1A-3D53-4449-AE00-92A3809A5D9C}" destId="{8CF76C38-012B-4DBF-8C3B-7540E8A75F31}" srcOrd="6" destOrd="0" parTransId="{5D0659D1-7D5A-451E-B095-46BAFB7A541D}" sibTransId="{12DE04FC-70D7-4842-A8E2-F91BE2770507}"/>
    <dgm:cxn modelId="{F35235B4-9911-4E75-B08E-9951F5726EE1}" type="presOf" srcId="{C90CB845-7233-45CD-A0A2-F2DC5E7024B4}" destId="{E4DE74DD-05E2-4ADD-8943-77534C052B94}" srcOrd="0" destOrd="0" presId="urn:microsoft.com/office/officeart/2018/2/layout/IconVerticalSolidList"/>
    <dgm:cxn modelId="{80C204E0-570A-46C0-8565-11778F1E9709}" type="presOf" srcId="{A491937B-B089-41A6-9796-5D23218EFEEE}" destId="{B9536C56-65BB-46D8-9507-1CDE2513FFD6}" srcOrd="0" destOrd="0" presId="urn:microsoft.com/office/officeart/2018/2/layout/IconVerticalSolidList"/>
    <dgm:cxn modelId="{7B2A576C-C6BC-4266-B0D5-4AC7EC556BB2}" type="presParOf" srcId="{050817D1-DD57-4CEC-91B8-93147C965515}" destId="{523A7B23-741A-44D2-A917-46F6C5CD7BE6}" srcOrd="0" destOrd="0" presId="urn:microsoft.com/office/officeart/2018/2/layout/IconVerticalSolidList"/>
    <dgm:cxn modelId="{B29F4E4A-161A-4B58-978A-92C883D097AC}" type="presParOf" srcId="{523A7B23-741A-44D2-A917-46F6C5CD7BE6}" destId="{BEBE62C9-DAE4-4F9B-84F2-0F996075E75A}" srcOrd="0" destOrd="0" presId="urn:microsoft.com/office/officeart/2018/2/layout/IconVerticalSolidList"/>
    <dgm:cxn modelId="{2F091DDB-59DE-47B6-868F-73E3129F18D0}" type="presParOf" srcId="{523A7B23-741A-44D2-A917-46F6C5CD7BE6}" destId="{3700B3A6-C3A8-457B-8170-2A25A72A077B}" srcOrd="1" destOrd="0" presId="urn:microsoft.com/office/officeart/2018/2/layout/IconVerticalSolidList"/>
    <dgm:cxn modelId="{3A7A0B82-2420-4F32-9DDC-BADE308AC27B}" type="presParOf" srcId="{523A7B23-741A-44D2-A917-46F6C5CD7BE6}" destId="{76D76CB7-B6A3-4302-9E2B-EAF2D4AF5141}" srcOrd="2" destOrd="0" presId="urn:microsoft.com/office/officeart/2018/2/layout/IconVerticalSolidList"/>
    <dgm:cxn modelId="{44881371-152E-4CF5-B89D-4888BBC06B4C}" type="presParOf" srcId="{523A7B23-741A-44D2-A917-46F6C5CD7BE6}" destId="{E4DE74DD-05E2-4ADD-8943-77534C052B94}" srcOrd="3" destOrd="0" presId="urn:microsoft.com/office/officeart/2018/2/layout/IconVerticalSolidList"/>
    <dgm:cxn modelId="{07E2111E-1E49-4F18-A5AE-C455A4A80DC3}" type="presParOf" srcId="{050817D1-DD57-4CEC-91B8-93147C965515}" destId="{9F05D2E7-8793-46BA-A476-B853E1E6F081}" srcOrd="1" destOrd="0" presId="urn:microsoft.com/office/officeart/2018/2/layout/IconVerticalSolidList"/>
    <dgm:cxn modelId="{A7A1CC94-D39F-4F61-9D5E-07CF5738EBA4}" type="presParOf" srcId="{050817D1-DD57-4CEC-91B8-93147C965515}" destId="{4C0C6CA4-8B46-449E-9820-7F1E64B8EB7C}" srcOrd="2" destOrd="0" presId="urn:microsoft.com/office/officeart/2018/2/layout/IconVerticalSolidList"/>
    <dgm:cxn modelId="{FF7B1295-9757-423C-AF51-D8B93495294E}" type="presParOf" srcId="{4C0C6CA4-8B46-449E-9820-7F1E64B8EB7C}" destId="{320DCAFE-4392-4839-AF8F-61912DBCF5AC}" srcOrd="0" destOrd="0" presId="urn:microsoft.com/office/officeart/2018/2/layout/IconVerticalSolidList"/>
    <dgm:cxn modelId="{D397D6AD-72EC-432B-88AD-CA54AB11E648}" type="presParOf" srcId="{4C0C6CA4-8B46-449E-9820-7F1E64B8EB7C}" destId="{361C4956-0CA5-485B-B55F-563489992AA0}" srcOrd="1" destOrd="0" presId="urn:microsoft.com/office/officeart/2018/2/layout/IconVerticalSolidList"/>
    <dgm:cxn modelId="{4AF75683-0CEB-4BEE-8782-EEC7F6C00D4C}" type="presParOf" srcId="{4C0C6CA4-8B46-449E-9820-7F1E64B8EB7C}" destId="{C25F508C-E426-471A-95CC-99CD96325101}" srcOrd="2" destOrd="0" presId="urn:microsoft.com/office/officeart/2018/2/layout/IconVerticalSolidList"/>
    <dgm:cxn modelId="{5236F9C7-CBAA-4002-9B42-9053272AA9CA}" type="presParOf" srcId="{4C0C6CA4-8B46-449E-9820-7F1E64B8EB7C}" destId="{B9536C56-65BB-46D8-9507-1CDE2513FFD6}" srcOrd="3" destOrd="0" presId="urn:microsoft.com/office/officeart/2018/2/layout/IconVerticalSolidList"/>
    <dgm:cxn modelId="{676294AE-9B3E-4226-9F25-1DC99025D57D}" type="presParOf" srcId="{050817D1-DD57-4CEC-91B8-93147C965515}" destId="{25F3C3D0-D7F2-461E-998B-C9FF5DF37128}" srcOrd="3" destOrd="0" presId="urn:microsoft.com/office/officeart/2018/2/layout/IconVerticalSolidList"/>
    <dgm:cxn modelId="{CF011340-9A77-48E3-8929-080EEE2985CE}" type="presParOf" srcId="{050817D1-DD57-4CEC-91B8-93147C965515}" destId="{2604C779-5096-4494-A26E-448E7BC846B3}" srcOrd="4" destOrd="0" presId="urn:microsoft.com/office/officeart/2018/2/layout/IconVerticalSolidList"/>
    <dgm:cxn modelId="{8915955E-9BA5-4C39-94CE-A6E8C7BEA208}" type="presParOf" srcId="{2604C779-5096-4494-A26E-448E7BC846B3}" destId="{B824505D-2833-4F6D-B17C-301BB7652096}" srcOrd="0" destOrd="0" presId="urn:microsoft.com/office/officeart/2018/2/layout/IconVerticalSolidList"/>
    <dgm:cxn modelId="{F8814339-9074-4498-8327-BD11D2A84FAC}" type="presParOf" srcId="{2604C779-5096-4494-A26E-448E7BC846B3}" destId="{E9575956-2583-4C1B-8314-AAF35F4C1DFB}" srcOrd="1" destOrd="0" presId="urn:microsoft.com/office/officeart/2018/2/layout/IconVerticalSolidList"/>
    <dgm:cxn modelId="{E1F7FF51-75D2-489E-A4CC-587C9EA77C54}" type="presParOf" srcId="{2604C779-5096-4494-A26E-448E7BC846B3}" destId="{3C06CD5C-FACA-4A5C-9070-D63568D0AC7E}" srcOrd="2" destOrd="0" presId="urn:microsoft.com/office/officeart/2018/2/layout/IconVerticalSolidList"/>
    <dgm:cxn modelId="{6A46ED6F-2E8E-4570-90A4-5C797A0B7B60}" type="presParOf" srcId="{2604C779-5096-4494-A26E-448E7BC846B3}" destId="{5E797EAC-8535-49C7-83E5-232ABAE89E21}" srcOrd="3" destOrd="0" presId="urn:microsoft.com/office/officeart/2018/2/layout/IconVerticalSolidList"/>
    <dgm:cxn modelId="{860E6C89-3C66-449D-B7F3-C41087A40DEF}" type="presParOf" srcId="{050817D1-DD57-4CEC-91B8-93147C965515}" destId="{7C9CBA6E-9E2E-4495-A550-5DCFF1AE3F67}" srcOrd="5" destOrd="0" presId="urn:microsoft.com/office/officeart/2018/2/layout/IconVerticalSolidList"/>
    <dgm:cxn modelId="{545834EC-7499-467A-90B9-0044DA21F80B}" type="presParOf" srcId="{050817D1-DD57-4CEC-91B8-93147C965515}" destId="{91F3C4D0-F5B8-4EE5-897C-29EC94D18923}" srcOrd="6" destOrd="0" presId="urn:microsoft.com/office/officeart/2018/2/layout/IconVerticalSolidList"/>
    <dgm:cxn modelId="{25F07ADB-9758-4A78-91B6-1220893267F5}" type="presParOf" srcId="{91F3C4D0-F5B8-4EE5-897C-29EC94D18923}" destId="{64389621-C188-45A3-B349-AE35B6897583}" srcOrd="0" destOrd="0" presId="urn:microsoft.com/office/officeart/2018/2/layout/IconVerticalSolidList"/>
    <dgm:cxn modelId="{17590C71-4C89-4907-8FEC-63F27918F1CB}" type="presParOf" srcId="{91F3C4D0-F5B8-4EE5-897C-29EC94D18923}" destId="{09CE6CD1-07AA-4006-BAE3-04BA50CC7F35}" srcOrd="1" destOrd="0" presId="urn:microsoft.com/office/officeart/2018/2/layout/IconVerticalSolidList"/>
    <dgm:cxn modelId="{ED7A9295-7991-4DAF-8463-654627F04D3A}" type="presParOf" srcId="{91F3C4D0-F5B8-4EE5-897C-29EC94D18923}" destId="{4F71C791-850C-4500-AAE6-8058AE0513B9}" srcOrd="2" destOrd="0" presId="urn:microsoft.com/office/officeart/2018/2/layout/IconVerticalSolidList"/>
    <dgm:cxn modelId="{3CEA0A6F-060F-4853-A07E-4F4FB5503D33}" type="presParOf" srcId="{91F3C4D0-F5B8-4EE5-897C-29EC94D18923}" destId="{3E269DB6-9D8B-4E05-9FD8-336201C30254}" srcOrd="3" destOrd="0" presId="urn:microsoft.com/office/officeart/2018/2/layout/IconVerticalSolidList"/>
    <dgm:cxn modelId="{AEDDC478-4B56-444A-A10F-233C3542AF32}" type="presParOf" srcId="{050817D1-DD57-4CEC-91B8-93147C965515}" destId="{97B7E080-645B-4B6E-9022-45C48E1CDFFF}" srcOrd="7" destOrd="0" presId="urn:microsoft.com/office/officeart/2018/2/layout/IconVerticalSolidList"/>
    <dgm:cxn modelId="{38E164C2-D0E8-4345-9305-F8EF9690E256}" type="presParOf" srcId="{050817D1-DD57-4CEC-91B8-93147C965515}" destId="{CB16045B-ED27-4F87-A50D-59D9628AA8E9}" srcOrd="8" destOrd="0" presId="urn:microsoft.com/office/officeart/2018/2/layout/IconVerticalSolidList"/>
    <dgm:cxn modelId="{E31AFDEC-51E9-407F-B804-63CFA7232975}" type="presParOf" srcId="{CB16045B-ED27-4F87-A50D-59D9628AA8E9}" destId="{BD7ADCB2-1CCD-4D2D-920F-8F8A354A1170}" srcOrd="0" destOrd="0" presId="urn:microsoft.com/office/officeart/2018/2/layout/IconVerticalSolidList"/>
    <dgm:cxn modelId="{2E99735B-E5CA-4A3F-81A6-29FC2DF0980A}" type="presParOf" srcId="{CB16045B-ED27-4F87-A50D-59D9628AA8E9}" destId="{DEBC2A4C-5489-4066-B888-9AB7A6823C06}" srcOrd="1" destOrd="0" presId="urn:microsoft.com/office/officeart/2018/2/layout/IconVerticalSolidList"/>
    <dgm:cxn modelId="{D448D3D8-95A3-4D8F-9800-874475F05DC8}" type="presParOf" srcId="{CB16045B-ED27-4F87-A50D-59D9628AA8E9}" destId="{8B3A3EE9-D3F1-4DAC-B107-8DF39D400C7A}" srcOrd="2" destOrd="0" presId="urn:microsoft.com/office/officeart/2018/2/layout/IconVerticalSolidList"/>
    <dgm:cxn modelId="{697C7106-5864-45D3-A088-E1DE4F3D20EC}" type="presParOf" srcId="{CB16045B-ED27-4F87-A50D-59D9628AA8E9}" destId="{55162869-9E58-49C2-B27E-0C6A7F0B61C9}" srcOrd="3" destOrd="0" presId="urn:microsoft.com/office/officeart/2018/2/layout/IconVerticalSolidList"/>
    <dgm:cxn modelId="{CF959A6C-7EAB-4026-A3A3-B0BF971D2979}" type="presParOf" srcId="{050817D1-DD57-4CEC-91B8-93147C965515}" destId="{498C46BA-5AF0-468B-8E5E-904BC5CFCCC4}" srcOrd="9" destOrd="0" presId="urn:microsoft.com/office/officeart/2018/2/layout/IconVerticalSolidList"/>
    <dgm:cxn modelId="{AE15512E-4C2F-4D20-B56D-F7FC52E50701}" type="presParOf" srcId="{050817D1-DD57-4CEC-91B8-93147C965515}" destId="{2AE15797-3C9D-4F83-A37F-1ED54BD71697}" srcOrd="10" destOrd="0" presId="urn:microsoft.com/office/officeart/2018/2/layout/IconVerticalSolidList"/>
    <dgm:cxn modelId="{0763CCAF-9A35-4552-B9CC-A3E067A03859}" type="presParOf" srcId="{2AE15797-3C9D-4F83-A37F-1ED54BD71697}" destId="{F42C5033-530C-4062-BE18-EF173151659F}" srcOrd="0" destOrd="0" presId="urn:microsoft.com/office/officeart/2018/2/layout/IconVerticalSolidList"/>
    <dgm:cxn modelId="{BEC87D36-E4B9-4296-8112-BEF8681D8AF1}" type="presParOf" srcId="{2AE15797-3C9D-4F83-A37F-1ED54BD71697}" destId="{EEBC48DA-7D70-4A8A-B7DE-6CF9DEF039AD}" srcOrd="1" destOrd="0" presId="urn:microsoft.com/office/officeart/2018/2/layout/IconVerticalSolidList"/>
    <dgm:cxn modelId="{85FE5A0A-D01A-4549-B42A-627DC07E63EA}" type="presParOf" srcId="{2AE15797-3C9D-4F83-A37F-1ED54BD71697}" destId="{FEF10614-BD9B-4B06-B504-570A7443972F}" srcOrd="2" destOrd="0" presId="urn:microsoft.com/office/officeart/2018/2/layout/IconVerticalSolidList"/>
    <dgm:cxn modelId="{06543F62-497C-4000-B257-8B28F0A39004}" type="presParOf" srcId="{2AE15797-3C9D-4F83-A37F-1ED54BD71697}" destId="{2C7CEF5A-4826-4159-A700-64DC6C6A7232}" srcOrd="3" destOrd="0" presId="urn:microsoft.com/office/officeart/2018/2/layout/IconVerticalSolidList"/>
    <dgm:cxn modelId="{27B64DE5-67C3-4C83-84F2-AD8CE693D80B}" type="presParOf" srcId="{050817D1-DD57-4CEC-91B8-93147C965515}" destId="{64304857-BFD7-4F41-A0C3-00455D3D73BF}" srcOrd="11" destOrd="0" presId="urn:microsoft.com/office/officeart/2018/2/layout/IconVerticalSolidList"/>
    <dgm:cxn modelId="{A7C6C234-6224-45C8-AF1F-38E729AD48AC}" type="presParOf" srcId="{050817D1-DD57-4CEC-91B8-93147C965515}" destId="{ACC9B69B-FC92-46B6-B4FC-0B85883A2097}" srcOrd="12" destOrd="0" presId="urn:microsoft.com/office/officeart/2018/2/layout/IconVerticalSolidList"/>
    <dgm:cxn modelId="{1CA5A258-D5B0-4ECB-8F3B-0E11486174E8}" type="presParOf" srcId="{ACC9B69B-FC92-46B6-B4FC-0B85883A2097}" destId="{6658A0FA-EA2E-4880-8E82-C5BC7206C79A}" srcOrd="0" destOrd="0" presId="urn:microsoft.com/office/officeart/2018/2/layout/IconVerticalSolidList"/>
    <dgm:cxn modelId="{F21125C6-C155-4A1B-80FC-D3F83CD7C090}" type="presParOf" srcId="{ACC9B69B-FC92-46B6-B4FC-0B85883A2097}" destId="{32F50110-4579-4DF7-987D-2689A35651E6}" srcOrd="1" destOrd="0" presId="urn:microsoft.com/office/officeart/2018/2/layout/IconVerticalSolidList"/>
    <dgm:cxn modelId="{7926427B-BB1E-41F1-9052-CE5136301C91}" type="presParOf" srcId="{ACC9B69B-FC92-46B6-B4FC-0B85883A2097}" destId="{053CBEA9-1FEE-4B1A-8EDD-F08EB17A5DBD}" srcOrd="2" destOrd="0" presId="urn:microsoft.com/office/officeart/2018/2/layout/IconVerticalSolidList"/>
    <dgm:cxn modelId="{B5CD90A9-2C22-4CDC-BBCA-302D6791EAEA}" type="presParOf" srcId="{ACC9B69B-FC92-46B6-B4FC-0B85883A2097}" destId="{29131160-FD96-4222-8823-BE47CD8B2D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425A31-3338-4E5A-8E0A-5F94B04AA8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05F59E-B8C4-41BE-8EE5-A5685B410694}">
      <dgm:prSet/>
      <dgm:spPr/>
      <dgm:t>
        <a:bodyPr/>
        <a:lstStyle/>
        <a:p>
          <a:r>
            <a:rPr lang="en-US" dirty="0"/>
            <a:t>Global center of copper smelting in the 18th and 19th centuries </a:t>
          </a:r>
          <a:r>
            <a:rPr lang="en-US" b="0" i="0" dirty="0"/>
            <a:t>Swanseamuseum.co.uk. (2025).</a:t>
          </a:r>
          <a:endParaRPr lang="en-US" dirty="0"/>
        </a:p>
      </dgm:t>
    </dgm:pt>
    <dgm:pt modelId="{1EC31DD3-49E1-4F36-93CE-404C7CA2B78E}" type="parTrans" cxnId="{32191796-7295-4259-AC64-F1D1D4FC6A69}">
      <dgm:prSet/>
      <dgm:spPr/>
      <dgm:t>
        <a:bodyPr/>
        <a:lstStyle/>
        <a:p>
          <a:endParaRPr lang="en-US"/>
        </a:p>
      </dgm:t>
    </dgm:pt>
    <dgm:pt modelId="{7E7E47F4-606E-481D-807B-8EE3C905696E}" type="sibTrans" cxnId="{32191796-7295-4259-AC64-F1D1D4FC6A69}">
      <dgm:prSet/>
      <dgm:spPr/>
      <dgm:t>
        <a:bodyPr/>
        <a:lstStyle/>
        <a:p>
          <a:endParaRPr lang="en-US"/>
        </a:p>
      </dgm:t>
    </dgm:pt>
    <dgm:pt modelId="{66E48169-A94E-403F-B403-52256BBE3744}">
      <dgm:prSet/>
      <dgm:spPr/>
      <dgm:t>
        <a:bodyPr/>
        <a:lstStyle/>
        <a:p>
          <a:r>
            <a:rPr lang="en-US" dirty="0"/>
            <a:t>At its peak, produced over 90% of the world’s copper (BBC, 2012)</a:t>
          </a:r>
        </a:p>
      </dgm:t>
    </dgm:pt>
    <dgm:pt modelId="{28A48A88-E1D9-4ABD-A950-CCEC163ED9F7}" type="parTrans" cxnId="{DDEE1D38-086E-4873-AF57-2510F0D3745B}">
      <dgm:prSet/>
      <dgm:spPr/>
      <dgm:t>
        <a:bodyPr/>
        <a:lstStyle/>
        <a:p>
          <a:endParaRPr lang="en-US"/>
        </a:p>
      </dgm:t>
    </dgm:pt>
    <dgm:pt modelId="{4EB993F5-2C1E-4223-9A16-E14C8F472C62}" type="sibTrans" cxnId="{DDEE1D38-086E-4873-AF57-2510F0D3745B}">
      <dgm:prSet/>
      <dgm:spPr/>
      <dgm:t>
        <a:bodyPr/>
        <a:lstStyle/>
        <a:p>
          <a:endParaRPr lang="en-US"/>
        </a:p>
      </dgm:t>
    </dgm:pt>
    <dgm:pt modelId="{A5C2FA29-7C68-4BB9-AC10-6DF0D6876D5C}">
      <dgm:prSet/>
      <dgm:spPr/>
      <dgm:t>
        <a:bodyPr/>
        <a:lstStyle/>
        <a:p>
          <a:r>
            <a:rPr lang="en-US" dirty="0"/>
            <a:t>Copper was an essential ingredient in ship building, cables, and machinery (</a:t>
          </a:r>
          <a:r>
            <a:rPr lang="en-US" b="0" i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Bowen, P.H. 2012). </a:t>
          </a:r>
          <a:endParaRPr lang="en-US" dirty="0"/>
        </a:p>
      </dgm:t>
    </dgm:pt>
    <dgm:pt modelId="{2AF7CC44-8DC9-45CD-B4A8-B6F1347A8EA9}" type="parTrans" cxnId="{F0158CA3-6AC9-40FD-86B6-E4766AD4EB51}">
      <dgm:prSet/>
      <dgm:spPr/>
      <dgm:t>
        <a:bodyPr/>
        <a:lstStyle/>
        <a:p>
          <a:endParaRPr lang="en-US"/>
        </a:p>
      </dgm:t>
    </dgm:pt>
    <dgm:pt modelId="{AE440243-E40A-402B-AECD-DE598B120473}" type="sibTrans" cxnId="{F0158CA3-6AC9-40FD-86B6-E4766AD4EB51}">
      <dgm:prSet/>
      <dgm:spPr/>
      <dgm:t>
        <a:bodyPr/>
        <a:lstStyle/>
        <a:p>
          <a:endParaRPr lang="en-US"/>
        </a:p>
      </dgm:t>
    </dgm:pt>
    <dgm:pt modelId="{6C74BD99-870B-47BF-8E37-508B4A847701}" type="pres">
      <dgm:prSet presAssocID="{0C425A31-3338-4E5A-8E0A-5F94B04AA8AE}" presName="root" presStyleCnt="0">
        <dgm:presLayoutVars>
          <dgm:dir/>
          <dgm:resizeHandles val="exact"/>
        </dgm:presLayoutVars>
      </dgm:prSet>
      <dgm:spPr/>
    </dgm:pt>
    <dgm:pt modelId="{25388DC7-9F3F-4F8F-A8E2-8362A9366D7E}" type="pres">
      <dgm:prSet presAssocID="{7A05F59E-B8C4-41BE-8EE5-A5685B410694}" presName="compNode" presStyleCnt="0"/>
      <dgm:spPr/>
    </dgm:pt>
    <dgm:pt modelId="{0345194B-FCB5-451A-8B5D-1BC3561C90C4}" type="pres">
      <dgm:prSet presAssocID="{7A05F59E-B8C4-41BE-8EE5-A5685B410694}" presName="bgRect" presStyleLbl="bgShp" presStyleIdx="0" presStyleCnt="3"/>
      <dgm:spPr/>
    </dgm:pt>
    <dgm:pt modelId="{36B71100-10E9-44F0-B8C8-1232C1F718F9}" type="pres">
      <dgm:prSet presAssocID="{7A05F59E-B8C4-41BE-8EE5-A5685B4106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EA2B7DC9-57D7-4134-8F9F-6A96C0A35D85}" type="pres">
      <dgm:prSet presAssocID="{7A05F59E-B8C4-41BE-8EE5-A5685B410694}" presName="spaceRect" presStyleCnt="0"/>
      <dgm:spPr/>
    </dgm:pt>
    <dgm:pt modelId="{A6199594-7571-4D6C-A689-9780E907CED8}" type="pres">
      <dgm:prSet presAssocID="{7A05F59E-B8C4-41BE-8EE5-A5685B410694}" presName="parTx" presStyleLbl="revTx" presStyleIdx="0" presStyleCnt="3">
        <dgm:presLayoutVars>
          <dgm:chMax val="0"/>
          <dgm:chPref val="0"/>
        </dgm:presLayoutVars>
      </dgm:prSet>
      <dgm:spPr/>
    </dgm:pt>
    <dgm:pt modelId="{90235700-04BE-44DF-89F8-CA6AA1901D93}" type="pres">
      <dgm:prSet presAssocID="{7E7E47F4-606E-481D-807B-8EE3C905696E}" presName="sibTrans" presStyleCnt="0"/>
      <dgm:spPr/>
    </dgm:pt>
    <dgm:pt modelId="{93E1AB4F-A775-4BC7-B373-854FB0DBF715}" type="pres">
      <dgm:prSet presAssocID="{66E48169-A94E-403F-B403-52256BBE3744}" presName="compNode" presStyleCnt="0"/>
      <dgm:spPr/>
    </dgm:pt>
    <dgm:pt modelId="{AAFB1FB0-F193-4168-B9D3-193FBCC890D2}" type="pres">
      <dgm:prSet presAssocID="{66E48169-A94E-403F-B403-52256BBE3744}" presName="bgRect" presStyleLbl="bgShp" presStyleIdx="1" presStyleCnt="3"/>
      <dgm:spPr/>
    </dgm:pt>
    <dgm:pt modelId="{F7BD2C58-AB87-4948-9CBA-BEE4B137C30A}" type="pres">
      <dgm:prSet presAssocID="{66E48169-A94E-403F-B403-52256BBE37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EFF339C2-B674-456C-AADC-107F9A0B5984}" type="pres">
      <dgm:prSet presAssocID="{66E48169-A94E-403F-B403-52256BBE3744}" presName="spaceRect" presStyleCnt="0"/>
      <dgm:spPr/>
    </dgm:pt>
    <dgm:pt modelId="{AEA29220-5BF0-49BF-A52F-F5C0C2AB863A}" type="pres">
      <dgm:prSet presAssocID="{66E48169-A94E-403F-B403-52256BBE3744}" presName="parTx" presStyleLbl="revTx" presStyleIdx="1" presStyleCnt="3">
        <dgm:presLayoutVars>
          <dgm:chMax val="0"/>
          <dgm:chPref val="0"/>
        </dgm:presLayoutVars>
      </dgm:prSet>
      <dgm:spPr/>
    </dgm:pt>
    <dgm:pt modelId="{069F7461-B0A8-43E2-8319-F935ED633826}" type="pres">
      <dgm:prSet presAssocID="{4EB993F5-2C1E-4223-9A16-E14C8F472C62}" presName="sibTrans" presStyleCnt="0"/>
      <dgm:spPr/>
    </dgm:pt>
    <dgm:pt modelId="{829A6EC3-E95B-4CB5-B319-585CE559B279}" type="pres">
      <dgm:prSet presAssocID="{A5C2FA29-7C68-4BB9-AC10-6DF0D6876D5C}" presName="compNode" presStyleCnt="0"/>
      <dgm:spPr/>
    </dgm:pt>
    <dgm:pt modelId="{6A9ECA49-FF8D-4AB0-B06F-A29B8C489A8C}" type="pres">
      <dgm:prSet presAssocID="{A5C2FA29-7C68-4BB9-AC10-6DF0D6876D5C}" presName="bgRect" presStyleLbl="bgShp" presStyleIdx="2" presStyleCnt="3"/>
      <dgm:spPr/>
    </dgm:pt>
    <dgm:pt modelId="{079A5677-2850-4B9A-8FD7-D3C1378D5217}" type="pres">
      <dgm:prSet presAssocID="{A5C2FA29-7C68-4BB9-AC10-6DF0D6876D5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FC2DD5C4-FA13-4FA3-A8B9-3B7CD573CBD9}" type="pres">
      <dgm:prSet presAssocID="{A5C2FA29-7C68-4BB9-AC10-6DF0D6876D5C}" presName="spaceRect" presStyleCnt="0"/>
      <dgm:spPr/>
    </dgm:pt>
    <dgm:pt modelId="{4B59B70B-74FB-4A75-8E42-EDA84B29F322}" type="pres">
      <dgm:prSet presAssocID="{A5C2FA29-7C68-4BB9-AC10-6DF0D6876D5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98DE207-0DD3-4544-8452-B91EF9886BBA}" type="presOf" srcId="{7A05F59E-B8C4-41BE-8EE5-A5685B410694}" destId="{A6199594-7571-4D6C-A689-9780E907CED8}" srcOrd="0" destOrd="0" presId="urn:microsoft.com/office/officeart/2018/2/layout/IconVerticalSolidList"/>
    <dgm:cxn modelId="{DDEE1D38-086E-4873-AF57-2510F0D3745B}" srcId="{0C425A31-3338-4E5A-8E0A-5F94B04AA8AE}" destId="{66E48169-A94E-403F-B403-52256BBE3744}" srcOrd="1" destOrd="0" parTransId="{28A48A88-E1D9-4ABD-A950-CCEC163ED9F7}" sibTransId="{4EB993F5-2C1E-4223-9A16-E14C8F472C62}"/>
    <dgm:cxn modelId="{32191796-7295-4259-AC64-F1D1D4FC6A69}" srcId="{0C425A31-3338-4E5A-8E0A-5F94B04AA8AE}" destId="{7A05F59E-B8C4-41BE-8EE5-A5685B410694}" srcOrd="0" destOrd="0" parTransId="{1EC31DD3-49E1-4F36-93CE-404C7CA2B78E}" sibTransId="{7E7E47F4-606E-481D-807B-8EE3C905696E}"/>
    <dgm:cxn modelId="{F0158CA3-6AC9-40FD-86B6-E4766AD4EB51}" srcId="{0C425A31-3338-4E5A-8E0A-5F94B04AA8AE}" destId="{A5C2FA29-7C68-4BB9-AC10-6DF0D6876D5C}" srcOrd="2" destOrd="0" parTransId="{2AF7CC44-8DC9-45CD-B4A8-B6F1347A8EA9}" sibTransId="{AE440243-E40A-402B-AECD-DE598B120473}"/>
    <dgm:cxn modelId="{003CCDE2-1821-4540-A519-91EE1990D90E}" type="presOf" srcId="{0C425A31-3338-4E5A-8E0A-5F94B04AA8AE}" destId="{6C74BD99-870B-47BF-8E37-508B4A847701}" srcOrd="0" destOrd="0" presId="urn:microsoft.com/office/officeart/2018/2/layout/IconVerticalSolidList"/>
    <dgm:cxn modelId="{3ED17FE5-D7C6-4063-8AF9-01B1257E2381}" type="presOf" srcId="{A5C2FA29-7C68-4BB9-AC10-6DF0D6876D5C}" destId="{4B59B70B-74FB-4A75-8E42-EDA84B29F322}" srcOrd="0" destOrd="0" presId="urn:microsoft.com/office/officeart/2018/2/layout/IconVerticalSolidList"/>
    <dgm:cxn modelId="{6AD5C1EE-7640-4A93-8664-D2CC6F2460A2}" type="presOf" srcId="{66E48169-A94E-403F-B403-52256BBE3744}" destId="{AEA29220-5BF0-49BF-A52F-F5C0C2AB863A}" srcOrd="0" destOrd="0" presId="urn:microsoft.com/office/officeart/2018/2/layout/IconVerticalSolidList"/>
    <dgm:cxn modelId="{939679A0-32D3-4ABD-87D2-A03383EDACE1}" type="presParOf" srcId="{6C74BD99-870B-47BF-8E37-508B4A847701}" destId="{25388DC7-9F3F-4F8F-A8E2-8362A9366D7E}" srcOrd="0" destOrd="0" presId="urn:microsoft.com/office/officeart/2018/2/layout/IconVerticalSolidList"/>
    <dgm:cxn modelId="{C1DC6C21-E247-437F-8E8E-9FC473447B9B}" type="presParOf" srcId="{25388DC7-9F3F-4F8F-A8E2-8362A9366D7E}" destId="{0345194B-FCB5-451A-8B5D-1BC3561C90C4}" srcOrd="0" destOrd="0" presId="urn:microsoft.com/office/officeart/2018/2/layout/IconVerticalSolidList"/>
    <dgm:cxn modelId="{B24D96BD-8CCF-420A-AA58-68FCDC13440D}" type="presParOf" srcId="{25388DC7-9F3F-4F8F-A8E2-8362A9366D7E}" destId="{36B71100-10E9-44F0-B8C8-1232C1F718F9}" srcOrd="1" destOrd="0" presId="urn:microsoft.com/office/officeart/2018/2/layout/IconVerticalSolidList"/>
    <dgm:cxn modelId="{5EDD48EA-9556-471F-AC09-2098DC5E0226}" type="presParOf" srcId="{25388DC7-9F3F-4F8F-A8E2-8362A9366D7E}" destId="{EA2B7DC9-57D7-4134-8F9F-6A96C0A35D85}" srcOrd="2" destOrd="0" presId="urn:microsoft.com/office/officeart/2018/2/layout/IconVerticalSolidList"/>
    <dgm:cxn modelId="{BFD7DD92-01E3-483D-82AB-2B20986D2C7E}" type="presParOf" srcId="{25388DC7-9F3F-4F8F-A8E2-8362A9366D7E}" destId="{A6199594-7571-4D6C-A689-9780E907CED8}" srcOrd="3" destOrd="0" presId="urn:microsoft.com/office/officeart/2018/2/layout/IconVerticalSolidList"/>
    <dgm:cxn modelId="{37C8071F-23C0-422A-9ED0-C913789CE22A}" type="presParOf" srcId="{6C74BD99-870B-47BF-8E37-508B4A847701}" destId="{90235700-04BE-44DF-89F8-CA6AA1901D93}" srcOrd="1" destOrd="0" presId="urn:microsoft.com/office/officeart/2018/2/layout/IconVerticalSolidList"/>
    <dgm:cxn modelId="{9D981AD6-5C98-486B-9CC3-BD9FE69C00A6}" type="presParOf" srcId="{6C74BD99-870B-47BF-8E37-508B4A847701}" destId="{93E1AB4F-A775-4BC7-B373-854FB0DBF715}" srcOrd="2" destOrd="0" presId="urn:microsoft.com/office/officeart/2018/2/layout/IconVerticalSolidList"/>
    <dgm:cxn modelId="{34775F23-1C84-420B-8133-21E7E3CB7E7C}" type="presParOf" srcId="{93E1AB4F-A775-4BC7-B373-854FB0DBF715}" destId="{AAFB1FB0-F193-4168-B9D3-193FBCC890D2}" srcOrd="0" destOrd="0" presId="urn:microsoft.com/office/officeart/2018/2/layout/IconVerticalSolidList"/>
    <dgm:cxn modelId="{269260AD-9685-4C66-8404-BDAEA51788DA}" type="presParOf" srcId="{93E1AB4F-A775-4BC7-B373-854FB0DBF715}" destId="{F7BD2C58-AB87-4948-9CBA-BEE4B137C30A}" srcOrd="1" destOrd="0" presId="urn:microsoft.com/office/officeart/2018/2/layout/IconVerticalSolidList"/>
    <dgm:cxn modelId="{579D265F-45EB-4070-9BA5-18A6444F93B8}" type="presParOf" srcId="{93E1AB4F-A775-4BC7-B373-854FB0DBF715}" destId="{EFF339C2-B674-456C-AADC-107F9A0B5984}" srcOrd="2" destOrd="0" presId="urn:microsoft.com/office/officeart/2018/2/layout/IconVerticalSolidList"/>
    <dgm:cxn modelId="{982987EF-14F5-4E0C-A4C5-1B6B51179ED6}" type="presParOf" srcId="{93E1AB4F-A775-4BC7-B373-854FB0DBF715}" destId="{AEA29220-5BF0-49BF-A52F-F5C0C2AB863A}" srcOrd="3" destOrd="0" presId="urn:microsoft.com/office/officeart/2018/2/layout/IconVerticalSolidList"/>
    <dgm:cxn modelId="{F8EB78D3-C615-4C1B-B368-413D47E34BA4}" type="presParOf" srcId="{6C74BD99-870B-47BF-8E37-508B4A847701}" destId="{069F7461-B0A8-43E2-8319-F935ED633826}" srcOrd="3" destOrd="0" presId="urn:microsoft.com/office/officeart/2018/2/layout/IconVerticalSolidList"/>
    <dgm:cxn modelId="{26EF94E8-EEF9-4751-95E1-0BC73F20B65F}" type="presParOf" srcId="{6C74BD99-870B-47BF-8E37-508B4A847701}" destId="{829A6EC3-E95B-4CB5-B319-585CE559B279}" srcOrd="4" destOrd="0" presId="urn:microsoft.com/office/officeart/2018/2/layout/IconVerticalSolidList"/>
    <dgm:cxn modelId="{9D3EDC37-9B94-4409-B7F2-4B7410E9A24B}" type="presParOf" srcId="{829A6EC3-E95B-4CB5-B319-585CE559B279}" destId="{6A9ECA49-FF8D-4AB0-B06F-A29B8C489A8C}" srcOrd="0" destOrd="0" presId="urn:microsoft.com/office/officeart/2018/2/layout/IconVerticalSolidList"/>
    <dgm:cxn modelId="{46531A57-BCD3-4496-BDC8-BC65FDF57320}" type="presParOf" srcId="{829A6EC3-E95B-4CB5-B319-585CE559B279}" destId="{079A5677-2850-4B9A-8FD7-D3C1378D5217}" srcOrd="1" destOrd="0" presId="urn:microsoft.com/office/officeart/2018/2/layout/IconVerticalSolidList"/>
    <dgm:cxn modelId="{C095D09A-CCBE-4F8D-BAEA-7C39EBAAB2F8}" type="presParOf" srcId="{829A6EC3-E95B-4CB5-B319-585CE559B279}" destId="{FC2DD5C4-FA13-4FA3-A8B9-3B7CD573CBD9}" srcOrd="2" destOrd="0" presId="urn:microsoft.com/office/officeart/2018/2/layout/IconVerticalSolidList"/>
    <dgm:cxn modelId="{00D834ED-FE6B-42F2-89BF-191D33D048C0}" type="presParOf" srcId="{829A6EC3-E95B-4CB5-B319-585CE559B279}" destId="{4B59B70B-74FB-4A75-8E42-EDA84B29F3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242721-901D-4DE7-8939-C13A3DEF969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40E2040-5F0F-40B6-92FC-389308265F88}">
      <dgm:prSet/>
      <dgm:spPr/>
      <dgm:t>
        <a:bodyPr/>
        <a:lstStyle/>
        <a:p>
          <a:r>
            <a:rPr lang="en-US"/>
            <a:t>The labor force was made up of the Welsh, the Irish, and the Cornish.</a:t>
          </a:r>
        </a:p>
      </dgm:t>
    </dgm:pt>
    <dgm:pt modelId="{8A1E0E4E-794F-46A1-B025-266C7CB46C8C}" type="parTrans" cxnId="{CCBE94A0-1087-4ADD-A591-5DDD4ABD19C3}">
      <dgm:prSet/>
      <dgm:spPr/>
      <dgm:t>
        <a:bodyPr/>
        <a:lstStyle/>
        <a:p>
          <a:endParaRPr lang="en-US"/>
        </a:p>
      </dgm:t>
    </dgm:pt>
    <dgm:pt modelId="{65EBBF1C-8D34-4D94-A5E8-09D6F92AD763}" type="sibTrans" cxnId="{CCBE94A0-1087-4ADD-A591-5DDD4ABD19C3}">
      <dgm:prSet/>
      <dgm:spPr/>
      <dgm:t>
        <a:bodyPr/>
        <a:lstStyle/>
        <a:p>
          <a:endParaRPr lang="en-US"/>
        </a:p>
      </dgm:t>
    </dgm:pt>
    <dgm:pt modelId="{0E729CC8-F17F-41D3-A60A-ACA48EDB3AD6}">
      <dgm:prSet/>
      <dgm:spPr/>
      <dgm:t>
        <a:bodyPr/>
        <a:lstStyle/>
        <a:p>
          <a:r>
            <a:rPr lang="en-US" dirty="0"/>
            <a:t>Living quarters were small and hygiene was terrible.</a:t>
          </a:r>
        </a:p>
      </dgm:t>
    </dgm:pt>
    <dgm:pt modelId="{5FC77FD1-1A9F-499E-A3A5-6146DC4B4771}" type="parTrans" cxnId="{DFFEC2F0-821E-4AC5-8EF8-99518CD6166D}">
      <dgm:prSet/>
      <dgm:spPr/>
      <dgm:t>
        <a:bodyPr/>
        <a:lstStyle/>
        <a:p>
          <a:endParaRPr lang="en-US"/>
        </a:p>
      </dgm:t>
    </dgm:pt>
    <dgm:pt modelId="{C3360AB1-77E3-497B-B60F-8A64B6E05F86}" type="sibTrans" cxnId="{DFFEC2F0-821E-4AC5-8EF8-99518CD6166D}">
      <dgm:prSet/>
      <dgm:spPr/>
      <dgm:t>
        <a:bodyPr/>
        <a:lstStyle/>
        <a:p>
          <a:endParaRPr lang="en-US"/>
        </a:p>
      </dgm:t>
    </dgm:pt>
    <dgm:pt modelId="{D3E4ED80-2F75-40EB-9912-E856AB92764D}">
      <dgm:prSet/>
      <dgm:spPr/>
      <dgm:t>
        <a:bodyPr/>
        <a:lstStyle/>
        <a:p>
          <a:r>
            <a:rPr lang="en-US" dirty="0"/>
            <a:t>Long-term health problems because of toxic smoke inhalation (Hughes, S. &amp; Reynolds, P.R. 1988) .</a:t>
          </a:r>
        </a:p>
      </dgm:t>
    </dgm:pt>
    <dgm:pt modelId="{599152CB-537A-4068-BD61-A749B7760B4E}" type="parTrans" cxnId="{6E371AFC-1510-4864-A456-8C5D70E4BB1C}">
      <dgm:prSet/>
      <dgm:spPr/>
      <dgm:t>
        <a:bodyPr/>
        <a:lstStyle/>
        <a:p>
          <a:endParaRPr lang="en-US"/>
        </a:p>
      </dgm:t>
    </dgm:pt>
    <dgm:pt modelId="{21615C35-3E49-458F-BF96-1B15C30E1A9A}" type="sibTrans" cxnId="{6E371AFC-1510-4864-A456-8C5D70E4BB1C}">
      <dgm:prSet/>
      <dgm:spPr/>
      <dgm:t>
        <a:bodyPr/>
        <a:lstStyle/>
        <a:p>
          <a:endParaRPr lang="en-US"/>
        </a:p>
      </dgm:t>
    </dgm:pt>
    <dgm:pt modelId="{59A9DD8E-85F9-477B-9DED-59FC99AC52CE}" type="pres">
      <dgm:prSet presAssocID="{D2242721-901D-4DE7-8939-C13A3DEF9697}" presName="linear" presStyleCnt="0">
        <dgm:presLayoutVars>
          <dgm:animLvl val="lvl"/>
          <dgm:resizeHandles val="exact"/>
        </dgm:presLayoutVars>
      </dgm:prSet>
      <dgm:spPr/>
    </dgm:pt>
    <dgm:pt modelId="{1EA43FF0-C1A8-46DE-BACD-138864AF0E63}" type="pres">
      <dgm:prSet presAssocID="{840E2040-5F0F-40B6-92FC-389308265F8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6F04E4E-DD5E-4805-B47F-039429F0E8A9}" type="pres">
      <dgm:prSet presAssocID="{65EBBF1C-8D34-4D94-A5E8-09D6F92AD763}" presName="spacer" presStyleCnt="0"/>
      <dgm:spPr/>
    </dgm:pt>
    <dgm:pt modelId="{A31519BA-6860-4D0C-8ADB-E22EAF7C26AC}" type="pres">
      <dgm:prSet presAssocID="{0E729CC8-F17F-41D3-A60A-ACA48EDB3AD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BEB2177-0AA0-44A0-80D6-CD9A890A593E}" type="pres">
      <dgm:prSet presAssocID="{C3360AB1-77E3-497B-B60F-8A64B6E05F86}" presName="spacer" presStyleCnt="0"/>
      <dgm:spPr/>
    </dgm:pt>
    <dgm:pt modelId="{86A26D3A-C8F6-46D8-88A8-066D6C74CD2A}" type="pres">
      <dgm:prSet presAssocID="{D3E4ED80-2F75-40EB-9912-E856AB92764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982F809-D737-4D2D-A9D1-F29A05833C0F}" type="presOf" srcId="{0E729CC8-F17F-41D3-A60A-ACA48EDB3AD6}" destId="{A31519BA-6860-4D0C-8ADB-E22EAF7C26AC}" srcOrd="0" destOrd="0" presId="urn:microsoft.com/office/officeart/2005/8/layout/vList2"/>
    <dgm:cxn modelId="{3BC26A71-7EAC-4F52-A1D2-B797F7C35BB4}" type="presOf" srcId="{840E2040-5F0F-40B6-92FC-389308265F88}" destId="{1EA43FF0-C1A8-46DE-BACD-138864AF0E63}" srcOrd="0" destOrd="0" presId="urn:microsoft.com/office/officeart/2005/8/layout/vList2"/>
    <dgm:cxn modelId="{93D99852-B213-4DEB-9987-21125F96DFF1}" type="presOf" srcId="{D2242721-901D-4DE7-8939-C13A3DEF9697}" destId="{59A9DD8E-85F9-477B-9DED-59FC99AC52CE}" srcOrd="0" destOrd="0" presId="urn:microsoft.com/office/officeart/2005/8/layout/vList2"/>
    <dgm:cxn modelId="{C8A3ED9D-3064-43F4-A80C-00C73F75C5C7}" type="presOf" srcId="{D3E4ED80-2F75-40EB-9912-E856AB92764D}" destId="{86A26D3A-C8F6-46D8-88A8-066D6C74CD2A}" srcOrd="0" destOrd="0" presId="urn:microsoft.com/office/officeart/2005/8/layout/vList2"/>
    <dgm:cxn modelId="{CCBE94A0-1087-4ADD-A591-5DDD4ABD19C3}" srcId="{D2242721-901D-4DE7-8939-C13A3DEF9697}" destId="{840E2040-5F0F-40B6-92FC-389308265F88}" srcOrd="0" destOrd="0" parTransId="{8A1E0E4E-794F-46A1-B025-266C7CB46C8C}" sibTransId="{65EBBF1C-8D34-4D94-A5E8-09D6F92AD763}"/>
    <dgm:cxn modelId="{DFFEC2F0-821E-4AC5-8EF8-99518CD6166D}" srcId="{D2242721-901D-4DE7-8939-C13A3DEF9697}" destId="{0E729CC8-F17F-41D3-A60A-ACA48EDB3AD6}" srcOrd="1" destOrd="0" parTransId="{5FC77FD1-1A9F-499E-A3A5-6146DC4B4771}" sibTransId="{C3360AB1-77E3-497B-B60F-8A64B6E05F86}"/>
    <dgm:cxn modelId="{6E371AFC-1510-4864-A456-8C5D70E4BB1C}" srcId="{D2242721-901D-4DE7-8939-C13A3DEF9697}" destId="{D3E4ED80-2F75-40EB-9912-E856AB92764D}" srcOrd="2" destOrd="0" parTransId="{599152CB-537A-4068-BD61-A749B7760B4E}" sibTransId="{21615C35-3E49-458F-BF96-1B15C30E1A9A}"/>
    <dgm:cxn modelId="{C2AEA3E9-E870-4129-A0E3-7C2D92A0A9F8}" type="presParOf" srcId="{59A9DD8E-85F9-477B-9DED-59FC99AC52CE}" destId="{1EA43FF0-C1A8-46DE-BACD-138864AF0E63}" srcOrd="0" destOrd="0" presId="urn:microsoft.com/office/officeart/2005/8/layout/vList2"/>
    <dgm:cxn modelId="{2C1C93B0-010A-493F-9557-0AB980881F0E}" type="presParOf" srcId="{59A9DD8E-85F9-477B-9DED-59FC99AC52CE}" destId="{D6F04E4E-DD5E-4805-B47F-039429F0E8A9}" srcOrd="1" destOrd="0" presId="urn:microsoft.com/office/officeart/2005/8/layout/vList2"/>
    <dgm:cxn modelId="{62DD2D0B-A0C7-425B-BBE2-8256ADD83C69}" type="presParOf" srcId="{59A9DD8E-85F9-477B-9DED-59FC99AC52CE}" destId="{A31519BA-6860-4D0C-8ADB-E22EAF7C26AC}" srcOrd="2" destOrd="0" presId="urn:microsoft.com/office/officeart/2005/8/layout/vList2"/>
    <dgm:cxn modelId="{21C5210D-C806-498A-BC3C-1011D5FA9E16}" type="presParOf" srcId="{59A9DD8E-85F9-477B-9DED-59FC99AC52CE}" destId="{FBEB2177-0AA0-44A0-80D6-CD9A890A593E}" srcOrd="3" destOrd="0" presId="urn:microsoft.com/office/officeart/2005/8/layout/vList2"/>
    <dgm:cxn modelId="{66644B07-6B4C-4B54-885B-AC9AB0B4B3F7}" type="presParOf" srcId="{59A9DD8E-85F9-477B-9DED-59FC99AC52CE}" destId="{86A26D3A-C8F6-46D8-88A8-066D6C74CD2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E62C9-DAE4-4F9B-84F2-0F996075E75A}">
      <dsp:nvSpPr>
        <dsp:cNvPr id="0" name=""/>
        <dsp:cNvSpPr/>
      </dsp:nvSpPr>
      <dsp:spPr>
        <a:xfrm>
          <a:off x="0" y="477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00B3A6-C3A8-457B-8170-2A25A72A077B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E74DD-05E2-4ADD-8943-77534C052B94}">
      <dsp:nvSpPr>
        <dsp:cNvPr id="0" name=""/>
        <dsp:cNvSpPr/>
      </dsp:nvSpPr>
      <dsp:spPr>
        <a:xfrm>
          <a:off x="759363" y="477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Background - Why Swansea Became “Copperopolis</a:t>
          </a:r>
        </a:p>
      </dsp:txBody>
      <dsp:txXfrm>
        <a:off x="759363" y="477"/>
        <a:ext cx="5485901" cy="657457"/>
      </dsp:txXfrm>
    </dsp:sp>
    <dsp:sp modelId="{320DCAFE-4392-4839-AF8F-61912DBCF5AC}">
      <dsp:nvSpPr>
        <dsp:cNvPr id="0" name=""/>
        <dsp:cNvSpPr/>
      </dsp:nvSpPr>
      <dsp:spPr>
        <a:xfrm>
          <a:off x="0" y="82229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C4956-0CA5-485B-B55F-563489992AA0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36C56-65BB-46D8-9507-1CDE2513FFD6}">
      <dsp:nvSpPr>
        <dsp:cNvPr id="0" name=""/>
        <dsp:cNvSpPr/>
      </dsp:nvSpPr>
      <dsp:spPr>
        <a:xfrm>
          <a:off x="759363" y="82229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Key Figures &amp; Industrial Processes</a:t>
          </a:r>
        </a:p>
      </dsp:txBody>
      <dsp:txXfrm>
        <a:off x="759363" y="822299"/>
        <a:ext cx="5485901" cy="657457"/>
      </dsp:txXfrm>
    </dsp:sp>
    <dsp:sp modelId="{B824505D-2833-4F6D-B17C-301BB7652096}">
      <dsp:nvSpPr>
        <dsp:cNvPr id="0" name=""/>
        <dsp:cNvSpPr/>
      </dsp:nvSpPr>
      <dsp:spPr>
        <a:xfrm>
          <a:off x="0" y="1644122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75956-2583-4C1B-8314-AAF35F4C1DFB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97EAC-8535-49C7-83E5-232ABAE89E21}">
      <dsp:nvSpPr>
        <dsp:cNvPr id="0" name=""/>
        <dsp:cNvSpPr/>
      </dsp:nvSpPr>
      <dsp:spPr>
        <a:xfrm>
          <a:off x="759363" y="1644122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Modernization &amp; Trade Growth</a:t>
          </a:r>
        </a:p>
      </dsp:txBody>
      <dsp:txXfrm>
        <a:off x="759363" y="1644122"/>
        <a:ext cx="5485901" cy="657457"/>
      </dsp:txXfrm>
    </dsp:sp>
    <dsp:sp modelId="{64389621-C188-45A3-B349-AE35B6897583}">
      <dsp:nvSpPr>
        <dsp:cNvPr id="0" name=""/>
        <dsp:cNvSpPr/>
      </dsp:nvSpPr>
      <dsp:spPr>
        <a:xfrm>
          <a:off x="0" y="2465944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E6CD1-07AA-4006-BAE3-04BA50CC7F35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69DB6-9D8B-4E05-9FD8-336201C30254}">
      <dsp:nvSpPr>
        <dsp:cNvPr id="0" name=""/>
        <dsp:cNvSpPr/>
      </dsp:nvSpPr>
      <dsp:spPr>
        <a:xfrm>
          <a:off x="759363" y="2465944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Workforce and Social Conditions</a:t>
          </a:r>
        </a:p>
      </dsp:txBody>
      <dsp:txXfrm>
        <a:off x="759363" y="2465944"/>
        <a:ext cx="5485901" cy="657457"/>
      </dsp:txXfrm>
    </dsp:sp>
    <dsp:sp modelId="{BD7ADCB2-1CCD-4D2D-920F-8F8A354A1170}">
      <dsp:nvSpPr>
        <dsp:cNvPr id="0" name=""/>
        <dsp:cNvSpPr/>
      </dsp:nvSpPr>
      <dsp:spPr>
        <a:xfrm>
          <a:off x="0" y="3287766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BC2A4C-5489-4066-B888-9AB7A6823C06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62869-9E58-49C2-B27E-0C6A7F0B61C9}">
      <dsp:nvSpPr>
        <dsp:cNvPr id="0" name=""/>
        <dsp:cNvSpPr/>
      </dsp:nvSpPr>
      <dsp:spPr>
        <a:xfrm>
          <a:off x="759363" y="3287766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Environmental Impact</a:t>
          </a:r>
        </a:p>
      </dsp:txBody>
      <dsp:txXfrm>
        <a:off x="759363" y="3287766"/>
        <a:ext cx="5485901" cy="657457"/>
      </dsp:txXfrm>
    </dsp:sp>
    <dsp:sp modelId="{F42C5033-530C-4062-BE18-EF173151659F}">
      <dsp:nvSpPr>
        <dsp:cNvPr id="0" name=""/>
        <dsp:cNvSpPr/>
      </dsp:nvSpPr>
      <dsp:spPr>
        <a:xfrm>
          <a:off x="0" y="410958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C48DA-7D70-4A8A-B7DE-6CF9DEF039AD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CEF5A-4826-4159-A700-64DC6C6A7232}">
      <dsp:nvSpPr>
        <dsp:cNvPr id="0" name=""/>
        <dsp:cNvSpPr/>
      </dsp:nvSpPr>
      <dsp:spPr>
        <a:xfrm>
          <a:off x="759363" y="410958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Conclusion</a:t>
          </a:r>
        </a:p>
      </dsp:txBody>
      <dsp:txXfrm>
        <a:off x="759363" y="4109589"/>
        <a:ext cx="5485901" cy="657457"/>
      </dsp:txXfrm>
    </dsp:sp>
    <dsp:sp modelId="{6658A0FA-EA2E-4880-8E82-C5BC7206C79A}">
      <dsp:nvSpPr>
        <dsp:cNvPr id="0" name=""/>
        <dsp:cNvSpPr/>
      </dsp:nvSpPr>
      <dsp:spPr>
        <a:xfrm>
          <a:off x="0" y="4931411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F50110-4579-4DF7-987D-2689A35651E6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31160-FD96-4222-8823-BE47CD8B2DBD}">
      <dsp:nvSpPr>
        <dsp:cNvPr id="0" name=""/>
        <dsp:cNvSpPr/>
      </dsp:nvSpPr>
      <dsp:spPr>
        <a:xfrm>
          <a:off x="759363" y="4931411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Reference list</a:t>
          </a:r>
        </a:p>
      </dsp:txBody>
      <dsp:txXfrm>
        <a:off x="759363" y="4931411"/>
        <a:ext cx="5485901" cy="6574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5194B-FCB5-451A-8B5D-1BC3561C90C4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B71100-10E9-44F0-B8C8-1232C1F718F9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99594-7571-4D6C-A689-9780E907CED8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Global center of copper smelting in the 18th and 19th centuries </a:t>
          </a:r>
          <a:r>
            <a:rPr lang="en-US" sz="2200" b="0" i="0" kern="1200" dirty="0"/>
            <a:t>Swanseamuseum.co.uk. (2025).</a:t>
          </a:r>
          <a:endParaRPr lang="en-US" sz="2200" kern="1200" dirty="0"/>
        </a:p>
      </dsp:txBody>
      <dsp:txXfrm>
        <a:off x="1844034" y="682"/>
        <a:ext cx="4401230" cy="1596566"/>
      </dsp:txXfrm>
    </dsp:sp>
    <dsp:sp modelId="{AAFB1FB0-F193-4168-B9D3-193FBCC890D2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BD2C58-AB87-4948-9CBA-BEE4B137C30A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29220-5BF0-49BF-A52F-F5C0C2AB863A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At its peak, produced over 90% of the world’s copper (BBC, 2012)</a:t>
          </a:r>
        </a:p>
      </dsp:txBody>
      <dsp:txXfrm>
        <a:off x="1844034" y="1996390"/>
        <a:ext cx="4401230" cy="1596566"/>
      </dsp:txXfrm>
    </dsp:sp>
    <dsp:sp modelId="{6A9ECA49-FF8D-4AB0-B06F-A29B8C489A8C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9A5677-2850-4B9A-8FD7-D3C1378D5217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9B70B-74FB-4A75-8E42-EDA84B29F322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Copper was an essential ingredient in ship building, cables, and machinery (</a:t>
          </a:r>
          <a:r>
            <a:rPr lang="en-US" sz="2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Bowen, P.H. 2012). </a:t>
          </a:r>
          <a:endParaRPr lang="en-US" sz="2200" kern="1200" dirty="0"/>
        </a:p>
      </dsp:txBody>
      <dsp:txXfrm>
        <a:off x="1844034" y="3992098"/>
        <a:ext cx="4401230" cy="1596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43FF0-C1A8-46DE-BACD-138864AF0E63}">
      <dsp:nvSpPr>
        <dsp:cNvPr id="0" name=""/>
        <dsp:cNvSpPr/>
      </dsp:nvSpPr>
      <dsp:spPr>
        <a:xfrm>
          <a:off x="0" y="589027"/>
          <a:ext cx="6224337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labor force was made up of the Welsh, the Irish, and the Cornish.</a:t>
          </a:r>
        </a:p>
      </dsp:txBody>
      <dsp:txXfrm>
        <a:off x="40780" y="629807"/>
        <a:ext cx="6142777" cy="753819"/>
      </dsp:txXfrm>
    </dsp:sp>
    <dsp:sp modelId="{A31519BA-6860-4D0C-8ADB-E22EAF7C26AC}">
      <dsp:nvSpPr>
        <dsp:cNvPr id="0" name=""/>
        <dsp:cNvSpPr/>
      </dsp:nvSpPr>
      <dsp:spPr>
        <a:xfrm>
          <a:off x="0" y="1484887"/>
          <a:ext cx="6224337" cy="8353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Living quarters were small and hygiene was terrible.</a:t>
          </a:r>
        </a:p>
      </dsp:txBody>
      <dsp:txXfrm>
        <a:off x="40780" y="1525667"/>
        <a:ext cx="6142777" cy="753819"/>
      </dsp:txXfrm>
    </dsp:sp>
    <dsp:sp modelId="{86A26D3A-C8F6-46D8-88A8-066D6C74CD2A}">
      <dsp:nvSpPr>
        <dsp:cNvPr id="0" name=""/>
        <dsp:cNvSpPr/>
      </dsp:nvSpPr>
      <dsp:spPr>
        <a:xfrm>
          <a:off x="0" y="2380747"/>
          <a:ext cx="6224337" cy="8353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Long-term health problems because of toxic smoke inhalation (Hughes, S. &amp; Reynolds, P.R. 1988) .</a:t>
          </a:r>
        </a:p>
      </dsp:txBody>
      <dsp:txXfrm>
        <a:off x="40780" y="2421527"/>
        <a:ext cx="6142777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97925A-790E-4574-963F-0B2B85688F8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864DC-0F71-43E1-840E-B5F8E0C9D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014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 there everyone! Today's discussion revolves around the events that resulted in Swansea being called "Copperopolis" during the Industrial Revolution when it was the world's leading copper smelting center. I will present the individuals involved, the process undertaken, and the effects on community, nature, and economy.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785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what I am going to cover today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0210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Background - Why Swansea Became “Copperopolis”</a:t>
            </a:r>
          </a:p>
          <a:p>
            <a:endParaRPr lang="en-US" dirty="0"/>
          </a:p>
          <a:p>
            <a:pPr lvl="0"/>
            <a:r>
              <a:rPr lang="en-US" dirty="0"/>
              <a:t>Global center of copper smelting in the 18th and 19th centuries</a:t>
            </a:r>
          </a:p>
          <a:p>
            <a:pPr lvl="0"/>
            <a:r>
              <a:rPr lang="en-US" dirty="0"/>
              <a:t>At its peak, produced over 90% of the world’s copper (BBC, 2019)</a:t>
            </a:r>
          </a:p>
          <a:p>
            <a:pPr lvl="0"/>
            <a:r>
              <a:rPr lang="en-US" dirty="0"/>
              <a:t>Copper was an essential ingredient in ship building, cables, and machinery.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066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Key Figures &amp; Industrial Processes</a:t>
            </a:r>
          </a:p>
          <a:p>
            <a:endParaRPr lang="en-US" dirty="0"/>
          </a:p>
          <a:p>
            <a:r>
              <a:rPr lang="en-US" sz="1200" dirty="0"/>
              <a:t>The key actors were the Vivian and Grenfell families</a:t>
            </a:r>
          </a:p>
          <a:p>
            <a:endParaRPr lang="en-US" sz="1200" dirty="0"/>
          </a:p>
          <a:p>
            <a:r>
              <a:rPr lang="en-US" sz="1200" dirty="0"/>
              <a:t>The copper industry at Hafod-Morfa Copperworks</a:t>
            </a:r>
          </a:p>
          <a:p>
            <a:endParaRPr lang="en-US" sz="1200" dirty="0"/>
          </a:p>
          <a:p>
            <a:r>
              <a:rPr lang="en-US" sz="1200" dirty="0"/>
              <a:t>The smelting process was made possible by South Wales coal</a:t>
            </a:r>
          </a:p>
          <a:p>
            <a:endParaRPr lang="en-US" sz="1200" dirty="0"/>
          </a:p>
          <a:p>
            <a:r>
              <a:rPr lang="en-US" sz="1200" dirty="0"/>
              <a:t>Copper ore was shipped from different parts of the world (like Cornwall, Chile, Cuba, and Australia) (National Library of Wales, n.d.)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478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Modernization &amp; Trade Growth</a:t>
            </a:r>
          </a:p>
          <a:p>
            <a:endParaRPr lang="en-US" sz="1200" dirty="0"/>
          </a:p>
          <a:p>
            <a:r>
              <a:rPr lang="en-US" sz="1200" dirty="0"/>
              <a:t>In reverberatory furnaces, coal completely replaced charcoal</a:t>
            </a:r>
          </a:p>
          <a:p>
            <a:endParaRPr lang="en-US" sz="1200" dirty="0"/>
          </a:p>
          <a:p>
            <a:r>
              <a:rPr lang="en-US" sz="1200" dirty="0"/>
              <a:t>That was tripling of the efficiency and cost decrease (Hughes, S. &amp; Reynolds, P.R. 1988). </a:t>
            </a:r>
          </a:p>
          <a:p>
            <a:endParaRPr lang="en-US" sz="1200" dirty="0"/>
          </a:p>
          <a:p>
            <a:r>
              <a:rPr lang="en-US" sz="1200" dirty="0"/>
              <a:t>Buying copper ore from Cornwall, South America, Australia was under consideration</a:t>
            </a:r>
          </a:p>
          <a:p>
            <a:endParaRPr lang="en-US" sz="1200" dirty="0"/>
          </a:p>
          <a:p>
            <a:r>
              <a:rPr lang="en-US" sz="1200" dirty="0"/>
              <a:t>Swansea docks' development and global trade relations establishment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3742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Workforce and Social Conditions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mining industry, in one part, provided jobs at a high price in another. Workers were provided with hard living conditions and at the same time were subjected to the highest levels of air pollution from the copperworks </a:t>
            </a:r>
            <a:r>
              <a:rPr lang="en-US" dirty="0" err="1"/>
              <a:t>MineralsUK</a:t>
            </a:r>
            <a:r>
              <a:rPr lang="en-US" dirty="0"/>
              <a:t>. (2024).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distance of social inequality was drastic, with factory owners living plush lives while workers barely survived.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9627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Environmental Impact</a:t>
            </a:r>
          </a:p>
          <a:p>
            <a:endParaRPr lang="en-US" dirty="0"/>
          </a:p>
          <a:p>
            <a:r>
              <a:rPr lang="en-US" sz="1200" dirty="0"/>
              <a:t>The 19th century saw Britain's most polluted area (Historic England, 2025).</a:t>
            </a:r>
          </a:p>
          <a:p>
            <a:endParaRPr lang="en-US" sz="1200" dirty="0"/>
          </a:p>
          <a:p>
            <a:r>
              <a:rPr lang="en-US" sz="1200" dirty="0"/>
              <a:t>Soil and river contaminated with toxic waste (Cadw, 2016).</a:t>
            </a:r>
          </a:p>
          <a:p>
            <a:endParaRPr lang="en-US" sz="1200" dirty="0"/>
          </a:p>
          <a:p>
            <a:r>
              <a:rPr lang="en-US" sz="1200" dirty="0"/>
              <a:t>Plants and fungi perished because of the sulfur fumes.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83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Conclusion</a:t>
            </a:r>
          </a:p>
          <a:p>
            <a:endParaRPr lang="en-US" sz="1200" dirty="0"/>
          </a:p>
          <a:p>
            <a:r>
              <a:rPr lang="en-US" sz="1200" dirty="0"/>
              <a:t>Nature, technology and worldwide trade were the major factors behind economic development. </a:t>
            </a:r>
          </a:p>
          <a:p>
            <a:r>
              <a:rPr lang="en-US" sz="1200" dirty="0"/>
              <a:t>On one hand, wealth was produced but on the other hand, it also incurred heavy social and environmental costs. </a:t>
            </a:r>
          </a:p>
          <a:p>
            <a:r>
              <a:rPr lang="en-US" sz="1200" dirty="0"/>
              <a:t>The past is still visible in the landscape and industrial heritage of Swansea.</a:t>
            </a:r>
          </a:p>
          <a:p>
            <a:r>
              <a:rPr lang="en-US" sz="1200" b="1" dirty="0"/>
              <a:t>Culture Skills:</a:t>
            </a:r>
          </a:p>
          <a:p>
            <a:r>
              <a:rPr lang="en-US" sz="1200" dirty="0"/>
              <a:t>Creativity and Innovation</a:t>
            </a:r>
          </a:p>
          <a:p>
            <a:r>
              <a:rPr lang="en-US" sz="1200" dirty="0"/>
              <a:t>Thinking out of the box and Problem Solving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864DC-0F71-43E1-840E-B5F8E0C9D83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847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82AFF-1E6D-84FB-6C0F-747503C291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0B3F92-F2A6-BD51-29BA-D155BF4847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153F4-B8C6-3A3F-66B4-AEB53085E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B7B17-0A93-8E99-3E3E-CCAC7A569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5BA96-7675-DC86-D0EE-8156919A9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366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2E905-B79F-99D5-4D06-357D50A36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3F0AE-671D-89CB-9692-CE9321070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1BDED-2B8E-5974-52A5-139D86640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402E7-472B-3366-EFB3-6EEF64A87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8F1E4-5CF8-C98A-0141-F57A315DA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650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6350F-1E52-C05E-E1CA-F6FBADE4F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A52AC9-14A0-F286-8BA2-FC5FE260B7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677B1-1110-E67B-102A-E5E64CBA6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9CA22-468B-F981-EA55-0A328F1E7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A400F-C3F3-21DD-4500-DAB337A8A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040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0E32D-F61E-F69F-479D-C1BCE1DE7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9BE94-80A0-6E3F-19FE-7A4C370C3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52530F-EDB1-DE89-6AAC-EDC8968AF8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1AA45F-7953-EC47-C66C-BD49691A8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ABAE5B-60FE-4F2D-EA01-269DCD0E9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E74589-A253-448C-5AB4-10E110B10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872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50530-73AD-2A03-7B13-434A80B1F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0D40E-E9DB-F1A3-9913-AB68017EE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5BB42-AC8C-83E8-EFCD-B379073A42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AD4F00-5C9C-95A4-D289-6F5D6C29A9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DA44FF-9056-2C4E-D29D-356AED8090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8BA836-359C-DE56-D81E-D2F1D7E52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EA422F-74AC-1171-28F5-298514483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E2C6A0-0498-B45F-FCE4-7E59B4A00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07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863B1-CCB5-2160-2089-5C22F0706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84A922-4A3C-C573-6F18-1DA4D6C62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3C4012-FE30-FD07-2B88-DDBB20FFB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3F87A7-34EC-4C0E-1830-29CD313B4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753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33606E-B7C0-425F-6841-429D31C12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ECA206-68A2-C3AB-1A76-FB6C222C4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E601BE-300D-311B-22D4-930214EC0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400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25CE1-2F32-29BD-3009-882702897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C600F-8A93-0D07-3466-F4864C743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BE950C-1470-1F6D-FF11-900A9F9F0C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E3986F-22F7-A040-3570-D3A8948BD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7FD4C7-4FAF-DDD9-F196-F5CC768F5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04F3B-C47B-A3CA-9410-6B4EDDFE0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195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5703F-350D-333C-1E01-EEAC2F85C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CB3B42-2065-8412-B30A-940830B7EC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BA65B8-2ADD-F8C7-779C-66706C042E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927CDA-3884-FD61-DEC8-EEA97CE4B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092BD1-B2FB-72FD-609A-9EBF1E17B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EDF9A-2527-157C-907E-11E8B9693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088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F05C2-7B10-A9E3-2C1B-97F97E035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E09F3C-A4D1-E090-7D5A-2473BECCC8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B2AB38-6B5B-E378-5054-640CDAAF7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DB8C2-C8C6-A40E-ACFB-5DED92747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260F6-B97C-621B-1A62-C0A5FB760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37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FFBEC1-DA72-A2AE-9246-1D7FEBCCDE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F667B0-F7B5-BE60-CAD1-7F4EFBAC45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387105-E373-C007-C2E1-864BB5423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3D7686-FFBB-086E-9578-D38E12DE9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0A63D-12CA-EFCD-5E75-63E6E073D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150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1AC079-DCAC-A8C3-F26C-ECC2B96E6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1FE57-4BAC-BF73-1A17-926BFB251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4A5F8F-83AB-2953-D4DC-2F2CC73922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A54FA2-B522-457A-A305-B34239D1CA28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4A8A1-6121-59F3-898F-547B9D7756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739D2-8950-E4AC-360B-86E7A329FE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29C666-1E60-4972-AFB5-7630B9B978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103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5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1280zw" TargetMode="External"/><Relationship Id="rId7" Type="http://schemas.openxmlformats.org/officeDocument/2006/relationships/hyperlink" Target="https://www.walesonline.co.uk/lifestyle/nostalgia/welsh-history-month-professor-chris-3414178" TargetMode="External"/><Relationship Id="rId2" Type="http://schemas.openxmlformats.org/officeDocument/2006/relationships/hyperlink" Target="https://www.walesonline.co.uk/news/wales-news/welsh-history-month-lower-swansea-203206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gs.ac.uk/mineralsuk/statistics/world-mineral-statistics/" TargetMode="External"/><Relationship Id="rId5" Type="http://schemas.openxmlformats.org/officeDocument/2006/relationships/hyperlink" Target="https://industrial-archaeology.org/wp-content/uploads/2017/05/1988-Industiral-Archaeology-of-the-Swansea-Region.pdf?utm_source=chatgpt.com" TargetMode="External"/><Relationship Id="rId4" Type="http://schemas.openxmlformats.org/officeDocument/2006/relationships/hyperlink" Target="https://cadw.gov.wales/sites/default/files/2019-05/Hafod%20and%20the%20Lower%20Swansea%20Valley-%20Understanding%20Urban%20Character_0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with black text&#10;&#10;AI-generated content may be incorrect.">
            <a:extLst>
              <a:ext uri="{FF2B5EF4-FFF2-40B4-BE49-F238E27FC236}">
                <a16:creationId xmlns:a16="http://schemas.microsoft.com/office/drawing/2014/main" id="{B50885B6-6252-3C8A-3801-EA7F7D3F25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95" y="3308863"/>
            <a:ext cx="5150277" cy="21459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30C7F-48D2-6CEE-F87B-BF7BF93B3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b="1"/>
              <a:t>Module: Distinctiveness &amp; Regeneration</a:t>
            </a:r>
          </a:p>
          <a:p>
            <a:r>
              <a:rPr lang="en-GB" sz="2000" b="1"/>
              <a:t>Module code: BMSP4016D</a:t>
            </a:r>
          </a:p>
          <a:p>
            <a:endParaRPr lang="en-GB" sz="2000" b="1"/>
          </a:p>
          <a:p>
            <a:r>
              <a:rPr lang="en-GB" sz="2000" b="1"/>
              <a:t>Student name: Petre Silviu Mihai</a:t>
            </a:r>
          </a:p>
          <a:p>
            <a:r>
              <a:rPr lang="en-GB" sz="2000" b="1"/>
              <a:t>Student ID number: 2517981</a:t>
            </a:r>
            <a:endParaRPr lang="en-US" sz="2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766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0D5D19D-0789-4518-B5DC-D47ADF69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9B95C-71AE-3538-9AD0-1FA66A5F3D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3810" y="3130041"/>
            <a:ext cx="4036334" cy="2387600"/>
          </a:xfrm>
        </p:spPr>
        <p:txBody>
          <a:bodyPr anchor="t">
            <a:normAutofit/>
          </a:bodyPr>
          <a:lstStyle/>
          <a:p>
            <a:pPr algn="l"/>
            <a:r>
              <a:rPr lang="en-US" sz="3000" dirty="0"/>
              <a:t>The Prosperity of Swansea’s “Copperopolis” During the Industrial Revolution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erial view of a factory&#10;&#10;AI-generated content may be incorrect.">
            <a:extLst>
              <a:ext uri="{FF2B5EF4-FFF2-40B4-BE49-F238E27FC236}">
                <a16:creationId xmlns:a16="http://schemas.microsoft.com/office/drawing/2014/main" id="{6C98A253-F1B6-43F1-2954-3700811D61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94" r="11106" b="1"/>
          <a:stretch>
            <a:fillRect/>
          </a:stretch>
        </p:blipFill>
        <p:spPr>
          <a:xfrm>
            <a:off x="6529168" y="1753174"/>
            <a:ext cx="4364357" cy="430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553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F409F-F039-2936-BDCF-7E49054EF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400"/>
              <a:t>Table of Contents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22E44F-119C-26D5-64FE-7CE0CE8C07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45435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1983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AD525-C5B7-02CC-086B-4DD3352F4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Background - Why Swansea Became “Copperopolis”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E3F4B0-F53E-9095-D596-89849B6520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50887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943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590F5-DFB0-FB23-5DA0-E53007AA5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/>
              <a:t>Key Figures &amp; Industrial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CDB4C-897E-8A1C-B51C-EF8CE42EB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1700" dirty="0"/>
              <a:t>The key actors were the Vivian and Grenfell families.</a:t>
            </a:r>
          </a:p>
          <a:p>
            <a:endParaRPr lang="en-US" sz="1700" dirty="0"/>
          </a:p>
          <a:p>
            <a:r>
              <a:rPr lang="en-US" sz="1700" dirty="0"/>
              <a:t>The copper industry at Hafod-Morfa Copperworks.</a:t>
            </a:r>
          </a:p>
          <a:p>
            <a:endParaRPr lang="en-US" sz="1700" dirty="0"/>
          </a:p>
          <a:p>
            <a:r>
              <a:rPr lang="en-US" sz="1700" dirty="0"/>
              <a:t>The smelting process was made possible by South Wales coal.</a:t>
            </a:r>
          </a:p>
          <a:p>
            <a:endParaRPr lang="en-US" sz="1700" dirty="0"/>
          </a:p>
          <a:p>
            <a:r>
              <a:rPr lang="en-US" sz="1700" dirty="0"/>
              <a:t>Copper ore was shipped from different parts of the world (like Cornwall, Chile, Cuba, and Australia) (walesonline.co.uk, 2013).</a:t>
            </a:r>
          </a:p>
        </p:txBody>
      </p:sp>
      <p:pic>
        <p:nvPicPr>
          <p:cNvPr id="5" name="Picture 4" descr="A close-up of a rock&#10;&#10;AI-generated content may be incorrect.">
            <a:extLst>
              <a:ext uri="{FF2B5EF4-FFF2-40B4-BE49-F238E27FC236}">
                <a16:creationId xmlns:a16="http://schemas.microsoft.com/office/drawing/2014/main" id="{91FB18E1-529C-DB6A-A987-A351D9D8ED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236905"/>
            <a:ext cx="4788505" cy="3651933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338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A7DE1-5B7D-FEEC-C18D-55B8DCD8C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dirty="0"/>
              <a:t>Modernization &amp; Trade Growth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E72C436-5E26-AE0C-17BA-022831EA9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 sz="1900" dirty="0"/>
              <a:t>In reverberatory furnaces, coal completely replaced charcoal</a:t>
            </a:r>
          </a:p>
          <a:p>
            <a:endParaRPr lang="en-US" sz="1900" dirty="0"/>
          </a:p>
          <a:p>
            <a:r>
              <a:rPr lang="en-US" sz="1900" dirty="0"/>
              <a:t>That was tripling of the efficiency and cost decrease (Hughes, S. &amp; Reynolds, P.R. 1988). </a:t>
            </a:r>
          </a:p>
          <a:p>
            <a:endParaRPr lang="en-US" sz="1900" dirty="0"/>
          </a:p>
          <a:p>
            <a:r>
              <a:rPr lang="en-US" sz="1900" dirty="0"/>
              <a:t>Buying copper ore from Cornwall, South America, Australia was under consideration</a:t>
            </a:r>
          </a:p>
          <a:p>
            <a:endParaRPr lang="en-US" sz="1900" dirty="0"/>
          </a:p>
          <a:p>
            <a:r>
              <a:rPr lang="en-US" sz="1900" dirty="0"/>
              <a:t>Swansea docks' development and global trade relations establishment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F9350C1-1FFA-9A7A-875A-66B9A7248E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40" r="3097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71007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Close-up of a leaf&#10;&#10;AI-generated content may be incorrect.">
            <a:extLst>
              <a:ext uri="{FF2B5EF4-FFF2-40B4-BE49-F238E27FC236}">
                <a16:creationId xmlns:a16="http://schemas.microsoft.com/office/drawing/2014/main" id="{8226B3AA-FCDC-20C5-A245-7D42E432418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680" b="80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84821-DF4A-9329-87C7-69AE7CAA8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Workforce and Social Conditions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09A88631-2BD5-9A6B-D6BF-E83C77293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885137"/>
              </p:ext>
            </p:extLst>
          </p:nvPr>
        </p:nvGraphicFramePr>
        <p:xfrm>
          <a:off x="838200" y="1825625"/>
          <a:ext cx="6224337" cy="38051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DE7FEBC-ED72-64FC-2EC9-6BFC88DB1BF9}"/>
              </a:ext>
            </a:extLst>
          </p:cNvPr>
          <p:cNvSpPr txBox="1"/>
          <p:nvPr/>
        </p:nvSpPr>
        <p:spPr>
          <a:xfrm>
            <a:off x="7555831" y="2435540"/>
            <a:ext cx="418398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mining industry, in one part, provided jobs at a high price in another. Workers were provided with hard living conditions and at the same time were subjected to the highest levels of air pollution from the copperworks </a:t>
            </a:r>
            <a:r>
              <a:rPr lang="en-US" dirty="0" err="1"/>
              <a:t>MineralsUK</a:t>
            </a:r>
            <a:r>
              <a:rPr lang="en-US" dirty="0"/>
              <a:t>. (2024).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distance of social inequality was drastic, with factory owners living plush lives while workers barely survived.</a:t>
            </a:r>
          </a:p>
        </p:txBody>
      </p:sp>
    </p:spTree>
    <p:extLst>
      <p:ext uri="{BB962C8B-B14F-4D97-AF65-F5344CB8AC3E}">
        <p14:creationId xmlns:p14="http://schemas.microsoft.com/office/powerpoint/2010/main" val="1777999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70FF3-19F4-20F3-79CF-95776CCA4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 fontScale="90000"/>
          </a:bodyPr>
          <a:lstStyle/>
          <a:p>
            <a:r>
              <a:rPr lang="en-US" sz="4000" dirty="0"/>
              <a:t>Environmental Impact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FA68C-C6D5-B250-721D-67E0B3F85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The 19th century saw Britain's most polluted area (Historic England, 2025).</a:t>
            </a:r>
          </a:p>
          <a:p>
            <a:endParaRPr lang="en-US" sz="2000" dirty="0"/>
          </a:p>
          <a:p>
            <a:r>
              <a:rPr lang="en-US" sz="2000" dirty="0"/>
              <a:t>Soil and river contaminated with toxic waste (Cadw, 2016).</a:t>
            </a:r>
          </a:p>
          <a:p>
            <a:endParaRPr lang="en-US" sz="2000" dirty="0"/>
          </a:p>
          <a:p>
            <a:r>
              <a:rPr lang="en-US" sz="2000" dirty="0"/>
              <a:t>Plants and fungi perished because of the sulfur fumes.</a:t>
            </a:r>
          </a:p>
        </p:txBody>
      </p:sp>
      <p:pic>
        <p:nvPicPr>
          <p:cNvPr id="5" name="Picture 4" descr="Aerial view of river">
            <a:extLst>
              <a:ext uri="{FF2B5EF4-FFF2-40B4-BE49-F238E27FC236}">
                <a16:creationId xmlns:a16="http://schemas.microsoft.com/office/drawing/2014/main" id="{E937973E-224B-4AD3-9FBF-EBC6854F1A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80" r="2306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560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70707-7A82-CB3C-A1F4-E480F29F8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Conclusion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697839E-C2E6-266C-7A18-ED72F93D0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648226"/>
            <a:ext cx="4646905" cy="4070350"/>
          </a:xfrm>
        </p:spPr>
        <p:txBody>
          <a:bodyPr anchor="ctr">
            <a:normAutofit lnSpcReduction="10000"/>
          </a:bodyPr>
          <a:lstStyle/>
          <a:p>
            <a:r>
              <a:rPr lang="en-US" sz="2000" dirty="0"/>
              <a:t>Nature, technology and worldwide trade were the major factors behind economic development. </a:t>
            </a:r>
          </a:p>
          <a:p>
            <a:r>
              <a:rPr lang="en-US" sz="2000" dirty="0"/>
              <a:t>On one hand, wealth was produced but on the other hand, it also incurred heavy social and environmental costs. </a:t>
            </a:r>
          </a:p>
          <a:p>
            <a:r>
              <a:rPr lang="en-US" sz="2000" dirty="0"/>
              <a:t>The past is still visible in the landscape and industrial heritage of Swansea.</a:t>
            </a:r>
          </a:p>
          <a:p>
            <a:r>
              <a:rPr lang="en-US" sz="2000" b="1" dirty="0"/>
              <a:t>Culture Skills:</a:t>
            </a:r>
          </a:p>
          <a:p>
            <a:r>
              <a:rPr lang="en-US" sz="2000" dirty="0"/>
              <a:t>Creativity and Innovation</a:t>
            </a:r>
          </a:p>
          <a:p>
            <a:r>
              <a:rPr lang="en-US" sz="2000" dirty="0"/>
              <a:t>Thinking out of the box and Problem Solving</a:t>
            </a:r>
          </a:p>
        </p:txBody>
      </p:sp>
      <p:pic>
        <p:nvPicPr>
          <p:cNvPr id="16" name="Picture 15" descr="Pipes over the sea">
            <a:extLst>
              <a:ext uri="{FF2B5EF4-FFF2-40B4-BE49-F238E27FC236}">
                <a16:creationId xmlns:a16="http://schemas.microsoft.com/office/drawing/2014/main" id="{9F0B305B-D5DE-D918-4CD7-D61DF82575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33" r="20326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43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88167-452B-0470-E9BE-932045A61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22660-CFCE-11B0-77A7-5DB2558DE3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5329989"/>
          </a:xfrm>
        </p:spPr>
        <p:txBody>
          <a:bodyPr>
            <a:normAutofit fontScale="55000" lnSpcReduction="20000"/>
          </a:bodyPr>
          <a:lstStyle/>
          <a:p>
            <a:endParaRPr lang="en-US" dirty="0"/>
          </a:p>
          <a:p>
            <a:r>
              <a:rPr lang="en-US" sz="2900" dirty="0"/>
              <a:t>Bowen, P.H. (2012). </a:t>
            </a:r>
            <a:r>
              <a:rPr lang="en-US" sz="2900" i="1" dirty="0"/>
              <a:t>Welsh History Month: The lower Swansea Valley</a:t>
            </a:r>
            <a:r>
              <a:rPr lang="en-US" sz="2900" dirty="0"/>
              <a:t>. [online] Wales Online. Available at: </a:t>
            </a:r>
            <a:r>
              <a:rPr lang="en-US" sz="2900" dirty="0">
                <a:hlinkClick r:id="rId2"/>
              </a:rPr>
              <a:t>https://www.walesonline.co.uk/news/wales-news/welsh-history-month-lower-swansea-2032065</a:t>
            </a:r>
            <a:r>
              <a:rPr lang="en-US" sz="2900" dirty="0"/>
              <a:t>. (Accessed 1 November 2025).</a:t>
            </a:r>
          </a:p>
          <a:p>
            <a:r>
              <a:rPr lang="en-US" sz="2900" dirty="0"/>
              <a:t>BBC. (2012). </a:t>
            </a:r>
            <a:r>
              <a:rPr lang="en-US" sz="2900" i="1" dirty="0"/>
              <a:t>BBC Two - Counties of Wales, Series 1, Glamorganshire, Swansea during the Industrial Revolution</a:t>
            </a:r>
            <a:r>
              <a:rPr lang="en-US" sz="2900" dirty="0"/>
              <a:t>. [online] Available at: </a:t>
            </a:r>
            <a:r>
              <a:rPr lang="en-US" sz="2900" dirty="0">
                <a:hlinkClick r:id="rId3"/>
              </a:rPr>
              <a:t>https://www.bbc.co.uk/programmes/p01280zw</a:t>
            </a:r>
            <a:r>
              <a:rPr lang="en-US" sz="2900" dirty="0"/>
              <a:t> [Accessed 1 Nov. 2025].</a:t>
            </a:r>
          </a:p>
          <a:p>
            <a:r>
              <a:rPr lang="en-US" sz="2900" dirty="0"/>
              <a:t>Cadw (Welsh Government). (2016) </a:t>
            </a:r>
            <a:r>
              <a:rPr lang="en-US" sz="2900" i="1" dirty="0"/>
              <a:t>Hafod and the Lower Swansea Valley: Understanding Urban Character</a:t>
            </a:r>
            <a:r>
              <a:rPr lang="en-US" sz="2900" dirty="0"/>
              <a:t>. [online] Available at: </a:t>
            </a:r>
            <a:r>
              <a:rPr lang="en-US" sz="2900" dirty="0">
                <a:hlinkClick r:id="rId4"/>
              </a:rPr>
              <a:t>https://cadw.gov.wales/sites/default/files/2019-05/Hafod%20and%20the%20Lower%20Swansea%20Valley-%20Understanding%20Urban%20Character_0.pdf</a:t>
            </a:r>
            <a:r>
              <a:rPr lang="en-US" sz="2900" dirty="0"/>
              <a:t> (Accessed 4 Nov. 2025).</a:t>
            </a:r>
          </a:p>
          <a:p>
            <a:r>
              <a:rPr lang="en-US" sz="2900" dirty="0"/>
              <a:t>Hughes, S. &amp; Reynolds, P.R. (1988) </a:t>
            </a:r>
            <a:r>
              <a:rPr lang="en-US" sz="2900" i="1" dirty="0"/>
              <a:t>Industrial Archaeology of the Swansea Region</a:t>
            </a:r>
            <a:r>
              <a:rPr lang="en-US" sz="2900" dirty="0"/>
              <a:t>. [online] Association for Industrial Archaeology in association with the Royal Commission on Ancient and Historical Monuments in Wales and the South West Wales Industrial Archaeology Society. Available at: </a:t>
            </a:r>
            <a:r>
              <a:rPr lang="en-US" sz="2900" dirty="0">
                <a:hlinkClick r:id="rId5"/>
              </a:rPr>
              <a:t>https://industrial-archaeology.org/wp-content/uploads/2017/05/1988-Industiral-Archaeology-of-the-Swansea-Region.pdf</a:t>
            </a:r>
            <a:r>
              <a:rPr lang="en-US" sz="2900" dirty="0"/>
              <a:t> [Accessed 2 Nov. 2025].</a:t>
            </a:r>
          </a:p>
          <a:p>
            <a:r>
              <a:rPr lang="en-US" sz="2900" dirty="0" err="1"/>
              <a:t>MineralsUK</a:t>
            </a:r>
            <a:r>
              <a:rPr lang="en-US" sz="2900" dirty="0"/>
              <a:t>. (2024). </a:t>
            </a:r>
            <a:r>
              <a:rPr lang="en-US" sz="2900" i="1" dirty="0"/>
              <a:t>World mineral statistics - </a:t>
            </a:r>
            <a:r>
              <a:rPr lang="en-US" sz="2900" i="1" dirty="0" err="1"/>
              <a:t>MineralsUK</a:t>
            </a:r>
            <a:r>
              <a:rPr lang="en-US" sz="2900" dirty="0"/>
              <a:t>. [online] Available at: </a:t>
            </a:r>
            <a:r>
              <a:rPr lang="en-US" sz="2900" dirty="0">
                <a:hlinkClick r:id="rId6"/>
              </a:rPr>
              <a:t>https://www.bgs.ac.uk/mineralsuk/statistics/world-mineral-statistics/</a:t>
            </a:r>
            <a:r>
              <a:rPr lang="en-US" sz="2900" dirty="0"/>
              <a:t>. Accessed 4 Nov. 2025].</a:t>
            </a:r>
          </a:p>
          <a:p>
            <a:r>
              <a:rPr lang="en-US" sz="2900" dirty="0"/>
              <a:t>Swanseamuseum.co.uk. (2025). </a:t>
            </a:r>
            <a:r>
              <a:rPr lang="en-US" sz="2900" i="1" dirty="0"/>
              <a:t>The Beginning of the Copper Industry</a:t>
            </a:r>
            <a:r>
              <a:rPr lang="en-US" sz="2900" dirty="0"/>
              <a:t>. [online] Available at: http://www.swanseamuseum.co.uk/whats-on/past-exhibitions/copperopolis/the-beginning-of-the-copper-industry/ [Accessed 6 Nov. 2025].</a:t>
            </a:r>
            <a:endParaRPr lang="en-US" sz="2900" b="1" dirty="0"/>
          </a:p>
          <a:p>
            <a:r>
              <a:rPr lang="en-US" sz="2900" dirty="0"/>
              <a:t>walesonline.co.uk (2013). </a:t>
            </a:r>
            <a:r>
              <a:rPr lang="en-US" sz="2900" i="1" dirty="0"/>
              <a:t>Welsh History Month: Why I’m in ore of the copper </a:t>
            </a:r>
            <a:r>
              <a:rPr lang="en-US" sz="2900" i="1" dirty="0" err="1"/>
              <a:t>barque</a:t>
            </a:r>
            <a:r>
              <a:rPr lang="en-US" sz="2900" dirty="0"/>
              <a:t>. [online] Wales Online. Available at: </a:t>
            </a:r>
            <a:r>
              <a:rPr lang="en-US" sz="2900" dirty="0">
                <a:hlinkClick r:id="rId7"/>
              </a:rPr>
              <a:t>https://www.walesonline.co.uk/lifestyle/nostalgia/welsh-history-month-professor-chris-3414178</a:t>
            </a:r>
            <a:r>
              <a:rPr lang="en-US" sz="2900" dirty="0"/>
              <a:t>. Accessed 4 Nov. 2025).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105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146</TotalTime>
  <Words>1256</Words>
  <Application>Microsoft Office PowerPoint</Application>
  <PresentationFormat>Widescreen</PresentationFormat>
  <Paragraphs>117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The Prosperity of Swansea’s “Copperopolis” During the Industrial Revolution</vt:lpstr>
      <vt:lpstr>Table of Contents</vt:lpstr>
      <vt:lpstr>Background - Why Swansea Became “Copperopolis”</vt:lpstr>
      <vt:lpstr>Key Figures &amp; Industrial Processes</vt:lpstr>
      <vt:lpstr>Modernization &amp; Trade Growth</vt:lpstr>
      <vt:lpstr>Workforce and Social Conditions</vt:lpstr>
      <vt:lpstr>Environmental Impact 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Artur Torok</dc:creator>
  <cp:lastModifiedBy>Artur Torok</cp:lastModifiedBy>
  <cp:revision>2</cp:revision>
  <dcterms:created xsi:type="dcterms:W3CDTF">2025-11-08T15:49:13Z</dcterms:created>
  <dcterms:modified xsi:type="dcterms:W3CDTF">2025-11-08T18:15:58Z</dcterms:modified>
</cp:coreProperties>
</file>