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4"/>
  </p:notesMasterIdLst>
  <p:sldIdLst>
    <p:sldId id="719" r:id="rId6"/>
    <p:sldId id="301" r:id="rId7"/>
    <p:sldId id="302" r:id="rId8"/>
    <p:sldId id="739" r:id="rId9"/>
    <p:sldId id="740" r:id="rId10"/>
    <p:sldId id="753" r:id="rId11"/>
    <p:sldId id="742" r:id="rId12"/>
    <p:sldId id="743" r:id="rId13"/>
    <p:sldId id="361" r:id="rId14"/>
    <p:sldId id="359" r:id="rId15"/>
    <p:sldId id="763" r:id="rId16"/>
    <p:sldId id="764" r:id="rId17"/>
    <p:sldId id="765" r:id="rId18"/>
    <p:sldId id="766" r:id="rId19"/>
    <p:sldId id="767" r:id="rId20"/>
    <p:sldId id="768" r:id="rId21"/>
    <p:sldId id="769" r:id="rId22"/>
    <p:sldId id="72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3D984D-BDF0-417E-8B59-2B7A402B918D}" v="2" dt="2024-10-08T13:46:00.2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83D984D-BDF0-417E-8B59-2B7A402B918D}"/>
    <pc:docChg chg="custSel modSld">
      <pc:chgData name="Stalin Jacob Wilson Packia Dhas" userId="050d7d71-3621-4503-95e8-1c9a9d962492" providerId="ADAL" clId="{383D984D-BDF0-417E-8B59-2B7A402B918D}" dt="2024-10-08T13:46:14.676" v="101"/>
      <pc:docMkLst>
        <pc:docMk/>
      </pc:docMkLst>
      <pc:sldChg chg="modSp mod">
        <pc:chgData name="Stalin Jacob Wilson Packia Dhas" userId="050d7d71-3621-4503-95e8-1c9a9d962492" providerId="ADAL" clId="{383D984D-BDF0-417E-8B59-2B7A402B918D}" dt="2024-10-08T13:45:39.900" v="99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383D984D-BDF0-417E-8B59-2B7A402B918D}" dt="2024-10-08T13:45:39.900" v="99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383D984D-BDF0-417E-8B59-2B7A402B918D}" dt="2024-10-08T13:45:50.569" v="100" actId="27636"/>
        <pc:sldMkLst>
          <pc:docMk/>
          <pc:sldMk cId="1991581811" sldId="359"/>
        </pc:sldMkLst>
        <pc:spChg chg="mod">
          <ac:chgData name="Stalin Jacob Wilson Packia Dhas" userId="050d7d71-3621-4503-95e8-1c9a9d962492" providerId="ADAL" clId="{383D984D-BDF0-417E-8B59-2B7A402B918D}" dt="2024-10-08T13:45:50.569" v="100" actId="27636"/>
          <ac:spMkLst>
            <pc:docMk/>
            <pc:sldMk cId="1991581811" sldId="359"/>
            <ac:spMk id="4" creationId="{A79BE75B-3E1B-4D19-9B93-BBA568051328}"/>
          </ac:spMkLst>
        </pc:spChg>
      </pc:sldChg>
      <pc:sldChg chg="modSp mod">
        <pc:chgData name="Stalin Jacob Wilson Packia Dhas" userId="050d7d71-3621-4503-95e8-1c9a9d962492" providerId="ADAL" clId="{383D984D-BDF0-417E-8B59-2B7A402B918D}" dt="2024-10-08T13:45:20.793" v="58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83D984D-BDF0-417E-8B59-2B7A402B918D}" dt="2024-10-08T13:45:20.793" v="58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383D984D-BDF0-417E-8B59-2B7A402B918D}" dt="2024-10-08T13:46:14.676" v="101"/>
        <pc:sldMkLst>
          <pc:docMk/>
          <pc:sldMk cId="1516469515" sldId="739"/>
        </pc:sldMkLst>
        <pc:spChg chg="mod">
          <ac:chgData name="Stalin Jacob Wilson Packia Dhas" userId="050d7d71-3621-4503-95e8-1c9a9d962492" providerId="ADAL" clId="{383D984D-BDF0-417E-8B59-2B7A402B918D}" dt="2024-10-08T13:46:14.676" v="101"/>
          <ac:spMkLst>
            <pc:docMk/>
            <pc:sldMk cId="1516469515" sldId="739"/>
            <ac:spMk id="8" creationId="{F8BC4409-AAB7-1729-4287-B319C719371D}"/>
          </ac:spMkLst>
        </pc:spChg>
      </pc:sldChg>
      <pc:sldChg chg="modSp mod">
        <pc:chgData name="Stalin Jacob Wilson Packia Dhas" userId="050d7d71-3621-4503-95e8-1c9a9d962492" providerId="ADAL" clId="{383D984D-BDF0-417E-8B59-2B7A402B918D}" dt="2024-10-08T13:35:15.950" v="19" actId="20577"/>
        <pc:sldMkLst>
          <pc:docMk/>
          <pc:sldMk cId="3795822139" sldId="768"/>
        </pc:sldMkLst>
        <pc:spChg chg="mod">
          <ac:chgData name="Stalin Jacob Wilson Packia Dhas" userId="050d7d71-3621-4503-95e8-1c9a9d962492" providerId="ADAL" clId="{383D984D-BDF0-417E-8B59-2B7A402B918D}" dt="2024-10-08T13:35:15.950" v="19" actId="20577"/>
          <ac:spMkLst>
            <pc:docMk/>
            <pc:sldMk cId="3795822139" sldId="768"/>
            <ac:spMk id="3" creationId="{F0A57331-A14E-15B1-3595-121E6D1D21D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105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Thermistor (a type of resistor that changes resistance with temperature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1664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5DCE7-5BFF-4EEB-9332-678114B5E6C7}" type="datetime1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 / Fundamentals of Electrical and Electronic systems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914F-D6D9-468A-9559-99560620358D}" type="datetime1">
              <a:rPr lang="en-GB" smtClean="0"/>
              <a:t>08/10/2024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 / Fundamentals of Electrical and Electronic systems 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27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0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4815625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Ohm’s Law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Examples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128555" cy="365125"/>
          </a:xfrm>
        </p:spPr>
        <p:txBody>
          <a:bodyPr/>
          <a:lstStyle/>
          <a:p>
            <a:r>
              <a:rPr lang="en-GB"/>
              <a:t>Lecture 2 / Fundamentals of Electrical and Electronic systems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/>
              <a:t>Define </a:t>
            </a:r>
            <a:r>
              <a:rPr lang="en-IN" sz="3200" dirty="0"/>
              <a:t>Ohm’s law.</a:t>
            </a:r>
          </a:p>
          <a:p>
            <a:r>
              <a:rPr lang="en-IN" sz="3200" dirty="0"/>
              <a:t>List the advantages of Ohm’s law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179005" cy="365125"/>
          </a:xfrm>
        </p:spPr>
        <p:txBody>
          <a:bodyPr/>
          <a:lstStyle/>
          <a:p>
            <a:r>
              <a:rPr lang="en-GB" i="1" dirty="0"/>
              <a:t>Lecture 2 / Fundamentals of Electrical and Electronic systems 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5173" y="69054"/>
            <a:ext cx="4331713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Ohm’s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350121"/>
            <a:ext cx="9403695" cy="4776043"/>
          </a:xfrm>
        </p:spPr>
        <p:txBody>
          <a:bodyPr>
            <a:normAutofit/>
          </a:bodyPr>
          <a:lstStyle/>
          <a:p>
            <a:endParaRPr lang="en-IN" sz="3600" dirty="0"/>
          </a:p>
          <a:p>
            <a:r>
              <a:rPr lang="en-IN" sz="3600" dirty="0"/>
              <a:t>Ohm’s law was stated by </a:t>
            </a:r>
            <a:r>
              <a:rPr lang="en-IN" sz="3600" b="1" dirty="0"/>
              <a:t>George Simon Ohm</a:t>
            </a:r>
            <a:r>
              <a:rPr lang="en-IN" sz="3600" dirty="0"/>
              <a:t>.</a:t>
            </a:r>
          </a:p>
          <a:p>
            <a:r>
              <a:rPr lang="en-IN" sz="3600" dirty="0"/>
              <a:t>Ohm’s Law Provides the relation between </a:t>
            </a:r>
            <a:r>
              <a:rPr lang="en-IN" sz="3600" b="1" dirty="0"/>
              <a:t>Voltage, Current and Resistance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 / Fundamentals of Electrical and Electronic systems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BC4409-AAB7-1729-4287-B319C719371D}"/>
              </a:ext>
            </a:extLst>
          </p:cNvPr>
          <p:cNvSpPr txBox="1"/>
          <p:nvPr/>
        </p:nvSpPr>
        <p:spPr>
          <a:xfrm>
            <a:off x="1950671" y="6319136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/>
              <a:t>Lecture 2 / Fundamentals of Electrical and Electronic systems </a:t>
            </a:r>
          </a:p>
        </p:txBody>
      </p:sp>
    </p:spTree>
    <p:extLst>
      <p:ext uri="{BB962C8B-B14F-4D97-AF65-F5344CB8AC3E}">
        <p14:creationId xmlns:p14="http://schemas.microsoft.com/office/powerpoint/2010/main" val="1516469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469" y="-33067"/>
            <a:ext cx="761306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What is Ohm’s Law?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E2B0DA-FE26-441B-8506-6879EE7D1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4905"/>
            <a:ext cx="6495919" cy="50268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dirty="0"/>
              <a:t>Ohm’s law state that the </a:t>
            </a:r>
            <a:r>
              <a:rPr lang="en-IN" sz="3200" b="1" dirty="0"/>
              <a:t>Current</a:t>
            </a:r>
            <a:r>
              <a:rPr lang="en-IN" sz="3200" dirty="0"/>
              <a:t> </a:t>
            </a:r>
            <a:r>
              <a:rPr lang="en-IN" sz="3200" b="1" dirty="0"/>
              <a:t>through a conductor is directly proportional to the voltage across the same conductor and inversely proportional to the resistance</a:t>
            </a:r>
            <a:r>
              <a:rPr lang="en-IN" sz="3200" dirty="0"/>
              <a:t>, provided the </a:t>
            </a:r>
            <a:r>
              <a:rPr lang="en-IN" sz="3200" b="1" dirty="0"/>
              <a:t>physical properties and the temperature remains constant.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493FE5-615F-493C-81CD-D2F929E37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52226" y="6461781"/>
            <a:ext cx="6384361" cy="365125"/>
          </a:xfrm>
        </p:spPr>
        <p:txBody>
          <a:bodyPr/>
          <a:lstStyle/>
          <a:p>
            <a:r>
              <a:rPr lang="en-GB"/>
              <a:t>Lecture 2 / Fundamentals of Electrical and Electronic systems 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62D6CCC-04B0-44A3-B848-C0F0C7AC4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5</a:t>
            </a:fld>
            <a:endParaRPr lang="en-US"/>
          </a:p>
        </p:txBody>
      </p:sp>
      <p:pic>
        <p:nvPicPr>
          <p:cNvPr id="2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1081F312-4E33-4ACA-ACB7-6FE89EC576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4928" y="1718853"/>
            <a:ext cx="433382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49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469" y="-33067"/>
            <a:ext cx="761306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What is Ohm’s Law?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434905"/>
                <a:ext cx="10515600" cy="502687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dirty="0"/>
                  <a:t>Ohm’s law is given as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𝜶</m:t>
                      </m:r>
                      <m:r>
                        <a:rPr lang="en-US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𝑽</m:t>
                      </m:r>
                    </m:oMath>
                  </m:oMathPara>
                </a14:m>
                <a:endParaRPr lang="en-GB" b="1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𝐈</m:t>
                      </m:r>
                      <m:r>
                        <a:rPr lang="en-US" b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𝛂</m:t>
                      </m:r>
                      <m:f>
                        <m:f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>
                              <a:latin typeface="Cambria Math" panose="02040503050406030204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en-GB" b="1">
                              <a:latin typeface="Cambria Math" panose="02040503050406030204" pitchFamily="18" charset="0"/>
                            </a:rPr>
                            <m:t>𝐑</m:t>
                          </m:r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The Proportionality constant is R (Resistance), so the equation become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>
                          <a:latin typeface="Cambria Math" panose="02040503050406030204" pitchFamily="18" charset="0"/>
                        </a:rPr>
                        <m:t>𝑽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𝑰𝑹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Where,</a:t>
                </a:r>
              </a:p>
              <a:p>
                <a:pPr marL="0" indent="0">
                  <a:buNone/>
                </a:pPr>
                <a:r>
                  <a:rPr lang="en-IN" dirty="0"/>
                  <a:t>	V – Voltage across the conductor </a:t>
                </a:r>
              </a:p>
              <a:p>
                <a:pPr marL="0" indent="0">
                  <a:buNone/>
                </a:pPr>
                <a:r>
                  <a:rPr lang="en-IN" dirty="0"/>
                  <a:t>	I  – Current across the conductor</a:t>
                </a:r>
              </a:p>
              <a:p>
                <a:pPr marL="0" indent="0">
                  <a:buNone/>
                </a:pPr>
                <a:r>
                  <a:rPr lang="en-IN" dirty="0"/>
                  <a:t>	R – Resistance across the conductor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434905"/>
                <a:ext cx="10515600" cy="5026876"/>
              </a:xfrm>
              <a:blipFill>
                <a:blip r:embed="rId2"/>
                <a:stretch>
                  <a:fillRect l="-1217" t="-19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493FE5-615F-493C-81CD-D2F929E37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64839" y="6461781"/>
            <a:ext cx="6371748" cy="365125"/>
          </a:xfrm>
        </p:spPr>
        <p:txBody>
          <a:bodyPr/>
          <a:lstStyle/>
          <a:p>
            <a:r>
              <a:rPr lang="en-GB"/>
              <a:t>Lecture 2 / Fundamentals of Electrical and Electronic systems 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62D6CCC-04B0-44A3-B848-C0F0C7AC4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47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2391" y="-92054"/>
            <a:ext cx="685822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Ohm’s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199" y="1477108"/>
                <a:ext cx="11077135" cy="501576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Using Ohm’s law, the Voltage, Current and the resistance can be calculated.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Ohm’s law to calculate Voltage</a:t>
                </a:r>
              </a:p>
              <a:p>
                <a:pPr marL="0" indent="0">
                  <a:buNone/>
                </a:pPr>
                <a:r>
                  <a:rPr lang="en-IN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𝐼𝑅</m:t>
                    </m:r>
                  </m:oMath>
                </a14:m>
                <a:endParaRPr lang="en-US" b="0" dirty="0"/>
              </a:p>
              <a:p>
                <a:pPr marL="0" indent="0">
                  <a:buNone/>
                </a:pPr>
                <a:r>
                  <a:rPr lang="en-IN" dirty="0"/>
                  <a:t>Ohm’s law to calculate Current</a:t>
                </a:r>
              </a:p>
              <a:p>
                <a:pPr marL="0" indent="0">
                  <a:buNone/>
                </a:pPr>
                <a:r>
                  <a:rPr lang="en-IN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Ohm’s law to calculated resistance</a:t>
                </a:r>
              </a:p>
              <a:p>
                <a:pPr marL="0" indent="0">
                  <a:buNone/>
                </a:pPr>
                <a:r>
                  <a:rPr lang="en-IN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199" y="1477108"/>
                <a:ext cx="11077135" cy="5015767"/>
              </a:xfrm>
              <a:blipFill>
                <a:blip r:embed="rId2"/>
                <a:stretch>
                  <a:fillRect l="-1100" t="-1944" r="-3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7D8102A-CA7F-46A8-A62D-38A753931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06273" y="6461781"/>
            <a:ext cx="5930314" cy="365125"/>
          </a:xfrm>
        </p:spPr>
        <p:txBody>
          <a:bodyPr/>
          <a:lstStyle/>
          <a:p>
            <a:r>
              <a:rPr lang="en-GB"/>
              <a:t>Lecture 2 / Fundamentals of Electrical and Electronic systems 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6A909D-F9D4-49CC-A255-59DDD425F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024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5986" y="-32909"/>
            <a:ext cx="4925094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Ohm’s Law Triangle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E2B0DA-FE26-441B-8506-6879EE7D1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477108"/>
            <a:ext cx="11077135" cy="501576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3" name="Picture 2" descr="Diagram, schematic&#10;&#10;Description automatically generated">
            <a:extLst>
              <a:ext uri="{FF2B5EF4-FFF2-40B4-BE49-F238E27FC236}">
                <a16:creationId xmlns:a16="http://schemas.microsoft.com/office/drawing/2014/main" id="{0C002823-0B38-4D90-99BE-10B13F27D2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9215" y="1872456"/>
            <a:ext cx="5034185" cy="342972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745DA7-5CFC-4FE5-9AC9-DBBC55323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23764" y="6461781"/>
            <a:ext cx="6612823" cy="365125"/>
          </a:xfrm>
        </p:spPr>
        <p:txBody>
          <a:bodyPr/>
          <a:lstStyle/>
          <a:p>
            <a:r>
              <a:rPr lang="en-GB"/>
              <a:t>Lecture 2 / Fundamentals of Electrical and Electronic systems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61D13E-AAB2-4442-B3B0-DE4195512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4433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986C8-3B83-4E4F-8452-BD6E919AF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2943" y="-7129"/>
            <a:ext cx="6770689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Advantages of Ohm’s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E6A30-7F03-4720-B2BD-421BF6FF5C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US" sz="3600" b="0" i="0" dirty="0">
                <a:effectLst/>
              </a:rPr>
              <a:t>Ohm’s law can be used to </a:t>
            </a:r>
            <a:r>
              <a:rPr lang="en-US" sz="3600" b="1" i="0" dirty="0">
                <a:effectLst/>
              </a:rPr>
              <a:t>calculate Voltage, current and Resistance</a:t>
            </a:r>
            <a:r>
              <a:rPr lang="en-US" sz="3600" b="0" i="0" dirty="0">
                <a:effectLst/>
              </a:rPr>
              <a:t> in a circuit.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9BE75B-3E1B-4D19-9B93-BBA568051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7603" y="6461781"/>
            <a:ext cx="6888984" cy="365125"/>
          </a:xfrm>
        </p:spPr>
        <p:txBody>
          <a:bodyPr/>
          <a:lstStyle/>
          <a:p>
            <a:r>
              <a:rPr lang="en-GB"/>
              <a:t>Lecture 2 / Fundamentals of Electrical and Electronic systems 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0F444-A0FD-431F-AFEF-9831A619E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8421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986C8-3B83-4E4F-8452-BD6E919AF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2659" y="0"/>
            <a:ext cx="5218138" cy="1135737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Limitations of Ohm’s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E6A30-7F03-4720-B2BD-421BF6FF5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US" b="0" i="0" dirty="0">
                <a:effectLst/>
              </a:rPr>
              <a:t>It </a:t>
            </a:r>
            <a:r>
              <a:rPr lang="en-US" b="1" i="0" dirty="0">
                <a:effectLst/>
              </a:rPr>
              <a:t>cannot</a:t>
            </a:r>
            <a:r>
              <a:rPr lang="en-US" b="0" i="0" dirty="0">
                <a:effectLst/>
              </a:rPr>
              <a:t> be applied in a circuit, in which the </a:t>
            </a:r>
            <a:r>
              <a:rPr lang="en-US" b="1" i="0" dirty="0">
                <a:effectLst/>
              </a:rPr>
              <a:t>temperature keeps changing.</a:t>
            </a:r>
          </a:p>
          <a:p>
            <a:pPr>
              <a:buFont typeface="+mj-lt"/>
              <a:buAutoNum type="arabicPeriod"/>
            </a:pPr>
            <a:r>
              <a:rPr lang="en-US" b="0" i="0" dirty="0">
                <a:effectLst/>
              </a:rPr>
              <a:t>This law </a:t>
            </a:r>
            <a:r>
              <a:rPr lang="en-US" b="1" i="0" dirty="0">
                <a:effectLst/>
              </a:rPr>
              <a:t>cannot</a:t>
            </a:r>
            <a:r>
              <a:rPr lang="en-US" b="0" i="0" dirty="0">
                <a:effectLst/>
              </a:rPr>
              <a:t> be applied to </a:t>
            </a:r>
            <a:r>
              <a:rPr lang="en-US" b="1" i="0" dirty="0">
                <a:effectLst/>
              </a:rPr>
              <a:t>unilateral networks</a:t>
            </a:r>
            <a:r>
              <a:rPr lang="en-US" b="0" i="0" dirty="0">
                <a:effectLst/>
              </a:rPr>
              <a:t>.</a:t>
            </a:r>
            <a:br>
              <a:rPr lang="en-US" b="0" i="0" dirty="0">
                <a:effectLst/>
              </a:rPr>
            </a:br>
            <a:r>
              <a:rPr lang="en-US" b="0" i="0" dirty="0">
                <a:effectLst/>
              </a:rPr>
              <a:t>(</a:t>
            </a:r>
            <a:r>
              <a:rPr lang="en-US" dirty="0"/>
              <a:t>Circuit having elements like diode, transistors,</a:t>
            </a:r>
            <a:r>
              <a:rPr lang="en-US" b="0" i="0" dirty="0">
                <a:effectLst/>
              </a:rPr>
              <a:t> etc.)</a:t>
            </a:r>
          </a:p>
          <a:p>
            <a:pPr>
              <a:buFont typeface="+mj-lt"/>
              <a:buAutoNum type="arabicPeriod"/>
            </a:pPr>
            <a:r>
              <a:rPr lang="en-US" i="0" dirty="0">
                <a:effectLst/>
              </a:rPr>
              <a:t>It</a:t>
            </a:r>
            <a:r>
              <a:rPr lang="en-US" b="0" i="0" dirty="0">
                <a:effectLst/>
              </a:rPr>
              <a:t> is also </a:t>
            </a:r>
            <a:r>
              <a:rPr lang="en-US" b="1" i="0" dirty="0">
                <a:effectLst/>
              </a:rPr>
              <a:t>not applicable </a:t>
            </a:r>
            <a:r>
              <a:rPr lang="en-US" b="1" dirty="0"/>
              <a:t>in</a:t>
            </a:r>
            <a:r>
              <a:rPr lang="en-US" b="1" i="0" dirty="0">
                <a:effectLst/>
              </a:rPr>
              <a:t> non – linear elements.</a:t>
            </a:r>
            <a:br>
              <a:rPr lang="en-US" b="1" i="0" dirty="0">
                <a:effectLst/>
              </a:rPr>
            </a:br>
            <a:r>
              <a:rPr lang="en-US" b="0" i="0" dirty="0">
                <a:effectLst/>
              </a:rPr>
              <a:t>(Non-linear elements are those which do not have </a:t>
            </a:r>
            <a:r>
              <a:rPr lang="en-US" dirty="0"/>
              <a:t>current</a:t>
            </a:r>
            <a:r>
              <a:rPr lang="en-US" b="0" i="0" dirty="0">
                <a:effectLst/>
              </a:rPr>
              <a:t> exactly proportional to the applied voltage)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9BE75B-3E1B-4D19-9B93-BBA568051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02583" y="6387574"/>
            <a:ext cx="4114800" cy="365125"/>
          </a:xfrm>
        </p:spPr>
        <p:txBody>
          <a:bodyPr>
            <a:normAutofit fontScale="62500" lnSpcReduction="20000"/>
          </a:bodyPr>
          <a:lstStyle/>
          <a:p>
            <a:pPr>
              <a:spcAft>
                <a:spcPts val="600"/>
              </a:spcAft>
            </a:pPr>
            <a:r>
              <a:rPr lang="en-GB"/>
              <a:t>Lecture 2 / Fundamentals of Electrical and Electronic systems 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0F444-A0FD-431F-AFEF-9831A619E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9FBC557F-7F9C-4EBE-B3C2-1B34064EB67F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58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356" y="15204"/>
            <a:ext cx="5922121" cy="1325563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Exercise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current flowing through the resistor in the following circuit diagram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816526" y="6461781"/>
            <a:ext cx="6220061" cy="365125"/>
          </a:xfrm>
        </p:spPr>
        <p:txBody>
          <a:bodyPr/>
          <a:lstStyle/>
          <a:p>
            <a:r>
              <a:rPr lang="en-GB"/>
              <a:t>Lecture 2 / Fundamentals of Electrical and Electronic systems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392" y="2846838"/>
            <a:ext cx="2752036" cy="297122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5D6C981-5E58-4502-B2A4-9D582EFF1CF0}"/>
                  </a:ext>
                </a:extLst>
              </p:cNvPr>
              <p:cNvSpPr txBox="1"/>
              <p:nvPr/>
            </p:nvSpPr>
            <p:spPr>
              <a:xfrm>
                <a:off x="8181079" y="3265005"/>
                <a:ext cx="3114819" cy="23341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b="1" dirty="0"/>
                  <a:t>	</a:t>
                </a:r>
                <a:r>
                  <a:rPr lang="en-IN" sz="2800" dirty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IN" sz="2800" dirty="0"/>
              </a:p>
              <a:p>
                <a:r>
                  <a:rPr lang="en-IN" sz="2800" dirty="0"/>
                  <a:t>	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den>
                    </m:f>
                    <m:r>
                      <a:rPr lang="en-GB" sz="28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sz="2800" dirty="0"/>
              </a:p>
              <a:p>
                <a:pPr marL="0" indent="0">
                  <a:buNone/>
                </a:pPr>
                <a:r>
                  <a:rPr lang="en-IN" sz="2800" dirty="0"/>
                  <a:t>	</a:t>
                </a:r>
                <a14:m>
                  <m:oMath xmlns:m="http://schemas.openxmlformats.org/officeDocument/2006/math">
                    <m:r>
                      <a:rPr lang="en-IN" sz="2800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sz="2800" i="1" dirty="0" smtClean="0">
                        <a:latin typeface="Cambria Math" panose="02040503050406030204" pitchFamily="18" charset="0"/>
                      </a:rPr>
                      <m:t> = 0.5</m:t>
                    </m:r>
                    <m:r>
                      <a:rPr lang="en-IN" sz="2800" i="1" dirty="0" smtClean="0">
                        <a:latin typeface="Cambria Math" panose="02040503050406030204" pitchFamily="18" charset="0"/>
                      </a:rPr>
                      <m:t>𝐴</m:t>
                    </m:r>
                  </m:oMath>
                </a14:m>
                <a:endParaRPr lang="en-IN" sz="2800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5D6C981-5E58-4502-B2A4-9D582EFF1CF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81079" y="3265005"/>
                <a:ext cx="3114819" cy="2334165"/>
              </a:xfrm>
              <a:prstGeom prst="rect">
                <a:avLst/>
              </a:prstGeom>
              <a:blipFill>
                <a:blip r:embed="rId3"/>
                <a:stretch>
                  <a:fillRect l="-1566" t="-15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7034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0877" y="-69644"/>
            <a:ext cx="3768063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Exercise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Voltage across the resistor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730609" y="6461781"/>
            <a:ext cx="6305978" cy="365125"/>
          </a:xfrm>
        </p:spPr>
        <p:txBody>
          <a:bodyPr/>
          <a:lstStyle/>
          <a:p>
            <a:r>
              <a:rPr lang="en-GB"/>
              <a:t>Lecture 2 / Fundamentals of Electrical and Electronic systems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7" name="Picture 6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DF838B1C-C5C6-47B3-A444-ABFA96BF08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2480469"/>
            <a:ext cx="3276600" cy="325205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E8A8A64-9F39-42E9-8687-2904A4DEDCA8}"/>
              </a:ext>
            </a:extLst>
          </p:cNvPr>
          <p:cNvSpPr txBox="1"/>
          <p:nvPr/>
        </p:nvSpPr>
        <p:spPr>
          <a:xfrm>
            <a:off x="7496985" y="2811209"/>
            <a:ext cx="284321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IN" sz="2400" b="1" dirty="0"/>
              <a:t>Solution:</a:t>
            </a:r>
          </a:p>
          <a:p>
            <a:pPr marL="0" indent="0">
              <a:buNone/>
            </a:pPr>
            <a:r>
              <a:rPr lang="en-IN" sz="2400" b="1" dirty="0"/>
              <a:t>	</a:t>
            </a:r>
            <a:r>
              <a:rPr lang="en-IN" sz="2400" dirty="0"/>
              <a:t>V = IR</a:t>
            </a:r>
          </a:p>
          <a:p>
            <a:pPr marL="0" indent="0">
              <a:buNone/>
            </a:pPr>
            <a:r>
              <a:rPr lang="en-IN" sz="2400" dirty="0"/>
              <a:t>	V = 1.5 × 22</a:t>
            </a:r>
          </a:p>
          <a:p>
            <a:pPr marL="0" indent="0">
              <a:buNone/>
            </a:pPr>
            <a:r>
              <a:rPr lang="en-IN" sz="2400" dirty="0"/>
              <a:t>	</a:t>
            </a:r>
            <a:r>
              <a:rPr lang="en-IN" sz="2400" b="1" dirty="0"/>
              <a:t>V = 33 V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6831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9992" y="-56649"/>
            <a:ext cx="4270342" cy="1325563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</a:rPr>
              <a:t>Exercise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resistance across the resistor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05353" y="6461781"/>
            <a:ext cx="6631234" cy="365125"/>
          </a:xfrm>
        </p:spPr>
        <p:txBody>
          <a:bodyPr/>
          <a:lstStyle/>
          <a:p>
            <a:r>
              <a:rPr lang="en-GB"/>
              <a:t>Lecture 2 / Fundamentals of Electrical and Electronic systems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/>
              <p:nvPr/>
            </p:nvSpPr>
            <p:spPr>
              <a:xfrm>
                <a:off x="7458075" y="2480468"/>
                <a:ext cx="3571875" cy="33178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sz="2800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sz="2800" b="1" dirty="0"/>
                  <a:t>	</a:t>
                </a:r>
                <a:r>
                  <a:rPr lang="en-IN" sz="2800" dirty="0"/>
                  <a:t>R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endParaRPr lang="en-IN" sz="2800" dirty="0"/>
              </a:p>
              <a:p>
                <a:r>
                  <a:rPr lang="en-IN" sz="2800" dirty="0"/>
                  <a:t>	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8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800" dirty="0"/>
              </a:p>
              <a:p>
                <a:endParaRPr lang="en-IN" sz="2800" dirty="0"/>
              </a:p>
              <a:p>
                <a:r>
                  <a:rPr lang="en-IN" sz="2800" dirty="0"/>
                  <a:t>	</a:t>
                </a:r>
                <a:r>
                  <a:rPr lang="en-IN" sz="2800" b="1" dirty="0"/>
                  <a:t>R = 2.5 </a:t>
                </a:r>
                <a:r>
                  <a:rPr lang="el-GR" sz="2800" b="1" dirty="0"/>
                  <a:t>Ω</a:t>
                </a:r>
                <a:endParaRPr lang="en-IN" sz="2800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8075" y="2480468"/>
                <a:ext cx="3571875" cy="3317831"/>
              </a:xfrm>
              <a:prstGeom prst="rect">
                <a:avLst/>
              </a:prstGeom>
              <a:blipFill>
                <a:blip r:embed="rId2"/>
                <a:stretch>
                  <a:fillRect l="-3413" t="-18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 descr="Diagram, schematic&#10;&#10;Description automatically generated">
            <a:extLst>
              <a:ext uri="{FF2B5EF4-FFF2-40B4-BE49-F238E27FC236}">
                <a16:creationId xmlns:a16="http://schemas.microsoft.com/office/drawing/2014/main" id="{4F8D0CCF-DADC-4445-9CC6-1824BAC3B3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312" y="2710021"/>
            <a:ext cx="3209925" cy="2940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792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9992" y="-56649"/>
            <a:ext cx="4270342" cy="1325563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</a:rPr>
              <a:t>Exercise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resistance in a circuit, if the current across the circuit is 2mA and the potential difference is 200V.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 / Fundamentals of Electrical and Electronic systems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/>
              <p:nvPr/>
            </p:nvSpPr>
            <p:spPr>
              <a:xfrm>
                <a:off x="1133475" y="2530689"/>
                <a:ext cx="3571875" cy="37452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sz="2800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sz="2800" b="1" dirty="0"/>
                  <a:t>	</a:t>
                </a:r>
                <a:r>
                  <a:rPr lang="en-IN" sz="2800" dirty="0"/>
                  <a:t>R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endParaRPr lang="en-IN" sz="2800" dirty="0"/>
              </a:p>
              <a:p>
                <a:r>
                  <a:rPr lang="en-IN" sz="2800" dirty="0"/>
                  <a:t>	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200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0.002</m:t>
                        </m:r>
                      </m:den>
                    </m:f>
                    <m:r>
                      <a:rPr lang="en-GB" sz="28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800" dirty="0"/>
              </a:p>
              <a:p>
                <a:endParaRPr lang="en-IN" sz="2800" dirty="0"/>
              </a:p>
              <a:p>
                <a:r>
                  <a:rPr lang="en-IN" sz="2800" dirty="0"/>
                  <a:t>	</a:t>
                </a:r>
                <a:r>
                  <a:rPr lang="en-IN" sz="2800" b="1" dirty="0"/>
                  <a:t>R = 100,000 </a:t>
                </a:r>
                <a:r>
                  <a:rPr lang="el-GR" sz="2800" b="1" dirty="0"/>
                  <a:t>Ω</a:t>
                </a:r>
                <a:endParaRPr lang="en-GB" sz="2800" b="1" dirty="0"/>
              </a:p>
              <a:p>
                <a:r>
                  <a:rPr lang="en-GB" sz="2800" b="1" dirty="0"/>
                  <a:t>	R = 100K</a:t>
                </a:r>
                <a:r>
                  <a:rPr lang="el-GR" sz="2800" b="1" dirty="0"/>
                  <a:t>Ω</a:t>
                </a:r>
                <a:endParaRPr lang="en-IN" sz="2800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475" y="2530689"/>
                <a:ext cx="3571875" cy="3745256"/>
              </a:xfrm>
              <a:prstGeom prst="rect">
                <a:avLst/>
              </a:prstGeom>
              <a:blipFill>
                <a:blip r:embed="rId2"/>
                <a:stretch>
                  <a:fillRect l="-3584" t="-14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7718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9992" y="-56649"/>
            <a:ext cx="4270342" cy="1325563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</a:rPr>
              <a:t>Exercise 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potential difference across a circuit, if the current across the circuit is 5A and the resistance is 5KΩ.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747496" cy="365125"/>
          </a:xfrm>
        </p:spPr>
        <p:txBody>
          <a:bodyPr/>
          <a:lstStyle/>
          <a:p>
            <a:r>
              <a:rPr lang="en-GB"/>
              <a:t>Lecture 2 / Fundamentals of Electrical and Electronic systems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/>
              <p:nvPr/>
            </p:nvSpPr>
            <p:spPr>
              <a:xfrm>
                <a:off x="1133475" y="2530689"/>
                <a:ext cx="3571875" cy="29546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sz="2800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sz="2800" b="1" dirty="0"/>
                  <a:t>	</a:t>
                </a:r>
                <a:r>
                  <a:rPr lang="en-IN" sz="2800" dirty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800">
                        <a:latin typeface="Cambria Math" panose="02040503050406030204" pitchFamily="18" charset="0"/>
                      </a:rPr>
                      <m:t>V</m:t>
                    </m:r>
                    <m:r>
                      <a:rPr lang="en-GB" sz="2800" b="0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𝐼𝑅</m:t>
                    </m:r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endParaRPr lang="en-IN" sz="2800" dirty="0"/>
              </a:p>
              <a:p>
                <a:r>
                  <a:rPr lang="en-IN" sz="2800" dirty="0"/>
                  <a:t>	V= </a:t>
                </a:r>
                <a14:m>
                  <m:oMath xmlns:m="http://schemas.openxmlformats.org/officeDocument/2006/math">
                    <m:r>
                      <a:rPr lang="en-GB" sz="2800" b="0" i="0" smtClean="0">
                        <a:latin typeface="Cambria Math" panose="02040503050406030204" pitchFamily="18" charset="0"/>
                      </a:rPr>
                      <m:t>5</m:t>
                    </m:r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×5000</m:t>
                    </m:r>
                  </m:oMath>
                </a14:m>
                <a:endParaRPr lang="en-GB" sz="2800" dirty="0"/>
              </a:p>
              <a:p>
                <a:r>
                  <a:rPr lang="en-IN" sz="2800" dirty="0"/>
                  <a:t>	</a:t>
                </a:r>
                <a:r>
                  <a:rPr lang="en-IN" sz="2800" b="1" dirty="0"/>
                  <a:t>V = 25,000</a:t>
                </a:r>
                <a:r>
                  <a:rPr lang="en-GB" sz="2800" b="1" dirty="0"/>
                  <a:t>V</a:t>
                </a:r>
              </a:p>
              <a:p>
                <a:r>
                  <a:rPr lang="en-IN" sz="2800" b="1" dirty="0"/>
                  <a:t>	V = 25KV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475" y="2530689"/>
                <a:ext cx="3571875" cy="2954655"/>
              </a:xfrm>
              <a:prstGeom prst="rect">
                <a:avLst/>
              </a:prstGeom>
              <a:blipFill>
                <a:blip r:embed="rId2"/>
                <a:stretch>
                  <a:fillRect l="-3584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8927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088" y="-18167"/>
            <a:ext cx="6210556" cy="1325563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Exercise 6</a:t>
            </a:r>
            <a:r>
              <a:rPr lang="en-US" dirty="0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816912-B8B7-4CCA-B9BF-51523837D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US" b="1" i="0" dirty="0">
                <a:solidFill>
                  <a:srgbClr val="333333"/>
                </a:solidFill>
                <a:effectLst/>
              </a:rPr>
              <a:t>A </a:t>
            </a:r>
            <a:r>
              <a:rPr lang="en-US" b="1" dirty="0">
                <a:solidFill>
                  <a:srgbClr val="333333"/>
                </a:solidFill>
              </a:rPr>
              <a:t>15</a:t>
            </a:r>
            <a:r>
              <a:rPr lang="en-US" b="1" i="0" dirty="0">
                <a:solidFill>
                  <a:srgbClr val="333333"/>
                </a:solidFill>
                <a:effectLst/>
              </a:rPr>
              <a:t>V battery is connected to a resistor having a resistance of 10Ω. Calculate the current and power across the resistor.</a:t>
            </a:r>
            <a:endParaRPr lang="en-US" b="0" i="0" dirty="0">
              <a:solidFill>
                <a:srgbClr val="333333"/>
              </a:solidFill>
              <a:effectLst/>
            </a:endParaRPr>
          </a:p>
          <a:p>
            <a:pPr marL="0" indent="0" algn="l">
              <a:buNone/>
            </a:pPr>
            <a:r>
              <a:rPr lang="en-US" sz="2000" b="0" i="0" dirty="0">
                <a:solidFill>
                  <a:srgbClr val="333333"/>
                </a:solidFill>
                <a:effectLst/>
              </a:rPr>
              <a:t>Solution:</a:t>
            </a:r>
          </a:p>
          <a:p>
            <a:pPr marL="0" indent="0" algn="l">
              <a:buNone/>
              <a:tabLst>
                <a:tab pos="801688" algn="l"/>
              </a:tabLst>
            </a:pPr>
            <a:r>
              <a:rPr lang="en-US" sz="2000" b="0" i="0" dirty="0">
                <a:solidFill>
                  <a:srgbClr val="333333"/>
                </a:solidFill>
                <a:effectLst/>
              </a:rPr>
              <a:t>	I = V/R </a:t>
            </a:r>
          </a:p>
          <a:p>
            <a:pPr marL="0" indent="0" algn="l">
              <a:buNone/>
            </a:pPr>
            <a:r>
              <a:rPr lang="en-US" sz="2000" b="0" i="0" dirty="0">
                <a:solidFill>
                  <a:srgbClr val="333333"/>
                </a:solidFill>
                <a:effectLst/>
              </a:rPr>
              <a:t>	= </a:t>
            </a:r>
            <a:r>
              <a:rPr lang="en-US" sz="2000" dirty="0">
                <a:solidFill>
                  <a:srgbClr val="333333"/>
                </a:solidFill>
              </a:rPr>
              <a:t>15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/10</a:t>
            </a:r>
          </a:p>
          <a:p>
            <a:pPr marL="0" indent="0" algn="l" defTabSz="801688">
              <a:buNone/>
            </a:pPr>
            <a:r>
              <a:rPr lang="en-US" sz="2000" b="0" i="0" dirty="0">
                <a:solidFill>
                  <a:srgbClr val="333333"/>
                </a:solidFill>
                <a:effectLst/>
              </a:rPr>
              <a:t>	I = 1.5 A</a:t>
            </a:r>
          </a:p>
          <a:p>
            <a:pPr marL="0" indent="0" algn="l">
              <a:buNone/>
              <a:tabLst>
                <a:tab pos="688975" algn="l"/>
              </a:tabLst>
            </a:pPr>
            <a:r>
              <a:rPr lang="en-US" sz="2000" dirty="0">
                <a:solidFill>
                  <a:srgbClr val="333333"/>
                </a:solidFill>
              </a:rPr>
              <a:t>	 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P = VI </a:t>
            </a:r>
          </a:p>
          <a:p>
            <a:pPr marL="0" indent="0" algn="l" defTabSz="858838">
              <a:buNone/>
            </a:pPr>
            <a:r>
              <a:rPr lang="en-US" sz="2000" dirty="0">
                <a:solidFill>
                  <a:srgbClr val="333333"/>
                </a:solidFill>
              </a:rPr>
              <a:t>	 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= 15 × 1.5 </a:t>
            </a:r>
          </a:p>
          <a:p>
            <a:pPr marL="0" indent="0" algn="l" defTabSz="688975">
              <a:buNone/>
            </a:pPr>
            <a:r>
              <a:rPr lang="en-US" sz="2000" dirty="0">
                <a:solidFill>
                  <a:srgbClr val="333333"/>
                </a:solidFill>
              </a:rPr>
              <a:t>	 P 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= </a:t>
            </a:r>
            <a:r>
              <a:rPr lang="en-US" sz="2000" dirty="0">
                <a:solidFill>
                  <a:srgbClr val="333333"/>
                </a:solidFill>
              </a:rPr>
              <a:t>22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.5 J/s or 22.5W</a:t>
            </a:r>
            <a:endParaRPr lang="en-IN" b="1" dirty="0"/>
          </a:p>
          <a:p>
            <a:pPr marL="0" indent="0">
              <a:buNone/>
            </a:pPr>
            <a:endParaRPr lang="en-US" sz="2800" b="1" dirty="0">
              <a:solidFill>
                <a:schemeClr val="tx1">
                  <a:lumMod val="95000"/>
                  <a:lumOff val="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b="1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500221-42F9-4C5D-A00F-C373BEBDA7EC}"/>
              </a:ext>
            </a:extLst>
          </p:cNvPr>
          <p:cNvSpPr txBox="1"/>
          <p:nvPr/>
        </p:nvSpPr>
        <p:spPr>
          <a:xfrm>
            <a:off x="5500467" y="4710354"/>
            <a:ext cx="914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7872A11-E512-48DE-A74F-2CB6437D7B98}"/>
                  </a:ext>
                </a:extLst>
              </p:cNvPr>
              <p:cNvSpPr txBox="1"/>
              <p:nvPr/>
            </p:nvSpPr>
            <p:spPr>
              <a:xfrm flipH="1">
                <a:off x="6832208" y="2686929"/>
                <a:ext cx="4104250" cy="31746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0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20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𝑉</m:t>
                              </m:r>
                            </m:e>
                            <m:sup>
                              <m:r>
                                <a:rPr lang="en-US" sz="2000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2000" b="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US" sz="1800" b="0" i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180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800" b="0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15</m:t>
                              </m:r>
                            </m:e>
                            <m:sup>
                              <m:r>
                                <a:rPr lang="en-US" sz="1800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18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en-US" sz="1800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US" sz="1800" b="0" i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US" sz="18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225</m:t>
                          </m:r>
                        </m:num>
                        <m:den>
                          <m:r>
                            <a:rPr lang="en-US" sz="18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en-US" sz="1800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US" sz="1800" b="0" i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=22.5 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𝑊</m:t>
                      </m:r>
                    </m:oMath>
                  </m:oMathPara>
                </a14:m>
                <a:endParaRPr lang="en-IN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7872A11-E512-48DE-A74F-2CB6437D7B9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6832208" y="2686929"/>
                <a:ext cx="4104250" cy="3174652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1475B3-47FF-E7D5-64D5-A3F836524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A57331-A14E-15B1-3595-121E6D1D2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839971" cy="365125"/>
          </a:xfrm>
        </p:spPr>
        <p:txBody>
          <a:bodyPr/>
          <a:lstStyle/>
          <a:p>
            <a:r>
              <a:rPr lang="en-GB"/>
              <a:t>Lecture 2 / Fundamentals of Electrical and Electronic systems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582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7969" y="-18167"/>
            <a:ext cx="4180798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Exercise 8</a:t>
            </a:r>
            <a:r>
              <a:rPr lang="en-US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1230466" cy="391703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dirty="0"/>
                  <a:t>What capacitance is needed to store </a:t>
                </a:r>
                <a:r>
                  <a:rPr lang="en-GB" sz="3200" b="1" dirty="0"/>
                  <a:t>3C</a:t>
                </a:r>
                <a:r>
                  <a:rPr lang="en-GB" sz="3200" dirty="0"/>
                  <a:t> of charge at a voltage of </a:t>
                </a:r>
                <a:r>
                  <a:rPr lang="en-GB" sz="3200" b="1" dirty="0"/>
                  <a:t>120 V</a:t>
                </a:r>
                <a:r>
                  <a:rPr lang="en-GB" sz="3200" dirty="0"/>
                  <a:t>. </a:t>
                </a:r>
              </a:p>
              <a:p>
                <a:pPr marL="0" indent="0">
                  <a:buNone/>
                </a:pPr>
                <a:r>
                  <a:rPr lang="en-US" sz="2400" b="0" i="0" dirty="0">
                    <a:solidFill>
                      <a:srgbClr val="333333"/>
                    </a:solidFill>
                    <a:effectLst/>
                  </a:rPr>
                  <a:t>Solution:</a:t>
                </a:r>
              </a:p>
              <a:p>
                <a:pPr marL="0" indent="0" algn="l">
                  <a:buNone/>
                </a:pPr>
                <a:r>
                  <a:rPr lang="en-US" sz="2400" dirty="0">
                    <a:solidFill>
                      <a:srgbClr val="333333"/>
                    </a:solidFill>
                  </a:rPr>
                  <a:t>Charge	= 3 Coulomb</a:t>
                </a:r>
                <a:r>
                  <a:rPr lang="en-US" sz="2400" b="0" i="0" dirty="0">
                    <a:solidFill>
                      <a:srgbClr val="333333"/>
                    </a:solidFill>
                    <a:effectLst/>
                  </a:rPr>
                  <a:t>	</a:t>
                </a:r>
                <a:r>
                  <a:rPr lang="en-US" sz="2400" dirty="0">
                    <a:solidFill>
                      <a:srgbClr val="333333"/>
                    </a:solidFill>
                  </a:rPr>
                  <a:t>	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>
                        <a:solidFill>
                          <a:srgbClr val="333333"/>
                        </a:solidFill>
                        <a:latin typeface="Cambria Math" panose="02040503050406030204" pitchFamily="18" charset="0"/>
                      </a:rPr>
                      <m:t>C</m:t>
                    </m:r>
                    <m:r>
                      <a:rPr lang="en-GB" sz="2400" b="0" i="0" smtClean="0">
                        <a:solidFill>
                          <a:srgbClr val="333333"/>
                        </a:solidFill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2400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𝑞</m:t>
                        </m:r>
                      </m:num>
                      <m:den>
                        <m:r>
                          <a:rPr lang="en-GB" sz="2400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</m:oMath>
                </a14:m>
                <a:r>
                  <a:rPr lang="en-US" sz="2400" b="0" i="0" dirty="0">
                    <a:solidFill>
                      <a:srgbClr val="333333"/>
                    </a:solidFill>
                    <a:effectLst/>
                  </a:rPr>
                  <a:t>  </a:t>
                </a:r>
                <a:r>
                  <a:rPr lang="en-US" sz="2400" dirty="0">
                    <a:solidFill>
                      <a:srgbClr val="333333"/>
                    </a:solidFill>
                  </a:rPr>
                  <a:t>	</a:t>
                </a:r>
              </a:p>
              <a:p>
                <a:pPr marL="0" indent="0" algn="l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400">
                          <a:solidFill>
                            <a:srgbClr val="333333"/>
                          </a:solidFill>
                          <a:latin typeface="Cambria Math" panose="02040503050406030204" pitchFamily="18" charset="0"/>
                        </a:rPr>
                        <m:t>C</m:t>
                      </m:r>
                      <m:r>
                        <a:rPr lang="en-GB" sz="2400">
                          <a:solidFill>
                            <a:srgbClr val="333333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400" i="1">
                              <a:solidFill>
                                <a:srgbClr val="333333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rgbClr val="333333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en-GB" sz="2400" b="0" i="1" smtClean="0">
                              <a:solidFill>
                                <a:srgbClr val="333333"/>
                              </a:solidFill>
                              <a:latin typeface="Cambria Math" panose="02040503050406030204" pitchFamily="18" charset="0"/>
                            </a:rPr>
                            <m:t>120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rgbClr val="333333"/>
                  </a:solidFill>
                </a:endParaRPr>
              </a:p>
              <a:p>
                <a:pPr marL="0" indent="0" algn="l">
                  <a:buNone/>
                </a:pPr>
                <a:r>
                  <a:rPr lang="en-US" sz="2400" dirty="0">
                    <a:solidFill>
                      <a:srgbClr val="333333"/>
                    </a:solidFill>
                  </a:rPr>
                  <a:t>C= 0.025F</a:t>
                </a:r>
                <a:endParaRPr lang="en-US" sz="32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1230466" cy="3917032"/>
              </a:xfrm>
              <a:blipFill>
                <a:blip r:embed="rId2"/>
                <a:stretch>
                  <a:fillRect l="-1357" t="-32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1475B3-47FF-E7D5-64D5-A3F836524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A57331-A14E-15B1-3595-121E6D1D2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 / Fundamentals of Electrical and Electronic systems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514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Thank You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92062" y="6199632"/>
            <a:ext cx="44078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Aft>
                <a:spcPts val="600"/>
              </a:spcAft>
            </a:pPr>
            <a:r>
              <a:rPr lang="en-GB" sz="1100" kern="1200">
                <a:solidFill>
                  <a:schemeClr val="bg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2 / Fundamentals of Electrical and Electronic systems </a:t>
            </a:r>
            <a:endParaRPr lang="en-US" sz="1100" kern="1200">
              <a:solidFill>
                <a:schemeClr val="bg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775</Words>
  <Application>Microsoft Office PowerPoint</Application>
  <PresentationFormat>Widescreen</PresentationFormat>
  <Paragraphs>155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Cambria Math</vt:lpstr>
      <vt:lpstr>UWTSD 200_Title Page 2</vt:lpstr>
      <vt:lpstr>UWTSD 200_Text 4</vt:lpstr>
      <vt:lpstr>PowerPoint Presentation</vt:lpstr>
      <vt:lpstr>Content</vt:lpstr>
      <vt:lpstr>Learning Outcome</vt:lpstr>
      <vt:lpstr>Ohm’s law</vt:lpstr>
      <vt:lpstr>What is Ohm’s Law?</vt:lpstr>
      <vt:lpstr>What is Ohm’s Law?</vt:lpstr>
      <vt:lpstr>Ohm’s Law</vt:lpstr>
      <vt:lpstr>Ohm’s Law Triangle</vt:lpstr>
      <vt:lpstr>Advantages of Ohm’s law</vt:lpstr>
      <vt:lpstr>Limitations of Ohm’s law</vt:lpstr>
      <vt:lpstr>Exercise 1</vt:lpstr>
      <vt:lpstr>Exercise 2</vt:lpstr>
      <vt:lpstr>Exercise 3</vt:lpstr>
      <vt:lpstr>Exercise 4</vt:lpstr>
      <vt:lpstr>Exercise 5</vt:lpstr>
      <vt:lpstr>Exercise 6 </vt:lpstr>
      <vt:lpstr>Exercise 8 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130</cp:revision>
  <dcterms:created xsi:type="dcterms:W3CDTF">2021-03-09T15:35:42Z</dcterms:created>
  <dcterms:modified xsi:type="dcterms:W3CDTF">2024-10-08T13:46:24Z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