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69" autoAdjust="0"/>
  </p:normalViewPr>
  <p:slideViewPr>
    <p:cSldViewPr snapToGrid="0">
      <p:cViewPr varScale="1">
        <p:scale>
          <a:sx n="64" d="100"/>
          <a:sy n="64" d="100"/>
        </p:scale>
        <p:origin x="97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335-6ED8-4541-82E2-1A3807C9EB69}" type="datetimeFigureOut">
              <a:rPr lang="en-GB" smtClean="0"/>
              <a:t>13/08/2023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C7F2C-F6EB-4F09-B7EC-90548715B901}" type="slidenum">
              <a:rPr lang="en-GB" smtClean="0"/>
              <a:t>‹#›</a:t>
            </a:fld>
            <a:endParaRPr lang="en-GB"/>
          </a:p>
        </p:txBody>
      </p:sp>
    </p:spTree>
    <p:extLst>
      <p:ext uri="{BB962C8B-B14F-4D97-AF65-F5344CB8AC3E}">
        <p14:creationId xmlns:p14="http://schemas.microsoft.com/office/powerpoint/2010/main" val="1928544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6C7F2C-F6EB-4F09-B7EC-90548715B901}" type="slidenum">
              <a:rPr lang="en-GB" smtClean="0"/>
              <a:t>1</a:t>
            </a:fld>
            <a:endParaRPr lang="en-GB"/>
          </a:p>
        </p:txBody>
      </p:sp>
    </p:spTree>
    <p:extLst>
      <p:ext uri="{BB962C8B-B14F-4D97-AF65-F5344CB8AC3E}">
        <p14:creationId xmlns:p14="http://schemas.microsoft.com/office/powerpoint/2010/main" val="2159885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8EFA-E450-25DA-2C3C-EEA03E96F6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9B7AAEE-39EC-C0F5-BABA-0CE1388918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DF6320B-0BC9-738B-71C1-9DC552AD060A}"/>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D7A06E5D-8272-B8D0-F641-EEA753F294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5C8E71-5F30-1C0C-7070-A2BEB4D3E45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21348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7089-2F36-33B5-87AF-56259AC95E9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E5E38BF-9EF1-F9A3-865C-7129221745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11C7070-D715-CD53-83EE-86C313472151}"/>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4ADD7546-C4A1-BEB9-3E40-74CE05ECC4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3B0350B-4100-02EC-DAC0-FAF2FDEDEDE6}"/>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602897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C5E72-C06B-FC6A-2B01-DB204490A2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5AEE9FD-711E-3231-CA58-6D0DA2F3BC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2C645D-3BB2-8C62-E3A5-0CDD7D71F749}"/>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E4ADE43B-453B-D7C1-AD94-E5AD054B4C4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D129E7-A1EE-CF25-291C-6A484048132C}"/>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407783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B99-9D01-5829-EFF7-F67F886458D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2146CFC-71EB-A6ED-8410-A9EDF9DC9B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128F3ED-A587-A4CF-F063-2392CD7590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2F32F7F-F75C-2737-30BE-85FB2F8FAF97}"/>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F3539AB5-3944-4321-0B9F-333CA74256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F363610-56DF-97F4-000B-0DAF1C86288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29308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C801-1834-1528-AA45-4053B805BC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DE2DFD0-6CF4-ED3D-E959-A68DCA5C68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525F22-A8DE-A44F-6911-968AA96380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73C9BA7-1919-9151-3271-1AE0C01747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BA0DC7-CB81-66EF-ED4E-4D934251BE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D74797B-8552-49C0-076E-D15B1180E69B}"/>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8" name="Footer Placeholder 7">
            <a:extLst>
              <a:ext uri="{FF2B5EF4-FFF2-40B4-BE49-F238E27FC236}">
                <a16:creationId xmlns:a16="http://schemas.microsoft.com/office/drawing/2014/main" id="{5CC36186-171E-06F8-6924-3800A54D5FB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A22A21C-D5F1-21D5-87C2-DDEF08C2C7D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937336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18A36-AE76-A29E-05A2-2379200FF5A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6B64F11-4172-5ED2-5337-39E6436A15DD}"/>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4" name="Footer Placeholder 3">
            <a:extLst>
              <a:ext uri="{FF2B5EF4-FFF2-40B4-BE49-F238E27FC236}">
                <a16:creationId xmlns:a16="http://schemas.microsoft.com/office/drawing/2014/main" id="{E88233A2-8175-F2FB-85B4-288F4290DBA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E068D06-54C5-65A0-F169-063B7AC012D0}"/>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638944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C94028-C643-92CB-3C7F-0828ECCE5DE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3" name="Footer Placeholder 2">
            <a:extLst>
              <a:ext uri="{FF2B5EF4-FFF2-40B4-BE49-F238E27FC236}">
                <a16:creationId xmlns:a16="http://schemas.microsoft.com/office/drawing/2014/main" id="{67ACF162-C5CA-378A-C04C-5FA92ECB11F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9EA6A0E-F608-093B-0CD1-9F7B6FA4D15E}"/>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00157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F494-FDC8-595F-1DE6-C4EAFB8CB3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69B9996-5EBE-39C6-F3F7-C75BC8A41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F62B06C-E2EC-A1A2-7E8B-54506CE4E6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0C6D1C-59A0-7A6E-05DB-F7B21BE3301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110C1BF6-A5F1-0A7D-35A9-88C90C498F0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8D491AA-39FB-CC0E-C700-1CF1F3F5FC8B}"/>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643295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A59D-DCCA-F374-22AD-0A8ED9F117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42A3B21-5B00-E186-F7F5-1EACEE6430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B8078B4-72CA-7B9A-364D-42646C0B26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79F60-858C-DC9F-D632-F0441B776A1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FFD42B4A-0B31-86BE-15A2-8675F7E8F6E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01A1D36-7E39-D981-67CF-2A7DD5FF3C6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368216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23D63-EFF1-DEDB-8878-EF435C0F03D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305D20A-6503-0E58-F2C3-F8F74C1DC4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9B5D1F-85EB-C2BB-BAD3-62C367AC2DA9}"/>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1E640F83-BF71-FDB3-152E-3FC5274018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5B22B5-1D6B-3C39-5DCA-84A76CA61BDE}"/>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495410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06C85-5586-24D2-891A-663BBB8949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DFE359B-8F31-68F2-572E-B11977330A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D384BB-4298-E111-ABCB-8C82E8BF7463}"/>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8076373F-A3BD-B223-49B7-6752BD64C7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632F88-F9F1-E0ED-81EA-40B83FD5970C}"/>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5365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8EBA9F-77D2-0234-3246-E2DBD0146C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B980CA4-5C7F-52D3-1ADC-CF09DB634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BF0FB6-6B35-3783-F96B-56CBA48D8E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1A84BDE0-510E-ACA2-CB26-6B640CE98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E442350-FA83-2453-E4EE-5835D369B2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C83A3F-E8F4-4F42-918E-840847DA9478}" type="slidenum">
              <a:rPr lang="en-IN" smtClean="0"/>
              <a:pPr/>
              <a:t>‹#›</a:t>
            </a:fld>
            <a:endParaRPr lang="en-IN"/>
          </a:p>
        </p:txBody>
      </p:sp>
    </p:spTree>
    <p:extLst>
      <p:ext uri="{BB962C8B-B14F-4D97-AF65-F5344CB8AC3E}">
        <p14:creationId xmlns:p14="http://schemas.microsoft.com/office/powerpoint/2010/main" val="975810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gif"/><Relationship Id="rId3" Type="http://schemas.openxmlformats.org/officeDocument/2006/relationships/image" Target="../media/image1.png"/><Relationship Id="rId7" Type="http://schemas.openxmlformats.org/officeDocument/2006/relationships/hyperlink" Target="https://corporatewatch.org/sainsburys-company-profil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hyperlink" Target="https://creativecommons.org/licenses/by-sa/3.0/" TargetMode="External"/><Relationship Id="rId4" Type="http://schemas.openxmlformats.org/officeDocument/2006/relationships/hyperlink" Target="http://identityunderground.wordpress.com/" TargetMode="External"/><Relationship Id="rId9" Type="http://schemas.openxmlformats.org/officeDocument/2006/relationships/hyperlink" Target="https://dykaandrian.blogspot.com/2016/11/knowledge-management-cycl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82652C6-10BB-5656-DA6F-6EC51A5F90BD}"/>
              </a:ext>
            </a:extLst>
          </p:cNvPr>
          <p:cNvSpPr txBox="1"/>
          <p:nvPr/>
        </p:nvSpPr>
        <p:spPr>
          <a:xfrm>
            <a:off x="11502" y="1031026"/>
            <a:ext cx="3309385" cy="138499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Introduction</a:t>
            </a:r>
          </a:p>
          <a:p>
            <a:pPr algn="ctr"/>
            <a:r>
              <a:rPr lang="en-GB" sz="700" dirty="0">
                <a:latin typeface="Times New Roman" pitchFamily="18" charset="0"/>
                <a:cs typeface="Times New Roman" pitchFamily="18" charset="0"/>
              </a:rPr>
              <a:t> The purpose of this poster is to provide knowledge management project tools to Sainsbury's. The poster will introduce possible KM tools such as </a:t>
            </a:r>
            <a:r>
              <a:rPr lang="en-GB" sz="700" dirty="0" err="1">
                <a:latin typeface="Times New Roman" pitchFamily="18" charset="0"/>
                <a:cs typeface="Times New Roman" pitchFamily="18" charset="0"/>
              </a:rPr>
              <a:t>Tettra</a:t>
            </a:r>
            <a:r>
              <a:rPr lang="en-GB" sz="700" dirty="0">
                <a:latin typeface="Times New Roman" pitchFamily="18" charset="0"/>
                <a:cs typeface="Times New Roman" pitchFamily="18" charset="0"/>
              </a:rPr>
              <a:t>, </a:t>
            </a:r>
            <a:r>
              <a:rPr lang="en-GB" sz="700" dirty="0" err="1">
                <a:latin typeface="Times New Roman" pitchFamily="18" charset="0"/>
                <a:cs typeface="Times New Roman" pitchFamily="18" charset="0"/>
              </a:rPr>
              <a:t>Zoho</a:t>
            </a:r>
            <a:r>
              <a:rPr lang="en-GB" sz="700" dirty="0">
                <a:latin typeface="Times New Roman" pitchFamily="18" charset="0"/>
                <a:cs typeface="Times New Roman" pitchFamily="18" charset="0"/>
              </a:rPr>
              <a:t> Desk, and Document 360, along with their distinct purposes. The poster will explain how these tools can help connect people to sharing and creating knowledge effectively, connecting them to the information for developing and applying knowledge, and connecting them with the tools for processing the information. Additionally, the poster will emphasize the importance of implementing KM tools, how they will interact with existing systems, and how to implement the chosen KM system. A proposed KM framework will also be discussed, along with benefits and limitations. Finally, ways of commercializing knowledge will also be explored, along with the conclusion of how Sainsbury's can benefit from effective knowledge management practices.</a:t>
            </a:r>
            <a:endParaRPr lang="en-GB" sz="700" b="1" dirty="0">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id="{0D28D549-AA5C-8E61-4EE1-6ABD0CAB62CC}"/>
              </a:ext>
            </a:extLst>
          </p:cNvPr>
          <p:cNvSpPr txBox="1"/>
          <p:nvPr/>
        </p:nvSpPr>
        <p:spPr>
          <a:xfrm>
            <a:off x="25918" y="2517928"/>
            <a:ext cx="3252637" cy="8463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GB" sz="700" dirty="0">
                <a:latin typeface="Times New Roman" pitchFamily="18" charset="0"/>
                <a:cs typeface="Times New Roman" pitchFamily="18" charset="0"/>
              </a:rPr>
              <a:t>The possible KM tools such as </a:t>
            </a:r>
            <a:r>
              <a:rPr lang="en-GB" sz="700" dirty="0" err="1">
                <a:latin typeface="Times New Roman" pitchFamily="18" charset="0"/>
                <a:cs typeface="Times New Roman" pitchFamily="18" charset="0"/>
              </a:rPr>
              <a:t>Tettra</a:t>
            </a:r>
            <a:r>
              <a:rPr lang="en-GB" sz="700" dirty="0">
                <a:latin typeface="Times New Roman" pitchFamily="18" charset="0"/>
                <a:cs typeface="Times New Roman" pitchFamily="18" charset="0"/>
              </a:rPr>
              <a:t>, Document 360, and </a:t>
            </a:r>
            <a:r>
              <a:rPr lang="en-GB" sz="700" dirty="0" err="1">
                <a:latin typeface="Times New Roman" pitchFamily="18" charset="0"/>
                <a:cs typeface="Times New Roman" pitchFamily="18" charset="0"/>
              </a:rPr>
              <a:t>Zoho</a:t>
            </a:r>
            <a:r>
              <a:rPr lang="en-GB" sz="700" dirty="0">
                <a:latin typeface="Times New Roman" pitchFamily="18" charset="0"/>
                <a:cs typeface="Times New Roman" pitchFamily="18" charset="0"/>
              </a:rPr>
              <a:t> Desk could be used at Sainsbury's for their distinct purposes. </a:t>
            </a:r>
            <a:r>
              <a:rPr lang="en-GB" sz="700" dirty="0" err="1">
                <a:latin typeface="Times New Roman" pitchFamily="18" charset="0"/>
                <a:cs typeface="Times New Roman" pitchFamily="18" charset="0"/>
              </a:rPr>
              <a:t>Tettra</a:t>
            </a:r>
            <a:r>
              <a:rPr lang="en-GB" sz="700" dirty="0">
                <a:latin typeface="Times New Roman" pitchFamily="18" charset="0"/>
                <a:cs typeface="Times New Roman" pitchFamily="18" charset="0"/>
              </a:rPr>
              <a:t> can be used to create a knowledge base for centralized storage of company information, Document 360 can be used to store important documents, while </a:t>
            </a:r>
            <a:r>
              <a:rPr lang="en-GB" sz="700" dirty="0" err="1">
                <a:latin typeface="Times New Roman" pitchFamily="18" charset="0"/>
                <a:cs typeface="Times New Roman" pitchFamily="18" charset="0"/>
              </a:rPr>
              <a:t>Zoho</a:t>
            </a:r>
            <a:r>
              <a:rPr lang="en-GB" sz="700" dirty="0">
                <a:latin typeface="Times New Roman" pitchFamily="18" charset="0"/>
                <a:cs typeface="Times New Roman" pitchFamily="18" charset="0"/>
              </a:rPr>
              <a:t> Desk can be used for managing customer inquiries and support. Utilizing these tools within the company would lead to enhanced knowledge sharing, improved customer service, and simplified internal processes, resulting in greater efficiency and effectiveness.</a:t>
            </a:r>
            <a:endParaRPr lang="en-IN" sz="700" dirty="0">
              <a:latin typeface="Times New Roman" pitchFamily="18" charset="0"/>
              <a:cs typeface="Times New Roman" pitchFamily="18" charset="0"/>
            </a:endParaRPr>
          </a:p>
        </p:txBody>
      </p:sp>
      <p:sp>
        <p:nvSpPr>
          <p:cNvPr id="18" name="TextBox 17">
            <a:extLst>
              <a:ext uri="{FF2B5EF4-FFF2-40B4-BE49-F238E27FC236}">
                <a16:creationId xmlns:a16="http://schemas.microsoft.com/office/drawing/2014/main" id="{5210583C-755D-7893-3203-BAF63FA4C14A}"/>
              </a:ext>
            </a:extLst>
          </p:cNvPr>
          <p:cNvSpPr txBox="1"/>
          <p:nvPr/>
        </p:nvSpPr>
        <p:spPr>
          <a:xfrm>
            <a:off x="3448992" y="670431"/>
            <a:ext cx="3073557" cy="230832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800" b="1" dirty="0" err="1">
                <a:latin typeface="Times New Roman" pitchFamily="18" charset="0"/>
                <a:cs typeface="Times New Roman" pitchFamily="18" charset="0"/>
              </a:rPr>
              <a:t>Hoow</a:t>
            </a:r>
            <a:r>
              <a:rPr lang="en-GB" sz="800" b="1" dirty="0">
                <a:latin typeface="Times New Roman" pitchFamily="18" charset="0"/>
                <a:cs typeface="Times New Roman" pitchFamily="18" charset="0"/>
              </a:rPr>
              <a:t> to implement the chosen system</a:t>
            </a:r>
          </a:p>
          <a:p>
            <a:pPr algn="ctr"/>
            <a:r>
              <a:rPr lang="en-GB" sz="800" dirty="0">
                <a:latin typeface="Times New Roman" pitchFamily="18" charset="0"/>
                <a:cs typeface="Times New Roman" pitchFamily="18" charset="0"/>
              </a:rPr>
              <a:t>1. Assess needs and objectives: Conduct a needs assessment to align KM goals with business strategy.</a:t>
            </a:r>
          </a:p>
          <a:p>
            <a:pPr algn="ctr"/>
            <a:r>
              <a:rPr lang="en-GB" sz="800" dirty="0">
                <a:latin typeface="Times New Roman" pitchFamily="18" charset="0"/>
                <a:cs typeface="Times New Roman" pitchFamily="18" charset="0"/>
              </a:rPr>
              <a:t>2. Choose the right KM tool: Select a user-friendly KM tool that meets Sainsbury's needs.</a:t>
            </a:r>
          </a:p>
          <a:p>
            <a:pPr algn="ctr"/>
            <a:r>
              <a:rPr lang="en-GB" sz="800" dirty="0">
                <a:latin typeface="Times New Roman" pitchFamily="18" charset="0"/>
                <a:cs typeface="Times New Roman" pitchFamily="18" charset="0"/>
              </a:rPr>
              <a:t>3. Define knowledge classification: Organize and categorize knowledge within the KM system.</a:t>
            </a:r>
          </a:p>
          <a:p>
            <a:pPr algn="ctr"/>
            <a:r>
              <a:rPr lang="en-GB" sz="800" dirty="0">
                <a:latin typeface="Times New Roman" pitchFamily="18" charset="0"/>
                <a:cs typeface="Times New Roman" pitchFamily="18" charset="0"/>
              </a:rPr>
              <a:t>4. Develop a knowledge creation process: Establish a process for capturing and reviewing knowledge articles.</a:t>
            </a:r>
          </a:p>
          <a:p>
            <a:pPr algn="ctr"/>
            <a:r>
              <a:rPr lang="en-GB" sz="800" dirty="0">
                <a:latin typeface="Times New Roman" pitchFamily="18" charset="0"/>
                <a:cs typeface="Times New Roman" pitchFamily="18" charset="0"/>
              </a:rPr>
              <a:t>5. Train and engage employees: Provide training and support to ensure effective use of the KM system.</a:t>
            </a:r>
          </a:p>
          <a:p>
            <a:pPr algn="ctr"/>
            <a:r>
              <a:rPr lang="en-GB" sz="800" dirty="0">
                <a:latin typeface="Times New Roman" pitchFamily="18" charset="0"/>
                <a:cs typeface="Times New Roman" pitchFamily="18" charset="0"/>
              </a:rPr>
              <a:t>6. Integrate with existing systems: Seamlessly integrate the KM system with existing systems at Sainsbury's.</a:t>
            </a:r>
          </a:p>
          <a:p>
            <a:pPr algn="ctr"/>
            <a:r>
              <a:rPr lang="en-GB" sz="800" dirty="0">
                <a:latin typeface="Times New Roman" pitchFamily="18" charset="0"/>
                <a:cs typeface="Times New Roman" pitchFamily="18" charset="0"/>
              </a:rPr>
              <a:t>7. Monitor and improve: Continuously evaluate and improve the KM system based on user feedback.</a:t>
            </a:r>
          </a:p>
          <a:p>
            <a:pPr algn="ctr"/>
            <a:endParaRPr lang="en-GB" sz="800" b="1" dirty="0">
              <a:latin typeface="Times New Roman" pitchFamily="18" charset="0"/>
              <a:cs typeface="Times New Roman" pitchFamily="18" charset="0"/>
            </a:endParaRPr>
          </a:p>
          <a:p>
            <a:pPr algn="ctr"/>
            <a:endParaRPr lang="en-GB" sz="800" b="1" dirty="0">
              <a:latin typeface="Times New Roman" pitchFamily="18" charset="0"/>
              <a:cs typeface="Times New Roman" pitchFamily="18" charset="0"/>
            </a:endParaRPr>
          </a:p>
          <a:p>
            <a:pPr algn="ctr"/>
            <a:endParaRPr lang="en-GB" sz="800" b="1" dirty="0">
              <a:latin typeface="Times New Roman" pitchFamily="18" charset="0"/>
              <a:cs typeface="Times New Roman" pitchFamily="18" charset="0"/>
            </a:endParaRPr>
          </a:p>
        </p:txBody>
      </p:sp>
      <p:sp>
        <p:nvSpPr>
          <p:cNvPr id="21" name="TextBox 20">
            <a:extLst>
              <a:ext uri="{FF2B5EF4-FFF2-40B4-BE49-F238E27FC236}">
                <a16:creationId xmlns:a16="http://schemas.microsoft.com/office/drawing/2014/main" id="{E9238E55-1020-61A2-939C-351E2DCC57BE}"/>
              </a:ext>
            </a:extLst>
          </p:cNvPr>
          <p:cNvSpPr txBox="1"/>
          <p:nvPr/>
        </p:nvSpPr>
        <p:spPr>
          <a:xfrm>
            <a:off x="8447012" y="1508080"/>
            <a:ext cx="3699861" cy="181588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800" b="1" dirty="0">
                <a:latin typeface="Times New Roman" pitchFamily="18" charset="0"/>
                <a:cs typeface="Times New Roman" pitchFamily="18" charset="0"/>
              </a:rPr>
              <a:t>Ways of Commercialising the Knowledge </a:t>
            </a:r>
            <a:endParaRPr lang="en-IN" sz="800" b="1" dirty="0">
              <a:latin typeface="Times New Roman" pitchFamily="18" charset="0"/>
              <a:cs typeface="Times New Roman" pitchFamily="18" charset="0"/>
            </a:endParaRPr>
          </a:p>
          <a:p>
            <a:pPr algn="just"/>
            <a:r>
              <a:rPr lang="en-GB" sz="800" b="0" i="0" dirty="0">
                <a:solidFill>
                  <a:srgbClr val="FFFFFF"/>
                </a:solidFill>
                <a:effectLst/>
                <a:latin typeface="IBM Plex Sans Devanagari"/>
              </a:rPr>
              <a:t>. </a:t>
            </a:r>
            <a:r>
              <a:rPr lang="en-GB" sz="800" b="0" i="0" dirty="0">
                <a:solidFill>
                  <a:schemeClr val="tx1"/>
                </a:solidFill>
                <a:effectLst/>
                <a:latin typeface="IBM Plex Sans Devanagari"/>
              </a:rPr>
              <a:t>Licensing: Organizations can license their knowledge to others for a fee or royalties. This allows them to generate revenue without needing to develop and market their own products or services (Teece, 1986). 2. Consulting and training: Companies with specialized knowledge can offer consulting and training services to other organizations, providing expertise and knowledge in exchange for payment (Senge, 1990). 3. Spin-offs: Creating a new business based on existing knowledge or technology can be an effective way to commercialize knowledge. Spin-offs can take on the risks and costs of developing and marketing new products or services, while the parent company receives a share of the profits (</a:t>
            </a:r>
            <a:r>
              <a:rPr lang="en-GB" sz="800" b="0" i="0" dirty="0" err="1">
                <a:solidFill>
                  <a:schemeClr val="tx1"/>
                </a:solidFill>
                <a:effectLst/>
                <a:latin typeface="IBM Plex Sans Devanagari"/>
              </a:rPr>
              <a:t>Kokko</a:t>
            </a:r>
            <a:r>
              <a:rPr lang="en-GB" sz="800" b="0" i="0" dirty="0">
                <a:solidFill>
                  <a:schemeClr val="tx1"/>
                </a:solidFill>
                <a:effectLst/>
                <a:latin typeface="IBM Plex Sans Devanagari"/>
              </a:rPr>
              <a:t> &amp; </a:t>
            </a:r>
            <a:r>
              <a:rPr lang="en-GB" sz="800" b="0" i="0" dirty="0" err="1">
                <a:solidFill>
                  <a:schemeClr val="tx1"/>
                </a:solidFill>
                <a:effectLst/>
                <a:latin typeface="IBM Plex Sans Devanagari"/>
              </a:rPr>
              <a:t>Tervo</a:t>
            </a:r>
            <a:r>
              <a:rPr lang="en-GB" sz="800" b="0" i="0" dirty="0">
                <a:solidFill>
                  <a:schemeClr val="tx1"/>
                </a:solidFill>
                <a:effectLst/>
                <a:latin typeface="IBM Plex Sans Devanagari"/>
              </a:rPr>
              <a:t>, 2003). 4. Intellectual property rights: Organizations can protect their knowledge through patents, copyrights, or trademarks, allowing them to control how their knowledge is used and monetized (Aldea &amp; </a:t>
            </a:r>
            <a:r>
              <a:rPr lang="en-GB" sz="800" b="0" i="0" dirty="0" err="1">
                <a:solidFill>
                  <a:schemeClr val="tx1"/>
                </a:solidFill>
                <a:effectLst/>
                <a:latin typeface="IBM Plex Sans Devanagari"/>
              </a:rPr>
              <a:t>Hedesstrom</a:t>
            </a:r>
            <a:r>
              <a:rPr lang="en-GB" sz="800" b="0" i="0" dirty="0">
                <a:solidFill>
                  <a:schemeClr val="tx1"/>
                </a:solidFill>
                <a:effectLst/>
                <a:latin typeface="IBM Plex Sans Devanagari"/>
              </a:rPr>
              <a:t>, 2018). </a:t>
            </a:r>
            <a:br>
              <a:rPr lang="en-GB" sz="800" dirty="0">
                <a:solidFill>
                  <a:schemeClr val="tx1"/>
                </a:solidFill>
              </a:rPr>
            </a:br>
            <a:r>
              <a:rPr lang="en-IN" sz="800" dirty="0">
                <a:solidFill>
                  <a:schemeClr val="tx1"/>
                </a:solidFill>
                <a:latin typeface="Times New Roman" pitchFamily="18" charset="0"/>
                <a:cs typeface="Times New Roman" pitchFamily="18" charset="0"/>
              </a:rPr>
              <a:t>.</a:t>
            </a:r>
          </a:p>
        </p:txBody>
      </p:sp>
      <p:sp>
        <p:nvSpPr>
          <p:cNvPr id="23" name="TextBox 22">
            <a:extLst>
              <a:ext uri="{FF2B5EF4-FFF2-40B4-BE49-F238E27FC236}">
                <a16:creationId xmlns:a16="http://schemas.microsoft.com/office/drawing/2014/main" id="{E443328C-A0EC-2DE2-0441-9622AB349FC5}"/>
              </a:ext>
            </a:extLst>
          </p:cNvPr>
          <p:cNvSpPr txBox="1"/>
          <p:nvPr/>
        </p:nvSpPr>
        <p:spPr>
          <a:xfrm>
            <a:off x="8570951" y="3364314"/>
            <a:ext cx="3545293"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GB" sz="800" b="1" dirty="0">
                <a:latin typeface="Times New Roman" pitchFamily="18" charset="0"/>
                <a:cs typeface="Times New Roman" pitchFamily="18" charset="0"/>
              </a:rPr>
              <a:t>Conclusion </a:t>
            </a:r>
          </a:p>
          <a:p>
            <a:pPr algn="ctr"/>
            <a:r>
              <a:rPr lang="en-GB" sz="800" dirty="0">
                <a:latin typeface="Times New Roman" pitchFamily="18" charset="0"/>
                <a:cs typeface="Times New Roman" pitchFamily="18" charset="0"/>
              </a:rPr>
              <a:t>In conclusion, Sainsbury's has successfully applied knowledge management practices to enhance its overall performance. By implementing a range of KM strategies such as information sharing, employee training, and customer knowledge capture, Sainsbury's has been able to improve collaboration, decision-making, and customer experience. With the use of digital technologies, Sainsbury's has also streamlined its knowledge management processes, resulting in increased efficiency and agility. These efforts have contributed to Sainsbury's continued success in the highly competitive retail industry.</a:t>
            </a:r>
          </a:p>
        </p:txBody>
      </p:sp>
      <p:sp>
        <p:nvSpPr>
          <p:cNvPr id="19" name="TextBox 18">
            <a:extLst>
              <a:ext uri="{FF2B5EF4-FFF2-40B4-BE49-F238E27FC236}">
                <a16:creationId xmlns:a16="http://schemas.microsoft.com/office/drawing/2014/main" id="{0D28D549-AA5C-8E61-4EE1-6ABD0CAB62CC}"/>
              </a:ext>
            </a:extLst>
          </p:cNvPr>
          <p:cNvSpPr txBox="1"/>
          <p:nvPr/>
        </p:nvSpPr>
        <p:spPr>
          <a:xfrm>
            <a:off x="11502" y="3441680"/>
            <a:ext cx="3467820" cy="313932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GB" sz="900" b="1" dirty="0">
                <a:latin typeface="Times New Roman" pitchFamily="18" charset="0"/>
                <a:cs typeface="Times New Roman" pitchFamily="18" charset="0"/>
              </a:rPr>
              <a:t>Demonstration of how knowledge management tools would be used at Sainsbury’s</a:t>
            </a:r>
          </a:p>
          <a:p>
            <a:pPr algn="ctr"/>
            <a:r>
              <a:rPr lang="en-GB" sz="900" dirty="0">
                <a:latin typeface="Times New Roman" pitchFamily="18" charset="0"/>
                <a:cs typeface="Times New Roman" pitchFamily="18" charset="0"/>
              </a:rPr>
              <a:t>We can take the example of </a:t>
            </a:r>
            <a:r>
              <a:rPr lang="en-GB" sz="900" dirty="0" err="1">
                <a:latin typeface="Times New Roman" pitchFamily="18" charset="0"/>
                <a:cs typeface="Times New Roman" pitchFamily="18" charset="0"/>
              </a:rPr>
              <a:t>Tettra</a:t>
            </a:r>
            <a:r>
              <a:rPr lang="en-GB" sz="900" dirty="0">
                <a:latin typeface="Times New Roman" pitchFamily="18" charset="0"/>
                <a:cs typeface="Times New Roman" pitchFamily="18" charset="0"/>
              </a:rPr>
              <a:t>. </a:t>
            </a:r>
            <a:r>
              <a:rPr lang="en-GB" sz="900" dirty="0" err="1">
                <a:latin typeface="Times New Roman" pitchFamily="18" charset="0"/>
                <a:cs typeface="Times New Roman" pitchFamily="18" charset="0"/>
              </a:rPr>
              <a:t>Tettra</a:t>
            </a:r>
            <a:r>
              <a:rPr lang="en-GB" sz="900" dirty="0">
                <a:latin typeface="Times New Roman" pitchFamily="18" charset="0"/>
                <a:cs typeface="Times New Roman" pitchFamily="18" charset="0"/>
              </a:rPr>
              <a:t> is a wiki-style knowledge management tool that enables teams to create, organize, and share company knowledge. At Sainsbury's, the tool could be used to create a centralized knowledge base for the company to manage information, policies, FAQs, and other resources for easy access by employees. A testimonial from companies like </a:t>
            </a:r>
            <a:r>
              <a:rPr lang="en-GB" sz="900" dirty="0" err="1">
                <a:latin typeface="Times New Roman" pitchFamily="18" charset="0"/>
                <a:cs typeface="Times New Roman" pitchFamily="18" charset="0"/>
              </a:rPr>
              <a:t>Ellevest</a:t>
            </a:r>
            <a:r>
              <a:rPr lang="en-GB" sz="900" dirty="0">
                <a:latin typeface="Times New Roman" pitchFamily="18" charset="0"/>
                <a:cs typeface="Times New Roman" pitchFamily="18" charset="0"/>
              </a:rPr>
              <a:t> praises </a:t>
            </a:r>
            <a:r>
              <a:rPr lang="en-GB" sz="900" dirty="0" err="1">
                <a:latin typeface="Times New Roman" pitchFamily="18" charset="0"/>
                <a:cs typeface="Times New Roman" pitchFamily="18" charset="0"/>
              </a:rPr>
              <a:t>Tettra's</a:t>
            </a:r>
            <a:r>
              <a:rPr lang="en-GB" sz="900" dirty="0">
                <a:latin typeface="Times New Roman" pitchFamily="18" charset="0"/>
                <a:cs typeface="Times New Roman" pitchFamily="18" charset="0"/>
              </a:rPr>
              <a:t> ease of use and increased productivity, citing their "ability to quickly find what [they] need in </a:t>
            </a:r>
            <a:r>
              <a:rPr lang="en-GB" sz="900" dirty="0" err="1">
                <a:latin typeface="Times New Roman" pitchFamily="18" charset="0"/>
                <a:cs typeface="Times New Roman" pitchFamily="18" charset="0"/>
              </a:rPr>
              <a:t>Tettra</a:t>
            </a:r>
            <a:r>
              <a:rPr lang="en-GB" sz="900" dirty="0">
                <a:latin typeface="Times New Roman" pitchFamily="18" charset="0"/>
                <a:cs typeface="Times New Roman" pitchFamily="18" charset="0"/>
              </a:rPr>
              <a:t> has made internal communication and prioritization [much] easier” (</a:t>
            </a:r>
            <a:r>
              <a:rPr lang="en-GB" sz="900" dirty="0" err="1">
                <a:latin typeface="Times New Roman" pitchFamily="18" charset="0"/>
                <a:cs typeface="Times New Roman" pitchFamily="18" charset="0"/>
              </a:rPr>
              <a:t>Asay</a:t>
            </a:r>
            <a:r>
              <a:rPr lang="en-GB" sz="900" dirty="0">
                <a:latin typeface="Times New Roman" pitchFamily="18" charset="0"/>
                <a:cs typeface="Times New Roman" pitchFamily="18" charset="0"/>
              </a:rPr>
              <a:t>, 2019).</a:t>
            </a:r>
          </a:p>
          <a:p>
            <a:pPr algn="ctr"/>
            <a:endParaRPr lang="en-GB" sz="900" dirty="0">
              <a:latin typeface="Times New Roman" pitchFamily="18" charset="0"/>
              <a:cs typeface="Times New Roman" pitchFamily="18" charset="0"/>
            </a:endParaRPr>
          </a:p>
          <a:p>
            <a:pPr algn="ctr"/>
            <a:r>
              <a:rPr lang="en-GB" sz="900" dirty="0">
                <a:latin typeface="Times New Roman" pitchFamily="18" charset="0"/>
                <a:cs typeface="Times New Roman" pitchFamily="18" charset="0"/>
              </a:rPr>
              <a:t>Another tool that could be utilized at Sainsbury's is Document 360, a cloud-based knowledge management platform used to manage, collaborate and publish content. It allows teams to streamline their content creation process through advanced search and in-app feedback allowing constant updates and changes to the document. At Sainsbury's it could be used by employees to store and share essential documents such as training material, best practices document, and compliance documentation, enabling informed decision-making.</a:t>
            </a:r>
          </a:p>
          <a:p>
            <a:pPr algn="ctr"/>
            <a:endParaRPr lang="en-GB" sz="900" b="1" dirty="0">
              <a:latin typeface="Times New Roman" pitchFamily="18" charset="0"/>
              <a:cs typeface="Times New Roman" pitchFamily="18" charset="0"/>
            </a:endParaRPr>
          </a:p>
          <a:p>
            <a:pPr algn="ctr"/>
            <a:endParaRPr lang="en-GB" sz="900" b="1" dirty="0">
              <a:latin typeface="Times New Roman" pitchFamily="18" charset="0"/>
              <a:cs typeface="Times New Roman" pitchFamily="18" charset="0"/>
            </a:endParaRPr>
          </a:p>
        </p:txBody>
      </p:sp>
      <p:sp>
        <p:nvSpPr>
          <p:cNvPr id="22" name="TextBox 21">
            <a:extLst>
              <a:ext uri="{FF2B5EF4-FFF2-40B4-BE49-F238E27FC236}">
                <a16:creationId xmlns:a16="http://schemas.microsoft.com/office/drawing/2014/main" id="{782652C6-10BB-5656-DA6F-6EC51A5F90BD}"/>
              </a:ext>
            </a:extLst>
          </p:cNvPr>
          <p:cNvSpPr txBox="1"/>
          <p:nvPr/>
        </p:nvSpPr>
        <p:spPr>
          <a:xfrm>
            <a:off x="6521025" y="670431"/>
            <a:ext cx="1853187"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GB" sz="800" b="1" dirty="0">
                <a:solidFill>
                  <a:schemeClr val="tx1"/>
                </a:solidFill>
                <a:latin typeface="Times New Roman" pitchFamily="18" charset="0"/>
                <a:cs typeface="Times New Roman" pitchFamily="18" charset="0"/>
              </a:rPr>
              <a:t>How it will interact with other systems</a:t>
            </a:r>
          </a:p>
          <a:p>
            <a:pPr algn="ctr"/>
            <a:r>
              <a:rPr lang="en-GB" sz="800" b="0" i="0" dirty="0">
                <a:solidFill>
                  <a:schemeClr val="tx1"/>
                </a:solidFill>
                <a:effectLst/>
                <a:latin typeface="IBM Plex Sans Devanagari"/>
              </a:rPr>
              <a:t>he implementation of knowledge management tools such as </a:t>
            </a:r>
            <a:r>
              <a:rPr lang="en-GB" sz="800" b="0" i="0" dirty="0" err="1">
                <a:solidFill>
                  <a:schemeClr val="tx1"/>
                </a:solidFill>
                <a:effectLst/>
                <a:latin typeface="IBM Plex Sans Devanagari"/>
              </a:rPr>
              <a:t>Tettra</a:t>
            </a:r>
            <a:r>
              <a:rPr lang="en-GB" sz="800" b="0" i="0" dirty="0">
                <a:solidFill>
                  <a:schemeClr val="tx1"/>
                </a:solidFill>
                <a:effectLst/>
                <a:latin typeface="IBM Plex Sans Devanagari"/>
              </a:rPr>
              <a:t>, Document 360, and </a:t>
            </a:r>
            <a:r>
              <a:rPr lang="en-GB" sz="800" b="0" i="0" dirty="0" err="1">
                <a:solidFill>
                  <a:schemeClr val="tx1"/>
                </a:solidFill>
                <a:effectLst/>
                <a:latin typeface="IBM Plex Sans Devanagari"/>
              </a:rPr>
              <a:t>Zoho</a:t>
            </a:r>
            <a:r>
              <a:rPr lang="en-GB" sz="800" b="0" i="0" dirty="0">
                <a:solidFill>
                  <a:schemeClr val="tx1"/>
                </a:solidFill>
                <a:effectLst/>
                <a:latin typeface="IBM Plex Sans Devanagari"/>
              </a:rPr>
              <a:t> Desk at Sainsbury's would require integration with other systems to ensure seamless interaction between these tools and existing applications. For instance, in the case of </a:t>
            </a:r>
            <a:r>
              <a:rPr lang="en-GB" sz="800" b="0" i="0" dirty="0" err="1">
                <a:solidFill>
                  <a:schemeClr val="tx1"/>
                </a:solidFill>
                <a:effectLst/>
                <a:latin typeface="IBM Plex Sans Devanagari"/>
              </a:rPr>
              <a:t>Tettra</a:t>
            </a:r>
            <a:r>
              <a:rPr lang="en-GB" sz="800" b="0" i="0" dirty="0">
                <a:solidFill>
                  <a:schemeClr val="tx1"/>
                </a:solidFill>
                <a:effectLst/>
                <a:latin typeface="IBM Plex Sans Devanagari"/>
              </a:rPr>
              <a:t>, it could be integrated with single sign-on (SSO) systems and Slack, the company's communication and collaboration platform. This integration will ensure that employees can easily access the tool without the need to create a separate login, and also receive notifications through Slack as knowledge is created, edited, or updated. </a:t>
            </a:r>
          </a:p>
        </p:txBody>
      </p:sp>
      <p:sp>
        <p:nvSpPr>
          <p:cNvPr id="24" name="TextBox 23">
            <a:extLst>
              <a:ext uri="{FF2B5EF4-FFF2-40B4-BE49-F238E27FC236}">
                <a16:creationId xmlns:a16="http://schemas.microsoft.com/office/drawing/2014/main" id="{E9238E55-1020-61A2-939C-351E2DCC57BE}"/>
              </a:ext>
            </a:extLst>
          </p:cNvPr>
          <p:cNvSpPr txBox="1"/>
          <p:nvPr/>
        </p:nvSpPr>
        <p:spPr>
          <a:xfrm>
            <a:off x="6577457" y="3024066"/>
            <a:ext cx="1816171" cy="235449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700" b="1" dirty="0">
                <a:solidFill>
                  <a:schemeClr val="tx1"/>
                </a:solidFill>
                <a:latin typeface="Times New Roman" pitchFamily="18" charset="0"/>
                <a:cs typeface="Times New Roman" pitchFamily="18" charset="0"/>
              </a:rPr>
              <a:t>Proposed KM Framework:</a:t>
            </a:r>
          </a:p>
          <a:p>
            <a:pPr algn="ctr"/>
            <a:r>
              <a:rPr lang="en-GB" sz="700" dirty="0">
                <a:solidFill>
                  <a:schemeClr val="tx1"/>
                </a:solidFill>
                <a:latin typeface="Times New Roman" pitchFamily="18" charset="0"/>
                <a:cs typeface="Times New Roman" pitchFamily="18" charset="0"/>
              </a:rPr>
              <a:t>- Identify, organize, share, utilize, and evaluate knowledge.</a:t>
            </a:r>
          </a:p>
          <a:p>
            <a:pPr algn="ctr"/>
            <a:r>
              <a:rPr lang="en-GB" sz="700" dirty="0">
                <a:solidFill>
                  <a:schemeClr val="tx1"/>
                </a:solidFill>
                <a:latin typeface="Times New Roman" pitchFamily="18" charset="0"/>
                <a:cs typeface="Times New Roman" pitchFamily="18" charset="0"/>
              </a:rPr>
              <a:t>- Improve innovation, decision-making, and competitiveness.</a:t>
            </a:r>
          </a:p>
          <a:p>
            <a:pPr algn="ctr"/>
            <a:r>
              <a:rPr lang="en-GB" sz="700" dirty="0">
                <a:solidFill>
                  <a:schemeClr val="tx1"/>
                </a:solidFill>
                <a:latin typeface="Times New Roman" pitchFamily="18" charset="0"/>
                <a:cs typeface="Times New Roman" pitchFamily="18" charset="0"/>
              </a:rPr>
              <a:t>- Requires investment and may face employee resistance.</a:t>
            </a:r>
          </a:p>
          <a:p>
            <a:pPr algn="ctr"/>
            <a:endParaRPr lang="en-GB" sz="700" b="1" dirty="0">
              <a:solidFill>
                <a:schemeClr val="tx1"/>
              </a:solidFill>
              <a:latin typeface="Times New Roman" pitchFamily="18" charset="0"/>
              <a:cs typeface="Times New Roman" pitchFamily="18" charset="0"/>
            </a:endParaRPr>
          </a:p>
          <a:p>
            <a:pPr algn="ctr"/>
            <a:r>
              <a:rPr lang="en-GB" sz="700" b="1" dirty="0">
                <a:solidFill>
                  <a:schemeClr val="tx1"/>
                </a:solidFill>
                <a:latin typeface="Times New Roman" pitchFamily="18" charset="0"/>
                <a:cs typeface="Times New Roman" pitchFamily="18" charset="0"/>
              </a:rPr>
              <a:t>Benefits:</a:t>
            </a:r>
          </a:p>
          <a:p>
            <a:pPr algn="ctr"/>
            <a:r>
              <a:rPr lang="en-GB" sz="700" dirty="0">
                <a:solidFill>
                  <a:schemeClr val="tx1"/>
                </a:solidFill>
                <a:latin typeface="Times New Roman" pitchFamily="18" charset="0"/>
                <a:cs typeface="Times New Roman" pitchFamily="18" charset="0"/>
              </a:rPr>
              <a:t>1. Improved decision-making and problem-solving.</a:t>
            </a:r>
          </a:p>
          <a:p>
            <a:pPr algn="ctr"/>
            <a:r>
              <a:rPr lang="en-GB" sz="700" dirty="0">
                <a:solidFill>
                  <a:schemeClr val="tx1"/>
                </a:solidFill>
                <a:latin typeface="Times New Roman" pitchFamily="18" charset="0"/>
                <a:cs typeface="Times New Roman" pitchFamily="18" charset="0"/>
              </a:rPr>
              <a:t>2. Increased innovation and new product development.</a:t>
            </a:r>
          </a:p>
          <a:p>
            <a:pPr algn="ctr"/>
            <a:r>
              <a:rPr lang="en-GB" sz="700" dirty="0">
                <a:solidFill>
                  <a:schemeClr val="tx1"/>
                </a:solidFill>
                <a:latin typeface="Times New Roman" pitchFamily="18" charset="0"/>
                <a:cs typeface="Times New Roman" pitchFamily="18" charset="0"/>
              </a:rPr>
              <a:t>3. Enhanced productivity and efficiency.</a:t>
            </a:r>
          </a:p>
          <a:p>
            <a:pPr algn="ctr"/>
            <a:endParaRPr lang="en-GB" sz="700" dirty="0">
              <a:solidFill>
                <a:schemeClr val="tx1"/>
              </a:solidFill>
              <a:latin typeface="Times New Roman" pitchFamily="18" charset="0"/>
              <a:cs typeface="Times New Roman" pitchFamily="18" charset="0"/>
            </a:endParaRPr>
          </a:p>
          <a:p>
            <a:pPr algn="ctr"/>
            <a:r>
              <a:rPr lang="en-GB" sz="700" b="1" dirty="0">
                <a:solidFill>
                  <a:schemeClr val="tx1"/>
                </a:solidFill>
                <a:latin typeface="Times New Roman" pitchFamily="18" charset="0"/>
                <a:cs typeface="Times New Roman" pitchFamily="18" charset="0"/>
              </a:rPr>
              <a:t>Limitations:</a:t>
            </a:r>
          </a:p>
          <a:p>
            <a:pPr algn="ctr"/>
            <a:r>
              <a:rPr lang="en-GB" sz="700" dirty="0">
                <a:solidFill>
                  <a:schemeClr val="tx1"/>
                </a:solidFill>
                <a:latin typeface="Times New Roman" pitchFamily="18" charset="0"/>
                <a:cs typeface="Times New Roman" pitchFamily="18" charset="0"/>
              </a:rPr>
              <a:t>1. Resistance to change from employees.</a:t>
            </a:r>
          </a:p>
          <a:p>
            <a:pPr algn="ctr"/>
            <a:r>
              <a:rPr lang="en-GB" sz="700" dirty="0">
                <a:solidFill>
                  <a:schemeClr val="tx1"/>
                </a:solidFill>
                <a:latin typeface="Times New Roman" pitchFamily="18" charset="0"/>
                <a:cs typeface="Times New Roman" pitchFamily="18" charset="0"/>
              </a:rPr>
              <a:t>2. Difficulty in measuring and evaluating outcomes.</a:t>
            </a:r>
          </a:p>
          <a:p>
            <a:pPr algn="ctr"/>
            <a:r>
              <a:rPr lang="en-GB" sz="700" dirty="0">
                <a:solidFill>
                  <a:schemeClr val="tx1"/>
                </a:solidFill>
                <a:latin typeface="Times New Roman" pitchFamily="18" charset="0"/>
                <a:cs typeface="Times New Roman" pitchFamily="18" charset="0"/>
              </a:rPr>
              <a:t>3. Need for customization and context sensitivity.</a:t>
            </a:r>
            <a:endParaRPr lang="en-IN" sz="700" dirty="0">
              <a:solidFill>
                <a:schemeClr val="tx1"/>
              </a:solidFill>
              <a:latin typeface="Times New Roman" pitchFamily="18" charset="0"/>
              <a:cs typeface="Times New Roman" pitchFamily="18" charset="0"/>
            </a:endParaRPr>
          </a:p>
        </p:txBody>
      </p:sp>
      <p:sp>
        <p:nvSpPr>
          <p:cNvPr id="25" name="TextBox 24">
            <a:extLst>
              <a:ext uri="{FF2B5EF4-FFF2-40B4-BE49-F238E27FC236}">
                <a16:creationId xmlns:a16="http://schemas.microsoft.com/office/drawing/2014/main" id="{E443328C-A0EC-2DE2-0441-9622AB349FC5}"/>
              </a:ext>
            </a:extLst>
          </p:cNvPr>
          <p:cNvSpPr txBox="1"/>
          <p:nvPr/>
        </p:nvSpPr>
        <p:spPr>
          <a:xfrm>
            <a:off x="8479766" y="4708409"/>
            <a:ext cx="3700732"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GB" sz="800" b="1" i="0" dirty="0">
                <a:solidFill>
                  <a:schemeClr val="tx1"/>
                </a:solidFill>
                <a:effectLst/>
                <a:latin typeface="IBM Plex Sans Devanagari"/>
              </a:rPr>
              <a:t>References </a:t>
            </a:r>
          </a:p>
          <a:p>
            <a:pPr algn="ctr"/>
            <a:r>
              <a:rPr lang="en-GB" sz="800" b="0" i="0" dirty="0">
                <a:solidFill>
                  <a:schemeClr val="tx1"/>
                </a:solidFill>
                <a:effectLst/>
                <a:latin typeface="IBM Plex Sans Devanagari"/>
              </a:rPr>
              <a:t>Aldea, M., &amp; </a:t>
            </a:r>
            <a:r>
              <a:rPr lang="en-GB" sz="800" b="0" i="0" dirty="0" err="1">
                <a:solidFill>
                  <a:schemeClr val="tx1"/>
                </a:solidFill>
                <a:effectLst/>
                <a:latin typeface="IBM Plex Sans Devanagari"/>
              </a:rPr>
              <a:t>Hedesstrom</a:t>
            </a:r>
            <a:r>
              <a:rPr lang="en-GB" sz="800" b="0" i="0" dirty="0">
                <a:solidFill>
                  <a:schemeClr val="tx1"/>
                </a:solidFill>
                <a:effectLst/>
                <a:latin typeface="IBM Plex Sans Devanagari"/>
              </a:rPr>
              <a:t>, T. (2018). Intellectual capital management as a vehicle for knowledge commercialisation. Journal of Intellectual Capital, 19(2), 304-323.</a:t>
            </a:r>
          </a:p>
          <a:p>
            <a:pPr algn="ctr"/>
            <a:r>
              <a:rPr lang="en-GB" sz="800" b="0" i="0" dirty="0">
                <a:solidFill>
                  <a:srgbClr val="D1D5DB"/>
                </a:solidFill>
                <a:effectLst/>
                <a:latin typeface="Söhne"/>
              </a:rPr>
              <a:t>Assay, A. (2019)</a:t>
            </a:r>
            <a:r>
              <a:rPr lang="en-GB" sz="800" b="0" i="0" dirty="0">
                <a:solidFill>
                  <a:schemeClr val="tx1"/>
                </a:solidFill>
                <a:effectLst/>
                <a:latin typeface="IBM Plex Sans Devanagari"/>
              </a:rPr>
              <a:t> Calderón, J. (2018). Sainsbury's Knowledge Management Initiative: A Case Study. Organizational Cultures: An International Journal, 17(1), 111-124. </a:t>
            </a:r>
            <a:r>
              <a:rPr lang="en-GB" sz="800" b="0" i="0" dirty="0" err="1">
                <a:solidFill>
                  <a:schemeClr val="tx1"/>
                </a:solidFill>
                <a:effectLst/>
                <a:latin typeface="IBM Plex Sans Devanagari"/>
              </a:rPr>
              <a:t>Kokko</a:t>
            </a:r>
            <a:r>
              <a:rPr lang="en-GB" sz="800" b="0" i="0" dirty="0">
                <a:solidFill>
                  <a:schemeClr val="tx1"/>
                </a:solidFill>
                <a:effectLst/>
                <a:latin typeface="IBM Plex Sans Devanagari"/>
              </a:rPr>
              <a:t>, A., &amp; </a:t>
            </a:r>
            <a:r>
              <a:rPr lang="en-GB" sz="800" b="0" i="0" dirty="0" err="1">
                <a:solidFill>
                  <a:schemeClr val="tx1"/>
                </a:solidFill>
                <a:effectLst/>
                <a:latin typeface="IBM Plex Sans Devanagari"/>
              </a:rPr>
              <a:t>Tervo</a:t>
            </a:r>
            <a:r>
              <a:rPr lang="en-GB" sz="800" b="0" i="0" dirty="0">
                <a:solidFill>
                  <a:schemeClr val="tx1"/>
                </a:solidFill>
                <a:effectLst/>
                <a:latin typeface="IBM Plex Sans Devanagari"/>
              </a:rPr>
              <a:t>, H. (2003). Characteristics of successful spin-offs: Lessons from Finland. </a:t>
            </a:r>
            <a:r>
              <a:rPr lang="en-GB" sz="800" b="0" i="0" dirty="0" err="1">
                <a:solidFill>
                  <a:schemeClr val="tx1"/>
                </a:solidFill>
                <a:effectLst/>
                <a:latin typeface="IBM Plex Sans Devanagari"/>
              </a:rPr>
              <a:t>Technovation</a:t>
            </a:r>
            <a:r>
              <a:rPr lang="en-GB" sz="800" b="0" i="0" dirty="0">
                <a:solidFill>
                  <a:schemeClr val="tx1"/>
                </a:solidFill>
                <a:effectLst/>
                <a:latin typeface="IBM Plex Sans Devanagari"/>
              </a:rPr>
              <a:t>, 23(2), 185-194. Sainsbury's Group Management Board. (2019). Our strategic priorities. Retrieved from https://www.about.sainsburys.co.uk/globalassets/docs/2019-results/strategic-report.pdf Sainsbury's. (n.d.). Our colleagues. Retrieved from https://www.about.sainsburys.co.uk/our-colleagues Sainsbury's. (n.d.). Our values and culture. Retrieved from https://www.about.sainsburys.co.uk/values-and-culture Senge, P. M. (1990). The fifth discipline: The art and practice of the learning organization. Currency Doubleday. Teece, D. J. (1986). Profiting from technological innovation: Implications for integration, collaboration, licensing and public policy. Research Policy, 15(6), 285-305.</a:t>
            </a:r>
            <a:endParaRPr lang="en-IN" sz="700" dirty="0">
              <a:solidFill>
                <a:schemeClr val="tx1"/>
              </a:solidFill>
              <a:latin typeface="Times New Roman" pitchFamily="18" charset="0"/>
              <a:cs typeface="Times New Roman" pitchFamily="18" charset="0"/>
            </a:endParaRPr>
          </a:p>
        </p:txBody>
      </p:sp>
      <p:pic>
        <p:nvPicPr>
          <p:cNvPr id="26" name="Picture 25" descr="A diagram of technology and people&#10;&#10;Description automatically generated">
            <a:extLst>
              <a:ext uri="{FF2B5EF4-FFF2-40B4-BE49-F238E27FC236}">
                <a16:creationId xmlns:a16="http://schemas.microsoft.com/office/drawing/2014/main" id="{818A4094-F557-A75B-85B0-1421FDA4D40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77457" y="5378557"/>
            <a:ext cx="1836697" cy="1149193"/>
          </a:xfrm>
          <a:prstGeom prst="rect">
            <a:avLst/>
          </a:prstGeom>
        </p:spPr>
      </p:pic>
      <p:sp>
        <p:nvSpPr>
          <p:cNvPr id="27" name="TextBox 26">
            <a:extLst>
              <a:ext uri="{FF2B5EF4-FFF2-40B4-BE49-F238E27FC236}">
                <a16:creationId xmlns:a16="http://schemas.microsoft.com/office/drawing/2014/main" id="{D5BEE512-0424-2979-6EDD-EE14EFE842A8}"/>
              </a:ext>
            </a:extLst>
          </p:cNvPr>
          <p:cNvSpPr txBox="1"/>
          <p:nvPr/>
        </p:nvSpPr>
        <p:spPr>
          <a:xfrm>
            <a:off x="6707415" y="6527750"/>
            <a:ext cx="1706739" cy="369332"/>
          </a:xfrm>
          <a:prstGeom prst="rect">
            <a:avLst/>
          </a:prstGeom>
          <a:noFill/>
        </p:spPr>
        <p:txBody>
          <a:bodyPr wrap="square" rtlCol="0">
            <a:spAutoFit/>
          </a:bodyPr>
          <a:lstStyle/>
          <a:p>
            <a:r>
              <a:rPr lang="en-GB" sz="900">
                <a:hlinkClick r:id="rId4" tooltip="http://identityunderground.wordpress.com/"/>
              </a:rPr>
              <a:t>This Photo</a:t>
            </a:r>
            <a:r>
              <a:rPr lang="en-GB" sz="900"/>
              <a:t> by Unknown Author is licensed under </a:t>
            </a:r>
            <a:r>
              <a:rPr lang="en-GB" sz="900">
                <a:hlinkClick r:id="rId5" tooltip="https://creativecommons.org/licenses/by-sa/3.0/"/>
              </a:rPr>
              <a:t>CC BY-SA</a:t>
            </a:r>
            <a:endParaRPr lang="en-GB" sz="900"/>
          </a:p>
        </p:txBody>
      </p:sp>
      <p:sp>
        <p:nvSpPr>
          <p:cNvPr id="31" name="TextBox 30">
            <a:extLst>
              <a:ext uri="{FF2B5EF4-FFF2-40B4-BE49-F238E27FC236}">
                <a16:creationId xmlns:a16="http://schemas.microsoft.com/office/drawing/2014/main" id="{A4C1C99F-D49B-4449-17CA-F9CDC1249CA2}"/>
              </a:ext>
            </a:extLst>
          </p:cNvPr>
          <p:cNvSpPr txBox="1"/>
          <p:nvPr/>
        </p:nvSpPr>
        <p:spPr>
          <a:xfrm>
            <a:off x="8479766" y="160338"/>
            <a:ext cx="3781889" cy="1323439"/>
          </a:xfrm>
          <a:prstGeom prst="rect">
            <a:avLst/>
          </a:prstGeom>
          <a:noFill/>
        </p:spPr>
        <p:txBody>
          <a:bodyPr wrap="square" rtlCol="0">
            <a:spAutoFit/>
          </a:bodyPr>
          <a:lstStyle/>
          <a:p>
            <a:r>
              <a:rPr lang="en-GB" sz="800" b="0" i="0" dirty="0">
                <a:effectLst/>
                <a:latin typeface="IBM Plex Sans Devanagari"/>
              </a:rPr>
              <a:t>Knowledge management (KM) is a systematic approach to creating, sharing, using, and managing knowledge and information within an organization. It involves a range of processes, tools, and technologies aimed at capturing and leveraging the knowledge assets of an organization. However, despite the benefits that KM offers, it is not without its challenges. Here are some of the key challenges associated with KM: 1. Knowledge capture: One of the significant challenges faced in KM is capturing tacit and explicit knowledge from employees in a systematic way. Employees may not be willing or have the necessary skills to document their knowledge, making it difficult to capture the knowledge for institutional memory. 2. Knowledge storage and retrieval: Once knowledge is captured, storing and retrieving it can be challenging.</a:t>
            </a:r>
            <a:endParaRPr lang="en-GB" dirty="0"/>
          </a:p>
        </p:txBody>
      </p:sp>
      <p:sp>
        <p:nvSpPr>
          <p:cNvPr id="32" name="TextBox 31">
            <a:extLst>
              <a:ext uri="{FF2B5EF4-FFF2-40B4-BE49-F238E27FC236}">
                <a16:creationId xmlns:a16="http://schemas.microsoft.com/office/drawing/2014/main" id="{06BB5749-FA6E-6364-CBE0-946A84B9F60D}"/>
              </a:ext>
            </a:extLst>
          </p:cNvPr>
          <p:cNvSpPr txBox="1"/>
          <p:nvPr/>
        </p:nvSpPr>
        <p:spPr>
          <a:xfrm>
            <a:off x="0" y="404266"/>
            <a:ext cx="3781889" cy="369332"/>
          </a:xfrm>
          <a:prstGeom prst="rect">
            <a:avLst/>
          </a:prstGeom>
          <a:noFill/>
        </p:spPr>
        <p:txBody>
          <a:bodyPr wrap="square" rtlCol="0">
            <a:spAutoFit/>
          </a:bodyPr>
          <a:lstStyle/>
          <a:p>
            <a:r>
              <a:rPr lang="en-GB" dirty="0"/>
              <a:t>Aline Ricardo de Moraes  200752</a:t>
            </a:r>
          </a:p>
        </p:txBody>
      </p:sp>
      <p:sp>
        <p:nvSpPr>
          <p:cNvPr id="33" name="TextBox 32">
            <a:extLst>
              <a:ext uri="{FF2B5EF4-FFF2-40B4-BE49-F238E27FC236}">
                <a16:creationId xmlns:a16="http://schemas.microsoft.com/office/drawing/2014/main" id="{56527FA4-7A43-3B83-DA78-B50434B6751E}"/>
              </a:ext>
            </a:extLst>
          </p:cNvPr>
          <p:cNvSpPr txBox="1"/>
          <p:nvPr/>
        </p:nvSpPr>
        <p:spPr>
          <a:xfrm>
            <a:off x="-328179" y="-49063"/>
            <a:ext cx="5091629" cy="400110"/>
          </a:xfrm>
          <a:prstGeom prst="rect">
            <a:avLst/>
          </a:prstGeom>
          <a:noFill/>
        </p:spPr>
        <p:txBody>
          <a:bodyPr wrap="square" rtlCol="0">
            <a:spAutoFit/>
          </a:bodyPr>
          <a:lstStyle/>
          <a:p>
            <a:pPr algn="ctr"/>
            <a:r>
              <a:rPr lang="en-GB" sz="2000" b="1" dirty="0">
                <a:solidFill>
                  <a:srgbClr val="C00000"/>
                </a:solidFill>
                <a:highlight>
                  <a:srgbClr val="FFFF00"/>
                </a:highlight>
                <a:latin typeface="Times New Roman" pitchFamily="18" charset="0"/>
                <a:cs typeface="Times New Roman" pitchFamily="18" charset="0"/>
              </a:rPr>
              <a:t>KNOWLEDGE MANAGEMENT AT </a:t>
            </a:r>
            <a:endParaRPr lang="en-IN" sz="2000" b="1" dirty="0"/>
          </a:p>
        </p:txBody>
      </p:sp>
      <p:pic>
        <p:nvPicPr>
          <p:cNvPr id="35" name="Picture 34" descr="A logo of a company&#10;&#10;Description automatically generated">
            <a:extLst>
              <a:ext uri="{FF2B5EF4-FFF2-40B4-BE49-F238E27FC236}">
                <a16:creationId xmlns:a16="http://schemas.microsoft.com/office/drawing/2014/main" id="{B7DF95D6-1C87-021A-7D2B-E6F53F52AA0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89203" y="34933"/>
            <a:ext cx="2911007" cy="605957"/>
          </a:xfrm>
          <a:prstGeom prst="rect">
            <a:avLst/>
          </a:prstGeom>
        </p:spPr>
      </p:pic>
      <p:sp>
        <p:nvSpPr>
          <p:cNvPr id="37" name="TextBox 36">
            <a:extLst>
              <a:ext uri="{FF2B5EF4-FFF2-40B4-BE49-F238E27FC236}">
                <a16:creationId xmlns:a16="http://schemas.microsoft.com/office/drawing/2014/main" id="{CC21E3E2-CFC8-F4EE-24A9-9BD449EAC4EB}"/>
              </a:ext>
            </a:extLst>
          </p:cNvPr>
          <p:cNvSpPr txBox="1"/>
          <p:nvPr/>
        </p:nvSpPr>
        <p:spPr>
          <a:xfrm>
            <a:off x="3523316" y="3874949"/>
            <a:ext cx="3082798" cy="3170099"/>
          </a:xfrm>
          <a:prstGeom prst="rect">
            <a:avLst/>
          </a:prstGeom>
          <a:noFill/>
        </p:spPr>
        <p:txBody>
          <a:bodyPr wrap="square" rtlCol="0">
            <a:spAutoFit/>
          </a:bodyPr>
          <a:lstStyle/>
          <a:p>
            <a:pPr algn="just" rtl="0">
              <a:spcBef>
                <a:spcPts val="0"/>
              </a:spcBef>
              <a:spcAft>
                <a:spcPts val="0"/>
              </a:spcAft>
            </a:pPr>
            <a:r>
              <a:rPr lang="en-GB" sz="800" b="1" dirty="0">
                <a:effectLst/>
              </a:rPr>
              <a:t>Connecting people to sharing and creating knowledge </a:t>
            </a:r>
            <a:r>
              <a:rPr lang="en-GB" sz="800" b="0" dirty="0">
                <a:effectLst/>
              </a:rPr>
              <a:t>effectively: Sainsbury's implements technologies and tools such as intranet and social media to facilitate knowledge sharing and collaboration among employees. Training and development programmes are also provided to promote knowledge creation and sharing.</a:t>
            </a:r>
          </a:p>
          <a:p>
            <a:pPr algn="just" rtl="0">
              <a:spcBef>
                <a:spcPts val="0"/>
              </a:spcBef>
              <a:spcAft>
                <a:spcPts val="0"/>
              </a:spcAft>
            </a:pPr>
            <a:endParaRPr lang="en-GB" sz="800" b="0" dirty="0">
              <a:effectLst/>
            </a:endParaRPr>
          </a:p>
          <a:p>
            <a:pPr algn="just" rtl="0">
              <a:spcBef>
                <a:spcPts val="0"/>
              </a:spcBef>
              <a:spcAft>
                <a:spcPts val="0"/>
              </a:spcAft>
            </a:pPr>
            <a:r>
              <a:rPr lang="en-GB" sz="800" b="1" dirty="0">
                <a:effectLst/>
              </a:rPr>
              <a:t>Connecting people to the information for developing and applying knowledge: </a:t>
            </a:r>
            <a:r>
              <a:rPr lang="en-GB" sz="800" b="0" dirty="0">
                <a:effectLst/>
              </a:rPr>
              <a:t>Sainsbury's implements online knowledge repositories and training programmes to provide employees with access to company policies, procedures, and best practices. This creates a culture of continuous learning and improvement among employees.</a:t>
            </a:r>
          </a:p>
          <a:p>
            <a:pPr algn="just" rtl="0">
              <a:spcBef>
                <a:spcPts val="0"/>
              </a:spcBef>
              <a:spcAft>
                <a:spcPts val="0"/>
              </a:spcAft>
            </a:pPr>
            <a:endParaRPr lang="en-GB" sz="800" b="1" dirty="0">
              <a:effectLst/>
            </a:endParaRPr>
          </a:p>
          <a:p>
            <a:pPr algn="just" rtl="0">
              <a:spcBef>
                <a:spcPts val="0"/>
              </a:spcBef>
              <a:spcAft>
                <a:spcPts val="0"/>
              </a:spcAft>
            </a:pPr>
            <a:r>
              <a:rPr lang="en-GB" sz="800" b="1" dirty="0">
                <a:effectLst/>
              </a:rPr>
              <a:t>Connecting people with the tools for processing the knowledge</a:t>
            </a:r>
            <a:r>
              <a:rPr lang="en-GB" sz="800" b="0" dirty="0">
                <a:effectLst/>
              </a:rPr>
              <a:t>: Sainsbury's invests in knowledge management tools such as data analytics software and content management systems to enable employees to access relevant information and insights, and e-learning platforms for training and development.</a:t>
            </a:r>
          </a:p>
          <a:p>
            <a:pPr algn="just" rtl="0">
              <a:spcBef>
                <a:spcPts val="0"/>
              </a:spcBef>
              <a:spcAft>
                <a:spcPts val="0"/>
              </a:spcAft>
            </a:pPr>
            <a:endParaRPr lang="en-GB" sz="800" b="0" dirty="0">
              <a:effectLst/>
            </a:endParaRPr>
          </a:p>
          <a:p>
            <a:pPr algn="just" rtl="0">
              <a:spcBef>
                <a:spcPts val="0"/>
              </a:spcBef>
              <a:spcAft>
                <a:spcPts val="0"/>
              </a:spcAft>
            </a:pPr>
            <a:r>
              <a:rPr lang="en-GB" sz="800" b="1" dirty="0">
                <a:effectLst/>
              </a:rPr>
              <a:t>Promoting knowledge sharing for the development of the employee </a:t>
            </a:r>
            <a:r>
              <a:rPr lang="en-GB" sz="800" b="0" dirty="0">
                <a:effectLst/>
              </a:rPr>
              <a:t>culture: Sainsbury's encourages knowledge-sharing behaviours through knowledge-sharing platforms, informational seminars, and incentivisation. This promotes a culture of continuous learning and development, leading to increased employee satisfaction and productivity.</a:t>
            </a:r>
          </a:p>
          <a:p>
            <a:pPr algn="just" rtl="0">
              <a:spcBef>
                <a:spcPts val="0"/>
              </a:spcBef>
              <a:spcAft>
                <a:spcPts val="0"/>
              </a:spcAft>
            </a:pPr>
            <a:endParaRPr lang="en-GB" sz="800" b="0" dirty="0">
              <a:effectLst/>
            </a:endParaRPr>
          </a:p>
        </p:txBody>
      </p:sp>
      <p:pic>
        <p:nvPicPr>
          <p:cNvPr id="39" name="Picture 38" descr="A diagram of knowledge management cycle&#10;&#10;Description automatically generated">
            <a:extLst>
              <a:ext uri="{FF2B5EF4-FFF2-40B4-BE49-F238E27FC236}">
                <a16:creationId xmlns:a16="http://schemas.microsoft.com/office/drawing/2014/main" id="{82840B04-F758-F169-ED79-249462096B1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477059" y="2565802"/>
            <a:ext cx="3119814" cy="1240402"/>
          </a:xfrm>
          <a:prstGeom prst="rect">
            <a:avLst/>
          </a:prstGeom>
        </p:spPr>
      </p:pic>
    </p:spTree>
    <p:extLst>
      <p:ext uri="{BB962C8B-B14F-4D97-AF65-F5344CB8AC3E}">
        <p14:creationId xmlns:p14="http://schemas.microsoft.com/office/powerpoint/2010/main" val="3487594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6600</TotalTime>
  <Words>1610</Words>
  <Application>Microsoft Office PowerPoint</Application>
  <PresentationFormat>Widescreen</PresentationFormat>
  <Paragraphs>51</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IBM Plex Sans Devanagari</vt:lpstr>
      <vt:lpstr>Söhne</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SASWATA GHOSAL</dc:creator>
  <cp:lastModifiedBy>ALINE</cp:lastModifiedBy>
  <cp:revision>12</cp:revision>
  <dcterms:created xsi:type="dcterms:W3CDTF">2023-06-28T11:24:12Z</dcterms:created>
  <dcterms:modified xsi:type="dcterms:W3CDTF">2023-08-13T10:57:40Z</dcterms:modified>
</cp:coreProperties>
</file>