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6" r:id="rId3"/>
    <p:sldId id="258" r:id="rId4"/>
    <p:sldId id="259" r:id="rId5"/>
    <p:sldId id="260"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6" autoAdjust="0"/>
    <p:restoredTop sz="94660"/>
  </p:normalViewPr>
  <p:slideViewPr>
    <p:cSldViewPr snapToGrid="0">
      <p:cViewPr varScale="1">
        <p:scale>
          <a:sx n="58" d="100"/>
          <a:sy n="58" d="100"/>
        </p:scale>
        <p:origin x="6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DA599-8816-9C77-B514-8126B37D852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891FBB2-B1A4-1E5D-8D74-2B51ABAD16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49E2859-28DB-F977-7C7D-3531FDF9835B}"/>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5" name="Footer Placeholder 4">
            <a:extLst>
              <a:ext uri="{FF2B5EF4-FFF2-40B4-BE49-F238E27FC236}">
                <a16:creationId xmlns:a16="http://schemas.microsoft.com/office/drawing/2014/main" id="{5DEED1F2-B38F-BAD3-29C6-9A34C2098F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07F2B0-1909-4BDC-73A8-F27ED8E1CF0F}"/>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2975510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31B83-B36E-E609-E6CC-4601A82021F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B97E168-DB1A-26C4-5F1A-9872F44B59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A7F584-90F0-04F5-E9B3-51740C7F7E97}"/>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5" name="Footer Placeholder 4">
            <a:extLst>
              <a:ext uri="{FF2B5EF4-FFF2-40B4-BE49-F238E27FC236}">
                <a16:creationId xmlns:a16="http://schemas.microsoft.com/office/drawing/2014/main" id="{75C1BAD3-433E-27B5-563A-25D60F249B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0086C-5405-837B-E09E-DC5B60AE4BDC}"/>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2597499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76C67-3FF1-E4BC-2535-B067D9B5AD6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90C0369-EE9F-3449-ED88-A9EC04AAD60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4F2FC0A-2461-8936-3352-3A82BEBA315A}"/>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5" name="Footer Placeholder 4">
            <a:extLst>
              <a:ext uri="{FF2B5EF4-FFF2-40B4-BE49-F238E27FC236}">
                <a16:creationId xmlns:a16="http://schemas.microsoft.com/office/drawing/2014/main" id="{B8D20C65-BF41-F906-1795-31600A8E1C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D7E642-3536-FF78-3887-F7D893147C80}"/>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2500341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A82A9-CB2F-864B-9A78-A516E9CCD2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86692F2-8D26-1CD0-74BA-F52BA3D90CA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AD1548A-923D-2BA7-A087-D14EAED4AC9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269A3EC-9D60-0EA0-FCD5-81047C1B327B}"/>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6" name="Footer Placeholder 5">
            <a:extLst>
              <a:ext uri="{FF2B5EF4-FFF2-40B4-BE49-F238E27FC236}">
                <a16:creationId xmlns:a16="http://schemas.microsoft.com/office/drawing/2014/main" id="{C56362EA-F6A3-11D7-1C72-67A8AE2279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513202-29B5-016C-E960-308DD9599C5A}"/>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3478621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4875F-488C-2766-77E5-DE7A7ABADD2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DECD853-0C8C-E7D2-7BAF-51A16C03CEA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2A0CD0-1B6A-49E8-5D8F-AD21E7B49F8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B4F8806-FE39-5501-2370-85CC45B278F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0B59580-F886-7D3E-BF05-9B0AC9D8155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16BD4B3-1CE6-02B3-FD4F-FEBEBE3453C4}"/>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8" name="Footer Placeholder 7">
            <a:extLst>
              <a:ext uri="{FF2B5EF4-FFF2-40B4-BE49-F238E27FC236}">
                <a16:creationId xmlns:a16="http://schemas.microsoft.com/office/drawing/2014/main" id="{89F5C82D-3D8B-1F28-FF89-522B0DF764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C8AFDA-83A2-E01D-003D-060E049BDFE3}"/>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2443550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718FA-EA8B-7635-4A9C-FEC59728FD0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B52E95F-3535-0FED-9EDA-DA33839875C6}"/>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4" name="Footer Placeholder 3">
            <a:extLst>
              <a:ext uri="{FF2B5EF4-FFF2-40B4-BE49-F238E27FC236}">
                <a16:creationId xmlns:a16="http://schemas.microsoft.com/office/drawing/2014/main" id="{598DE8F4-C221-AC85-C091-6A444FB4A5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6B461D-2F1C-45C5-0BC1-2538BC617536}"/>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109749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4B81B7-83DF-4362-32D4-E277D40B0150}"/>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3" name="Footer Placeholder 2">
            <a:extLst>
              <a:ext uri="{FF2B5EF4-FFF2-40B4-BE49-F238E27FC236}">
                <a16:creationId xmlns:a16="http://schemas.microsoft.com/office/drawing/2014/main" id="{704FCD58-C138-17C5-9026-D89500D14C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4E34F2-CD25-C2BC-C8F7-33511C436F1B}"/>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2925569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472A2-D6B2-BCD7-6A9B-6C2AE87A2B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D66EDD0-42BF-5813-0A36-61B0E21D6B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A742A5E-710B-BB0F-9DF3-6FFC70485D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B8E6C6-FC97-30EB-025E-0C6B1D620647}"/>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6" name="Footer Placeholder 5">
            <a:extLst>
              <a:ext uri="{FF2B5EF4-FFF2-40B4-BE49-F238E27FC236}">
                <a16:creationId xmlns:a16="http://schemas.microsoft.com/office/drawing/2014/main" id="{CFD5C197-3666-10AC-C441-E8CC5C6860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F24788-B8AE-C7D7-1211-A5D6D2E9FC42}"/>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4011857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9A504-911E-964D-C113-C329FC5921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A2A30A3-7249-0A42-4CC5-62444143D4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06A7EA-AF52-5E4D-151C-34ECCAE2A7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426AF2-C3A3-AD74-381C-1E84B5427055}"/>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6" name="Footer Placeholder 5">
            <a:extLst>
              <a:ext uri="{FF2B5EF4-FFF2-40B4-BE49-F238E27FC236}">
                <a16:creationId xmlns:a16="http://schemas.microsoft.com/office/drawing/2014/main" id="{3C210118-830C-0525-E51D-B63F9BFA9B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C80527-FEF4-65F4-7235-694AD87A795C}"/>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3706621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CFE86-EFDF-1A4D-01A2-7CD9C4083EF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D943CC7-17AE-41E5-EF34-B943CE75F66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AE8370-DF75-5A92-FDB2-789196079758}"/>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5" name="Footer Placeholder 4">
            <a:extLst>
              <a:ext uri="{FF2B5EF4-FFF2-40B4-BE49-F238E27FC236}">
                <a16:creationId xmlns:a16="http://schemas.microsoft.com/office/drawing/2014/main" id="{75F11C53-CCA6-155E-2C0A-2A76B2DDD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EE4F56-B170-F29E-0686-850E911E0CE1}"/>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2049626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065742-0682-5DBF-E123-7261E514397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AC1DB7D-FD90-4414-8352-1EF081CC7C5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CFF1C5F-E2DA-9E1D-2319-1C073A6690E7}"/>
              </a:ext>
            </a:extLst>
          </p:cNvPr>
          <p:cNvSpPr>
            <a:spLocks noGrp="1"/>
          </p:cNvSpPr>
          <p:nvPr>
            <p:ph type="dt" sz="half" idx="10"/>
          </p:nvPr>
        </p:nvSpPr>
        <p:spPr/>
        <p:txBody>
          <a:bodyPr/>
          <a:lstStyle/>
          <a:p>
            <a:fld id="{D31FC956-C1B0-4CCD-AFC3-107FEBE26C77}" type="datetimeFigureOut">
              <a:rPr lang="en-GB" smtClean="0"/>
              <a:t>09/10/2026</a:t>
            </a:fld>
            <a:endParaRPr lang="en-GB"/>
          </a:p>
        </p:txBody>
      </p:sp>
      <p:sp>
        <p:nvSpPr>
          <p:cNvPr id="5" name="Footer Placeholder 4">
            <a:extLst>
              <a:ext uri="{FF2B5EF4-FFF2-40B4-BE49-F238E27FC236}">
                <a16:creationId xmlns:a16="http://schemas.microsoft.com/office/drawing/2014/main" id="{13DF5945-B3CB-79D5-76AE-A4C10047B1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A3DEC4-8215-1866-A3E4-EE2404F071A0}"/>
              </a:ext>
            </a:extLst>
          </p:cNvPr>
          <p:cNvSpPr>
            <a:spLocks noGrp="1"/>
          </p:cNvSpPr>
          <p:nvPr>
            <p:ph type="sldNum" sz="quarter" idx="12"/>
          </p:nvPr>
        </p:nvSpPr>
        <p:spPr/>
        <p:txBody>
          <a:bodyPr/>
          <a:lstStyle/>
          <a:p>
            <a:fld id="{3504332F-5614-4EAE-A6D0-A6B6C6023EC6}" type="slidenum">
              <a:rPr lang="en-GB" smtClean="0"/>
              <a:t>‹#›</a:t>
            </a:fld>
            <a:endParaRPr lang="en-GB"/>
          </a:p>
        </p:txBody>
      </p:sp>
    </p:spTree>
    <p:extLst>
      <p:ext uri="{BB962C8B-B14F-4D97-AF65-F5344CB8AC3E}">
        <p14:creationId xmlns:p14="http://schemas.microsoft.com/office/powerpoint/2010/main" val="27240216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B63FAF-31D1-2133-717B-5264543D6D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512A867-A3EA-DEA2-CDE0-9238F55F00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CA72A3F-8B70-BE07-7E73-584515D713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1FC956-C1B0-4CCD-AFC3-107FEBE26C77}" type="datetimeFigureOut">
              <a:rPr lang="en-GB" smtClean="0"/>
              <a:t>09/10/2026</a:t>
            </a:fld>
            <a:endParaRPr lang="en-GB"/>
          </a:p>
        </p:txBody>
      </p:sp>
      <p:sp>
        <p:nvSpPr>
          <p:cNvPr id="5" name="Footer Placeholder 4">
            <a:extLst>
              <a:ext uri="{FF2B5EF4-FFF2-40B4-BE49-F238E27FC236}">
                <a16:creationId xmlns:a16="http://schemas.microsoft.com/office/drawing/2014/main" id="{8E67742D-5BB9-C643-DC61-898509BFF2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782AFE0-7319-CF78-3A7E-BDF1504DB93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04332F-5614-4EAE-A6D0-A6B6C6023EC6}" type="slidenum">
              <a:rPr lang="en-GB" smtClean="0"/>
              <a:t>‹#›</a:t>
            </a:fld>
            <a:endParaRPr lang="en-GB"/>
          </a:p>
        </p:txBody>
      </p:sp>
    </p:spTree>
    <p:extLst>
      <p:ext uri="{BB962C8B-B14F-4D97-AF65-F5344CB8AC3E}">
        <p14:creationId xmlns:p14="http://schemas.microsoft.com/office/powerpoint/2010/main" val="15175957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C8B283-0891-B649-ECE7-34C13C9C2244}"/>
              </a:ext>
            </a:extLst>
          </p:cNvPr>
          <p:cNvSpPr>
            <a:spLocks noGrp="1"/>
          </p:cNvSpPr>
          <p:nvPr>
            <p:ph type="ctrTitle"/>
          </p:nvPr>
        </p:nvSpPr>
        <p:spPr>
          <a:xfrm>
            <a:off x="4038600" y="1939159"/>
            <a:ext cx="7644627" cy="2751086"/>
          </a:xfrm>
        </p:spPr>
        <p:txBody>
          <a:bodyPr>
            <a:normAutofit/>
          </a:bodyPr>
          <a:lstStyle/>
          <a:p>
            <a:pPr algn="r"/>
            <a:r>
              <a:rPr lang="en-GB" sz="4700"/>
              <a:t>PSYCHOLOGY IN HEALTH AND SOCIAL CARE(BMHP4010-BIRM).TUTOR ALICE CLAYTON</a:t>
            </a:r>
          </a:p>
        </p:txBody>
      </p:sp>
      <p:sp>
        <p:nvSpPr>
          <p:cNvPr id="3" name="Subtitle 2">
            <a:extLst>
              <a:ext uri="{FF2B5EF4-FFF2-40B4-BE49-F238E27FC236}">
                <a16:creationId xmlns:a16="http://schemas.microsoft.com/office/drawing/2014/main" id="{B511C9FF-C82C-2D2A-7B8D-2DEB6E99B8C2}"/>
              </a:ext>
            </a:extLst>
          </p:cNvPr>
          <p:cNvSpPr>
            <a:spLocks noGrp="1"/>
          </p:cNvSpPr>
          <p:nvPr>
            <p:ph type="subTitle" idx="1"/>
          </p:nvPr>
        </p:nvSpPr>
        <p:spPr>
          <a:xfrm>
            <a:off x="4038600" y="4782320"/>
            <a:ext cx="7644627" cy="1329443"/>
          </a:xfrm>
        </p:spPr>
        <p:txBody>
          <a:bodyPr>
            <a:normAutofit/>
          </a:bodyPr>
          <a:lstStyle/>
          <a:p>
            <a:pPr algn="r"/>
            <a:r>
              <a:rPr lang="en-GB"/>
              <a:t>WABIWA MUKA(2008415)</a:t>
            </a:r>
          </a:p>
        </p:txBody>
      </p:sp>
    </p:spTree>
    <p:extLst>
      <p:ext uri="{BB962C8B-B14F-4D97-AF65-F5344CB8AC3E}">
        <p14:creationId xmlns:p14="http://schemas.microsoft.com/office/powerpoint/2010/main" val="187461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A24778F3-4E92-3802-05BB-6CA4A230311D}"/>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Supporting Shona using Bowlby’s Attachment Theory:</a:t>
            </a:r>
          </a:p>
          <a:p>
            <a:pPr indent="-228600">
              <a:lnSpc>
                <a:spcPct val="90000"/>
              </a:lnSpc>
              <a:spcAft>
                <a:spcPts val="600"/>
              </a:spcAft>
              <a:buFont typeface="Arial" panose="020B0604020202020204" pitchFamily="34" charset="0"/>
              <a:buChar char="•"/>
            </a:pPr>
            <a:r>
              <a:rPr lang="en-US"/>
              <a:t> This presentation looks at Shona, aged 3, who has recently started nursery and becomes distressed when her carers leave. </a:t>
            </a:r>
          </a:p>
          <a:p>
            <a:pPr indent="-228600">
              <a:lnSpc>
                <a:spcPct val="90000"/>
              </a:lnSpc>
              <a:spcAft>
                <a:spcPts val="600"/>
              </a:spcAft>
              <a:buFont typeface="Arial" panose="020B0604020202020204" pitchFamily="34" charset="0"/>
              <a:buChar char="•"/>
            </a:pPr>
            <a:r>
              <a:rPr lang="en-US"/>
              <a:t>The main theory used is John Bowlby’s attachment theory. The presentation explains attachment, applies the theory to Shona and suggests practical support.</a:t>
            </a:r>
          </a:p>
          <a:p>
            <a:pPr indent="-228600">
              <a:lnSpc>
                <a:spcPct val="90000"/>
              </a:lnSpc>
              <a:spcAft>
                <a:spcPts val="600"/>
              </a:spcAft>
              <a:buFont typeface="Arial" panose="020B0604020202020204" pitchFamily="34" charset="0"/>
              <a:buChar char="•"/>
            </a:pPr>
            <a:r>
              <a:rPr lang="en-US"/>
              <a:t> It also considers Shona’s emotional, social, cognitive and physical development. </a:t>
            </a:r>
          </a:p>
          <a:p>
            <a:pPr indent="-228600">
              <a:lnSpc>
                <a:spcPct val="90000"/>
              </a:lnSpc>
              <a:spcAft>
                <a:spcPts val="600"/>
              </a:spcAft>
              <a:buFont typeface="Arial" panose="020B0604020202020204" pitchFamily="34" charset="0"/>
              <a:buChar char="•"/>
            </a:pPr>
            <a:r>
              <a:rPr lang="en-US"/>
              <a:t>The aim is to help Shona feel safe first, so that she can gradually become more confident and independent. </a:t>
            </a:r>
          </a:p>
          <a:p>
            <a:pPr indent="-228600">
              <a:lnSpc>
                <a:spcPct val="90000"/>
              </a:lnSpc>
              <a:spcAft>
                <a:spcPts val="600"/>
              </a:spcAft>
              <a:buFont typeface="Arial" panose="020B0604020202020204" pitchFamily="34" charset="0"/>
              <a:buChar char="•"/>
            </a:pPr>
            <a:r>
              <a:rPr lang="en-US"/>
              <a:t>Bowlby (1969); Gilbride, Lam and O’Donnell (2016); Boyd and Bee (2019).</a:t>
            </a:r>
          </a:p>
        </p:txBody>
      </p:sp>
    </p:spTree>
    <p:extLst>
      <p:ext uri="{BB962C8B-B14F-4D97-AF65-F5344CB8AC3E}">
        <p14:creationId xmlns:p14="http://schemas.microsoft.com/office/powerpoint/2010/main" val="734498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8" name="Arc 67">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A8989E0B-12BB-F10C-6A7F-22FF06ABC59A}"/>
              </a:ext>
            </a:extLst>
          </p:cNvPr>
          <p:cNvSpPr>
            <a:spLocks noGrp="1"/>
          </p:cNvSpPr>
          <p:nvPr>
            <p:ph type="title"/>
          </p:nvPr>
        </p:nvSpPr>
        <p:spPr>
          <a:xfrm>
            <a:off x="838200" y="365125"/>
            <a:ext cx="10515599" cy="1325563"/>
          </a:xfrm>
        </p:spPr>
        <p:txBody>
          <a:bodyPr vert="horz" lIns="91440" tIns="45720" rIns="91440" bIns="45720" rtlCol="0" anchor="ctr">
            <a:normAutofit/>
          </a:bodyPr>
          <a:lstStyle/>
          <a:p>
            <a:r>
              <a:rPr lang="en-US" kern="1200">
                <a:solidFill>
                  <a:schemeClr val="tx1"/>
                </a:solidFill>
                <a:latin typeface="+mj-lt"/>
                <a:ea typeface="+mj-ea"/>
                <a:cs typeface="+mj-cs"/>
              </a:rPr>
              <a:t>. Bowlby’s Attachment</a:t>
            </a:r>
          </a:p>
        </p:txBody>
      </p:sp>
      <p:sp>
        <p:nvSpPr>
          <p:cNvPr id="61" name="TextBox 60">
            <a:extLst>
              <a:ext uri="{FF2B5EF4-FFF2-40B4-BE49-F238E27FC236}">
                <a16:creationId xmlns:a16="http://schemas.microsoft.com/office/drawing/2014/main" id="{D173686A-51B0-937C-B01E-CF7D4E6D1259}"/>
              </a:ext>
            </a:extLst>
          </p:cNvPr>
          <p:cNvSpPr txBox="1"/>
          <p:nvPr/>
        </p:nvSpPr>
        <p:spPr>
          <a:xfrm>
            <a:off x="838200" y="1825625"/>
            <a:ext cx="5393361"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 Theory Bowlby believed that young children have a strong need to stay close to an attachment figure, especially when they feel frightened or separated. </a:t>
            </a:r>
          </a:p>
          <a:p>
            <a:pPr indent="-228600">
              <a:lnSpc>
                <a:spcPct val="90000"/>
              </a:lnSpc>
              <a:spcAft>
                <a:spcPts val="600"/>
              </a:spcAft>
              <a:buFont typeface="Arial" panose="020B0604020202020204" pitchFamily="34" charset="0"/>
              <a:buChar char="•"/>
            </a:pPr>
            <a:r>
              <a:rPr lang="en-US"/>
              <a:t>Crying, clinging and following an adult can be attachment behaviours used to seek safety and comfort.</a:t>
            </a:r>
          </a:p>
          <a:p>
            <a:pPr indent="-228600">
              <a:lnSpc>
                <a:spcPct val="90000"/>
              </a:lnSpc>
              <a:spcAft>
                <a:spcPts val="600"/>
              </a:spcAft>
              <a:buFont typeface="Arial" panose="020B0604020202020204" pitchFamily="34" charset="0"/>
              <a:buChar char="•"/>
            </a:pPr>
            <a:r>
              <a:rPr lang="en-US"/>
              <a:t> A trusted adult can become a ‘secure base’ from which a child feels confident enough to explore, play and learn. Repeated caring experiences can shape an ‘internal working model’ — the child’s expectations about whether other people will be available and supportive. Secure relationships can support confidence, emotional regulation and later social relationships. Bowlby (1969); Ainsworth et al. (1978); Gilbride, Lam and O’Donnell (2016).</a:t>
            </a:r>
          </a:p>
        </p:txBody>
      </p:sp>
      <p:sp>
        <p:nvSpPr>
          <p:cNvPr id="70" name="Oval 6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D5A42B7-AC28-429A-E253-051A903B6A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9962" y="2981568"/>
            <a:ext cx="4221597" cy="3169849"/>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p:spPr>
      </p:pic>
    </p:spTree>
    <p:extLst>
      <p:ext uri="{BB962C8B-B14F-4D97-AF65-F5344CB8AC3E}">
        <p14:creationId xmlns:p14="http://schemas.microsoft.com/office/powerpoint/2010/main" val="717834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TextBox 21">
            <a:extLst>
              <a:ext uri="{FF2B5EF4-FFF2-40B4-BE49-F238E27FC236}">
                <a16:creationId xmlns:a16="http://schemas.microsoft.com/office/drawing/2014/main" id="{A634DCDB-6E5C-8EC8-4DAB-E779920E0877}"/>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3. Applying the Theory to Shona: </a:t>
            </a:r>
          </a:p>
          <a:p>
            <a:pPr indent="-228600">
              <a:lnSpc>
                <a:spcPct val="90000"/>
              </a:lnSpc>
              <a:spcAft>
                <a:spcPts val="600"/>
              </a:spcAft>
              <a:buFont typeface="Arial" panose="020B0604020202020204" pitchFamily="34" charset="0"/>
              <a:buChar char="•"/>
            </a:pPr>
            <a:r>
              <a:rPr lang="en-US"/>
              <a:t>Shona's distress when her carers leave can be understood as separation anxiety rather than deliberate difficult behaviour. </a:t>
            </a:r>
          </a:p>
          <a:p>
            <a:pPr indent="-228600">
              <a:lnSpc>
                <a:spcPct val="90000"/>
              </a:lnSpc>
              <a:spcAft>
                <a:spcPts val="600"/>
              </a:spcAft>
              <a:buFont typeface="Arial" panose="020B0604020202020204" pitchFamily="34" charset="0"/>
              <a:buChar char="•"/>
            </a:pPr>
            <a:r>
              <a:rPr lang="en-US"/>
              <a:t>The nursery is unfamiliar, so Shona may not yet see practitioners as trusted adults or as a secure base. When Shona feels anxious, she may focus on finding safety instead of talking, exploring or joining group play. </a:t>
            </a:r>
          </a:p>
          <a:p>
            <a:pPr indent="-228600">
              <a:lnSpc>
                <a:spcPct val="90000"/>
              </a:lnSpc>
              <a:spcAft>
                <a:spcPts val="600"/>
              </a:spcAft>
              <a:buFont typeface="Arial" panose="020B0604020202020204" pitchFamily="34" charset="0"/>
              <a:buChar char="•"/>
            </a:pPr>
            <a:r>
              <a:rPr lang="en-US"/>
              <a:t>Her limited communication should not automatically be seen as unwillingness; staff should observe when she feels most relaxed and confident. </a:t>
            </a:r>
          </a:p>
          <a:p>
            <a:pPr indent="-228600">
              <a:lnSpc>
                <a:spcPct val="90000"/>
              </a:lnSpc>
              <a:spcAft>
                <a:spcPts val="600"/>
              </a:spcAft>
              <a:buFont typeface="Arial" panose="020B0604020202020204" pitchFamily="34" charset="0"/>
              <a:buChar char="•"/>
            </a:pPr>
            <a:r>
              <a:rPr lang="en-US"/>
              <a:t>Consistent and sensitive care may gradually help her trust the nursery environment and become more independent. Gilbride, Lam and O’Donnell (2016); Boyd and Bee (2019); O’Kane (2020).</a:t>
            </a:r>
          </a:p>
        </p:txBody>
      </p:sp>
    </p:spTree>
    <p:extLst>
      <p:ext uri="{BB962C8B-B14F-4D97-AF65-F5344CB8AC3E}">
        <p14:creationId xmlns:p14="http://schemas.microsoft.com/office/powerpoint/2010/main" val="3753677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Arc 4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2" name="TextBox 41">
            <a:extLst>
              <a:ext uri="{FF2B5EF4-FFF2-40B4-BE49-F238E27FC236}">
                <a16:creationId xmlns:a16="http://schemas.microsoft.com/office/drawing/2014/main" id="{27CA843C-5665-14FE-6D92-5D3A2258F71D}"/>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4. Support Plan for Shona:</a:t>
            </a:r>
          </a:p>
          <a:p>
            <a:pPr indent="-228600">
              <a:lnSpc>
                <a:spcPct val="90000"/>
              </a:lnSpc>
              <a:spcAft>
                <a:spcPts val="600"/>
              </a:spcAft>
              <a:buFont typeface="Arial" panose="020B0604020202020204" pitchFamily="34" charset="0"/>
              <a:buChar char="•"/>
            </a:pPr>
            <a:r>
              <a:rPr lang="en-US"/>
              <a:t>Give Shona a consistent key person who welcomes her, comforts her and checks in with her during the day. Agree a short and predictable goodbye routine with her carers so separation becomes easier to understand. Use a family photograph, familiar comfort object or simple visual routine to provide reassurance. Use calm language, gestures, books, songs and play to encourage communication without putting pressure on her. </a:t>
            </a:r>
          </a:p>
          <a:p>
            <a:pPr indent="-228600">
              <a:lnSpc>
                <a:spcPct val="90000"/>
              </a:lnSpc>
              <a:spcAft>
                <a:spcPts val="600"/>
              </a:spcAft>
              <a:buFont typeface="Arial" panose="020B0604020202020204" pitchFamily="34" charset="0"/>
              <a:buChar char="•"/>
            </a:pPr>
            <a:r>
              <a:rPr lang="en-US"/>
              <a:t>Begin with parallel play or one calm peer, then slowly introduce small-group activities as her confidence increases. Work closely with Shona’s carers and share what helps her settle. Bowlby (1969); O’Kane (2020); Gross (2020)</a:t>
            </a:r>
          </a:p>
        </p:txBody>
      </p:sp>
    </p:spTree>
    <p:extLst>
      <p:ext uri="{BB962C8B-B14F-4D97-AF65-F5344CB8AC3E}">
        <p14:creationId xmlns:p14="http://schemas.microsoft.com/office/powerpoint/2010/main" val="124897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6E52F61-75A2-D89D-0FFA-A38A1D9204FD}"/>
              </a:ext>
            </a:extLst>
          </p:cNvPr>
          <p:cNvSpPr txBox="1"/>
          <p:nvPr/>
        </p:nvSpPr>
        <p:spPr>
          <a:xfrm>
            <a:off x="5370153" y="1526033"/>
            <a:ext cx="5536397" cy="393528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a:t>5. Supporting Whole-Child Development Emotional development: </a:t>
            </a:r>
          </a:p>
          <a:p>
            <a:pPr indent="-228600">
              <a:lnSpc>
                <a:spcPct val="90000"/>
              </a:lnSpc>
              <a:spcAft>
                <a:spcPts val="600"/>
              </a:spcAft>
              <a:buFont typeface="Arial" panose="020B0604020202020204" pitchFamily="34" charset="0"/>
              <a:buChar char="•"/>
            </a:pPr>
            <a:r>
              <a:rPr lang="en-US" sz="1500"/>
              <a:t>feeling safe can help Shona manage separation and recover from distress. Social development: increased confidence may help her build relationships with nursery staff and other children. </a:t>
            </a:r>
          </a:p>
          <a:p>
            <a:pPr indent="-228600">
              <a:lnSpc>
                <a:spcPct val="90000"/>
              </a:lnSpc>
              <a:spcAft>
                <a:spcPts val="600"/>
              </a:spcAft>
              <a:buFont typeface="Arial" panose="020B0604020202020204" pitchFamily="34" charset="0"/>
              <a:buChar char="•"/>
            </a:pPr>
            <a:r>
              <a:rPr lang="en-US" sz="1500"/>
              <a:t>Cognitive development: when anxiety reduces, Shona may have more attention available for curiosity, play and learning. </a:t>
            </a:r>
          </a:p>
          <a:p>
            <a:pPr indent="-228600">
              <a:lnSpc>
                <a:spcPct val="90000"/>
              </a:lnSpc>
              <a:spcAft>
                <a:spcPts val="600"/>
              </a:spcAft>
              <a:buFont typeface="Arial" panose="020B0604020202020204" pitchFamily="34" charset="0"/>
              <a:buChar char="•"/>
            </a:pPr>
            <a:r>
              <a:rPr lang="en-US" sz="1500"/>
              <a:t>Physical development: feeling secure may encourage her to move around the nursery and take part in active play. Communication: adults can model simple language and give Shona enough time to respond in her own way. </a:t>
            </a:r>
          </a:p>
          <a:p>
            <a:pPr indent="-228600">
              <a:lnSpc>
                <a:spcPct val="90000"/>
              </a:lnSpc>
              <a:spcAft>
                <a:spcPts val="600"/>
              </a:spcAft>
              <a:buFont typeface="Arial" panose="020B0604020202020204" pitchFamily="34" charset="0"/>
              <a:buChar char="•"/>
            </a:pPr>
            <a:r>
              <a:rPr lang="en-US" sz="1500"/>
              <a:t>Progress should be gradual and based on Shona’s individual needs rather than comparing her with other children. </a:t>
            </a:r>
          </a:p>
          <a:p>
            <a:pPr indent="-228600">
              <a:lnSpc>
                <a:spcPct val="90000"/>
              </a:lnSpc>
              <a:spcAft>
                <a:spcPts val="600"/>
              </a:spcAft>
              <a:buFont typeface="Arial" panose="020B0604020202020204" pitchFamily="34" charset="0"/>
              <a:buChar char="•"/>
            </a:pPr>
            <a:r>
              <a:rPr lang="en-US" sz="1500"/>
              <a:t>Boyd and Bee (2019); Gross (2020); O’Kane (2020).</a:t>
            </a:r>
          </a:p>
        </p:txBody>
      </p:sp>
    </p:spTree>
    <p:extLst>
      <p:ext uri="{BB962C8B-B14F-4D97-AF65-F5344CB8AC3E}">
        <p14:creationId xmlns:p14="http://schemas.microsoft.com/office/powerpoint/2010/main" val="183749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77DA2C5A-35B3-0511-0FC9-D35AAFEE7E5E}"/>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6. Monitoring Progress and Critical Evaluation:</a:t>
            </a:r>
          </a:p>
          <a:p>
            <a:pPr indent="-228600">
              <a:lnSpc>
                <a:spcPct val="90000"/>
              </a:lnSpc>
              <a:spcAft>
                <a:spcPts val="600"/>
              </a:spcAft>
              <a:buFont typeface="Arial" panose="020B0604020202020204" pitchFamily="34" charset="0"/>
              <a:buChar char="•"/>
            </a:pPr>
            <a:r>
              <a:rPr lang="en-US"/>
              <a:t>Staff can record how long Shona takes to settle, what causes distress and which strategies help her feel calm. They can observe changes in speech, play, exploration and interaction with adults and peers. </a:t>
            </a:r>
          </a:p>
          <a:p>
            <a:pPr indent="-228600">
              <a:lnSpc>
                <a:spcPct val="90000"/>
              </a:lnSpc>
              <a:spcAft>
                <a:spcPts val="600"/>
              </a:spcAft>
              <a:buFont typeface="Arial" panose="020B0604020202020204" pitchFamily="34" charset="0"/>
              <a:buChar char="•"/>
            </a:pPr>
            <a:r>
              <a:rPr lang="en-US"/>
              <a:t>Regular communication with carers can show whether the same patterns happen at home and nursery. Bowlby's theory is useful because it explains why secure relationships are important for young children. </a:t>
            </a:r>
          </a:p>
          <a:p>
            <a:pPr indent="-228600">
              <a:lnSpc>
                <a:spcPct val="90000"/>
              </a:lnSpc>
              <a:spcAft>
                <a:spcPts val="600"/>
              </a:spcAft>
              <a:buFont typeface="Arial" panose="020B0604020202020204" pitchFamily="34" charset="0"/>
              <a:buChar char="•"/>
            </a:pPr>
            <a:r>
              <a:rPr lang="en-US"/>
              <a:t>However, attachment theory should not explain every behaviour. Temperament, language, culture, neurodevelopment and previous experiences may also influence Shona. </a:t>
            </a:r>
          </a:p>
          <a:p>
            <a:pPr indent="-228600">
              <a:lnSpc>
                <a:spcPct val="90000"/>
              </a:lnSpc>
              <a:spcAft>
                <a:spcPts val="600"/>
              </a:spcAft>
              <a:buFont typeface="Arial" panose="020B0604020202020204" pitchFamily="34" charset="0"/>
              <a:buChar char="•"/>
            </a:pPr>
            <a:r>
              <a:rPr lang="en-US"/>
              <a:t>Rutter argues that attachment ideas are valuable but should be used carefully and alongside wider developmental evidence. Gilbride, Lam and O’Donnell (2016, pp. 256, 260); Rutter (1995); Gross (2020).</a:t>
            </a:r>
          </a:p>
        </p:txBody>
      </p:sp>
    </p:spTree>
    <p:extLst>
      <p:ext uri="{BB962C8B-B14F-4D97-AF65-F5344CB8AC3E}">
        <p14:creationId xmlns:p14="http://schemas.microsoft.com/office/powerpoint/2010/main" val="624794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7CB93808-161A-FF1F-437A-48BF04506D8B}"/>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7. Conclusion</a:t>
            </a:r>
          </a:p>
          <a:p>
            <a:pPr indent="-228600">
              <a:lnSpc>
                <a:spcPct val="90000"/>
              </a:lnSpc>
              <a:spcAft>
                <a:spcPts val="600"/>
              </a:spcAft>
              <a:buFont typeface="Arial" panose="020B0604020202020204" pitchFamily="34" charset="0"/>
              <a:buChar char="•"/>
            </a:pPr>
            <a:r>
              <a:rPr lang="en-US"/>
              <a:t>Bowlby’s attachment theory helps explain why Shona may become distressed when separated from her carers. A consistent key person can provide reassurance and may gradually become a secure base in the nursery. Predictable routines, sensitive communication and gradual peer interaction can support Shona without forcing independence too quickly. Feeling emotionally secure can support her social, cognitive, physical and communication development. Practitioners should monitor her progress, work in partnership with carers and consider other factors as well as attachment. Overall, the main goal is to help Shona feel safe enough to explore, learn and build relationships. Bowlby (1969); Boyd and Bee (2019); Gilbride, Lam and O’Donnell (2016).</a:t>
            </a:r>
          </a:p>
        </p:txBody>
      </p:sp>
    </p:spTree>
    <p:extLst>
      <p:ext uri="{BB962C8B-B14F-4D97-AF65-F5344CB8AC3E}">
        <p14:creationId xmlns:p14="http://schemas.microsoft.com/office/powerpoint/2010/main" val="3263539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TextBox 4">
            <a:extLst>
              <a:ext uri="{FF2B5EF4-FFF2-40B4-BE49-F238E27FC236}">
                <a16:creationId xmlns:a16="http://schemas.microsoft.com/office/drawing/2014/main" id="{23E1B6E1-ECEE-914C-50F3-533AFC43A01B}"/>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t>8. References</a:t>
            </a:r>
          </a:p>
          <a:p>
            <a:pPr indent="-228600">
              <a:lnSpc>
                <a:spcPct val="90000"/>
              </a:lnSpc>
              <a:spcAft>
                <a:spcPts val="600"/>
              </a:spcAft>
              <a:buFont typeface="Arial" panose="020B0604020202020204" pitchFamily="34" charset="0"/>
              <a:buChar char="•"/>
            </a:pPr>
            <a:r>
              <a:rPr lang="en-US"/>
              <a:t>Ainsworth, M.D.S., Belhar, M.C., Waters, E. and Wall, S. (1978) Patterns of Attachment: A Psychological Study of the Strange Situation. Hillsdale, NJ: Lawrence Erlbaum Associates. Bowlby, J. (1969) Attachment and Loss. Vol. 1: Attachment. London: Hogarth Press. Boyd, D.R. and Bee, H.L. (2019) Lifespan Development. Global edn. Harlow: Pearson. Gilbride, R., Lam, V.L. and O’Donnell, V.L. (2016) Developmental Psychology. 2nd edn. Harlow: Pearson. Gross, R.D. (2020) Psychology: The Science of Mind and Behaviour. 8th edn. London: Hodder Education. O'Kane, D. (2020) Psychology: An Introduction for Health Professionals. 2nd edn. Amsterdam: Elsevier. Rutter, M. (1995) ‘Clinical implications of attachment concepts: retrospect and prospect’, Journal of Child Psychology and Psychiatry, 36(4), pp. 549–571.</a:t>
            </a:r>
          </a:p>
        </p:txBody>
      </p:sp>
    </p:spTree>
    <p:extLst>
      <p:ext uri="{BB962C8B-B14F-4D97-AF65-F5344CB8AC3E}">
        <p14:creationId xmlns:p14="http://schemas.microsoft.com/office/powerpoint/2010/main" val="1100828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6228</TotalTime>
  <Words>1109</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Aptos Display</vt:lpstr>
      <vt:lpstr>Arial</vt:lpstr>
      <vt:lpstr>Calibri</vt:lpstr>
      <vt:lpstr>Office Theme</vt:lpstr>
      <vt:lpstr>PSYCHOLOGY IN HEALTH AND SOCIAL CARE(BMHP4010-BIRM).TUTOR ALICE CLAYTON</vt:lpstr>
      <vt:lpstr>PowerPoint Presentation</vt:lpstr>
      <vt:lpstr>. Bowlby’s Attachment</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Wabiwa Babunga Muka (2008415)</dc:creator>
  <cp:lastModifiedBy>Wabiwa Babunga Muka (2008415)</cp:lastModifiedBy>
  <cp:revision>3</cp:revision>
  <dcterms:created xsi:type="dcterms:W3CDTF">2026-10-03T21:18:25Z</dcterms:created>
  <dcterms:modified xsi:type="dcterms:W3CDTF">2026-10-10T14:57:40Z</dcterms:modified>
</cp:coreProperties>
</file>