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2"/>
  </p:notesMasterIdLst>
  <p:sldIdLst>
    <p:sldId id="256" r:id="rId2"/>
    <p:sldId id="271" r:id="rId3"/>
    <p:sldId id="269" r:id="rId4"/>
    <p:sldId id="257" r:id="rId5"/>
    <p:sldId id="258" r:id="rId6"/>
    <p:sldId id="270" r:id="rId7"/>
    <p:sldId id="261" r:id="rId8"/>
    <p:sldId id="264" r:id="rId9"/>
    <p:sldId id="266" r:id="rId10"/>
    <p:sldId id="267" r:id="rId11"/>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3840">
          <p15:clr>
            <a:srgbClr val="000000"/>
          </p15:clr>
        </p15:guide>
      </p15:sldGuideLst>
    </p:ext>
    <p: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19" roundtripDataSignature="AMtx7mhEKSsdsE73O4YfMOBSwmEJrs9xRQ=="/>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A0D31AB3-F228-7E13-26A7-9F4BD06C0BF2}" name="anaida adamache" initials="aa" userId="b0af15e6b0a8ec17"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F81E66-5266-4A10-8B77-52F6699CBF18}" v="2" dt="2023-11-11T16:12:43.553"/>
    <p1510:client id="{5C17FB82-0C0B-4C52-9B4A-87E2BE853358}" v="38" dt="2023-11-11T16:28:54.615"/>
    <p1510:client id="{C99C7957-7C67-4A73-977D-BA1E94A12C9A}" v="530" dt="2023-11-11T15:36:55.0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6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notesMaster" Target="notesMasters/notesMaster1.xml"/><Relationship Id="rId25" Type="http://schemas.microsoft.com/office/2018/10/relationships/authors" Target="authors.xml"/><Relationship Id="rId2" Type="http://schemas.openxmlformats.org/officeDocument/2006/relationships/slide" Target="slides/slide1.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23" Type="http://schemas.openxmlformats.org/officeDocument/2006/relationships/tableStyles" Target="tableStyles.xml"/><Relationship Id="rId10" Type="http://schemas.openxmlformats.org/officeDocument/2006/relationships/slide" Target="slides/slide9.xml"/><Relationship Id="rId19" Type="http://customschemas.google.com/relationships/presentationmetadata" Target="metadata"/><Relationship Id="rId4" Type="http://schemas.openxmlformats.org/officeDocument/2006/relationships/slide" Target="slides/slide3.xml"/><Relationship Id="rId9" Type="http://schemas.openxmlformats.org/officeDocument/2006/relationships/slide" Target="slides/slide8.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L="914400" marR="0" lvl="1"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L="1371600" marR="0" lvl="2"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L="1828800" marR="0" lvl="3"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L="2286000" marR="0" lvl="4"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L="2743200" marR="0" lvl="5"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L="3200400" marR="0" lvl="6"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L="3657600" marR="0" lvl="7"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L="4114800" marR="0" lvl="8"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86" name="Google Shape;86;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significance of comprehensive employee involvement and assessment for organisational performance is emphasised in this synopsis. It emphasises the preliminary processes of conducting interviews and ability tests, then applying Maslow's engagement model to determine and meet the requirements of the workforce. The influence of digital skills on organisational goals is discussed, along with the need of training in adjusting to </a:t>
            </a:r>
            <a:r>
              <a:rPr lang="en-GB" err="1"/>
              <a:t>technolog</a:t>
            </a:r>
            <a:r>
              <a:rPr lang="en-GB"/>
              <a:t> changes. It is emphasised that employee well-being is a key driver of contentment, efficiency, and production. Finally, a unified policy for employee engagement is recommended in order to lower attrition and raise the standard of professionalism in company operations.</a:t>
            </a:r>
            <a:endParaRPr/>
          </a:p>
        </p:txBody>
      </p:sp>
      <p:sp>
        <p:nvSpPr>
          <p:cNvPr id="4" name="Slide Number Placeholder 3"/>
          <p:cNvSpPr>
            <a:spLocks noGrp="1"/>
          </p:cNvSpPr>
          <p:nvPr>
            <p:ph type="sldNum" idx="12"/>
          </p:nvPr>
        </p:nvSpPr>
        <p:spPr/>
        <p:txBody>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smtClean="0">
                <a:solidFill>
                  <a:schemeClr val="dk1"/>
                </a:solidFill>
                <a:latin typeface="Calibri"/>
                <a:ea typeface="Calibri"/>
                <a:cs typeface="Calibri"/>
                <a:sym typeface="Calibri"/>
              </a:rPr>
              <a:t>3</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3793483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3" name="Google Shape;93;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This presentation is going to make a clear mention of the employee engagement procedures. This is going to be done on the basis of the checklist formed in the second component of the task, along with the help of a suitable model. </a:t>
            </a:r>
            <a:endParaRPr/>
          </a:p>
        </p:txBody>
      </p:sp>
      <p:sp>
        <p:nvSpPr>
          <p:cNvPr id="94" name="Google Shape;94;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4</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3" name="Google Shape;103;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In the beginning, the abilities and aptitude of the employees are to be tested after receiving the application for employment. After this, the human resource manager of the </a:t>
            </a:r>
            <a:r>
              <a:rPr lang="en-US" err="1"/>
              <a:t>organisation</a:t>
            </a:r>
            <a:r>
              <a:rPr lang="en-US"/>
              <a:t> is going to conduct an interview of the candidate to get a clear view of the potential and the psychology, on the basis of the resume. </a:t>
            </a:r>
            <a:endParaRPr/>
          </a:p>
        </p:txBody>
      </p:sp>
      <p:sp>
        <p:nvSpPr>
          <p:cNvPr id="104" name="Google Shape;104;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5</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a:solidFill>
                  <a:srgbClr val="666D81"/>
                </a:solidFill>
                <a:effectLst/>
                <a:latin typeface="Noto Sans JP"/>
              </a:rPr>
              <a:t>To create an effective housekeeping checklist is essential to  ensure the tasks are completed  in a timely and efficient manner. By creating a  checklist, start by listing all of the tasks that need to be completed daily. Assign each task to a specific staff member or team and establish a schedule for when each task should be completed. It is also important to include a section for noting any issues or problems that need to be addressed, such as broken items or areas that require extra cleaning.</a:t>
            </a:r>
            <a:endParaRPr lang="en-GB"/>
          </a:p>
        </p:txBody>
      </p:sp>
      <p:sp>
        <p:nvSpPr>
          <p:cNvPr id="4" name="Slide Number Placeholder 3"/>
          <p:cNvSpPr>
            <a:spLocks noGrp="1"/>
          </p:cNvSpPr>
          <p:nvPr>
            <p:ph type="sldNum" idx="12"/>
          </p:nvPr>
        </p:nvSpPr>
        <p:spPr/>
        <p:txBody>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smtClean="0">
                <a:solidFill>
                  <a:schemeClr val="dk1"/>
                </a:solidFill>
                <a:latin typeface="Calibri"/>
                <a:ea typeface="Calibri"/>
                <a:cs typeface="Calibri"/>
                <a:sym typeface="Calibri"/>
              </a:rPr>
              <a:t>6</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42168028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g295b4226bda_0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7" name="Google Shape;137;g295b4226bda_0_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To cope with the changing environment of technology, </a:t>
            </a:r>
            <a:r>
              <a:rPr lang="en-US" err="1"/>
              <a:t>organisations</a:t>
            </a:r>
            <a:r>
              <a:rPr lang="en-US"/>
              <a:t> need to adopt new and advanced technology. The lack of digital and technical skills creates obstacles in achieving the goals of the </a:t>
            </a:r>
            <a:r>
              <a:rPr lang="en-US" err="1"/>
              <a:t>organisation</a:t>
            </a:r>
            <a:r>
              <a:rPr lang="en-US"/>
              <a:t> (Molino et al., 2020). Technical training for employees plays an important role in the easy adoption of the advanced technological era. It helps the employees to understand the use of new and modern techniques that provide a helpful measure in the completion of work given to them. </a:t>
            </a:r>
            <a:endParaRPr/>
          </a:p>
        </p:txBody>
      </p:sp>
      <p:sp>
        <p:nvSpPr>
          <p:cNvPr id="138" name="Google Shape;138;g295b4226bda_0_0: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Clr>
                <a:srgbClr val="000000"/>
              </a:buClr>
              <a:buSzPts val="1400"/>
              <a:buFont typeface="Arial"/>
              <a:buNone/>
            </a:pPr>
            <a:fld id="{00000000-1234-1234-1234-123412341234}" type="slidenum">
              <a:rPr lang="en-US"/>
              <a:t>7</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3" name="Google Shape;163;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Employee engagement can be helpful for the business </a:t>
            </a:r>
            <a:r>
              <a:rPr lang="en-US" err="1"/>
              <a:t>organisation</a:t>
            </a:r>
            <a:r>
              <a:rPr lang="en-US"/>
              <a:t> to ensure success in its different operations. This can even be counted to be helpful for reducing employee turnover rate and increasing the professionalism of the employees. </a:t>
            </a:r>
            <a:endParaRPr/>
          </a:p>
        </p:txBody>
      </p:sp>
      <p:sp>
        <p:nvSpPr>
          <p:cNvPr id="164" name="Google Shape;164;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8</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2" name="Google Shape;182;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The presentation has very appropriately mentioned the different aspects of employee engagement within the </a:t>
            </a:r>
            <a:r>
              <a:rPr lang="en-US" err="1"/>
              <a:t>organisation</a:t>
            </a:r>
            <a:r>
              <a:rPr lang="en-US"/>
              <a:t>. It is also expected to be helpful for the maintenance of stability in the success of the different business operations of the </a:t>
            </a:r>
            <a:r>
              <a:rPr lang="en-US" err="1"/>
              <a:t>organisation</a:t>
            </a:r>
            <a:r>
              <a:rPr lang="en-US"/>
              <a:t>.</a:t>
            </a:r>
          </a:p>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US"/>
              <a:t>In order to increase the effectiveness of employee engagement, the managers are required to engage the employees in various types of voluntary activities. Other than this, they are also required to make sure of the enhancement of the physical and mental health of the employees, which can help in employee engagement. </a:t>
            </a:r>
          </a:p>
          <a:p>
            <a:pPr marL="0" lvl="0" indent="0" algn="l" rtl="0">
              <a:lnSpc>
                <a:spcPct val="100000"/>
              </a:lnSpc>
              <a:spcBef>
                <a:spcPts val="0"/>
              </a:spcBef>
              <a:spcAft>
                <a:spcPts val="0"/>
              </a:spcAft>
              <a:buSzPts val="1400"/>
              <a:buNone/>
            </a:pPr>
            <a:endParaRPr/>
          </a:p>
        </p:txBody>
      </p:sp>
      <p:sp>
        <p:nvSpPr>
          <p:cNvPr id="183" name="Google Shape;183;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9</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90" name="Google Shape;190;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15"/>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 name="Google Shape;17;p15"/>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8" name="Google Shape;18;p1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 name="Google Shape;19;p1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 name="Google Shape;20;p1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1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 name="Google Shape;23;p16"/>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4" name="Google Shape;24;p1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5" name="Google Shape;25;p1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6" name="Google Shape;26;p1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17"/>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9" name="Google Shape;29;p17"/>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0" name="Google Shape;30;p1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1" name="Google Shape;31;p1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2" name="Google Shape;32;p1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1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 name="Google Shape;35;p18"/>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6" name="Google Shape;36;p18"/>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7" name="Google Shape;37;p1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 name="Google Shape;38;p1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 name="Google Shape;39;p1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19"/>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2" name="Google Shape;42;p19"/>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3" name="Google Shape;43;p19"/>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4" name="Google Shape;44;p19"/>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5" name="Google Shape;45;p19"/>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6" name="Google Shape;46;p1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 name="Google Shape;47;p1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8" name="Google Shape;48;p1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2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 name="Google Shape;51;p2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2" name="Google Shape;52;p2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 name="Google Shape;53;p2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22"/>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 name="Google Shape;60;p22"/>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1" name="Google Shape;61;p22"/>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2" name="Google Shape;62;p2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 name="Google Shape;63;p2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4" name="Google Shape;64;p2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23"/>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 name="Google Shape;67;p23"/>
          <p:cNvSpPr>
            <a:spLocks noGrp="1"/>
          </p:cNvSpPr>
          <p:nvPr>
            <p:ph type="pic" idx="2"/>
          </p:nvPr>
        </p:nvSpPr>
        <p:spPr>
          <a:xfrm>
            <a:off x="5183188" y="987425"/>
            <a:ext cx="6172200" cy="4873625"/>
          </a:xfrm>
          <a:prstGeom prst="rect">
            <a:avLst/>
          </a:prstGeom>
          <a:noFill/>
          <a:ln>
            <a:noFill/>
          </a:ln>
        </p:spPr>
      </p:sp>
      <p:sp>
        <p:nvSpPr>
          <p:cNvPr id="68" name="Google Shape;68;p23"/>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9" name="Google Shape;69;p2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 name="Google Shape;70;p2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1" name="Google Shape;71;p2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2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4" name="Google Shape;74;p24"/>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5" name="Google Shape;75;p2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 name="Google Shape;76;p2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7" name="Google Shape;77;p2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25"/>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0" name="Google Shape;80;p25"/>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1" name="Google Shape;81;p2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2" name="Google Shape;82;p2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3" name="Google Shape;83;p2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1" name="Google Shape;11;p14"/>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1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1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1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6" r:id="rId7"/>
    <p:sldLayoutId id="2147483657" r:id="rId8"/>
    <p:sldLayoutId id="2147483658" r:id="rId9"/>
    <p:sldLayoutId id="2147483659"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87"/>
        <p:cNvGrpSpPr/>
        <p:nvPr/>
      </p:nvGrpSpPr>
      <p:grpSpPr>
        <a:xfrm>
          <a:off x="0" y="0"/>
          <a:ext cx="0" cy="0"/>
          <a:chOff x="0" y="0"/>
          <a:chExt cx="0" cy="0"/>
        </a:xfrm>
      </p:grpSpPr>
      <p:sp>
        <p:nvSpPr>
          <p:cNvPr id="88" name="Google Shape;88;p1"/>
          <p:cNvSpPr/>
          <p:nvPr/>
        </p:nvSpPr>
        <p:spPr>
          <a:xfrm>
            <a:off x="-1"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just" rtl="0">
              <a:lnSpc>
                <a:spcPct val="150000"/>
              </a:lnSpc>
              <a:spcBef>
                <a:spcPts val="0"/>
              </a:spcBef>
              <a:spcAft>
                <a:spcPts val="0"/>
              </a:spcAft>
              <a:buClr>
                <a:srgbClr val="000000"/>
              </a:buClr>
              <a:buSzPts val="1800"/>
              <a:buFont typeface="Arial"/>
              <a:buNone/>
            </a:pPr>
            <a:endParaRPr sz="1200" b="0" i="0" u="none" strike="noStrike" cap="none" dirty="0">
              <a:solidFill>
                <a:schemeClr val="lt1"/>
              </a:solidFill>
              <a:latin typeface="+mn-lt"/>
              <a:ea typeface="Calibri"/>
              <a:cs typeface="Calibri"/>
              <a:sym typeface="Calibri"/>
            </a:endParaRPr>
          </a:p>
        </p:txBody>
      </p:sp>
      <p:sp>
        <p:nvSpPr>
          <p:cNvPr id="89" name="Google Shape;89;p1"/>
          <p:cNvSpPr txBox="1">
            <a:spLocks noGrp="1"/>
          </p:cNvSpPr>
          <p:nvPr>
            <p:ph type="ctrTitle"/>
          </p:nvPr>
        </p:nvSpPr>
        <p:spPr>
          <a:xfrm>
            <a:off x="836363" y="4071597"/>
            <a:ext cx="10515600" cy="1286544"/>
          </a:xfrm>
          <a:prstGeom prst="rect">
            <a:avLst/>
          </a:prstGeom>
          <a:noFill/>
          <a:ln>
            <a:noFill/>
          </a:ln>
        </p:spPr>
        <p:txBody>
          <a:bodyPr spcFirstLastPara="1" wrap="square" lIns="91425" tIns="45700" rIns="91425" bIns="45700" anchor="b" anchorCtr="0">
            <a:normAutofit fontScale="90000"/>
          </a:bodyPr>
          <a:lstStyle/>
          <a:p>
            <a:pPr marL="0" lvl="0" indent="0" algn="ctr" rtl="0">
              <a:lnSpc>
                <a:spcPct val="90000"/>
              </a:lnSpc>
              <a:spcBef>
                <a:spcPts val="0"/>
              </a:spcBef>
              <a:spcAft>
                <a:spcPts val="0"/>
              </a:spcAft>
              <a:buClr>
                <a:schemeClr val="dk1"/>
              </a:buClr>
              <a:buSzPts val="4000"/>
              <a:buFont typeface="Calibri"/>
              <a:buNone/>
            </a:pPr>
            <a:r>
              <a:rPr lang="en-US" sz="1200">
                <a:latin typeface="+mn-lt"/>
              </a:rPr>
              <a:t>Component 3</a:t>
            </a:r>
            <a:br>
              <a:rPr lang="en-US" sz="1200">
                <a:latin typeface="+mn-lt"/>
              </a:rPr>
            </a:br>
            <a:r>
              <a:rPr lang="en-US" sz="1200">
                <a:latin typeface="+mn-lt"/>
              </a:rPr>
              <a:t>Housekeeping Checklist Training</a:t>
            </a:r>
            <a:r>
              <a:rPr lang="en-US" sz="4000"/>
              <a:t> </a:t>
            </a:r>
            <a:br>
              <a:rPr lang="en-US" sz="4000"/>
            </a:br>
            <a:endParaRPr sz="4000"/>
          </a:p>
        </p:txBody>
      </p:sp>
      <p:pic>
        <p:nvPicPr>
          <p:cNvPr id="2" name="Google Shape;90;p1" descr="Employee Engagement: Creating A Engaging Work Culture">
            <a:extLst>
              <a:ext uri="{FF2B5EF4-FFF2-40B4-BE49-F238E27FC236}">
                <a16:creationId xmlns:a16="http://schemas.microsoft.com/office/drawing/2014/main" id="{2AB7D7A6-7CE6-2B71-46F4-E3431A9034A4}"/>
              </a:ext>
            </a:extLst>
          </p:cNvPr>
          <p:cNvPicPr preferRelativeResize="0"/>
          <p:nvPr/>
        </p:nvPicPr>
        <p:blipFill rotWithShape="1">
          <a:blip r:embed="rId3">
            <a:alphaModFix/>
          </a:blip>
          <a:srcRect t="17206" b="25766"/>
          <a:stretch/>
        </p:blipFill>
        <p:spPr>
          <a:xfrm>
            <a:off x="137662" y="171493"/>
            <a:ext cx="12191979" cy="3900104"/>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14675F8-065E-6831-8CB8-3BD460B96329}"/>
              </a:ext>
            </a:extLst>
          </p:cNvPr>
          <p:cNvSpPr txBox="1"/>
          <p:nvPr/>
        </p:nvSpPr>
        <p:spPr>
          <a:xfrm>
            <a:off x="445477" y="293078"/>
            <a:ext cx="10585938" cy="3323987"/>
          </a:xfrm>
          <a:prstGeom prst="rect">
            <a:avLst/>
          </a:prstGeom>
          <a:noFill/>
        </p:spPr>
        <p:txBody>
          <a:bodyPr wrap="square">
            <a:spAutoFit/>
          </a:bodyPr>
          <a:lstStyle/>
          <a:p>
            <a:r>
              <a:rPr lang="en-GB" dirty="0"/>
              <a:t>                                                                                 </a:t>
            </a:r>
            <a:r>
              <a:rPr lang="en-GB" dirty="0">
                <a:solidFill>
                  <a:schemeClr val="tx1"/>
                </a:solidFill>
              </a:rPr>
              <a:t>Table Of Contents </a:t>
            </a:r>
          </a:p>
          <a:p>
            <a:endParaRPr lang="en-GB" dirty="0"/>
          </a:p>
          <a:p>
            <a:endParaRPr lang="en-GB" dirty="0"/>
          </a:p>
          <a:p>
            <a:r>
              <a:rPr lang="en-GB" dirty="0"/>
              <a:t>                                                                               Housekeeping Checklist Training……………..1</a:t>
            </a:r>
          </a:p>
          <a:p>
            <a:r>
              <a:rPr lang="en-GB" dirty="0"/>
              <a:t>                                                                               </a:t>
            </a:r>
            <a:r>
              <a:rPr lang="en-US" dirty="0"/>
              <a:t>Summary………………………………………...3</a:t>
            </a:r>
          </a:p>
          <a:p>
            <a:pPr algn="just"/>
            <a:r>
              <a:rPr lang="en-US" dirty="0"/>
              <a:t>                                                                              Introduction……………………………………....4</a:t>
            </a:r>
          </a:p>
          <a:p>
            <a:r>
              <a:rPr lang="en-US" dirty="0"/>
              <a:t>                                                                              Measures taken for placement…………………5</a:t>
            </a:r>
          </a:p>
          <a:p>
            <a:r>
              <a:rPr lang="en-US" dirty="0"/>
              <a:t>                                                                              Employee Engagement Model …………………6</a:t>
            </a:r>
          </a:p>
          <a:p>
            <a:r>
              <a:rPr lang="en-US" dirty="0"/>
              <a:t>                                                                              Training of the employees </a:t>
            </a:r>
            <a:r>
              <a:rPr lang="en-US" dirty="0" err="1"/>
              <a:t>contd</a:t>
            </a:r>
            <a:r>
              <a:rPr lang="en-US" dirty="0"/>
              <a:t>………………..7</a:t>
            </a:r>
          </a:p>
          <a:p>
            <a:r>
              <a:rPr lang="en-US" dirty="0"/>
              <a:t>                                                                              Engagement of the employees………………….8</a:t>
            </a:r>
          </a:p>
          <a:p>
            <a:r>
              <a:rPr lang="en-US" dirty="0"/>
              <a:t>                                                                              Conclusion…………………………………………9</a:t>
            </a:r>
          </a:p>
          <a:p>
            <a:r>
              <a:rPr lang="en-US" dirty="0"/>
              <a:t>                                                                              References ……………………………………….10</a:t>
            </a:r>
          </a:p>
          <a:p>
            <a:endParaRPr lang="en-US" dirty="0"/>
          </a:p>
          <a:p>
            <a:endParaRPr lang="en-US" dirty="0"/>
          </a:p>
          <a:p>
            <a:endParaRPr lang="en-GB" dirty="0"/>
          </a:p>
        </p:txBody>
      </p:sp>
    </p:spTree>
    <p:extLst>
      <p:ext uri="{BB962C8B-B14F-4D97-AF65-F5344CB8AC3E}">
        <p14:creationId xmlns:p14="http://schemas.microsoft.com/office/powerpoint/2010/main" val="13617924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5F7949-7776-ACAF-F863-E3E624D8B777}"/>
              </a:ext>
            </a:extLst>
          </p:cNvPr>
          <p:cNvSpPr>
            <a:spLocks noGrp="1"/>
          </p:cNvSpPr>
          <p:nvPr>
            <p:ph type="title"/>
          </p:nvPr>
        </p:nvSpPr>
        <p:spPr/>
        <p:txBody>
          <a:bodyPr/>
          <a:lstStyle/>
          <a:p>
            <a:r>
              <a:rPr lang="en-GB"/>
              <a:t>Summary</a:t>
            </a:r>
            <a:endParaRPr/>
          </a:p>
        </p:txBody>
      </p:sp>
      <p:sp>
        <p:nvSpPr>
          <p:cNvPr id="3" name="Text Placeholder 2">
            <a:extLst>
              <a:ext uri="{FF2B5EF4-FFF2-40B4-BE49-F238E27FC236}">
                <a16:creationId xmlns:a16="http://schemas.microsoft.com/office/drawing/2014/main" id="{76EFA079-49C1-908E-114A-337AC39D65FF}"/>
              </a:ext>
            </a:extLst>
          </p:cNvPr>
          <p:cNvSpPr>
            <a:spLocks noGrp="1"/>
          </p:cNvSpPr>
          <p:nvPr>
            <p:ph type="body" idx="1"/>
          </p:nvPr>
        </p:nvSpPr>
        <p:spPr/>
        <p:txBody>
          <a:bodyPr>
            <a:normAutofit/>
          </a:bodyPr>
          <a:lstStyle/>
          <a:p>
            <a:pPr>
              <a:lnSpc>
                <a:spcPct val="160000"/>
              </a:lnSpc>
            </a:pPr>
            <a:r>
              <a:rPr lang="en-GB" sz="1200">
                <a:latin typeface="Arial" panose="020B0604020202020204" pitchFamily="34" charset="0"/>
                <a:cs typeface="Arial" panose="020B0604020202020204" pitchFamily="34" charset="0"/>
              </a:rPr>
              <a:t>For an organisation to function well, thorough employee participation and assessment are essential.</a:t>
            </a:r>
          </a:p>
          <a:p>
            <a:pPr>
              <a:lnSpc>
                <a:spcPct val="160000"/>
              </a:lnSpc>
            </a:pPr>
            <a:r>
              <a:rPr lang="en-GB" sz="1200">
                <a:latin typeface="Arial" panose="020B0604020202020204" pitchFamily="34" charset="0"/>
                <a:cs typeface="Arial" panose="020B0604020202020204" pitchFamily="34" charset="0"/>
              </a:rPr>
              <a:t>Ability tests and interviews are the first steps, and then Maslow's engagement model is applied.</a:t>
            </a:r>
          </a:p>
          <a:p>
            <a:pPr>
              <a:lnSpc>
                <a:spcPct val="160000"/>
              </a:lnSpc>
            </a:pPr>
            <a:r>
              <a:rPr lang="en-GB" sz="1200">
                <a:latin typeface="Arial" panose="020B0604020202020204" pitchFamily="34" charset="0"/>
                <a:cs typeface="Arial" panose="020B0604020202020204" pitchFamily="34" charset="0"/>
              </a:rPr>
              <a:t>It is emphasised how digital skills affect organisational objectives and how training for technology adaption is necessary.</a:t>
            </a:r>
          </a:p>
          <a:p>
            <a:pPr>
              <a:lnSpc>
                <a:spcPct val="160000"/>
              </a:lnSpc>
            </a:pPr>
            <a:r>
              <a:rPr lang="en-GB" sz="1200">
                <a:latin typeface="Arial" panose="020B0604020202020204" pitchFamily="34" charset="0"/>
                <a:cs typeface="Arial" panose="020B0604020202020204" pitchFamily="34" charset="0"/>
              </a:rPr>
              <a:t>Contentment, productivity, and efficiency are all influenced by the well-being of the workforce.</a:t>
            </a:r>
          </a:p>
          <a:p>
            <a:pPr>
              <a:lnSpc>
                <a:spcPct val="160000"/>
              </a:lnSpc>
            </a:pPr>
            <a:r>
              <a:rPr lang="en-GB" sz="1200">
                <a:latin typeface="Arial" panose="020B0604020202020204" pitchFamily="34" charset="0"/>
                <a:cs typeface="Arial" panose="020B0604020202020204" pitchFamily="34" charset="0"/>
              </a:rPr>
              <a:t>It is advised that a single policy be implemented for employee engagement in order to lower attrition and improve business operations' professionalism.</a:t>
            </a:r>
          </a:p>
          <a:p>
            <a:pPr>
              <a:lnSpc>
                <a:spcPct val="160000"/>
              </a:lnSpc>
            </a:pPr>
            <a:endParaRPr/>
          </a:p>
        </p:txBody>
      </p:sp>
    </p:spTree>
    <p:extLst>
      <p:ext uri="{BB962C8B-B14F-4D97-AF65-F5344CB8AC3E}">
        <p14:creationId xmlns:p14="http://schemas.microsoft.com/office/powerpoint/2010/main" val="33122344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5"/>
        <p:cNvGrpSpPr/>
        <p:nvPr/>
      </p:nvGrpSpPr>
      <p:grpSpPr>
        <a:xfrm>
          <a:off x="0" y="0"/>
          <a:ext cx="0" cy="0"/>
          <a:chOff x="0" y="0"/>
          <a:chExt cx="0" cy="0"/>
        </a:xfrm>
      </p:grpSpPr>
      <p:sp>
        <p:nvSpPr>
          <p:cNvPr id="96" name="Google Shape;96;p2"/>
          <p:cNvSpPr/>
          <p:nvPr/>
        </p:nvSpPr>
        <p:spPr>
          <a:xfrm>
            <a:off x="3049"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pic>
        <p:nvPicPr>
          <p:cNvPr id="97" name="Google Shape;97;p2" descr="Five employee engagement models - Effectory"/>
          <p:cNvPicPr preferRelativeResize="0"/>
          <p:nvPr/>
        </p:nvPicPr>
        <p:blipFill rotWithShape="1">
          <a:blip r:embed="rId3">
            <a:alphaModFix/>
          </a:blip>
          <a:srcRect l="20641" r="20139" b="-1"/>
          <a:stretch/>
        </p:blipFill>
        <p:spPr>
          <a:xfrm>
            <a:off x="2522356" y="10"/>
            <a:ext cx="9669642" cy="6857990"/>
          </a:xfrm>
          <a:prstGeom prst="rect">
            <a:avLst/>
          </a:prstGeom>
          <a:noFill/>
          <a:ln>
            <a:noFill/>
          </a:ln>
        </p:spPr>
      </p:pic>
      <p:sp>
        <p:nvSpPr>
          <p:cNvPr id="98" name="Google Shape;98;p2"/>
          <p:cNvSpPr/>
          <p:nvPr/>
        </p:nvSpPr>
        <p:spPr>
          <a:xfrm>
            <a:off x="-1" y="0"/>
            <a:ext cx="7390263" cy="6858000"/>
          </a:xfrm>
          <a:prstGeom prst="rect">
            <a:avLst/>
          </a:prstGeom>
          <a:gradFill>
            <a:gsLst>
              <a:gs pos="0">
                <a:srgbClr val="FFFFFF">
                  <a:alpha val="0"/>
                </a:srgbClr>
              </a:gs>
              <a:gs pos="19000">
                <a:srgbClr val="FFFFFF">
                  <a:alpha val="36862"/>
                </a:srgbClr>
              </a:gs>
              <a:gs pos="35000">
                <a:srgbClr val="FFFFFF">
                  <a:alpha val="76078"/>
                </a:srgbClr>
              </a:gs>
              <a:gs pos="48000">
                <a:schemeClr val="lt1"/>
              </a:gs>
              <a:gs pos="100000">
                <a:schemeClr val="lt1"/>
              </a:gs>
            </a:gsLst>
            <a:lin ang="1080000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9" name="Google Shape;99;p2"/>
          <p:cNvSpPr txBox="1">
            <a:spLocks noGrp="1"/>
          </p:cNvSpPr>
          <p:nvPr>
            <p:ph type="title"/>
          </p:nvPr>
        </p:nvSpPr>
        <p:spPr>
          <a:xfrm>
            <a:off x="838200" y="365125"/>
            <a:ext cx="3822189" cy="1899912"/>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Arial"/>
              <a:buNone/>
            </a:pPr>
            <a:r>
              <a:rPr lang="en-US" sz="4000" b="1">
                <a:latin typeface="Arial"/>
                <a:ea typeface="Arial"/>
                <a:cs typeface="Arial"/>
                <a:sym typeface="Arial"/>
              </a:rPr>
              <a:t>Introduction</a:t>
            </a:r>
            <a:endParaRPr sz="4000"/>
          </a:p>
        </p:txBody>
      </p:sp>
      <p:sp>
        <p:nvSpPr>
          <p:cNvPr id="100" name="Google Shape;100;p2"/>
          <p:cNvSpPr txBox="1">
            <a:spLocks noGrp="1"/>
          </p:cNvSpPr>
          <p:nvPr>
            <p:ph type="body" idx="1"/>
          </p:nvPr>
        </p:nvSpPr>
        <p:spPr>
          <a:xfrm>
            <a:off x="838200" y="2434201"/>
            <a:ext cx="3822189" cy="3742762"/>
          </a:xfrm>
          <a:prstGeom prst="rect">
            <a:avLst/>
          </a:prstGeom>
          <a:noFill/>
          <a:ln>
            <a:noFill/>
          </a:ln>
        </p:spPr>
        <p:txBody>
          <a:bodyPr spcFirstLastPara="1" wrap="square" lIns="91425" tIns="45700" rIns="91425" bIns="45700" anchor="t" anchorCtr="0">
            <a:noAutofit/>
          </a:bodyPr>
          <a:lstStyle/>
          <a:p>
            <a:pPr marL="228600" lvl="0" indent="-228600" algn="l" rtl="0">
              <a:lnSpc>
                <a:spcPct val="90000"/>
              </a:lnSpc>
              <a:spcBef>
                <a:spcPts val="0"/>
              </a:spcBef>
              <a:spcAft>
                <a:spcPts val="0"/>
              </a:spcAft>
              <a:buClr>
                <a:schemeClr val="dk1"/>
              </a:buClr>
              <a:buSzPts val="2000"/>
              <a:buChar char="•"/>
            </a:pPr>
            <a:r>
              <a:rPr lang="en-US" sz="1200">
                <a:latin typeface="Arial"/>
                <a:ea typeface="Arial"/>
                <a:cs typeface="Arial"/>
                <a:sym typeface="Arial"/>
              </a:rPr>
              <a:t>This presentation is going to encircle the details of </a:t>
            </a:r>
            <a:r>
              <a:rPr lang="en-US" sz="1200">
                <a:highlight>
                  <a:schemeClr val="lt1"/>
                </a:highlight>
                <a:latin typeface="Arial"/>
                <a:ea typeface="Arial"/>
                <a:cs typeface="Arial"/>
                <a:sym typeface="Arial"/>
              </a:rPr>
              <a:t>employee engagement</a:t>
            </a:r>
            <a:endParaRPr sz="1200">
              <a:highlight>
                <a:schemeClr val="lt1"/>
              </a:highlight>
              <a:latin typeface="Arial"/>
              <a:ea typeface="Arial"/>
              <a:cs typeface="Arial"/>
              <a:sym typeface="Arial"/>
            </a:endParaRPr>
          </a:p>
          <a:p>
            <a:pPr marL="228600" lvl="0" indent="-228600" algn="l" rtl="0">
              <a:lnSpc>
                <a:spcPct val="90000"/>
              </a:lnSpc>
              <a:spcBef>
                <a:spcPts val="0"/>
              </a:spcBef>
              <a:spcAft>
                <a:spcPts val="0"/>
              </a:spcAft>
              <a:buClr>
                <a:schemeClr val="dk1"/>
              </a:buClr>
              <a:buSzPts val="2000"/>
              <a:buChar char="•"/>
            </a:pPr>
            <a:r>
              <a:rPr lang="en-US" sz="1200">
                <a:highlight>
                  <a:schemeClr val="lt1"/>
                </a:highlight>
                <a:latin typeface="Arial"/>
                <a:ea typeface="Arial"/>
                <a:cs typeface="Arial"/>
                <a:sym typeface="Arial"/>
              </a:rPr>
              <a:t>There will be a discussion on the room cleaning checklist in IBIS Hotel l discussed in Component 2 </a:t>
            </a:r>
            <a:endParaRPr sz="1200">
              <a:highlight>
                <a:schemeClr val="lt1"/>
              </a:highlight>
              <a:latin typeface="Arial"/>
              <a:ea typeface="Arial"/>
              <a:cs typeface="Arial"/>
              <a:sym typeface="Arial"/>
            </a:endParaRPr>
          </a:p>
          <a:p>
            <a:pPr marL="228600" lvl="0" indent="-228600" algn="l" rtl="0">
              <a:lnSpc>
                <a:spcPct val="90000"/>
              </a:lnSpc>
              <a:spcBef>
                <a:spcPts val="1000"/>
              </a:spcBef>
              <a:spcAft>
                <a:spcPts val="0"/>
              </a:spcAft>
              <a:buClr>
                <a:schemeClr val="dk1"/>
              </a:buClr>
              <a:buSzPts val="2000"/>
              <a:buChar char="•"/>
            </a:pPr>
            <a:r>
              <a:rPr lang="en-US" sz="1200">
                <a:latin typeface="Arial"/>
                <a:ea typeface="Arial"/>
                <a:cs typeface="Arial"/>
                <a:sym typeface="Arial"/>
              </a:rPr>
              <a:t>There will also be a set of recommendations for the development of employee engagement</a:t>
            </a:r>
            <a:endParaRPr sz="1200">
              <a:latin typeface="Arial"/>
              <a:ea typeface="Arial"/>
              <a:cs typeface="Arial"/>
              <a:sym typeface="Arial"/>
            </a:endParaRPr>
          </a:p>
          <a:p>
            <a:pPr marL="0" lvl="0" indent="0" algn="l" rtl="0">
              <a:lnSpc>
                <a:spcPct val="90000"/>
              </a:lnSpc>
              <a:spcBef>
                <a:spcPts val="1000"/>
              </a:spcBef>
              <a:spcAft>
                <a:spcPts val="0"/>
              </a:spcAft>
              <a:buClr>
                <a:schemeClr val="dk1"/>
              </a:buClr>
              <a:buSzPts val="2000"/>
              <a:buNone/>
            </a:pPr>
            <a:endParaRPr sz="20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05"/>
        <p:cNvGrpSpPr/>
        <p:nvPr/>
      </p:nvGrpSpPr>
      <p:grpSpPr>
        <a:xfrm>
          <a:off x="0" y="0"/>
          <a:ext cx="0" cy="0"/>
          <a:chOff x="0" y="0"/>
          <a:chExt cx="0" cy="0"/>
        </a:xfrm>
      </p:grpSpPr>
      <p:sp>
        <p:nvSpPr>
          <p:cNvPr id="106" name="Google Shape;106;p3"/>
          <p:cNvSpPr/>
          <p:nvPr/>
        </p:nvSpPr>
        <p:spPr>
          <a:xfrm>
            <a:off x="-1"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07" name="Google Shape;107;p3"/>
          <p:cNvSpPr txBox="1">
            <a:spLocks noGrp="1"/>
          </p:cNvSpPr>
          <p:nvPr>
            <p:ph type="title"/>
          </p:nvPr>
        </p:nvSpPr>
        <p:spPr>
          <a:xfrm>
            <a:off x="838200" y="171453"/>
            <a:ext cx="10515600" cy="148113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Arial"/>
              <a:buNone/>
            </a:pPr>
            <a:r>
              <a:rPr lang="en-US" sz="4000" b="1">
                <a:latin typeface="Arial"/>
                <a:ea typeface="Arial"/>
                <a:cs typeface="Arial"/>
                <a:sym typeface="Arial"/>
              </a:rPr>
              <a:t>Measures taken for placement</a:t>
            </a:r>
            <a:endParaRPr sz="4000"/>
          </a:p>
        </p:txBody>
      </p:sp>
      <p:pic>
        <p:nvPicPr>
          <p:cNvPr id="108" name="Google Shape;108;p3" descr="Can an Aptitude Test Really Predict Employee Success? | RightFit Plus"/>
          <p:cNvPicPr preferRelativeResize="0"/>
          <p:nvPr/>
        </p:nvPicPr>
        <p:blipFill rotWithShape="1">
          <a:blip r:embed="rId3">
            <a:alphaModFix/>
          </a:blip>
          <a:srcRect l="3299" r="1" b="1"/>
          <a:stretch/>
        </p:blipFill>
        <p:spPr>
          <a:xfrm>
            <a:off x="838200" y="1849440"/>
            <a:ext cx="6186485" cy="4270371"/>
          </a:xfrm>
          <a:prstGeom prst="rect">
            <a:avLst/>
          </a:prstGeom>
          <a:noFill/>
          <a:ln>
            <a:noFill/>
          </a:ln>
        </p:spPr>
      </p:pic>
      <p:sp>
        <p:nvSpPr>
          <p:cNvPr id="109" name="Google Shape;109;p3"/>
          <p:cNvSpPr txBox="1">
            <a:spLocks noGrp="1"/>
          </p:cNvSpPr>
          <p:nvPr>
            <p:ph type="body" idx="1"/>
          </p:nvPr>
        </p:nvSpPr>
        <p:spPr>
          <a:xfrm>
            <a:off x="7386635" y="1849440"/>
            <a:ext cx="3967165" cy="4270371"/>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000"/>
              <a:buChar char="•"/>
            </a:pPr>
            <a:r>
              <a:rPr lang="en-US" sz="1200">
                <a:latin typeface="Arial" panose="020B0604020202020204" pitchFamily="34" charset="0"/>
                <a:ea typeface="Arial"/>
                <a:cs typeface="Arial" panose="020B0604020202020204" pitchFamily="34" charset="0"/>
                <a:sym typeface="Arial"/>
              </a:rPr>
              <a:t>Firstly, the aptitude of the employees will be tested </a:t>
            </a:r>
            <a:endParaRPr sz="1200">
              <a:latin typeface="Arial" panose="020B0604020202020204" pitchFamily="34" charset="0"/>
              <a:cs typeface="Arial" panose="020B0604020202020204" pitchFamily="34" charset="0"/>
            </a:endParaRPr>
          </a:p>
          <a:p>
            <a:pPr marL="228600" lvl="0" indent="-228600" algn="l" rtl="0">
              <a:lnSpc>
                <a:spcPct val="90000"/>
              </a:lnSpc>
              <a:spcBef>
                <a:spcPts val="1000"/>
              </a:spcBef>
              <a:spcAft>
                <a:spcPts val="0"/>
              </a:spcAft>
              <a:buClr>
                <a:schemeClr val="dk1"/>
              </a:buClr>
              <a:buSzPts val="2000"/>
              <a:buChar char="•"/>
            </a:pPr>
            <a:r>
              <a:rPr lang="en-US" sz="1200">
                <a:latin typeface="Arial" panose="020B0604020202020204" pitchFamily="34" charset="0"/>
                <a:ea typeface="Arial"/>
                <a:cs typeface="Arial" panose="020B0604020202020204" pitchFamily="34" charset="0"/>
                <a:sym typeface="Arial"/>
              </a:rPr>
              <a:t>The human resource manager is going to take an interview to know the potential of the interviewee (Ruchika and Prasad, 2019)</a:t>
            </a:r>
            <a:endParaRPr sz="1200">
              <a:latin typeface="Arial" panose="020B0604020202020204" pitchFamily="34" charset="0"/>
              <a:cs typeface="Arial" panose="020B0604020202020204" pitchFamily="34" charset="0"/>
            </a:endParaRPr>
          </a:p>
          <a:p>
            <a:pPr marL="228600" lvl="0" indent="-228600" algn="l" rtl="0">
              <a:lnSpc>
                <a:spcPct val="90000"/>
              </a:lnSpc>
              <a:spcBef>
                <a:spcPts val="1000"/>
              </a:spcBef>
              <a:spcAft>
                <a:spcPts val="0"/>
              </a:spcAft>
              <a:buClr>
                <a:schemeClr val="dk1"/>
              </a:buClr>
              <a:buSzPts val="2000"/>
              <a:buChar char="•"/>
            </a:pPr>
            <a:r>
              <a:rPr lang="en-US" sz="1200">
                <a:latin typeface="Arial" panose="020B0604020202020204" pitchFamily="34" charset="0"/>
                <a:ea typeface="Arial"/>
                <a:cs typeface="Arial" panose="020B0604020202020204" pitchFamily="34" charset="0"/>
                <a:sym typeface="Arial"/>
              </a:rPr>
              <a:t>The discussion is to be done on the basis of the resume of the candidate</a:t>
            </a:r>
            <a:endParaRPr sz="1200">
              <a:latin typeface="Arial" panose="020B0604020202020204" pitchFamily="34" charset="0"/>
              <a:cs typeface="Arial" panose="020B0604020202020204" pitchFamily="34" charset="0"/>
            </a:endParaRPr>
          </a:p>
          <a:p>
            <a:pPr marL="0" lvl="0" indent="0" algn="l" rtl="0">
              <a:lnSpc>
                <a:spcPct val="90000"/>
              </a:lnSpc>
              <a:spcBef>
                <a:spcPts val="1000"/>
              </a:spcBef>
              <a:spcAft>
                <a:spcPts val="0"/>
              </a:spcAft>
              <a:buClr>
                <a:schemeClr val="dk1"/>
              </a:buClr>
              <a:buSzPts val="2000"/>
              <a:buNone/>
            </a:pPr>
            <a:endParaRPr sz="20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99260-0330-DDBF-BAF1-839EE6A03504}"/>
              </a:ext>
            </a:extLst>
          </p:cNvPr>
          <p:cNvSpPr>
            <a:spLocks noGrp="1"/>
          </p:cNvSpPr>
          <p:nvPr>
            <p:ph type="title"/>
          </p:nvPr>
        </p:nvSpPr>
        <p:spPr/>
        <p:txBody>
          <a:bodyPr/>
          <a:lstStyle/>
          <a:p>
            <a:r>
              <a:rPr lang="en-GB"/>
              <a:t>Employee Engagement Model </a:t>
            </a:r>
          </a:p>
        </p:txBody>
      </p:sp>
      <p:sp>
        <p:nvSpPr>
          <p:cNvPr id="3" name="Text Placeholder 2">
            <a:extLst>
              <a:ext uri="{FF2B5EF4-FFF2-40B4-BE49-F238E27FC236}">
                <a16:creationId xmlns:a16="http://schemas.microsoft.com/office/drawing/2014/main" id="{6681ED27-2C72-9F32-DA3B-553285CA35D7}"/>
              </a:ext>
            </a:extLst>
          </p:cNvPr>
          <p:cNvSpPr>
            <a:spLocks noGrp="1"/>
          </p:cNvSpPr>
          <p:nvPr>
            <p:ph type="body" idx="1"/>
          </p:nvPr>
        </p:nvSpPr>
        <p:spPr/>
        <p:txBody>
          <a:bodyPr/>
          <a:lstStyle/>
          <a:p>
            <a:endParaRPr lang="en-GB"/>
          </a:p>
        </p:txBody>
      </p:sp>
      <p:sp>
        <p:nvSpPr>
          <p:cNvPr id="4" name="Text Placeholder 3">
            <a:extLst>
              <a:ext uri="{FF2B5EF4-FFF2-40B4-BE49-F238E27FC236}">
                <a16:creationId xmlns:a16="http://schemas.microsoft.com/office/drawing/2014/main" id="{3A2267D2-51A7-4FBA-3857-8A68CD5D9B1C}"/>
              </a:ext>
            </a:extLst>
          </p:cNvPr>
          <p:cNvSpPr>
            <a:spLocks noGrp="1"/>
          </p:cNvSpPr>
          <p:nvPr>
            <p:ph type="body" idx="2"/>
          </p:nvPr>
        </p:nvSpPr>
        <p:spPr>
          <a:xfrm>
            <a:off x="839788" y="2505075"/>
            <a:ext cx="5157787" cy="3987800"/>
          </a:xfrm>
        </p:spPr>
        <p:txBody>
          <a:bodyPr/>
          <a:lstStyle/>
          <a:p>
            <a:r>
              <a:rPr lang="en-GB" err="1"/>
              <a:t>fzzx</a:t>
            </a:r>
            <a:endParaRPr lang="en-GB"/>
          </a:p>
        </p:txBody>
      </p:sp>
      <p:sp>
        <p:nvSpPr>
          <p:cNvPr id="5" name="Text Placeholder 4">
            <a:extLst>
              <a:ext uri="{FF2B5EF4-FFF2-40B4-BE49-F238E27FC236}">
                <a16:creationId xmlns:a16="http://schemas.microsoft.com/office/drawing/2014/main" id="{44DEC219-E35C-F635-6290-F36B87DBF4F1}"/>
              </a:ext>
            </a:extLst>
          </p:cNvPr>
          <p:cNvSpPr>
            <a:spLocks noGrp="1"/>
          </p:cNvSpPr>
          <p:nvPr>
            <p:ph type="body" idx="3"/>
          </p:nvPr>
        </p:nvSpPr>
        <p:spPr/>
        <p:txBody>
          <a:bodyPr/>
          <a:lstStyle/>
          <a:p>
            <a:r>
              <a:rPr lang="en-GB"/>
              <a:t>Housekeeping training checklist </a:t>
            </a:r>
          </a:p>
        </p:txBody>
      </p:sp>
      <p:sp>
        <p:nvSpPr>
          <p:cNvPr id="6" name="Text Placeholder 5">
            <a:extLst>
              <a:ext uri="{FF2B5EF4-FFF2-40B4-BE49-F238E27FC236}">
                <a16:creationId xmlns:a16="http://schemas.microsoft.com/office/drawing/2014/main" id="{5F0DF2CF-89D7-7170-1336-5CE364D2B6D6}"/>
              </a:ext>
            </a:extLst>
          </p:cNvPr>
          <p:cNvSpPr>
            <a:spLocks noGrp="1"/>
          </p:cNvSpPr>
          <p:nvPr>
            <p:ph type="body" idx="4"/>
          </p:nvPr>
        </p:nvSpPr>
        <p:spPr/>
        <p:txBody>
          <a:bodyPr>
            <a:normAutofit fontScale="85000" lnSpcReduction="20000"/>
          </a:bodyPr>
          <a:lstStyle/>
          <a:p>
            <a:pPr marL="114300" indent="0">
              <a:buNone/>
            </a:pPr>
            <a:r>
              <a:rPr lang="en-GB" sz="1200">
                <a:latin typeface="+mn-lt"/>
              </a:rPr>
              <a:t>Housekeeping checklist must include and complete tasks such as making the beds, cleaning bathrooms </a:t>
            </a:r>
            <a:r>
              <a:rPr lang="en-US" sz="1200" b="0" i="0">
                <a:solidFill>
                  <a:schemeClr val="tx1"/>
                </a:solidFill>
                <a:effectLst/>
                <a:latin typeface="+mn-lt"/>
              </a:rPr>
              <a:t>vacuuming and mopping floors, dusting, and stocking linens and amenities.</a:t>
            </a:r>
          </a:p>
          <a:p>
            <a:pPr marL="114300" indent="0">
              <a:buNone/>
            </a:pPr>
            <a:r>
              <a:rPr lang="en-US" sz="1200">
                <a:solidFill>
                  <a:schemeClr val="tx1"/>
                </a:solidFill>
                <a:latin typeface="+mn-lt"/>
              </a:rPr>
              <a:t>Staff should be trained on proper health  and safety protocols </a:t>
            </a:r>
          </a:p>
          <a:p>
            <a:pPr marL="114300" indent="0">
              <a:buNone/>
            </a:pPr>
            <a:r>
              <a:rPr lang="en-US" sz="1200">
                <a:solidFill>
                  <a:schemeClr val="tx1"/>
                </a:solidFill>
                <a:latin typeface="+mn-lt"/>
              </a:rPr>
              <a:t>Staff should be trained on how to effectively communicate with guests and how to manage their time and stay organized during their checklist paper  to manage and finish their tasks and duties on time by cleaning the rooms .</a:t>
            </a:r>
          </a:p>
          <a:p>
            <a:pPr marL="114300" indent="0">
              <a:buNone/>
            </a:pPr>
            <a:r>
              <a:rPr lang="en-US" sz="1200">
                <a:solidFill>
                  <a:schemeClr val="tx1"/>
                </a:solidFill>
                <a:latin typeface="+mn-lt"/>
              </a:rPr>
              <a:t>Housekeepers have a list of what to do every day and how many rooms and a time management for each task </a:t>
            </a:r>
          </a:p>
          <a:p>
            <a:pPr marL="114300" indent="0">
              <a:buNone/>
            </a:pPr>
            <a:r>
              <a:rPr lang="en-US" sz="1200">
                <a:solidFill>
                  <a:schemeClr val="tx1"/>
                </a:solidFill>
                <a:latin typeface="+mn-lt"/>
              </a:rPr>
              <a:t>Housekeepers check list is to clean and sanitize  the bathrooms</a:t>
            </a:r>
          </a:p>
          <a:p>
            <a:pPr marL="114300" indent="0">
              <a:buNone/>
            </a:pPr>
            <a:r>
              <a:rPr lang="en-US" sz="1200">
                <a:solidFill>
                  <a:schemeClr val="tx1"/>
                </a:solidFill>
                <a:latin typeface="+mn-lt"/>
              </a:rPr>
              <a:t>Dust all the surfaces stock making beds and change all the lining bed </a:t>
            </a:r>
          </a:p>
          <a:p>
            <a:pPr marL="114300" indent="0">
              <a:buNone/>
            </a:pPr>
            <a:r>
              <a:rPr lang="en-US" sz="1200">
                <a:solidFill>
                  <a:schemeClr val="tx1"/>
                </a:solidFill>
                <a:latin typeface="+mn-lt"/>
              </a:rPr>
              <a:t>Check and replace room service menus </a:t>
            </a:r>
          </a:p>
          <a:p>
            <a:pPr marL="114300" indent="0">
              <a:buNone/>
            </a:pPr>
            <a:r>
              <a:rPr lang="en-US" sz="1200">
                <a:solidFill>
                  <a:schemeClr val="tx1"/>
                </a:solidFill>
                <a:latin typeface="+mn-lt"/>
              </a:rPr>
              <a:t>Check and restock guest supplies such as laundry bags </a:t>
            </a:r>
          </a:p>
          <a:p>
            <a:pPr marL="114300" indent="0">
              <a:buNone/>
            </a:pPr>
            <a:r>
              <a:rPr lang="en-US" sz="1200">
                <a:solidFill>
                  <a:schemeClr val="tx1"/>
                </a:solidFill>
                <a:latin typeface="+mn-lt"/>
              </a:rPr>
              <a:t>Clean and organize closets and drawers</a:t>
            </a:r>
          </a:p>
          <a:p>
            <a:pPr marL="114300" indent="0">
              <a:buNone/>
            </a:pPr>
            <a:r>
              <a:rPr lang="en-US" sz="1200">
                <a:solidFill>
                  <a:schemeClr val="tx1"/>
                </a:solidFill>
                <a:latin typeface="+mn-lt"/>
              </a:rPr>
              <a:t>Housekeeping team must wear a  uniform to be presentable in front of the guests </a:t>
            </a:r>
          </a:p>
          <a:p>
            <a:pPr marL="114300" indent="0">
              <a:buNone/>
            </a:pPr>
            <a:r>
              <a:rPr lang="en-US" sz="1200">
                <a:solidFill>
                  <a:schemeClr val="tx1"/>
                </a:solidFill>
                <a:latin typeface="+mn-lt"/>
              </a:rPr>
              <a:t>The checklist must be marked by staff individually </a:t>
            </a:r>
          </a:p>
          <a:p>
            <a:pPr marL="114300" indent="0">
              <a:buNone/>
            </a:pPr>
            <a:r>
              <a:rPr lang="en-US" sz="1200">
                <a:solidFill>
                  <a:schemeClr val="tx1"/>
                </a:solidFill>
                <a:latin typeface="+mn-lt"/>
              </a:rPr>
              <a:t>Housekeeper have the responsibility to ensure everything is sealed before the guest is entering in the room.</a:t>
            </a:r>
            <a:endParaRPr lang="en-GB" sz="1200">
              <a:solidFill>
                <a:schemeClr val="tx1"/>
              </a:solidFill>
              <a:latin typeface="+mn-lt"/>
            </a:endParaRPr>
          </a:p>
        </p:txBody>
      </p:sp>
      <p:pic>
        <p:nvPicPr>
          <p:cNvPr id="8" name="Picture 7" descr="A diagram of a housekeeping duties">
            <a:extLst>
              <a:ext uri="{FF2B5EF4-FFF2-40B4-BE49-F238E27FC236}">
                <a16:creationId xmlns:a16="http://schemas.microsoft.com/office/drawing/2014/main" id="{1A05BCA2-8816-22D0-4FEF-7BD404DC0FC9}"/>
              </a:ext>
            </a:extLst>
          </p:cNvPr>
          <p:cNvPicPr>
            <a:picLocks noChangeAspect="1"/>
          </p:cNvPicPr>
          <p:nvPr/>
        </p:nvPicPr>
        <p:blipFill>
          <a:blip r:embed="rId3"/>
          <a:stretch>
            <a:fillRect/>
          </a:stretch>
        </p:blipFill>
        <p:spPr>
          <a:xfrm>
            <a:off x="836612" y="1690688"/>
            <a:ext cx="5259388" cy="4498975"/>
          </a:xfrm>
          <a:prstGeom prst="rect">
            <a:avLst/>
          </a:prstGeom>
        </p:spPr>
      </p:pic>
    </p:spTree>
    <p:extLst>
      <p:ext uri="{BB962C8B-B14F-4D97-AF65-F5344CB8AC3E}">
        <p14:creationId xmlns:p14="http://schemas.microsoft.com/office/powerpoint/2010/main" val="7099555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g295b4226bda_0_0"/>
          <p:cNvSpPr txBox="1">
            <a:spLocks noGrp="1"/>
          </p:cNvSpPr>
          <p:nvPr>
            <p:ph type="title"/>
          </p:nvPr>
        </p:nvSpPr>
        <p:spPr>
          <a:xfrm>
            <a:off x="518300" y="365125"/>
            <a:ext cx="10515600" cy="1325700"/>
          </a:xfrm>
          <a:prstGeom prst="rect">
            <a:avLst/>
          </a:prstGeom>
          <a:noFill/>
          <a:ln>
            <a:noFill/>
          </a:ln>
        </p:spPr>
        <p:txBody>
          <a:bodyPr spcFirstLastPara="1" wrap="square" lIns="91425" tIns="45700" rIns="91425" bIns="45700" anchor="ctr" anchorCtr="0">
            <a:noAutofit/>
          </a:bodyPr>
          <a:lstStyle/>
          <a:p>
            <a:pPr marL="0" lvl="0" indent="0" algn="just" rtl="0">
              <a:lnSpc>
                <a:spcPct val="150000"/>
              </a:lnSpc>
              <a:spcBef>
                <a:spcPts val="0"/>
              </a:spcBef>
              <a:spcAft>
                <a:spcPts val="0"/>
              </a:spcAft>
              <a:buClr>
                <a:schemeClr val="dk1"/>
              </a:buClr>
              <a:buSzPts val="1100"/>
              <a:buFont typeface="Arial"/>
              <a:buNone/>
            </a:pPr>
            <a:r>
              <a:rPr lang="en-US" sz="4200" b="1">
                <a:latin typeface="Arial"/>
                <a:ea typeface="Arial"/>
                <a:cs typeface="Arial"/>
                <a:sym typeface="Arial"/>
              </a:rPr>
              <a:t>Training of the employees contd</a:t>
            </a:r>
            <a:endParaRPr sz="4200" b="1">
              <a:latin typeface="Arial"/>
              <a:ea typeface="Arial"/>
              <a:cs typeface="Arial"/>
              <a:sym typeface="Arial"/>
            </a:endParaRPr>
          </a:p>
          <a:p>
            <a:pPr marL="0" lvl="0" indent="0" algn="l" rtl="0">
              <a:lnSpc>
                <a:spcPct val="90000"/>
              </a:lnSpc>
              <a:spcBef>
                <a:spcPts val="0"/>
              </a:spcBef>
              <a:spcAft>
                <a:spcPts val="0"/>
              </a:spcAft>
              <a:buSzPts val="1800"/>
              <a:buNone/>
            </a:pPr>
            <a:endParaRPr sz="4200">
              <a:latin typeface="Arial"/>
              <a:ea typeface="Arial"/>
              <a:cs typeface="Arial"/>
              <a:sym typeface="Arial"/>
            </a:endParaRPr>
          </a:p>
        </p:txBody>
      </p:sp>
      <p:sp>
        <p:nvSpPr>
          <p:cNvPr id="141" name="Google Shape;141;g295b4226bda_0_0"/>
          <p:cNvSpPr txBox="1">
            <a:spLocks noGrp="1"/>
          </p:cNvSpPr>
          <p:nvPr>
            <p:ph type="body" idx="1"/>
          </p:nvPr>
        </p:nvSpPr>
        <p:spPr>
          <a:xfrm>
            <a:off x="838200" y="1825625"/>
            <a:ext cx="10515600" cy="4351200"/>
          </a:xfrm>
          <a:prstGeom prst="rect">
            <a:avLst/>
          </a:prstGeom>
          <a:noFill/>
          <a:ln>
            <a:noFill/>
          </a:ln>
        </p:spPr>
        <p:txBody>
          <a:bodyPr spcFirstLastPara="1" wrap="square" lIns="91425" tIns="45700" rIns="91425" bIns="45700" anchor="t" anchorCtr="0">
            <a:normAutofit/>
          </a:bodyPr>
          <a:lstStyle/>
          <a:p>
            <a:pPr marL="457200" lvl="0" indent="-355600" algn="just" rtl="0">
              <a:lnSpc>
                <a:spcPct val="150000"/>
              </a:lnSpc>
              <a:spcBef>
                <a:spcPts val="0"/>
              </a:spcBef>
              <a:spcAft>
                <a:spcPts val="0"/>
              </a:spcAft>
              <a:buSzPts val="2000"/>
              <a:buChar char="●"/>
            </a:pPr>
            <a:r>
              <a:rPr lang="en-US" sz="1200">
                <a:latin typeface="Arial"/>
                <a:ea typeface="Arial"/>
                <a:cs typeface="Arial"/>
                <a:sym typeface="Arial"/>
              </a:rPr>
              <a:t>Adequate technical training must be given to the employees</a:t>
            </a:r>
            <a:endParaRPr sz="1200">
              <a:latin typeface="Arial"/>
              <a:ea typeface="Arial"/>
              <a:cs typeface="Arial"/>
              <a:sym typeface="Arial"/>
            </a:endParaRPr>
          </a:p>
          <a:p>
            <a:pPr marL="457200" lvl="0" indent="-355600" algn="just" rtl="0">
              <a:lnSpc>
                <a:spcPct val="150000"/>
              </a:lnSpc>
              <a:spcBef>
                <a:spcPts val="0"/>
              </a:spcBef>
              <a:spcAft>
                <a:spcPts val="0"/>
              </a:spcAft>
              <a:buSzPts val="2000"/>
              <a:buChar char="●"/>
            </a:pPr>
            <a:r>
              <a:rPr lang="en-US" sz="1200">
                <a:latin typeface="Arial"/>
                <a:ea typeface="Arial"/>
                <a:cs typeface="Arial"/>
                <a:sym typeface="Arial"/>
              </a:rPr>
              <a:t>Technical training helps employees to adopt new and advanced technology easily. </a:t>
            </a:r>
            <a:endParaRPr sz="1200">
              <a:latin typeface="Arial"/>
              <a:ea typeface="Arial"/>
              <a:cs typeface="Arial"/>
              <a:sym typeface="Arial"/>
            </a:endParaRPr>
          </a:p>
          <a:p>
            <a:pPr marL="457200" lvl="0" indent="-355600" algn="just" rtl="0">
              <a:lnSpc>
                <a:spcPct val="150000"/>
              </a:lnSpc>
              <a:spcBef>
                <a:spcPts val="0"/>
              </a:spcBef>
              <a:spcAft>
                <a:spcPts val="0"/>
              </a:spcAft>
              <a:buSzPts val="2000"/>
              <a:buChar char="●"/>
            </a:pPr>
            <a:r>
              <a:rPr lang="en-US" sz="1200">
                <a:latin typeface="Arial"/>
                <a:ea typeface="Arial"/>
                <a:cs typeface="Arial"/>
                <a:sym typeface="Arial"/>
              </a:rPr>
              <a:t>It helps in increasing employee engagement in work. </a:t>
            </a:r>
            <a:endParaRPr sz="1200">
              <a:latin typeface="Arial"/>
              <a:ea typeface="Arial"/>
              <a:cs typeface="Arial"/>
              <a:sym typeface="Arial"/>
            </a:endParaRPr>
          </a:p>
          <a:p>
            <a:pPr marL="0" lvl="0" indent="0" algn="l" rtl="0">
              <a:lnSpc>
                <a:spcPct val="90000"/>
              </a:lnSpc>
              <a:spcBef>
                <a:spcPts val="1000"/>
              </a:spcBef>
              <a:spcAft>
                <a:spcPts val="0"/>
              </a:spcAft>
              <a:buSzPts val="1800"/>
              <a:buNone/>
            </a:pPr>
            <a:endParaRPr sz="2000">
              <a:latin typeface="Arial"/>
              <a:ea typeface="Arial"/>
              <a:cs typeface="Arial"/>
              <a:sym typeface="Arial"/>
            </a:endParaRPr>
          </a:p>
        </p:txBody>
      </p:sp>
      <p:pic>
        <p:nvPicPr>
          <p:cNvPr id="142" name="Google Shape;142;g295b4226bda_0_0"/>
          <p:cNvPicPr preferRelativeResize="0"/>
          <p:nvPr/>
        </p:nvPicPr>
        <p:blipFill rotWithShape="1">
          <a:blip r:embed="rId3">
            <a:alphaModFix/>
          </a:blip>
          <a:srcRect/>
          <a:stretch/>
        </p:blipFill>
        <p:spPr>
          <a:xfrm>
            <a:off x="4978550" y="3267750"/>
            <a:ext cx="7042125" cy="3590251"/>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65"/>
        <p:cNvGrpSpPr/>
        <p:nvPr/>
      </p:nvGrpSpPr>
      <p:grpSpPr>
        <a:xfrm>
          <a:off x="0" y="0"/>
          <a:ext cx="0" cy="0"/>
          <a:chOff x="0" y="0"/>
          <a:chExt cx="0" cy="0"/>
        </a:xfrm>
      </p:grpSpPr>
      <p:sp>
        <p:nvSpPr>
          <p:cNvPr id="166" name="Google Shape;166;p7"/>
          <p:cNvSpPr/>
          <p:nvPr/>
        </p:nvSpPr>
        <p:spPr>
          <a:xfrm>
            <a:off x="3049"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pic>
        <p:nvPicPr>
          <p:cNvPr id="167" name="Google Shape;167;p7" descr="Employee Engagement"/>
          <p:cNvPicPr preferRelativeResize="0"/>
          <p:nvPr/>
        </p:nvPicPr>
        <p:blipFill rotWithShape="1">
          <a:blip r:embed="rId3">
            <a:alphaModFix/>
          </a:blip>
          <a:srcRect t="17562" b="7977"/>
          <a:stretch/>
        </p:blipFill>
        <p:spPr>
          <a:xfrm>
            <a:off x="2522356" y="10"/>
            <a:ext cx="9669642" cy="6857990"/>
          </a:xfrm>
          <a:prstGeom prst="rect">
            <a:avLst/>
          </a:prstGeom>
          <a:noFill/>
          <a:ln>
            <a:noFill/>
          </a:ln>
        </p:spPr>
      </p:pic>
      <p:sp>
        <p:nvSpPr>
          <p:cNvPr id="168" name="Google Shape;168;p7"/>
          <p:cNvSpPr/>
          <p:nvPr/>
        </p:nvSpPr>
        <p:spPr>
          <a:xfrm>
            <a:off x="-1" y="0"/>
            <a:ext cx="7390263" cy="6858000"/>
          </a:xfrm>
          <a:prstGeom prst="rect">
            <a:avLst/>
          </a:prstGeom>
          <a:gradFill>
            <a:gsLst>
              <a:gs pos="0">
                <a:srgbClr val="FFFFFF">
                  <a:alpha val="0"/>
                </a:srgbClr>
              </a:gs>
              <a:gs pos="19000">
                <a:srgbClr val="FFFFFF">
                  <a:alpha val="36862"/>
                </a:srgbClr>
              </a:gs>
              <a:gs pos="35000">
                <a:srgbClr val="FFFFFF">
                  <a:alpha val="76078"/>
                </a:srgbClr>
              </a:gs>
              <a:gs pos="48000">
                <a:schemeClr val="lt1"/>
              </a:gs>
              <a:gs pos="100000">
                <a:schemeClr val="lt1"/>
              </a:gs>
            </a:gsLst>
            <a:lin ang="1080000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69" name="Google Shape;169;p7"/>
          <p:cNvSpPr txBox="1">
            <a:spLocks noGrp="1"/>
          </p:cNvSpPr>
          <p:nvPr>
            <p:ph type="title"/>
          </p:nvPr>
        </p:nvSpPr>
        <p:spPr>
          <a:xfrm>
            <a:off x="179882" y="365125"/>
            <a:ext cx="4660389" cy="1899912"/>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000"/>
              <a:buFont typeface="Arial"/>
              <a:buNone/>
            </a:pPr>
            <a:r>
              <a:rPr lang="en-US" sz="4000" b="1">
                <a:latin typeface="Arial"/>
                <a:ea typeface="Arial"/>
                <a:cs typeface="Arial"/>
                <a:sym typeface="Arial"/>
              </a:rPr>
              <a:t>Engagement of the employees</a:t>
            </a:r>
            <a:endParaRPr sz="4000"/>
          </a:p>
        </p:txBody>
      </p:sp>
      <p:sp>
        <p:nvSpPr>
          <p:cNvPr id="170" name="Google Shape;170;p7"/>
          <p:cNvSpPr txBox="1">
            <a:spLocks noGrp="1"/>
          </p:cNvSpPr>
          <p:nvPr>
            <p:ph type="body" idx="1"/>
          </p:nvPr>
        </p:nvSpPr>
        <p:spPr>
          <a:xfrm>
            <a:off x="284814" y="2434201"/>
            <a:ext cx="4375576" cy="3742762"/>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000"/>
              <a:buChar char="•"/>
            </a:pPr>
            <a:r>
              <a:rPr lang="en-US" sz="2000">
                <a:latin typeface="Arial"/>
                <a:ea typeface="Arial"/>
                <a:cs typeface="Arial"/>
                <a:sym typeface="Arial"/>
              </a:rPr>
              <a:t>Employee engagement can help in </a:t>
            </a:r>
            <a:r>
              <a:rPr lang="en-US" sz="2000">
                <a:highlight>
                  <a:srgbClr val="FFFFFF"/>
                </a:highlight>
                <a:latin typeface="Arial"/>
                <a:ea typeface="Arial"/>
                <a:cs typeface="Arial"/>
                <a:sym typeface="Arial"/>
              </a:rPr>
              <a:t>IBIS Hotel </a:t>
            </a:r>
            <a:r>
              <a:rPr lang="en-US" sz="2000">
                <a:latin typeface="Arial"/>
                <a:ea typeface="Arial"/>
                <a:cs typeface="Arial"/>
                <a:sym typeface="Arial"/>
              </a:rPr>
              <a:t>to ensure the success of the business of the </a:t>
            </a:r>
            <a:r>
              <a:rPr lang="en-US" sz="2000" err="1">
                <a:latin typeface="Arial"/>
                <a:ea typeface="Arial"/>
                <a:cs typeface="Arial"/>
                <a:sym typeface="Arial"/>
              </a:rPr>
              <a:t>organisation</a:t>
            </a:r>
            <a:r>
              <a:rPr lang="en-US" sz="2000">
                <a:latin typeface="Arial"/>
                <a:ea typeface="Arial"/>
                <a:cs typeface="Arial"/>
                <a:sym typeface="Arial"/>
              </a:rPr>
              <a:t> </a:t>
            </a:r>
            <a:endParaRPr sz="2000"/>
          </a:p>
          <a:p>
            <a:pPr marL="228600" lvl="0" indent="-228600" algn="l" rtl="0">
              <a:lnSpc>
                <a:spcPct val="90000"/>
              </a:lnSpc>
              <a:spcBef>
                <a:spcPts val="1000"/>
              </a:spcBef>
              <a:spcAft>
                <a:spcPts val="0"/>
              </a:spcAft>
              <a:buClr>
                <a:schemeClr val="dk1"/>
              </a:buClr>
              <a:buSzPts val="2000"/>
              <a:buChar char="•"/>
            </a:pPr>
            <a:r>
              <a:rPr lang="en-US" sz="2000">
                <a:latin typeface="Arial"/>
                <a:ea typeface="Arial"/>
                <a:cs typeface="Arial"/>
                <a:sym typeface="Arial"/>
              </a:rPr>
              <a:t>It helps to make the employees more professional (Muthuswamy, 2023)</a:t>
            </a:r>
            <a:endParaRPr sz="2000"/>
          </a:p>
          <a:p>
            <a:pPr marL="228600" lvl="0" indent="-228600" algn="l" rtl="0">
              <a:lnSpc>
                <a:spcPct val="90000"/>
              </a:lnSpc>
              <a:spcBef>
                <a:spcPts val="1000"/>
              </a:spcBef>
              <a:spcAft>
                <a:spcPts val="0"/>
              </a:spcAft>
              <a:buClr>
                <a:schemeClr val="dk1"/>
              </a:buClr>
              <a:buSzPts val="2000"/>
              <a:buChar char="•"/>
            </a:pPr>
            <a:r>
              <a:rPr lang="en-US" sz="2000">
                <a:latin typeface="Arial"/>
                <a:ea typeface="Arial"/>
                <a:cs typeface="Arial"/>
                <a:sym typeface="Arial"/>
              </a:rPr>
              <a:t>It is helpful to reduce employee turnover (</a:t>
            </a:r>
            <a:r>
              <a:rPr lang="en-US" sz="2000" err="1">
                <a:latin typeface="Arial"/>
                <a:ea typeface="Arial"/>
                <a:cs typeface="Arial"/>
                <a:sym typeface="Arial"/>
              </a:rPr>
              <a:t>Tsareva</a:t>
            </a:r>
            <a:r>
              <a:rPr lang="en-US" sz="2000">
                <a:latin typeface="Arial"/>
                <a:ea typeface="Arial"/>
                <a:cs typeface="Arial"/>
                <a:sym typeface="Arial"/>
              </a:rPr>
              <a:t> and </a:t>
            </a:r>
            <a:r>
              <a:rPr lang="en-US" sz="2000" err="1">
                <a:latin typeface="Arial"/>
                <a:ea typeface="Arial"/>
                <a:cs typeface="Arial"/>
                <a:sym typeface="Arial"/>
              </a:rPr>
              <a:t>Boldyhanova</a:t>
            </a:r>
            <a:r>
              <a:rPr lang="en-US" sz="2000">
                <a:latin typeface="Arial"/>
                <a:ea typeface="Arial"/>
                <a:cs typeface="Arial"/>
                <a:sym typeface="Arial"/>
              </a:rPr>
              <a:t>, 2020)</a:t>
            </a:r>
            <a:endParaRPr sz="20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84"/>
        <p:cNvGrpSpPr/>
        <p:nvPr/>
      </p:nvGrpSpPr>
      <p:grpSpPr>
        <a:xfrm>
          <a:off x="0" y="0"/>
          <a:ext cx="0" cy="0"/>
          <a:chOff x="0" y="0"/>
          <a:chExt cx="0" cy="0"/>
        </a:xfrm>
      </p:grpSpPr>
      <p:sp>
        <p:nvSpPr>
          <p:cNvPr id="185" name="Google Shape;185;p11"/>
          <p:cNvSpPr txBox="1">
            <a:spLocks noGrp="1"/>
          </p:cNvSpPr>
          <p:nvPr>
            <p:ph type="title"/>
          </p:nvPr>
        </p:nvSpPr>
        <p:spPr>
          <a:xfrm>
            <a:off x="481013" y="3752849"/>
            <a:ext cx="3290887" cy="2452687"/>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Arial"/>
              <a:buNone/>
            </a:pPr>
            <a:r>
              <a:rPr lang="en-US" sz="4000" b="1">
                <a:latin typeface="Arial"/>
                <a:ea typeface="Arial"/>
                <a:cs typeface="Arial"/>
                <a:sym typeface="Arial"/>
              </a:rPr>
              <a:t>Conclusion </a:t>
            </a:r>
            <a:endParaRPr sz="4000"/>
          </a:p>
        </p:txBody>
      </p:sp>
      <p:pic>
        <p:nvPicPr>
          <p:cNvPr id="186" name="Google Shape;186;p11" descr="Commentary: How do you define success?"/>
          <p:cNvPicPr preferRelativeResize="0"/>
          <p:nvPr/>
        </p:nvPicPr>
        <p:blipFill rotWithShape="1">
          <a:blip r:embed="rId3">
            <a:alphaModFix/>
          </a:blip>
          <a:srcRect t="54395" b="514"/>
          <a:stretch/>
        </p:blipFill>
        <p:spPr>
          <a:xfrm>
            <a:off x="20" y="10"/>
            <a:ext cx="12191980" cy="3710603"/>
          </a:xfrm>
          <a:custGeom>
            <a:avLst/>
            <a:gdLst/>
            <a:ahLst/>
            <a:cxnLst/>
            <a:rect l="l" t="t" r="r" b="b"/>
            <a:pathLst>
              <a:path w="12192000" h="3692092" extrusionOk="0">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ln>
            <a:noFill/>
          </a:ln>
        </p:spPr>
      </p:pic>
      <p:sp>
        <p:nvSpPr>
          <p:cNvPr id="187" name="Google Shape;187;p11"/>
          <p:cNvSpPr txBox="1">
            <a:spLocks noGrp="1"/>
          </p:cNvSpPr>
          <p:nvPr>
            <p:ph type="body" idx="1"/>
          </p:nvPr>
        </p:nvSpPr>
        <p:spPr>
          <a:xfrm>
            <a:off x="3672998" y="3987312"/>
            <a:ext cx="7485413" cy="2452687"/>
          </a:xfrm>
          <a:prstGeom prst="rect">
            <a:avLst/>
          </a:prstGeom>
          <a:noFill/>
          <a:ln>
            <a:noFill/>
          </a:ln>
        </p:spPr>
        <p:txBody>
          <a:bodyPr spcFirstLastPara="1" wrap="square" lIns="91425" tIns="45700" rIns="91425" bIns="45700" anchor="ctr" anchorCtr="0">
            <a:normAutofit/>
          </a:bodyPr>
          <a:lstStyle/>
          <a:p>
            <a:pPr marL="228600" lvl="0" indent="-228600" algn="l" rtl="0">
              <a:lnSpc>
                <a:spcPct val="90000"/>
              </a:lnSpc>
              <a:spcBef>
                <a:spcPts val="0"/>
              </a:spcBef>
              <a:spcAft>
                <a:spcPts val="0"/>
              </a:spcAft>
              <a:buClr>
                <a:schemeClr val="dk1"/>
              </a:buClr>
              <a:buSzPts val="2000"/>
              <a:buChar char="•"/>
            </a:pPr>
            <a:r>
              <a:rPr lang="en-US" sz="1200">
                <a:latin typeface="+mn-lt"/>
                <a:ea typeface="Arial"/>
                <a:cs typeface="Arial"/>
                <a:sym typeface="Arial"/>
              </a:rPr>
              <a:t>There has been a clear record of the prospects of employee engagement</a:t>
            </a:r>
            <a:endParaRPr sz="1200">
              <a:latin typeface="+mn-lt"/>
            </a:endParaRPr>
          </a:p>
          <a:p>
            <a:pPr marL="228600" lvl="0" indent="-228600" algn="l" rtl="0">
              <a:lnSpc>
                <a:spcPct val="90000"/>
              </a:lnSpc>
              <a:spcBef>
                <a:spcPts val="1000"/>
              </a:spcBef>
              <a:spcAft>
                <a:spcPts val="0"/>
              </a:spcAft>
              <a:buClr>
                <a:schemeClr val="dk1"/>
              </a:buClr>
              <a:buSzPts val="2000"/>
              <a:buChar char="•"/>
            </a:pPr>
            <a:r>
              <a:rPr lang="en-US" sz="1200">
                <a:latin typeface="+mn-lt"/>
                <a:ea typeface="Arial"/>
                <a:cs typeface="Arial"/>
                <a:sym typeface="Arial"/>
              </a:rPr>
              <a:t>This presentation is expected to be helpful for maintaining stability in the success of the concerned organization</a:t>
            </a:r>
            <a:endParaRPr sz="1200">
              <a:latin typeface="+mn-lt"/>
            </a:endParaRPr>
          </a:p>
          <a:p>
            <a:pPr marL="228600" lvl="0" indent="-228600" algn="l" rtl="0">
              <a:lnSpc>
                <a:spcPct val="90000"/>
              </a:lnSpc>
              <a:spcBef>
                <a:spcPts val="0"/>
              </a:spcBef>
              <a:spcAft>
                <a:spcPts val="0"/>
              </a:spcAft>
              <a:buClr>
                <a:schemeClr val="dk1"/>
              </a:buClr>
              <a:buSzPts val="2000"/>
              <a:buChar char="•"/>
            </a:pPr>
            <a:r>
              <a:rPr lang="en-US" sz="1200">
                <a:latin typeface="+mn-lt"/>
                <a:ea typeface="Arial"/>
                <a:cs typeface="Arial"/>
                <a:sym typeface="Arial"/>
              </a:rPr>
              <a:t>Employee engagement in voluntary activities</a:t>
            </a:r>
            <a:endParaRPr lang="en-US" sz="1200">
              <a:latin typeface="+mn-lt"/>
            </a:endParaRPr>
          </a:p>
          <a:p>
            <a:pPr marL="228600" lvl="0" indent="-228600" algn="l" rtl="0">
              <a:lnSpc>
                <a:spcPct val="90000"/>
              </a:lnSpc>
              <a:spcBef>
                <a:spcPts val="1000"/>
              </a:spcBef>
              <a:spcAft>
                <a:spcPts val="0"/>
              </a:spcAft>
              <a:buClr>
                <a:schemeClr val="dk1"/>
              </a:buClr>
              <a:buSzPts val="2000"/>
              <a:buChar char="•"/>
            </a:pPr>
            <a:r>
              <a:rPr lang="en-US" sz="1200">
                <a:latin typeface="+mn-lt"/>
                <a:ea typeface="Arial"/>
                <a:cs typeface="Arial"/>
                <a:sym typeface="Arial"/>
              </a:rPr>
              <a:t>Increasing the physical and mental health of the employees </a:t>
            </a:r>
            <a:endParaRPr lang="en-US" sz="1200">
              <a:latin typeface="+mn-lt"/>
            </a:endParaRPr>
          </a:p>
          <a:p>
            <a:pPr marL="0" lvl="0" indent="0" algn="l" rtl="0">
              <a:lnSpc>
                <a:spcPct val="90000"/>
              </a:lnSpc>
              <a:spcBef>
                <a:spcPts val="1000"/>
              </a:spcBef>
              <a:spcAft>
                <a:spcPts val="0"/>
              </a:spcAft>
              <a:buClr>
                <a:schemeClr val="dk1"/>
              </a:buClr>
              <a:buSzPts val="2000"/>
              <a:buNone/>
            </a:pPr>
            <a:endParaRPr lang="en-US" sz="1200">
              <a:latin typeface="+mn-lt"/>
            </a:endParaRPr>
          </a:p>
          <a:p>
            <a:pPr marL="0" lvl="0" indent="0" algn="l" rtl="0">
              <a:lnSpc>
                <a:spcPct val="90000"/>
              </a:lnSpc>
              <a:spcBef>
                <a:spcPts val="1000"/>
              </a:spcBef>
              <a:spcAft>
                <a:spcPts val="0"/>
              </a:spcAft>
              <a:buClr>
                <a:schemeClr val="dk1"/>
              </a:buClr>
              <a:buSzPts val="2000"/>
              <a:buNone/>
            </a:pPr>
            <a:endParaRPr sz="20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91"/>
        <p:cNvGrpSpPr/>
        <p:nvPr/>
      </p:nvGrpSpPr>
      <p:grpSpPr>
        <a:xfrm>
          <a:off x="0" y="0"/>
          <a:ext cx="0" cy="0"/>
          <a:chOff x="0" y="0"/>
          <a:chExt cx="0" cy="0"/>
        </a:xfrm>
      </p:grpSpPr>
      <p:sp>
        <p:nvSpPr>
          <p:cNvPr id="192" name="Google Shape;192;p12"/>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93" name="Google Shape;193;p12"/>
          <p:cNvSpPr/>
          <p:nvPr/>
        </p:nvSpPr>
        <p:spPr>
          <a:xfrm>
            <a:off x="199528" y="554152"/>
            <a:ext cx="5742189" cy="5742189"/>
          </a:xfrm>
          <a:prstGeom prst="ellipse">
            <a:avLst/>
          </a:prstGeom>
          <a:gradFill>
            <a:gsLst>
              <a:gs pos="0">
                <a:schemeClr val="accent1"/>
              </a:gs>
              <a:gs pos="100000">
                <a:schemeClr val="accent2"/>
              </a:gs>
            </a:gsLst>
            <a:lin ang="270000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94" name="Google Shape;194;p12"/>
          <p:cNvSpPr txBox="1">
            <a:spLocks noGrp="1"/>
          </p:cNvSpPr>
          <p:nvPr>
            <p:ph type="title"/>
          </p:nvPr>
        </p:nvSpPr>
        <p:spPr>
          <a:xfrm>
            <a:off x="1245072" y="1289765"/>
            <a:ext cx="3651101" cy="42709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FFFFFF"/>
              </a:buClr>
              <a:buSzPts val="4800"/>
              <a:buFont typeface="Arial"/>
              <a:buNone/>
            </a:pPr>
            <a:r>
              <a:rPr lang="en-US" sz="4800" b="1">
                <a:solidFill>
                  <a:srgbClr val="FFFFFF"/>
                </a:solidFill>
                <a:latin typeface="Arial"/>
                <a:ea typeface="Arial"/>
                <a:cs typeface="Arial"/>
                <a:sym typeface="Arial"/>
              </a:rPr>
              <a:t>References </a:t>
            </a:r>
            <a:endParaRPr sz="4800">
              <a:solidFill>
                <a:srgbClr val="FFFFFF"/>
              </a:solidFill>
            </a:endParaRPr>
          </a:p>
        </p:txBody>
      </p:sp>
      <p:sp>
        <p:nvSpPr>
          <p:cNvPr id="195" name="Google Shape;195;p12"/>
          <p:cNvSpPr/>
          <p:nvPr/>
        </p:nvSpPr>
        <p:spPr>
          <a:xfrm>
            <a:off x="1123493" y="374394"/>
            <a:ext cx="171515" cy="171515"/>
          </a:xfrm>
          <a:custGeom>
            <a:avLst/>
            <a:gdLst/>
            <a:ahLst/>
            <a:cxnLst/>
            <a:rect l="l" t="t" r="r" b="b"/>
            <a:pathLst>
              <a:path w="171515" h="171515" extrusionOk="0">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96" name="Google Shape;196;p12"/>
          <p:cNvSpPr/>
          <p:nvPr/>
        </p:nvSpPr>
        <p:spPr>
          <a:xfrm>
            <a:off x="550109" y="1084507"/>
            <a:ext cx="157545" cy="157545"/>
          </a:xfrm>
          <a:custGeom>
            <a:avLst/>
            <a:gdLst/>
            <a:ahLst/>
            <a:cxnLst/>
            <a:rect l="l" t="t" r="r" b="b"/>
            <a:pathLst>
              <a:path w="157545" h="157545" extrusionOk="0">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97" name="Google Shape;197;p12"/>
          <p:cNvSpPr txBox="1">
            <a:spLocks noGrp="1"/>
          </p:cNvSpPr>
          <p:nvPr>
            <p:ph type="body" idx="1"/>
          </p:nvPr>
        </p:nvSpPr>
        <p:spPr>
          <a:xfrm>
            <a:off x="5981076" y="638321"/>
            <a:ext cx="5448924" cy="5837949"/>
          </a:xfrm>
          <a:prstGeom prst="rect">
            <a:avLst/>
          </a:prstGeom>
          <a:noFill/>
          <a:ln>
            <a:noFill/>
          </a:ln>
        </p:spPr>
        <p:txBody>
          <a:bodyPr spcFirstLastPara="1" wrap="square" lIns="91425" tIns="45700" rIns="91425" bIns="45700" anchor="ctr" anchorCtr="0">
            <a:noAutofit/>
          </a:bodyPr>
          <a:lstStyle/>
          <a:p>
            <a:pPr marL="228600" lvl="0" indent="-228600" algn="l" rtl="0">
              <a:lnSpc>
                <a:spcPct val="90000"/>
              </a:lnSpc>
              <a:spcAft>
                <a:spcPts val="0"/>
              </a:spcAft>
              <a:buClr>
                <a:schemeClr val="dk1"/>
              </a:buClr>
              <a:buSzPts val="1000"/>
              <a:buChar char="•"/>
            </a:pPr>
            <a:r>
              <a:rPr lang="en-US" sz="1000">
                <a:latin typeface="Arial"/>
                <a:ea typeface="Arial"/>
                <a:cs typeface="Arial"/>
                <a:sym typeface="Arial"/>
              </a:rPr>
              <a:t>Ghosh, A. and Sourav, S., 2019. A comprehensive study of Employee Engagement: Contemplating 7-D model in view of NIFTY 50 companies. </a:t>
            </a:r>
            <a:r>
              <a:rPr lang="en-US" sz="1000" i="1">
                <a:latin typeface="Arial"/>
                <a:ea typeface="Arial"/>
                <a:cs typeface="Arial"/>
                <a:sym typeface="Arial"/>
              </a:rPr>
              <a:t>International Journal of Advanced Engineering, Management and Science</a:t>
            </a:r>
            <a:r>
              <a:rPr lang="en-US" sz="1000">
                <a:latin typeface="Arial"/>
                <a:ea typeface="Arial"/>
                <a:cs typeface="Arial"/>
                <a:sym typeface="Arial"/>
              </a:rPr>
              <a:t>, </a:t>
            </a:r>
            <a:r>
              <a:rPr lang="en-US" sz="1000" i="1">
                <a:latin typeface="Arial"/>
                <a:ea typeface="Arial"/>
                <a:cs typeface="Arial"/>
                <a:sym typeface="Arial"/>
              </a:rPr>
              <a:t>5</a:t>
            </a:r>
            <a:r>
              <a:rPr lang="en-US" sz="1000">
                <a:latin typeface="Arial"/>
                <a:ea typeface="Arial"/>
                <a:cs typeface="Arial"/>
                <a:sym typeface="Arial"/>
              </a:rPr>
              <a:t>(9), pp.549-555.</a:t>
            </a:r>
            <a:endParaRPr lang="en-US" sz="1000"/>
          </a:p>
          <a:p>
            <a:pPr marL="228600" lvl="0" indent="-228600" algn="l" rtl="0">
              <a:lnSpc>
                <a:spcPct val="90000"/>
              </a:lnSpc>
              <a:spcBef>
                <a:spcPts val="1000"/>
              </a:spcBef>
              <a:spcAft>
                <a:spcPts val="0"/>
              </a:spcAft>
              <a:buClr>
                <a:schemeClr val="dk1"/>
              </a:buClr>
              <a:buSzPts val="1000"/>
              <a:buChar char="•"/>
            </a:pPr>
            <a:r>
              <a:rPr lang="en-US" sz="1000">
                <a:latin typeface="Arial"/>
                <a:ea typeface="Arial"/>
                <a:cs typeface="Arial"/>
                <a:sym typeface="Arial"/>
              </a:rPr>
              <a:t>Mishra, S. and Delgado, D., 2021. Engineering Engaged Employees. </a:t>
            </a:r>
            <a:r>
              <a:rPr lang="en-US" sz="1000" i="1">
                <a:latin typeface="Arial"/>
                <a:ea typeface="Arial"/>
                <a:cs typeface="Arial"/>
                <a:sym typeface="Arial"/>
              </a:rPr>
              <a:t>Quality Progress</a:t>
            </a:r>
            <a:r>
              <a:rPr lang="en-US" sz="1000">
                <a:latin typeface="Arial"/>
                <a:ea typeface="Arial"/>
                <a:cs typeface="Arial"/>
                <a:sym typeface="Arial"/>
              </a:rPr>
              <a:t>, </a:t>
            </a:r>
            <a:r>
              <a:rPr lang="en-US" sz="1000" i="1">
                <a:latin typeface="Arial"/>
                <a:ea typeface="Arial"/>
                <a:cs typeface="Arial"/>
                <a:sym typeface="Arial"/>
              </a:rPr>
              <a:t>54</a:t>
            </a:r>
            <a:r>
              <a:rPr lang="en-US" sz="1000">
                <a:latin typeface="Arial"/>
                <a:ea typeface="Arial"/>
                <a:cs typeface="Arial"/>
                <a:sym typeface="Arial"/>
              </a:rPr>
              <a:t>(6), pp.16-24.</a:t>
            </a:r>
            <a:endParaRPr sz="1000"/>
          </a:p>
          <a:p>
            <a:pPr marL="228600" lvl="0" indent="-228600" algn="l" rtl="0">
              <a:lnSpc>
                <a:spcPct val="90000"/>
              </a:lnSpc>
              <a:spcBef>
                <a:spcPts val="1000"/>
              </a:spcBef>
              <a:spcAft>
                <a:spcPts val="0"/>
              </a:spcAft>
              <a:buClr>
                <a:schemeClr val="dk1"/>
              </a:buClr>
              <a:buSzPts val="1000"/>
              <a:buChar char="•"/>
            </a:pPr>
            <a:r>
              <a:rPr lang="en-US" sz="1000" dirty="0">
                <a:latin typeface="Arial"/>
                <a:ea typeface="Arial"/>
                <a:cs typeface="Arial"/>
                <a:sym typeface="Arial"/>
              </a:rPr>
              <a:t>Otte</a:t>
            </a:r>
            <a:r>
              <a:rPr lang="en-US" sz="1000">
                <a:latin typeface="Arial"/>
                <a:ea typeface="Arial"/>
                <a:cs typeface="Arial"/>
                <a:sym typeface="Arial"/>
              </a:rPr>
              <a:t>, F.W., Millar, S.K. and Klatt, S., 2019. Skill training periodization in “specialist” sports coaching—an introduction of the “</a:t>
            </a:r>
            <a:r>
              <a:rPr lang="en-US" sz="1000" err="1">
                <a:latin typeface="Arial"/>
                <a:ea typeface="Arial"/>
                <a:cs typeface="Arial"/>
                <a:sym typeface="Arial"/>
              </a:rPr>
              <a:t>PoST</a:t>
            </a:r>
            <a:r>
              <a:rPr lang="en-US" sz="1000">
                <a:latin typeface="Arial"/>
                <a:ea typeface="Arial"/>
                <a:cs typeface="Arial"/>
                <a:sym typeface="Arial"/>
              </a:rPr>
              <a:t>” framework for skill development. </a:t>
            </a:r>
            <a:r>
              <a:rPr lang="en-US" sz="1000" i="1">
                <a:latin typeface="Arial"/>
                <a:ea typeface="Arial"/>
                <a:cs typeface="Arial"/>
                <a:sym typeface="Arial"/>
              </a:rPr>
              <a:t>Frontiers in Sports and Active Living</a:t>
            </a:r>
            <a:r>
              <a:rPr lang="en-US" sz="1000">
                <a:latin typeface="Arial"/>
                <a:ea typeface="Arial"/>
                <a:cs typeface="Arial"/>
                <a:sym typeface="Arial"/>
              </a:rPr>
              <a:t>, </a:t>
            </a:r>
            <a:r>
              <a:rPr lang="en-US" sz="1000" i="1">
                <a:latin typeface="Arial"/>
                <a:ea typeface="Arial"/>
                <a:cs typeface="Arial"/>
                <a:sym typeface="Arial"/>
              </a:rPr>
              <a:t>1</a:t>
            </a:r>
            <a:r>
              <a:rPr lang="en-US" sz="1000">
                <a:latin typeface="Arial"/>
                <a:ea typeface="Arial"/>
                <a:cs typeface="Arial"/>
                <a:sym typeface="Arial"/>
              </a:rPr>
              <a:t>, p.61.</a:t>
            </a:r>
            <a:endParaRPr sz="1000"/>
          </a:p>
          <a:p>
            <a:pPr marL="228600" lvl="0" indent="-228600" algn="l" rtl="0">
              <a:lnSpc>
                <a:spcPct val="90000"/>
              </a:lnSpc>
              <a:spcBef>
                <a:spcPts val="1000"/>
              </a:spcBef>
              <a:spcAft>
                <a:spcPts val="0"/>
              </a:spcAft>
              <a:buClr>
                <a:schemeClr val="dk1"/>
              </a:buClr>
              <a:buSzPts val="1000"/>
              <a:buChar char="•"/>
            </a:pPr>
            <a:r>
              <a:rPr lang="en-US" sz="1000" err="1">
                <a:latin typeface="Arial"/>
                <a:ea typeface="Arial"/>
                <a:cs typeface="Arial"/>
                <a:sym typeface="Arial"/>
              </a:rPr>
              <a:t>Tzenios</a:t>
            </a:r>
            <a:r>
              <a:rPr lang="en-US" sz="1000">
                <a:latin typeface="Arial"/>
                <a:ea typeface="Arial"/>
                <a:cs typeface="Arial"/>
                <a:sym typeface="Arial"/>
              </a:rPr>
              <a:t>, N., 2019. The Impact of Health Literacy on Employee Productivity: An Empirical Investigation. </a:t>
            </a:r>
            <a:r>
              <a:rPr lang="en-US" sz="1000" i="1">
                <a:latin typeface="Arial"/>
                <a:ea typeface="Arial"/>
                <a:cs typeface="Arial"/>
                <a:sym typeface="Arial"/>
              </a:rPr>
              <a:t>Empirical Quests for Management Essences</a:t>
            </a:r>
            <a:r>
              <a:rPr lang="en-US" sz="1000">
                <a:latin typeface="Arial"/>
                <a:ea typeface="Arial"/>
                <a:cs typeface="Arial"/>
                <a:sym typeface="Arial"/>
              </a:rPr>
              <a:t>, </a:t>
            </a:r>
            <a:r>
              <a:rPr lang="en-US" sz="1000" i="1">
                <a:latin typeface="Arial"/>
                <a:ea typeface="Arial"/>
                <a:cs typeface="Arial"/>
                <a:sym typeface="Arial"/>
              </a:rPr>
              <a:t>3</a:t>
            </a:r>
            <a:r>
              <a:rPr lang="en-US" sz="1000">
                <a:latin typeface="Arial"/>
                <a:ea typeface="Arial"/>
                <a:cs typeface="Arial"/>
                <a:sym typeface="Arial"/>
              </a:rPr>
              <a:t>(1), pp.21-33.</a:t>
            </a:r>
            <a:endParaRPr sz="1000"/>
          </a:p>
          <a:p>
            <a:pPr marL="228600" lvl="0" indent="-228600" algn="l" rtl="0">
              <a:lnSpc>
                <a:spcPct val="90000"/>
              </a:lnSpc>
              <a:spcBef>
                <a:spcPts val="1000"/>
              </a:spcBef>
              <a:spcAft>
                <a:spcPts val="0"/>
              </a:spcAft>
              <a:buClr>
                <a:schemeClr val="dk1"/>
              </a:buClr>
              <a:buSzPts val="1000"/>
              <a:buChar char="•"/>
            </a:pPr>
            <a:r>
              <a:rPr lang="en-US" sz="1000">
                <a:latin typeface="Arial"/>
                <a:ea typeface="Arial"/>
                <a:cs typeface="Arial"/>
                <a:sym typeface="Arial"/>
              </a:rPr>
              <a:t>Muthuswamy, V.V., 2023. The Professionalism of Millennial in Smart work and Techno-savvy related to productivity. </a:t>
            </a:r>
            <a:r>
              <a:rPr lang="en-US" sz="1000" i="1" err="1">
                <a:latin typeface="Arial"/>
                <a:ea typeface="Arial"/>
                <a:cs typeface="Arial"/>
                <a:sym typeface="Arial"/>
              </a:rPr>
              <a:t>ijicases</a:t>
            </a:r>
            <a:r>
              <a:rPr lang="en-US" sz="1000">
                <a:latin typeface="Arial"/>
                <a:ea typeface="Arial"/>
                <a:cs typeface="Arial"/>
                <a:sym typeface="Arial"/>
              </a:rPr>
              <a:t>, </a:t>
            </a:r>
            <a:r>
              <a:rPr lang="en-US" sz="1000" i="1">
                <a:latin typeface="Arial"/>
                <a:ea typeface="Arial"/>
                <a:cs typeface="Arial"/>
                <a:sym typeface="Arial"/>
              </a:rPr>
              <a:t>7</a:t>
            </a:r>
            <a:r>
              <a:rPr lang="en-US" sz="1000">
                <a:latin typeface="Arial"/>
                <a:ea typeface="Arial"/>
                <a:cs typeface="Arial"/>
                <a:sym typeface="Arial"/>
              </a:rPr>
              <a:t>(1).</a:t>
            </a:r>
            <a:endParaRPr sz="1000"/>
          </a:p>
          <a:p>
            <a:pPr marL="228600" lvl="0" indent="-228600" algn="l" rtl="0">
              <a:lnSpc>
                <a:spcPct val="90000"/>
              </a:lnSpc>
              <a:spcBef>
                <a:spcPts val="1000"/>
              </a:spcBef>
              <a:spcAft>
                <a:spcPts val="0"/>
              </a:spcAft>
              <a:buClr>
                <a:schemeClr val="dk1"/>
              </a:buClr>
              <a:buSzPts val="1000"/>
              <a:buChar char="•"/>
            </a:pPr>
            <a:r>
              <a:rPr lang="en-US" sz="1000" err="1">
                <a:latin typeface="Arial"/>
                <a:ea typeface="Arial"/>
                <a:cs typeface="Arial"/>
                <a:sym typeface="Arial"/>
              </a:rPr>
              <a:t>Tsareva</a:t>
            </a:r>
            <a:r>
              <a:rPr lang="en-US" sz="1000">
                <a:latin typeface="Arial"/>
                <a:ea typeface="Arial"/>
                <a:cs typeface="Arial"/>
                <a:sym typeface="Arial"/>
              </a:rPr>
              <a:t>, N.A. and </a:t>
            </a:r>
            <a:r>
              <a:rPr lang="en-US" sz="1000" err="1">
                <a:latin typeface="Arial"/>
                <a:ea typeface="Arial"/>
                <a:cs typeface="Arial"/>
                <a:sym typeface="Arial"/>
              </a:rPr>
              <a:t>Boldyhanova</a:t>
            </a:r>
            <a:r>
              <a:rPr lang="en-US" sz="1000">
                <a:latin typeface="Arial"/>
                <a:ea typeface="Arial"/>
                <a:cs typeface="Arial"/>
                <a:sym typeface="Arial"/>
              </a:rPr>
              <a:t>, V.A., 2020. Educating the Concepts of Retention Factor of a Company with the Case of Employee Engagement Level Increase. </a:t>
            </a:r>
            <a:r>
              <a:rPr lang="en-US" sz="1000" i="1">
                <a:latin typeface="Arial"/>
                <a:ea typeface="Arial"/>
                <a:cs typeface="Arial"/>
                <a:sym typeface="Arial"/>
              </a:rPr>
              <a:t>Journal of Educational Psychology-</a:t>
            </a:r>
            <a:r>
              <a:rPr lang="en-US" sz="1000" i="1" err="1">
                <a:latin typeface="Arial"/>
                <a:ea typeface="Arial"/>
                <a:cs typeface="Arial"/>
                <a:sym typeface="Arial"/>
              </a:rPr>
              <a:t>Propositos</a:t>
            </a:r>
            <a:r>
              <a:rPr lang="en-US" sz="1000" i="1">
                <a:latin typeface="Arial"/>
                <a:ea typeface="Arial"/>
                <a:cs typeface="Arial"/>
                <a:sym typeface="Arial"/>
              </a:rPr>
              <a:t> y </a:t>
            </a:r>
            <a:r>
              <a:rPr lang="en-US" sz="1000" i="1" err="1">
                <a:latin typeface="Arial"/>
                <a:ea typeface="Arial"/>
                <a:cs typeface="Arial"/>
                <a:sym typeface="Arial"/>
              </a:rPr>
              <a:t>Representaciones</a:t>
            </a:r>
            <a:r>
              <a:rPr lang="en-US" sz="1000">
                <a:latin typeface="Arial"/>
                <a:ea typeface="Arial"/>
                <a:cs typeface="Arial"/>
                <a:sym typeface="Arial"/>
              </a:rPr>
              <a:t>, </a:t>
            </a:r>
            <a:r>
              <a:rPr lang="en-US" sz="1000" i="1">
                <a:latin typeface="Arial"/>
                <a:ea typeface="Arial"/>
                <a:cs typeface="Arial"/>
                <a:sym typeface="Arial"/>
              </a:rPr>
              <a:t>8</a:t>
            </a:r>
            <a:r>
              <a:rPr lang="en-US" sz="1000">
                <a:latin typeface="Arial"/>
                <a:ea typeface="Arial"/>
                <a:cs typeface="Arial"/>
                <a:sym typeface="Arial"/>
              </a:rPr>
              <a:t>(3), p.e515.</a:t>
            </a:r>
            <a:endParaRPr sz="1000"/>
          </a:p>
          <a:p>
            <a:pPr marL="228600" lvl="0" indent="-228600" algn="l" rtl="0">
              <a:lnSpc>
                <a:spcPct val="90000"/>
              </a:lnSpc>
              <a:spcBef>
                <a:spcPts val="1000"/>
              </a:spcBef>
              <a:spcAft>
                <a:spcPts val="0"/>
              </a:spcAft>
              <a:buClr>
                <a:schemeClr val="dk1"/>
              </a:buClr>
              <a:buSzPts val="1000"/>
              <a:buChar char="•"/>
            </a:pPr>
            <a:r>
              <a:rPr lang="en-US" sz="1000" err="1">
                <a:latin typeface="Arial"/>
                <a:ea typeface="Arial"/>
                <a:cs typeface="Arial"/>
                <a:sym typeface="Arial"/>
              </a:rPr>
              <a:t>Febrian</a:t>
            </a:r>
            <a:r>
              <a:rPr lang="en-US" sz="1000">
                <a:latin typeface="Arial"/>
                <a:ea typeface="Arial"/>
                <a:cs typeface="Arial"/>
                <a:sym typeface="Arial"/>
              </a:rPr>
              <a:t>, W.D., </a:t>
            </a:r>
            <a:r>
              <a:rPr lang="en-US" sz="1000" err="1">
                <a:latin typeface="Arial"/>
                <a:ea typeface="Arial"/>
                <a:cs typeface="Arial"/>
                <a:sym typeface="Arial"/>
              </a:rPr>
              <a:t>Sjarifudin</a:t>
            </a:r>
            <a:r>
              <a:rPr lang="en-US" sz="1000">
                <a:latin typeface="Arial"/>
                <a:ea typeface="Arial"/>
                <a:cs typeface="Arial"/>
                <a:sym typeface="Arial"/>
              </a:rPr>
              <a:t>, D. and Setiadi, B., 2023. Strategy Increasing Performance Employee: Analysis Implementation Knowledge Management, Career Development, Teamwork &amp; Employee Engagement. </a:t>
            </a:r>
            <a:r>
              <a:rPr lang="en-US" sz="1000" i="1">
                <a:latin typeface="Arial"/>
                <a:ea typeface="Arial"/>
                <a:cs typeface="Arial"/>
                <a:sym typeface="Arial"/>
              </a:rPr>
              <a:t>Indonesian Journal of Business Analytics</a:t>
            </a:r>
            <a:r>
              <a:rPr lang="en-US" sz="1000">
                <a:latin typeface="Arial"/>
                <a:ea typeface="Arial"/>
                <a:cs typeface="Arial"/>
                <a:sym typeface="Arial"/>
              </a:rPr>
              <a:t>, </a:t>
            </a:r>
            <a:r>
              <a:rPr lang="en-US" sz="1000" i="1">
                <a:latin typeface="Arial"/>
                <a:ea typeface="Arial"/>
                <a:cs typeface="Arial"/>
                <a:sym typeface="Arial"/>
              </a:rPr>
              <a:t>3</a:t>
            </a:r>
            <a:r>
              <a:rPr lang="en-US" sz="1000">
                <a:latin typeface="Arial"/>
                <a:ea typeface="Arial"/>
                <a:cs typeface="Arial"/>
                <a:sym typeface="Arial"/>
              </a:rPr>
              <a:t>(3), pp.885-898.</a:t>
            </a:r>
            <a:endParaRPr sz="1000"/>
          </a:p>
          <a:p>
            <a:pPr marL="228600" lvl="0" indent="-228600" algn="l" rtl="0">
              <a:lnSpc>
                <a:spcPct val="90000"/>
              </a:lnSpc>
              <a:spcBef>
                <a:spcPts val="1000"/>
              </a:spcBef>
              <a:spcAft>
                <a:spcPts val="0"/>
              </a:spcAft>
              <a:buClr>
                <a:schemeClr val="dk1"/>
              </a:buClr>
              <a:buSzPts val="1000"/>
              <a:buChar char="•"/>
            </a:pPr>
            <a:r>
              <a:rPr lang="en-US" sz="1000" dirty="0">
                <a:latin typeface="Arial"/>
                <a:ea typeface="Arial"/>
                <a:cs typeface="Arial"/>
                <a:sym typeface="Arial"/>
              </a:rPr>
              <a:t>Dangol</a:t>
            </a:r>
            <a:r>
              <a:rPr lang="en-US" sz="1000">
                <a:latin typeface="Arial"/>
                <a:ea typeface="Arial"/>
                <a:cs typeface="Arial"/>
                <a:sym typeface="Arial"/>
              </a:rPr>
              <a:t>, P., 2021. Role of performance appraisal system and its impact on employee's motivation. </a:t>
            </a:r>
            <a:r>
              <a:rPr lang="en-US" sz="1000" i="1">
                <a:latin typeface="Arial"/>
                <a:ea typeface="Arial"/>
                <a:cs typeface="Arial"/>
                <a:sym typeface="Arial"/>
              </a:rPr>
              <a:t>Quantitative Economics and Management Studies</a:t>
            </a:r>
            <a:r>
              <a:rPr lang="en-US" sz="1000">
                <a:latin typeface="Arial"/>
                <a:ea typeface="Arial"/>
                <a:cs typeface="Arial"/>
                <a:sym typeface="Arial"/>
              </a:rPr>
              <a:t>, </a:t>
            </a:r>
            <a:r>
              <a:rPr lang="en-US" sz="1000" i="1">
                <a:latin typeface="Arial"/>
                <a:ea typeface="Arial"/>
                <a:cs typeface="Arial"/>
                <a:sym typeface="Arial"/>
              </a:rPr>
              <a:t>2</a:t>
            </a:r>
            <a:r>
              <a:rPr lang="en-US" sz="1000">
                <a:latin typeface="Arial"/>
                <a:ea typeface="Arial"/>
                <a:cs typeface="Arial"/>
                <a:sym typeface="Arial"/>
              </a:rPr>
              <a:t>(1), pp.13-26.</a:t>
            </a:r>
            <a:endParaRPr sz="1000"/>
          </a:p>
          <a:p>
            <a:pPr marL="228600" lvl="0" indent="-228600" algn="l" rtl="0">
              <a:lnSpc>
                <a:spcPct val="90000"/>
              </a:lnSpc>
              <a:spcBef>
                <a:spcPts val="1000"/>
              </a:spcBef>
              <a:spcAft>
                <a:spcPts val="0"/>
              </a:spcAft>
              <a:buClr>
                <a:schemeClr val="dk1"/>
              </a:buClr>
              <a:buSzPts val="1000"/>
              <a:buChar char="•"/>
            </a:pPr>
            <a:r>
              <a:rPr lang="en-US" sz="1000" err="1">
                <a:latin typeface="Arial"/>
                <a:ea typeface="Arial"/>
                <a:cs typeface="Arial"/>
                <a:sym typeface="Arial"/>
              </a:rPr>
              <a:t>Ugoani</a:t>
            </a:r>
            <a:r>
              <a:rPr lang="en-US" sz="1000">
                <a:latin typeface="Arial"/>
                <a:ea typeface="Arial"/>
                <a:cs typeface="Arial"/>
                <a:sym typeface="Arial"/>
              </a:rPr>
              <a:t>, J., 2020. Performance appraisal and its effect on employees’ productivity in charitable organizations. </a:t>
            </a:r>
            <a:r>
              <a:rPr lang="en-US" sz="1000" i="1">
                <a:latin typeface="Arial"/>
                <a:ea typeface="Arial"/>
                <a:cs typeface="Arial"/>
                <a:sym typeface="Arial"/>
              </a:rPr>
              <a:t>Business, management and economics research</a:t>
            </a:r>
            <a:r>
              <a:rPr lang="en-US" sz="1000">
                <a:latin typeface="Arial"/>
                <a:ea typeface="Arial"/>
                <a:cs typeface="Arial"/>
                <a:sym typeface="Arial"/>
              </a:rPr>
              <a:t>, </a:t>
            </a:r>
            <a:r>
              <a:rPr lang="en-US" sz="1000" i="1">
                <a:latin typeface="Arial"/>
                <a:ea typeface="Arial"/>
                <a:cs typeface="Arial"/>
                <a:sym typeface="Arial"/>
              </a:rPr>
              <a:t>6</a:t>
            </a:r>
            <a:r>
              <a:rPr lang="en-US" sz="1000">
                <a:latin typeface="Arial"/>
                <a:ea typeface="Arial"/>
                <a:cs typeface="Arial"/>
                <a:sym typeface="Arial"/>
              </a:rPr>
              <a:t>(12), pp.166-175.</a:t>
            </a:r>
            <a:endParaRPr sz="1000">
              <a:latin typeface="Calibri"/>
              <a:ea typeface="Calibri"/>
              <a:cs typeface="Calibri"/>
              <a:sym typeface="Calibri"/>
            </a:endParaRPr>
          </a:p>
          <a:p>
            <a:pPr marL="228600" lvl="0" indent="-228600" algn="l" rtl="0">
              <a:lnSpc>
                <a:spcPct val="90000"/>
              </a:lnSpc>
              <a:spcBef>
                <a:spcPts val="1000"/>
              </a:spcBef>
              <a:spcAft>
                <a:spcPts val="0"/>
              </a:spcAft>
              <a:buClr>
                <a:schemeClr val="dk1"/>
              </a:buClr>
              <a:buSzPts val="1000"/>
              <a:buChar char="•"/>
            </a:pPr>
            <a:r>
              <a:rPr lang="en-US" sz="1000" dirty="0">
                <a:latin typeface="Arial"/>
                <a:ea typeface="Arial"/>
                <a:cs typeface="Arial"/>
                <a:sym typeface="Arial"/>
              </a:rPr>
              <a:t>Hysa</a:t>
            </a:r>
            <a:r>
              <a:rPr lang="en-US" sz="1000">
                <a:latin typeface="Arial"/>
                <a:ea typeface="Arial"/>
                <a:cs typeface="Arial"/>
                <a:sym typeface="Arial"/>
              </a:rPr>
              <a:t>, E. and Mansi, E., 2020. Happiness and Economic Growth: Western Balkans and European Union. In </a:t>
            </a:r>
            <a:r>
              <a:rPr lang="en-US" sz="1000" i="1">
                <a:latin typeface="Arial"/>
                <a:ea typeface="Arial"/>
                <a:cs typeface="Arial"/>
                <a:sym typeface="Arial"/>
              </a:rPr>
              <a:t>Happiness and Contemporary Society: Conference Proceedings Volume</a:t>
            </a:r>
            <a:r>
              <a:rPr lang="en-US" sz="1000">
                <a:latin typeface="Arial"/>
                <a:ea typeface="Arial"/>
                <a:cs typeface="Arial"/>
                <a:sym typeface="Arial"/>
              </a:rPr>
              <a:t> (pp. 105-113).</a:t>
            </a:r>
            <a:endParaRPr/>
          </a:p>
          <a:p>
            <a:pPr marL="457200" lvl="0" indent="-342900" algn="l" rtl="0">
              <a:lnSpc>
                <a:spcPct val="90000"/>
              </a:lnSpc>
              <a:spcBef>
                <a:spcPts val="1000"/>
              </a:spcBef>
              <a:spcAft>
                <a:spcPts val="0"/>
              </a:spcAft>
              <a:buSzPts val="1800"/>
              <a:buNone/>
            </a:pPr>
            <a:r>
              <a:rPr lang="en-US" sz="900">
                <a:latin typeface="Arial"/>
                <a:ea typeface="Arial"/>
                <a:cs typeface="Arial"/>
                <a:sym typeface="Arial"/>
              </a:rPr>
              <a:t>Molino, M., Cortese, C.G. and </a:t>
            </a:r>
            <a:r>
              <a:rPr lang="en-US" sz="900" err="1">
                <a:latin typeface="Arial"/>
                <a:ea typeface="Arial"/>
                <a:cs typeface="Arial"/>
                <a:sym typeface="Arial"/>
              </a:rPr>
              <a:t>Ghislieri</a:t>
            </a:r>
            <a:r>
              <a:rPr lang="en-US" sz="900">
                <a:latin typeface="Arial"/>
                <a:ea typeface="Arial"/>
                <a:cs typeface="Arial"/>
                <a:sym typeface="Arial"/>
              </a:rPr>
              <a:t>, C., 2020. The promotion of technology acceptance and work engagement in industry 4.0: From personal resources to information and training. International journal of environmental research and public health, 17(7), p.2438.</a:t>
            </a:r>
            <a:endParaRPr/>
          </a:p>
          <a:p>
            <a:pPr marL="457200" lvl="0" indent="-342900" algn="l" rtl="0">
              <a:lnSpc>
                <a:spcPct val="90000"/>
              </a:lnSpc>
              <a:spcBef>
                <a:spcPts val="1000"/>
              </a:spcBef>
              <a:spcAft>
                <a:spcPts val="0"/>
              </a:spcAft>
              <a:buSzPts val="1800"/>
              <a:buNone/>
            </a:pPr>
            <a:r>
              <a:rPr lang="en-US" sz="900" dirty="0">
                <a:latin typeface="Arial"/>
                <a:ea typeface="Arial"/>
                <a:cs typeface="Arial"/>
                <a:sym typeface="Arial"/>
              </a:rPr>
              <a:t>Davidescu</a:t>
            </a:r>
            <a:r>
              <a:rPr lang="en-US" sz="900">
                <a:latin typeface="Arial"/>
                <a:ea typeface="Arial"/>
                <a:cs typeface="Arial"/>
                <a:sym typeface="Arial"/>
              </a:rPr>
              <a:t>, A.A., </a:t>
            </a:r>
            <a:r>
              <a:rPr lang="en-US" sz="900" dirty="0">
                <a:latin typeface="Arial"/>
                <a:ea typeface="Arial"/>
                <a:cs typeface="Arial"/>
                <a:sym typeface="Arial"/>
              </a:rPr>
              <a:t>Apostu</a:t>
            </a:r>
            <a:r>
              <a:rPr lang="en-US" sz="900">
                <a:latin typeface="Arial"/>
                <a:ea typeface="Arial"/>
                <a:cs typeface="Arial"/>
                <a:sym typeface="Arial"/>
              </a:rPr>
              <a:t>, S.A., Paul, A. and </a:t>
            </a:r>
            <a:r>
              <a:rPr lang="en-US" sz="900" err="1">
                <a:latin typeface="Arial"/>
                <a:ea typeface="Arial"/>
                <a:cs typeface="Arial"/>
                <a:sym typeface="Arial"/>
              </a:rPr>
              <a:t>Casuneanu</a:t>
            </a:r>
            <a:r>
              <a:rPr lang="en-US" sz="900">
                <a:latin typeface="Arial"/>
                <a:ea typeface="Arial"/>
                <a:cs typeface="Arial"/>
                <a:sym typeface="Arial"/>
              </a:rPr>
              <a:t>, I., 2020. Work flexibility, job satisfaction, and job performance among Romanian employees—Implications for sustainable human resource management. Sustainability, 12(15), p.6086.</a:t>
            </a:r>
            <a:endParaRPr/>
          </a:p>
          <a:p>
            <a:pPr marL="228600" lvl="0" indent="-165100" algn="l" rtl="0">
              <a:lnSpc>
                <a:spcPct val="90000"/>
              </a:lnSpc>
              <a:spcBef>
                <a:spcPts val="1000"/>
              </a:spcBef>
              <a:spcAft>
                <a:spcPts val="0"/>
              </a:spcAft>
              <a:buClr>
                <a:schemeClr val="dk1"/>
              </a:buClr>
              <a:buSzPts val="1000"/>
              <a:buNone/>
            </a:pPr>
            <a:endParaRPr/>
          </a:p>
        </p:txBody>
      </p:sp>
      <p:sp>
        <p:nvSpPr>
          <p:cNvPr id="198" name="Google Shape;198;p12"/>
          <p:cNvSpPr/>
          <p:nvPr/>
        </p:nvSpPr>
        <p:spPr>
          <a:xfrm>
            <a:off x="5436547" y="5751820"/>
            <a:ext cx="112426" cy="112426"/>
          </a:xfrm>
          <a:custGeom>
            <a:avLst/>
            <a:gdLst/>
            <a:ahLst/>
            <a:cxnLst/>
            <a:rect l="l" t="t" r="r" b="b"/>
            <a:pathLst>
              <a:path w="112426" h="112426" extrusionOk="0">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cxnSp>
        <p:nvCxnSpPr>
          <p:cNvPr id="199" name="Google Shape;199;p12"/>
          <p:cNvCxnSpPr/>
          <p:nvPr/>
        </p:nvCxnSpPr>
        <p:spPr>
          <a:xfrm>
            <a:off x="11586162" y="3610394"/>
            <a:ext cx="0" cy="3238728"/>
          </a:xfrm>
          <a:prstGeom prst="straightConnector1">
            <a:avLst/>
          </a:prstGeom>
          <a:noFill/>
          <a:ln w="25400" cap="sq" cmpd="sng">
            <a:solidFill>
              <a:schemeClr val="accent1"/>
            </a:solidFill>
            <a:prstDash val="solid"/>
            <a:bevel/>
            <a:headEnd type="none" w="sm" len="sm"/>
            <a:tailEnd type="none" w="sm" len="sm"/>
          </a:ln>
        </p:spPr>
      </p:cxnSp>
    </p:spTree>
  </p:cSld>
  <p:clrMapOvr>
    <a:masterClrMapping/>
  </p:clrMapOvr>
</p:sld>
</file>

<file path=ppt/theme/theme1.xml><?xml version="1.0" encoding="utf-8"?>
<a:theme xmlns:a="http://schemas.openxmlformats.org/drawingml/2006/main" name="office theme">
  <a:themeElements>
    <a:clrScheme name="Office Them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TotalTime>
  <Words>1573</Words>
  <Application>Microsoft Office PowerPoint</Application>
  <PresentationFormat>Widescreen</PresentationFormat>
  <Paragraphs>84</Paragraphs>
  <Slides>10</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Noto Sans JP</vt:lpstr>
      <vt:lpstr>office theme</vt:lpstr>
      <vt:lpstr>Component 3 Housekeeping Checklist Training  </vt:lpstr>
      <vt:lpstr>PowerPoint Presentation</vt:lpstr>
      <vt:lpstr>Summary</vt:lpstr>
      <vt:lpstr>Introduction</vt:lpstr>
      <vt:lpstr>Measures taken for placement</vt:lpstr>
      <vt:lpstr>Employee Engagement Model </vt:lpstr>
      <vt:lpstr>Training of the employees contd </vt:lpstr>
      <vt:lpstr>Engagement of the employees</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Component 3: Presentation  Employee Engagement</dc:title>
  <dc:creator>anaida adamache</dc:creator>
  <cp:lastModifiedBy>anaida adamache</cp:lastModifiedBy>
  <cp:revision>2</cp:revision>
  <dcterms:created xsi:type="dcterms:W3CDTF">2023-10-18T14:52:56Z</dcterms:created>
  <dcterms:modified xsi:type="dcterms:W3CDTF">2023-11-11T16:31:53Z</dcterms:modified>
</cp:coreProperties>
</file>