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iYbEtDJdrBYtk9yvaz//BYTs9pi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B6CD2AB-AE7C-4069-99DD-8CB6780972CD}">
  <a:tblStyle styleId="{BB6CD2AB-AE7C-4069-99DD-8CB6780972CD}"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1" d="100"/>
          <a:sy n="41" d="100"/>
        </p:scale>
        <p:origin x="105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england.nhs.uk/digitaltechnology/" TargetMode="External"/><Relationship Id="rId13" Type="http://schemas.openxmlformats.org/officeDocument/2006/relationships/hyperlink" Target="https://doi.org/10.1186/s12913-025-12872-w" TargetMode="External"/><Relationship Id="rId3" Type="http://schemas.openxmlformats.org/officeDocument/2006/relationships/hyperlink" Target="https://doi.org/10.7759/cureus.97487" TargetMode="External"/><Relationship Id="rId7" Type="http://schemas.openxmlformats.org/officeDocument/2006/relationships/hyperlink" Target="https://www.england.nhs.uk/long-read/review-of-nhs-performance-and-delivery/" TargetMode="External"/><Relationship Id="rId12" Type="http://schemas.openxmlformats.org/officeDocument/2006/relationships/hyperlink" Target="https://doi.org/10.1016/j.eclinm.2021.100799"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doi.org/10.1177/20552076231176658" TargetMode="External"/><Relationship Id="rId11" Type="http://schemas.openxmlformats.org/officeDocument/2006/relationships/hyperlink" Target="https://doi.org/10.1371/journal.pdig.0000858" TargetMode="External"/><Relationship Id="rId5" Type="http://schemas.openxmlformats.org/officeDocument/2006/relationships/hyperlink" Target="https://www.gov.uk/government/publications/a-plan-for-digital-health-and-social-care/a-plan-for-digital-health-and-social-care" TargetMode="External"/><Relationship Id="rId10" Type="http://schemas.openxmlformats.org/officeDocument/2006/relationships/hyperlink" Target="https://doi.org/10.3390/ijerph20043407" TargetMode="External"/><Relationship Id="rId4" Type="http://schemas.openxmlformats.org/officeDocument/2006/relationships/hyperlink" Target="https://doi.org/10.1093/intqhc/mzaf065" TargetMode="External"/><Relationship Id="rId9" Type="http://schemas.openxmlformats.org/officeDocument/2006/relationships/hyperlink" Target="https://future.nhs.uk/connect.ti/WhatGoodLooksLikeKnowledge/grouphom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dirty="0">
                <a:solidFill>
                  <a:schemeClr val="dk1"/>
                </a:solidFill>
              </a:rPr>
              <a:t>Introduction</a:t>
            </a:r>
            <a:endParaRPr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dirty="0">
                <a:solidFill>
                  <a:schemeClr val="dk1"/>
                </a:solidFill>
              </a:rPr>
              <a:t>This presentation will outline the challenges in healthcare that lead to the creation of NHS Virtual Wards. This presentation will critically evaluate three major impact areas of NHS Virtual Wards which are workforce, service delivery and patient/service users. This presentation will also discuss appropriate legislation and policy in the UK such as “A Plan for Digital Health and Social Care, the What Good Looks Like Framework, and UK GDPR”. Consequently, it will evaluate the major challenges, suggest recommendations for further improvement and provide the key findings.</a:t>
            </a:r>
            <a:endParaRPr b="1" dirty="0">
              <a:solidFill>
                <a:schemeClr val="dk1"/>
              </a:solidFill>
            </a:endParaRPr>
          </a:p>
        </p:txBody>
      </p:sp>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f09a78c4cc_0_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The Healthcare Problem</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development of Virtual Wards by the NHS was introduced to address the increasing pressure on UK healthcare services. The increasing admissions in hospital, bed shortages, delayed discharges of patience and shortages in workforce significantly mitigate the acute care. Additionally, following the COVID-19, these challenges in healthcare became more intense, which accelerated an urgent requirement for innovative healthcare models. Consequently, there was a strong requirement for the development of digital innovation for the NHS that could provide safe and people-centred hospital care remotely in the respective homes of patients while efficiently reducing the pressure on acute health services (Stoumpos, Fotis Kitsios and Talias, 2023). </a:t>
            </a:r>
            <a:endParaRPr b="1">
              <a:solidFill>
                <a:schemeClr val="dk1"/>
              </a:solidFill>
            </a:endParaRPr>
          </a:p>
        </p:txBody>
      </p:sp>
      <p:sp>
        <p:nvSpPr>
          <p:cNvPr id="99" name="Google Shape;99;g3f09a78c4cc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f09a78c4cc_0_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Solution: NHS Virtual Wards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Virtual Wards introduced by the NHS is a digital innovative model of care that allows appropriate patients or service users to receive the hospital level of treatment in their respective homes (Yahya, Cooper and Nazar, 2025). Hence, the patients are provided with the remote monitoring technologies that will effectively collect the health data which could be oxygen saturation, heart rate and blood pressure. Later, this obtained data is transmitted securely by a digital platform, which allows multidisciplinary teams to monitor the conditions of patients immediately.</a:t>
            </a:r>
            <a:endParaRPr b="1">
              <a:solidFill>
                <a:schemeClr val="dk1"/>
              </a:solidFill>
            </a:endParaRPr>
          </a:p>
        </p:txBody>
      </p:sp>
      <p:sp>
        <p:nvSpPr>
          <p:cNvPr id="107" name="Google Shape;107;g3f09a78c4cc_0_8: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a:solidFill>
                  <a:schemeClr val="dk1"/>
                </a:solidFill>
              </a:rPr>
              <a:t>Development of NHS Virtual Wards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development of NHS Virtual Wards was strongly driven by advancement in digital health technologies, particularly the rapid growth of telehealth and wider digital transformation initiatives taken by the NHS. It was firstly introduced to enhance efficiency in healthcare, while ensuring patient safety and quality of care. NHS Virtual Wards also aided a strong movement towards patient-centred care and home-based healthcare treatment. NHS England (2025), implies around 12,000 virtual wards beds availability across the nation, highlighting the strong growth and adoption of Virtual Wards across the NHS.</a:t>
            </a:r>
            <a:endParaRPr/>
          </a:p>
        </p:txBody>
      </p:sp>
      <p:sp>
        <p:nvSpPr>
          <p:cNvPr id="115" name="Google Shape;11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f221bc8de8_0_3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Impact on Workforce</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For the workforce, the NHS Virtual Wards improve collaboration among multidisciplinary teams by allowing healthcare professionals to share patient information and coordinate care in an effective manner. Evidence by Lee, Caton and Knight (2023), suggest that these changes enhance productivity for the workforce and allow staff to manage extensive caseloads while maintaining the proper and continuity of care. However, the effectiveness of these benefits rely on the digital competencies of staff and organisational readiness. The implementation process can be restricted by the gaps in digital skills, training requirements and resistance towards technology, which represent the strong requirement for continuous support and development for healthcare workforce. </a:t>
            </a:r>
            <a:endParaRPr b="1">
              <a:solidFill>
                <a:schemeClr val="dk1"/>
              </a:solidFill>
            </a:endParaRPr>
          </a:p>
        </p:txBody>
      </p:sp>
      <p:sp>
        <p:nvSpPr>
          <p:cNvPr id="124" name="Google Shape;124;g3f221bc8de8_0_36: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f221bc8de8_0_4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Impact on Service Delivery</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Virtual Wards have also enhanced service delivery by supporting earlier discharge from hospitals and reducing avoidable admissions. Vindrola-Padros </a:t>
            </a:r>
            <a:r>
              <a:rPr lang="en-US" i="1">
                <a:solidFill>
                  <a:schemeClr val="dk1"/>
                </a:solidFill>
              </a:rPr>
              <a:t>et al.</a:t>
            </a:r>
            <a:r>
              <a:rPr lang="en-US">
                <a:solidFill>
                  <a:schemeClr val="dk1"/>
                </a:solidFill>
              </a:rPr>
              <a:t> (2021), implies that health professionals can recognise earlier deterioration among patients and also intervene promptly, while enhancing care quality and overall efficiency. However, the advantages of Virtual Wards rely on the reliable digital infrastructure and compatibility among the NHS existing systems. Inconsistency in system interoperability and limitation of digital maturity throughout the organisation can negatively impact the service effectiveness, which shows the requirement for stronger incorporation and continuous investment in the digital technologies. </a:t>
            </a:r>
            <a:endParaRPr b="1">
              <a:solidFill>
                <a:schemeClr val="dk1"/>
              </a:solidFill>
            </a:endParaRPr>
          </a:p>
        </p:txBody>
      </p:sp>
      <p:sp>
        <p:nvSpPr>
          <p:cNvPr id="132" name="Google Shape;132;g3f221bc8de8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f221bc8de8_0_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Impact on Patients/Service Users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Virtual Wards enables remote monitoring and allows clinicians to identify early deterioration and provide timely interventions to reduce the risk of infection due to hospitalisation. Virtual wards are quite important while considering its value for older people with chronic conditions (Akinluyi, Ogunfusika and Brown, 2025). However, these benefits are not equitable for all the service users. Factors like digital divide, limited digital education and access inequality to technology can diminish the service engagement, particularly for at-risk populations, which demonstrates the requirement for targeted support and inclusive strategies for digital healthcare service.</a:t>
            </a:r>
            <a:endParaRPr b="1">
              <a:solidFill>
                <a:schemeClr val="dk1"/>
              </a:solidFill>
            </a:endParaRPr>
          </a:p>
        </p:txBody>
      </p:sp>
      <p:sp>
        <p:nvSpPr>
          <p:cNvPr id="141" name="Google Shape;141;g3f221bc8de8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f221bc8de8_0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Policy and Legislation</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NHS Virtual Wards are strongly assisted by the legislation and policy such as “A Plan for Digital Health and Social Care, the What Good Looks Like Framework, and  NHS Long Term Plan”, each motivating the integration of digital transformation and enhanced service delivery in care (‌GOV.UK., 2022; NHS Futures, 2026; NHS England, 2026). Proper compliance with “UK GDPR” is equally necessary to safeguard the patient’s data confidentiality and to foster trust. Further, the NHS must be able to address the concerns related with ethics, cybersecurity risks and access inequality to guarantee that the digital healthcare innovations stay inclusive, sustainable and safe.</a:t>
            </a:r>
            <a:endParaRPr b="1">
              <a:solidFill>
                <a:schemeClr val="dk1"/>
              </a:solidFill>
            </a:endParaRPr>
          </a:p>
        </p:txBody>
      </p:sp>
      <p:sp>
        <p:nvSpPr>
          <p:cNvPr id="149" name="Google Shape;149;g3f221bc8de8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f221bc8de8_0_7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SWOT Analysis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strengths of Virtual Wards include the reduction in hospital admissions, enhanced patient outcomes and strengthening in multidisciplinary cooperation. However, requirements for workforce training, compatibility challenges and strong variation in digital capabilities are some of the major weaknesses (Cucurachi </a:t>
            </a:r>
            <a:r>
              <a:rPr lang="en-US" i="1">
                <a:solidFill>
                  <a:schemeClr val="dk1"/>
                </a:solidFill>
              </a:rPr>
              <a:t>et al.,</a:t>
            </a:r>
            <a:r>
              <a:rPr lang="en-US">
                <a:solidFill>
                  <a:schemeClr val="dk1"/>
                </a:solidFill>
              </a:rPr>
              <a:t> 2025). Despite these, potential opportunities exist by the advancement in technology such as artificial intelligence, predictive analytics and wider expansion of community-centred care. However, the long term sustainability of Virtual Wards can be affected by the threats such as cybersecurity risks, financial pressure, digital dividend as well as resistance to change among healthcare staff. The development of Virtual Wards generate major benefits; however there is a strong need for continuous investment to overcome the barriers in implementation.</a:t>
            </a:r>
            <a:endParaRPr b="1">
              <a:solidFill>
                <a:schemeClr val="dk1"/>
              </a:solidFill>
            </a:endParaRPr>
          </a:p>
        </p:txBody>
      </p:sp>
      <p:sp>
        <p:nvSpPr>
          <p:cNvPr id="159" name="Google Shape;159;g3f221bc8de8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3f221bc8de8_0_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US" b="1">
                <a:solidFill>
                  <a:schemeClr val="dk1"/>
                </a:solidFill>
              </a:rPr>
              <a:t>Challenges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Major challenges are digital gap, limitation in compatibility and gaps in labourforce capabilities. These challenges negatively impact the service consistency and accessibility for patients (Cucurachi</a:t>
            </a:r>
            <a:r>
              <a:rPr lang="en-US" i="1">
                <a:solidFill>
                  <a:schemeClr val="dk1"/>
                </a:solidFill>
              </a:rPr>
              <a:t> et al.,</a:t>
            </a:r>
            <a:r>
              <a:rPr lang="en-US">
                <a:solidFill>
                  <a:schemeClr val="dk1"/>
                </a:solidFill>
              </a:rPr>
              <a:t> 2025). Digital gap is the disparity between individuals with access to digital skills and technology. The limited compatibility means when the healthcare system cannot share information easily. Therefore, the NHS should substantially invest in digital infrastructure, staff training and development, and support programmes for service users to guarantee equitable implementation and to elevate the service efficiency of Virtual Wards.</a:t>
            </a:r>
            <a:endParaRPr b="1">
              <a:solidFill>
                <a:schemeClr val="dk1"/>
              </a:solidFill>
            </a:endParaRPr>
          </a:p>
        </p:txBody>
      </p:sp>
      <p:sp>
        <p:nvSpPr>
          <p:cNvPr id="167" name="Google Shape;167;g3f221bc8de8_0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3f09a78c4cc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SzPts val="1100"/>
              <a:buNone/>
            </a:pPr>
            <a:r>
              <a:rPr lang="en-US" b="1">
                <a:solidFill>
                  <a:schemeClr val="dk1"/>
                </a:solidFill>
              </a:rPr>
              <a:t>Recommendations</a:t>
            </a:r>
            <a:endParaRPr b="1">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The major recommendations are to enhance the digital training programmes for healthcare professionals, maximize compatibility between systems, integration of cybersecurity measures and strong support towards digital dividend individuals (Sunny </a:t>
            </a:r>
            <a:r>
              <a:rPr lang="en-US" i="1">
                <a:solidFill>
                  <a:schemeClr val="dk1"/>
                </a:solidFill>
              </a:rPr>
              <a:t>et al.,</a:t>
            </a:r>
            <a:r>
              <a:rPr lang="en-US">
                <a:solidFill>
                  <a:schemeClr val="dk1"/>
                </a:solidFill>
              </a:rPr>
              <a:t> 2025). These suggested recommendations have the ability to improve sustainability, enhance patients’ outcomes and to guarantee equal accessibility to digitalised healthcare services like Virtual Wards.</a:t>
            </a:r>
            <a:endParaRPr b="1">
              <a:solidFill>
                <a:schemeClr val="dk1"/>
              </a:solidFill>
            </a:endParaRPr>
          </a:p>
        </p:txBody>
      </p:sp>
      <p:sp>
        <p:nvSpPr>
          <p:cNvPr id="175" name="Google Shape;175;g3f09a78c4c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3f09a78c4cc_0_2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The future development for Virtual Wards should include strong integration of advanced technologies like predictive analytics and artificial intelligence (Bidoli </a:t>
            </a:r>
            <a:r>
              <a:rPr lang="en-US" i="1">
                <a:solidFill>
                  <a:schemeClr val="dk1"/>
                </a:solidFill>
              </a:rPr>
              <a:t>et al.,</a:t>
            </a:r>
            <a:r>
              <a:rPr lang="en-US">
                <a:solidFill>
                  <a:schemeClr val="dk1"/>
                </a:solidFill>
              </a:rPr>
              <a:t> 2025). These innovations can assist initial recognition of health deterioration and enable clinicians to provide personalized interventions. Increased application of wearable technologies and automated monitoring systems might improve the safety for patients and strength efficiency in overall healthcare operations. </a:t>
            </a:r>
            <a:endParaRPr b="1">
              <a:solidFill>
                <a:schemeClr val="dk1"/>
              </a:solidFill>
            </a:endParaRPr>
          </a:p>
        </p:txBody>
      </p:sp>
      <p:sp>
        <p:nvSpPr>
          <p:cNvPr id="183" name="Google Shape;183;g3f09a78c4cc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3f221bc8de8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b="1">
                <a:solidFill>
                  <a:schemeClr val="dk1"/>
                </a:solidFill>
              </a:rPr>
              <a:t>Conclusion</a:t>
            </a:r>
            <a:endParaRPr b="1">
              <a:solidFill>
                <a:schemeClr val="dk1"/>
              </a:solidFill>
            </a:endParaRPr>
          </a:p>
          <a:p>
            <a:pPr marL="0" lvl="0" indent="0" algn="just" rtl="0">
              <a:lnSpc>
                <a:spcPct val="150000"/>
              </a:lnSpc>
              <a:spcBef>
                <a:spcPts val="0"/>
              </a:spcBef>
              <a:spcAft>
                <a:spcPts val="0"/>
              </a:spcAft>
              <a:buSzPts val="1100"/>
              <a:buNone/>
            </a:pPr>
            <a:r>
              <a:rPr lang="en-US">
                <a:solidFill>
                  <a:schemeClr val="dk1"/>
                </a:solidFill>
              </a:rPr>
              <a:t>NHS Virtual Wards is one of the key digital innovations in the UK that have had a significant impact on the landscape of healthcare services through increased capacity at hospital sites, patients' outcomes, and improved efficiency for staff. Its increasing adaptation and development significantly showcase its strong importance within the NHS. The challenges such as limitations in infrastructure and digital divide remains, however NHS Virtual Wards offers strong potential to deliver a patient-centred care. Additionally, this study strongly emphasises the value of Virtual Wards in aiding the future digital healthcare advancement within the NHS, UK. Additionally, the future research on NHS Virtual Wards should focus on its long term impact across the various healthcare institutions.</a:t>
            </a:r>
            <a:endParaRPr b="1">
              <a:solidFill>
                <a:schemeClr val="dk1"/>
              </a:solidFill>
            </a:endParaRPr>
          </a:p>
        </p:txBody>
      </p:sp>
      <p:sp>
        <p:nvSpPr>
          <p:cNvPr id="191" name="Google Shape;191;g3f221bc8de8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3f221bc8de8_0_10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b="1">
                <a:solidFill>
                  <a:schemeClr val="dk1"/>
                </a:solidFill>
              </a:rPr>
              <a:t>References </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Akinluyi, A., Ogunfusika, O.H. and Brown, A. (2025) ‘The effectiveness of virtual wards compared to inpatient beds in clinical outcomes of frail older patients with chronic conditions: A systematic review’, </a:t>
            </a:r>
            <a:r>
              <a:rPr lang="en-US" i="1">
                <a:solidFill>
                  <a:schemeClr val="dk1"/>
                </a:solidFill>
              </a:rPr>
              <a:t>Cureus</a:t>
            </a:r>
            <a:r>
              <a:rPr lang="en-US">
                <a:solidFill>
                  <a:schemeClr val="dk1"/>
                </a:solidFill>
              </a:rPr>
              <a:t>. Available at:</a:t>
            </a:r>
            <a:r>
              <a:rPr lang="en-US">
                <a:solidFill>
                  <a:schemeClr val="dk1"/>
                </a:solidFill>
                <a:uFill>
                  <a:noFill/>
                </a:uFill>
                <a:hlinkClick r:id="rId3">
                  <a:extLst>
                    <a:ext uri="{A12FA001-AC4F-418D-AE19-62706E023703}">
                      <ahyp:hlinkClr xmlns:ahyp="http://schemas.microsoft.com/office/drawing/2018/hyperlinkcolor" val="tx"/>
                    </a:ext>
                  </a:extLst>
                </a:hlinkClick>
              </a:rPr>
              <a:t> https://doi.org/10.7759/cureus.97487</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Bidoli, C., Pegoraro, V., Dal Mas, F., Bagnoli, C., Bert, F., Bonin, M., Butturini, G., Cobianchi, L., Cordiano, C., Minto, G. and Pilerci, C., (2025). Virtual hospitals: the future of the healthcare system? An expert consensus. </a:t>
            </a:r>
            <a:r>
              <a:rPr lang="en-US" i="1">
                <a:solidFill>
                  <a:schemeClr val="dk1"/>
                </a:solidFill>
              </a:rPr>
              <a:t>Journal of telemedicine and telecare</a:t>
            </a:r>
            <a:r>
              <a:rPr lang="en-US">
                <a:solidFill>
                  <a:schemeClr val="dk1"/>
                </a:solidFill>
              </a:rPr>
              <a:t>, </a:t>
            </a:r>
            <a:r>
              <a:rPr lang="en-US" i="1">
                <a:solidFill>
                  <a:schemeClr val="dk1"/>
                </a:solidFill>
              </a:rPr>
              <a:t>31</a:t>
            </a:r>
            <a:r>
              <a:rPr lang="en-US">
                <a:solidFill>
                  <a:schemeClr val="dk1"/>
                </a:solidFill>
              </a:rPr>
              <a:t>(1), pp.121-133.</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Cucurachi, S., Lydon, S., Moens, L.L., Manser, T. and O’Connor, P. (2025) ‘Barriers and facilitators to the use of virtual wards: A systematic review of the qualitative evidence’, </a:t>
            </a:r>
            <a:r>
              <a:rPr lang="en-US" i="1">
                <a:solidFill>
                  <a:schemeClr val="dk1"/>
                </a:solidFill>
              </a:rPr>
              <a:t>International Journal for Quality in Health Care</a:t>
            </a:r>
            <a:r>
              <a:rPr lang="en-US">
                <a:solidFill>
                  <a:schemeClr val="dk1"/>
                </a:solidFill>
              </a:rPr>
              <a:t>, 37(3). Available at:</a:t>
            </a:r>
            <a:r>
              <a:rPr lang="en-US">
                <a:solidFill>
                  <a:schemeClr val="dk1"/>
                </a:solidFill>
                <a:uFill>
                  <a:noFill/>
                </a:uFill>
                <a:hlinkClick r:id="rId4">
                  <a:extLst>
                    <a:ext uri="{A12FA001-AC4F-418D-AE19-62706E023703}">
                      <ahyp:hlinkClr xmlns:ahyp="http://schemas.microsoft.com/office/drawing/2018/hyperlinkcolor" val="tx"/>
                    </a:ext>
                  </a:extLst>
                </a:hlinkClick>
              </a:rPr>
              <a:t> https://doi.org/10.1093/intqhc/mzaf065</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Department of Health and Social Care (2022) </a:t>
            </a:r>
            <a:r>
              <a:rPr lang="en-US" i="1">
                <a:solidFill>
                  <a:schemeClr val="dk1"/>
                </a:solidFill>
              </a:rPr>
              <a:t>A plan for digital health and social care</a:t>
            </a:r>
            <a:r>
              <a:rPr lang="en-US">
                <a:solidFill>
                  <a:schemeClr val="dk1"/>
                </a:solidFill>
              </a:rPr>
              <a:t>. Available at:</a:t>
            </a:r>
            <a:r>
              <a:rPr lang="en-US">
                <a:solidFill>
                  <a:schemeClr val="dk1"/>
                </a:solidFill>
                <a:uFill>
                  <a:noFill/>
                </a:uFill>
                <a:hlinkClick r:id="rId5">
                  <a:extLst>
                    <a:ext uri="{A12FA001-AC4F-418D-AE19-62706E023703}">
                      <ahyp:hlinkClr xmlns:ahyp="http://schemas.microsoft.com/office/drawing/2018/hyperlinkcolor" val="tx"/>
                    </a:ext>
                  </a:extLst>
                </a:hlinkClick>
              </a:rPr>
              <a:t> https://www.gov.uk/government/publications/a-plan-for-digital-health-and-social-care/a-plan-for-digital-health-and-social-care</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Lee, G., Caton, E. and Knight, A. (2023) ‘Evaluating digital competencies for allied health professionals in the United Kingdom’, </a:t>
            </a:r>
            <a:r>
              <a:rPr lang="en-US" i="1">
                <a:solidFill>
                  <a:schemeClr val="dk1"/>
                </a:solidFill>
              </a:rPr>
              <a:t>Digital Health</a:t>
            </a:r>
            <a:r>
              <a:rPr lang="en-US">
                <a:solidFill>
                  <a:schemeClr val="dk1"/>
                </a:solidFill>
              </a:rPr>
              <a:t>, 9, p. 20552076231176658. Available at:</a:t>
            </a:r>
            <a:r>
              <a:rPr lang="en-US">
                <a:solidFill>
                  <a:schemeClr val="dk1"/>
                </a:solidFill>
                <a:uFill>
                  <a:noFill/>
                </a:uFill>
                <a:hlinkClick r:id="rId6">
                  <a:extLst>
                    <a:ext uri="{A12FA001-AC4F-418D-AE19-62706E023703}">
                      <ahyp:hlinkClr xmlns:ahyp="http://schemas.microsoft.com/office/drawing/2018/hyperlinkcolor" val="tx"/>
                    </a:ext>
                  </a:extLst>
                </a:hlinkClick>
              </a:rPr>
              <a:t> https://doi.org/10.1177/20552076231176658</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England (2025) </a:t>
            </a:r>
            <a:r>
              <a:rPr lang="en-US" i="1">
                <a:solidFill>
                  <a:schemeClr val="dk1"/>
                </a:solidFill>
              </a:rPr>
              <a:t>Review of NHS performance and delivery</a:t>
            </a:r>
            <a:r>
              <a:rPr lang="en-US">
                <a:solidFill>
                  <a:schemeClr val="dk1"/>
                </a:solidFill>
              </a:rPr>
              <a:t>. Available at:</a:t>
            </a:r>
            <a:r>
              <a:rPr lang="en-US">
                <a:solidFill>
                  <a:schemeClr val="dk1"/>
                </a:solidFill>
                <a:uFill>
                  <a:noFill/>
                </a:uFill>
                <a:hlinkClick r:id="rId7">
                  <a:extLst>
                    <a:ext uri="{A12FA001-AC4F-418D-AE19-62706E023703}">
                      <ahyp:hlinkClr xmlns:ahyp="http://schemas.microsoft.com/office/drawing/2018/hyperlinkcolor" val="tx"/>
                    </a:ext>
                  </a:extLst>
                </a:hlinkClick>
              </a:rPr>
              <a:t> https://www.england.nhs.uk/long-read/review-of-nhs-performance-and-delivery/</a:t>
            </a:r>
            <a:r>
              <a:rPr lang="en-US">
                <a:solidFill>
                  <a:schemeClr val="dk1"/>
                </a:solidFill>
              </a:rPr>
              <a:t> (Accessed: 22 June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England (2026) </a:t>
            </a:r>
            <a:r>
              <a:rPr lang="en-US" i="1">
                <a:solidFill>
                  <a:schemeClr val="dk1"/>
                </a:solidFill>
              </a:rPr>
              <a:t>Digital transformation</a:t>
            </a:r>
            <a:r>
              <a:rPr lang="en-US">
                <a:solidFill>
                  <a:schemeClr val="dk1"/>
                </a:solidFill>
              </a:rPr>
              <a:t>. Available at:</a:t>
            </a:r>
            <a:r>
              <a:rPr lang="en-US">
                <a:solidFill>
                  <a:schemeClr val="dk1"/>
                </a:solidFill>
                <a:uFill>
                  <a:noFill/>
                </a:uFill>
                <a:hlinkClick r:id="rId8">
                  <a:extLst>
                    <a:ext uri="{A12FA001-AC4F-418D-AE19-62706E023703}">
                      <ahyp:hlinkClr xmlns:ahyp="http://schemas.microsoft.com/office/drawing/2018/hyperlinkcolor" val="tx"/>
                    </a:ext>
                  </a:extLst>
                </a:hlinkClick>
              </a:rPr>
              <a:t> https://www.england.nhs.uk/digitaltechnology/</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NHS Futures (2026) </a:t>
            </a:r>
            <a:r>
              <a:rPr lang="en-US" i="1">
                <a:solidFill>
                  <a:schemeClr val="dk1"/>
                </a:solidFill>
              </a:rPr>
              <a:t>What Good Looks Like Framework</a:t>
            </a:r>
            <a:r>
              <a:rPr lang="en-US">
                <a:solidFill>
                  <a:schemeClr val="dk1"/>
                </a:solidFill>
              </a:rPr>
              <a:t>. Available at:</a:t>
            </a:r>
            <a:r>
              <a:rPr lang="en-US">
                <a:solidFill>
                  <a:schemeClr val="dk1"/>
                </a:solidFill>
                <a:uFill>
                  <a:noFill/>
                </a:uFill>
                <a:hlinkClick r:id="rId9">
                  <a:extLst>
                    <a:ext uri="{A12FA001-AC4F-418D-AE19-62706E023703}">
                      <ahyp:hlinkClr xmlns:ahyp="http://schemas.microsoft.com/office/drawing/2018/hyperlinkcolor" val="tx"/>
                    </a:ext>
                  </a:extLst>
                </a:hlinkClick>
              </a:rPr>
              <a:t> https://future.nhs.uk/connect.ti/WhatGoodLooksLikeKnowledge/grouphome</a:t>
            </a:r>
            <a:r>
              <a:rPr lang="en-US">
                <a:solidFill>
                  <a:schemeClr val="dk1"/>
                </a:solidFill>
              </a:rPr>
              <a:t> (Accessed: 20 June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Stoumpos, A.I., Kitsios, F. and Talias, M.A. (2023) ‘Digital transformation in healthcare: Technology acceptance and its applications’, </a:t>
            </a:r>
            <a:r>
              <a:rPr lang="en-US" i="1">
                <a:solidFill>
                  <a:schemeClr val="dk1"/>
                </a:solidFill>
              </a:rPr>
              <a:t>International Journal of Environmental Research and Public Health</a:t>
            </a:r>
            <a:r>
              <a:rPr lang="en-US">
                <a:solidFill>
                  <a:schemeClr val="dk1"/>
                </a:solidFill>
              </a:rPr>
              <a:t>, 20(4), p. 3407. Available at:</a:t>
            </a:r>
            <a:r>
              <a:rPr lang="en-US">
                <a:solidFill>
                  <a:schemeClr val="dk1"/>
                </a:solidFill>
                <a:uFill>
                  <a:noFill/>
                </a:uFill>
                <a:hlinkClick r:id="rId10">
                  <a:extLst>
                    <a:ext uri="{A12FA001-AC4F-418D-AE19-62706E023703}">
                      <ahyp:hlinkClr xmlns:ahyp="http://schemas.microsoft.com/office/drawing/2018/hyperlinkcolor" val="tx"/>
                    </a:ext>
                  </a:extLst>
                </a:hlinkClick>
              </a:rPr>
              <a:t> https://doi.org/10.3390/ijerph20043407</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Sunny, T., Ravichandran, N., Broughan, J., McCombe, G., Loughman, S., McDonald, K., Starr, N. and Cullen, W. (2025) ‘Practitioners’ perspectives on implementation of acute virtual wards: A scoping review’, </a:t>
            </a:r>
            <a:r>
              <a:rPr lang="en-US" i="1">
                <a:solidFill>
                  <a:schemeClr val="dk1"/>
                </a:solidFill>
              </a:rPr>
              <a:t>PLOS Digital Health</a:t>
            </a:r>
            <a:r>
              <a:rPr lang="en-US">
                <a:solidFill>
                  <a:schemeClr val="dk1"/>
                </a:solidFill>
              </a:rPr>
              <a:t>, 4(5), p. e0000858. Available at:</a:t>
            </a:r>
            <a:r>
              <a:rPr lang="en-US">
                <a:solidFill>
                  <a:schemeClr val="dk1"/>
                </a:solidFill>
                <a:uFill>
                  <a:noFill/>
                </a:uFill>
                <a:hlinkClick r:id="rId11">
                  <a:extLst>
                    <a:ext uri="{A12FA001-AC4F-418D-AE19-62706E023703}">
                      <ahyp:hlinkClr xmlns:ahyp="http://schemas.microsoft.com/office/drawing/2018/hyperlinkcolor" val="tx"/>
                    </a:ext>
                  </a:extLst>
                </a:hlinkClick>
              </a:rPr>
              <a:t> https://doi.org/10.1371/journal.pdig.0000858</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Vindrola-Padros, C., Sidhu, M.S., Georghiou, T., Sherlaw-Johnson, C., Singh, K.E., Tomini, S.M., Ellins, J., Morris, S. and Fulop, N.J. (2021) ‘The implementation of remote home monitoring models during the COVID-19 pandemic in England’, </a:t>
            </a:r>
            <a:r>
              <a:rPr lang="en-US" i="1">
                <a:solidFill>
                  <a:schemeClr val="dk1"/>
                </a:solidFill>
              </a:rPr>
              <a:t>EClinicalMedicine</a:t>
            </a:r>
            <a:r>
              <a:rPr lang="en-US">
                <a:solidFill>
                  <a:schemeClr val="dk1"/>
                </a:solidFill>
              </a:rPr>
              <a:t>, 34, p. 100799. Available at:</a:t>
            </a:r>
            <a:r>
              <a:rPr lang="en-US">
                <a:solidFill>
                  <a:schemeClr val="dk1"/>
                </a:solidFill>
                <a:uFill>
                  <a:noFill/>
                </a:uFill>
                <a:hlinkClick r:id="rId12">
                  <a:extLst>
                    <a:ext uri="{A12FA001-AC4F-418D-AE19-62706E023703}">
                      <ahyp:hlinkClr xmlns:ahyp="http://schemas.microsoft.com/office/drawing/2018/hyperlinkcolor" val="tx"/>
                    </a:ext>
                  </a:extLst>
                </a:hlinkClick>
              </a:rPr>
              <a:t> https://doi.org/10.1016/j.eclinm.2021.100799</a:t>
            </a:r>
            <a:r>
              <a:rPr lang="en-US">
                <a:solidFill>
                  <a:schemeClr val="dk1"/>
                </a:solidFill>
              </a:rPr>
              <a:t> (Accessed: 3 July 2026).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US">
                <a:solidFill>
                  <a:schemeClr val="dk1"/>
                </a:solidFill>
              </a:rPr>
              <a:t>Yahya, F., Cooper, M. and Nazar, H. (2025) ‘Hospital at home (virtual wards): Developing a logic model and dark logic model’, </a:t>
            </a:r>
            <a:r>
              <a:rPr lang="en-US" i="1">
                <a:solidFill>
                  <a:schemeClr val="dk1"/>
                </a:solidFill>
              </a:rPr>
              <a:t>BMC Health Services Research</a:t>
            </a:r>
            <a:r>
              <a:rPr lang="en-US">
                <a:solidFill>
                  <a:schemeClr val="dk1"/>
                </a:solidFill>
              </a:rPr>
              <a:t>, 25, p. 714. Available at:</a:t>
            </a:r>
            <a:r>
              <a:rPr lang="en-US">
                <a:solidFill>
                  <a:schemeClr val="dk1"/>
                </a:solidFill>
                <a:uFill>
                  <a:noFill/>
                </a:uFill>
                <a:hlinkClick r:id="rId13">
                  <a:extLst>
                    <a:ext uri="{A12FA001-AC4F-418D-AE19-62706E023703}">
                      <ahyp:hlinkClr xmlns:ahyp="http://schemas.microsoft.com/office/drawing/2018/hyperlinkcolor" val="tx"/>
                    </a:ext>
                  </a:extLst>
                </a:hlinkClick>
              </a:rPr>
              <a:t> https://doi.org/10.1186/s12913-025-12872-w</a:t>
            </a:r>
            <a:r>
              <a:rPr lang="en-US">
                <a:solidFill>
                  <a:schemeClr val="dk1"/>
                </a:solidFill>
              </a:rPr>
              <a:t> (Accessed: 3 July 2026).</a:t>
            </a:r>
            <a:endParaRPr>
              <a:solidFill>
                <a:schemeClr val="dk1"/>
              </a:solidFill>
            </a:endParaRPr>
          </a:p>
        </p:txBody>
      </p:sp>
      <p:sp>
        <p:nvSpPr>
          <p:cNvPr id="200" name="Google Shape;200;g3f221bc8de8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4"/>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4"/>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6"/>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7"/>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7"/>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8"/>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8"/>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8"/>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8"/>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0"/>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20"/>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1"/>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1"/>
          <p:cNvSpPr>
            <a:spLocks noGrp="1"/>
          </p:cNvSpPr>
          <p:nvPr>
            <p:ph type="pic" idx="2"/>
          </p:nvPr>
        </p:nvSpPr>
        <p:spPr>
          <a:xfrm>
            <a:off x="1792288" y="612775"/>
            <a:ext cx="5486400" cy="4114800"/>
          </a:xfrm>
          <a:prstGeom prst="rect">
            <a:avLst/>
          </a:prstGeom>
          <a:noFill/>
          <a:ln>
            <a:noFill/>
          </a:ln>
        </p:spPr>
      </p:sp>
      <p:sp>
        <p:nvSpPr>
          <p:cNvPr id="64" name="Google Shape;64;p21"/>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2"/>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3"/>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3"/>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digitaltechnology/" TargetMode="External"/><Relationship Id="rId13" Type="http://schemas.openxmlformats.org/officeDocument/2006/relationships/hyperlink" Target="https://doi.org/10.1186/s12913-025-12872-w" TargetMode="External"/><Relationship Id="rId3" Type="http://schemas.openxmlformats.org/officeDocument/2006/relationships/hyperlink" Target="https://doi.org/10.7759/cureus.97487" TargetMode="External"/><Relationship Id="rId7" Type="http://schemas.openxmlformats.org/officeDocument/2006/relationships/hyperlink" Target="https://www.england.nhs.uk/long-read/review-of-nhs-performance-and-delivery/" TargetMode="External"/><Relationship Id="rId12" Type="http://schemas.openxmlformats.org/officeDocument/2006/relationships/hyperlink" Target="https://doi.org/10.1016/j.eclinm.2021.100799"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doi.org/10.1177/20552076231176658" TargetMode="External"/><Relationship Id="rId11" Type="http://schemas.openxmlformats.org/officeDocument/2006/relationships/hyperlink" Target="https://doi.org/10.1371/journal.pdig.0000858" TargetMode="External"/><Relationship Id="rId5" Type="http://schemas.openxmlformats.org/officeDocument/2006/relationships/hyperlink" Target="https://www.gov.uk/government/publications/a-plan-for-digital-health-and-social-care/a-plan-for-digital-health-and-social-care" TargetMode="External"/><Relationship Id="rId10" Type="http://schemas.openxmlformats.org/officeDocument/2006/relationships/hyperlink" Target="https://doi.org/10.3390/ijerph20043407" TargetMode="External"/><Relationship Id="rId4" Type="http://schemas.openxmlformats.org/officeDocument/2006/relationships/hyperlink" Target="https://doi.org/10.1093/intqhc/mzaf065" TargetMode="External"/><Relationship Id="rId9" Type="http://schemas.openxmlformats.org/officeDocument/2006/relationships/hyperlink" Target="https://future.nhs.uk/connect.ti/WhatGoodLooksLikeKnowledge/grouph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1461750" y="1481718"/>
            <a:ext cx="15364500" cy="4170372"/>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Clr>
                <a:schemeClr val="dk1"/>
              </a:buClr>
              <a:buSzPts val="1100"/>
              <a:buFont typeface="Arial"/>
              <a:buNone/>
            </a:pPr>
            <a:r>
              <a:rPr lang="en-US" sz="4300" b="1" i="0" u="none" strike="noStrike" cap="none" dirty="0">
                <a:solidFill>
                  <a:srgbClr val="EED9C6"/>
                </a:solidFill>
                <a:latin typeface="Arial"/>
                <a:ea typeface="Arial"/>
                <a:cs typeface="Arial"/>
                <a:sym typeface="Arial"/>
              </a:rPr>
              <a:t>Module Name: Digital Transformation in the Health and Care Professions</a:t>
            </a:r>
            <a:endParaRPr sz="4300" dirty="0"/>
          </a:p>
          <a:p>
            <a:pPr marL="0" marR="0" lvl="0" indent="0" algn="ctr" rtl="0">
              <a:lnSpc>
                <a:spcPct val="100000"/>
              </a:lnSpc>
              <a:spcBef>
                <a:spcPts val="0"/>
              </a:spcBef>
              <a:spcAft>
                <a:spcPts val="0"/>
              </a:spcAft>
              <a:buClr>
                <a:schemeClr val="dk1"/>
              </a:buClr>
              <a:buSzPts val="1100"/>
              <a:buFont typeface="Arial"/>
              <a:buNone/>
            </a:pPr>
            <a:r>
              <a:rPr lang="en-US" sz="4300" b="1" i="0" u="none" strike="noStrike" cap="none" dirty="0">
                <a:solidFill>
                  <a:srgbClr val="EED9C6"/>
                </a:solidFill>
                <a:latin typeface="Arial"/>
                <a:ea typeface="Arial"/>
                <a:cs typeface="Arial"/>
                <a:sym typeface="Arial"/>
              </a:rPr>
              <a:t>Name: Amie Banja 2023092513</a:t>
            </a:r>
            <a:endParaRPr sz="4300" dirty="0"/>
          </a:p>
          <a:p>
            <a:pPr marL="0" marR="0" lvl="0" indent="0" algn="ctr" rtl="0">
              <a:lnSpc>
                <a:spcPct val="100000"/>
              </a:lnSpc>
              <a:spcBef>
                <a:spcPts val="0"/>
              </a:spcBef>
              <a:spcAft>
                <a:spcPts val="0"/>
              </a:spcAft>
              <a:buClr>
                <a:schemeClr val="dk1"/>
              </a:buClr>
              <a:buSzPts val="1100"/>
              <a:buFont typeface="Arial"/>
              <a:buNone/>
            </a:pPr>
            <a:r>
              <a:rPr lang="en-US" sz="2800" b="1" i="0" u="none" strike="noStrike" cap="none" dirty="0">
                <a:solidFill>
                  <a:srgbClr val="EED9C6"/>
                </a:solidFill>
                <a:latin typeface="Arial"/>
                <a:ea typeface="Arial"/>
                <a:cs typeface="Arial"/>
                <a:sym typeface="Arial"/>
              </a:rPr>
              <a:t>Lecturer: Zakiyyah Ahmed</a:t>
            </a:r>
            <a:endParaRPr sz="2800" b="1" i="0" u="none" strike="noStrike" cap="none" dirty="0">
              <a:solidFill>
                <a:srgbClr val="EED9C6"/>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r>
              <a:rPr lang="en-US" sz="2800" b="1" i="0" u="none" strike="noStrike" cap="none" dirty="0">
                <a:solidFill>
                  <a:srgbClr val="EED9C6"/>
                </a:solidFill>
                <a:latin typeface="Arial"/>
                <a:ea typeface="Arial"/>
                <a:cs typeface="Arial"/>
                <a:sym typeface="Arial"/>
              </a:rPr>
              <a:t>Module Code: BMHP6026</a:t>
            </a:r>
            <a:endParaRPr sz="2800" b="1" i="0" u="none" strike="noStrike" cap="none" dirty="0">
              <a:solidFill>
                <a:srgbClr val="EED9C6"/>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1100"/>
              <a:buFont typeface="Arial"/>
              <a:buNone/>
            </a:pPr>
            <a:r>
              <a:rPr lang="en-US" sz="4300" b="1" i="0" u="none" strike="noStrike" cap="none" dirty="0">
                <a:solidFill>
                  <a:srgbClr val="EED9C6"/>
                </a:solidFill>
                <a:latin typeface="Arial"/>
                <a:ea typeface="Arial"/>
                <a:cs typeface="Arial"/>
                <a:sym typeface="Arial"/>
              </a:rPr>
              <a:t>Assignment Title: Component 2: Viva Voce (Oral Presentation) </a:t>
            </a:r>
            <a:endParaRPr sz="4300" b="1" i="0" u="none" strike="noStrike" cap="none" dirty="0">
              <a:solidFill>
                <a:srgbClr val="EED9C6"/>
              </a:solidFill>
              <a:latin typeface="Arial"/>
              <a:ea typeface="Arial"/>
              <a:cs typeface="Arial"/>
              <a:sym typeface="Arial"/>
            </a:endParaRPr>
          </a:p>
        </p:txBody>
      </p:sp>
      <p:sp>
        <p:nvSpPr>
          <p:cNvPr id="85" name="Google Shape;85;p1"/>
          <p:cNvSpPr/>
          <p:nvPr/>
        </p:nvSpPr>
        <p:spPr>
          <a:xfrm>
            <a:off x="0" y="0"/>
            <a:ext cx="4058322" cy="3811877"/>
          </a:xfrm>
          <a:custGeom>
            <a:avLst/>
            <a:gdLst/>
            <a:ahLst/>
            <a:cxnLst/>
            <a:rect l="l" t="t" r="r" b="b"/>
            <a:pathLst>
              <a:path w="7693501" h="4578831" extrusionOk="0">
                <a:moveTo>
                  <a:pt x="0" y="0"/>
                </a:moveTo>
                <a:lnTo>
                  <a:pt x="7693501" y="0"/>
                </a:lnTo>
                <a:lnTo>
                  <a:pt x="7693501" y="4578831"/>
                </a:lnTo>
                <a:lnTo>
                  <a:pt x="0" y="4578831"/>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87" name="Google Shape;87;p1"/>
          <p:cNvSpPr txBox="1"/>
          <p:nvPr/>
        </p:nvSpPr>
        <p:spPr>
          <a:xfrm>
            <a:off x="273375" y="9213650"/>
            <a:ext cx="7878000" cy="6771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US" sz="3200" b="1" i="0" u="none" strike="noStrike" cap="none">
                <a:solidFill>
                  <a:srgbClr val="EED9C6"/>
                </a:solidFill>
                <a:latin typeface="Arial"/>
                <a:ea typeface="Arial"/>
                <a:cs typeface="Arial"/>
                <a:sym typeface="Arial"/>
              </a:rPr>
              <a:t>Presented By: Amie Banja </a:t>
            </a:r>
            <a:endParaRPr sz="3200" b="1" i="0" u="none" strike="noStrike" cap="none">
              <a:solidFill>
                <a:srgbClr val="EED9C6"/>
              </a:solidFill>
              <a:latin typeface="Arial"/>
              <a:ea typeface="Arial"/>
              <a:cs typeface="Arial"/>
              <a:sym typeface="Arial"/>
            </a:endParaRPr>
          </a:p>
        </p:txBody>
      </p:sp>
      <p:sp>
        <p:nvSpPr>
          <p:cNvPr id="88" name="Google Shape;88;p1"/>
          <p:cNvSpPr/>
          <p:nvPr/>
        </p:nvSpPr>
        <p:spPr>
          <a:xfrm rot="10800000">
            <a:off x="13864238" y="6475124"/>
            <a:ext cx="4423763" cy="3811877"/>
          </a:xfrm>
          <a:custGeom>
            <a:avLst/>
            <a:gdLst/>
            <a:ahLst/>
            <a:cxnLst/>
            <a:rect l="l" t="t" r="r" b="b"/>
            <a:pathLst>
              <a:path w="7693501" h="4578831" extrusionOk="0">
                <a:moveTo>
                  <a:pt x="0" y="0"/>
                </a:moveTo>
                <a:lnTo>
                  <a:pt x="7693501" y="0"/>
                </a:lnTo>
                <a:lnTo>
                  <a:pt x="7693501" y="4578831"/>
                </a:lnTo>
                <a:lnTo>
                  <a:pt x="0" y="4578831"/>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92"/>
        <p:cNvGrpSpPr/>
        <p:nvPr/>
      </p:nvGrpSpPr>
      <p:grpSpPr>
        <a:xfrm>
          <a:off x="0" y="0"/>
          <a:ext cx="0" cy="0"/>
          <a:chOff x="0" y="0"/>
          <a:chExt cx="0" cy="0"/>
        </a:xfrm>
      </p:grpSpPr>
      <p:sp>
        <p:nvSpPr>
          <p:cNvPr id="93" name="Google Shape;93;p2"/>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94" name="Google Shape;94;p2"/>
          <p:cNvSpPr txBox="1"/>
          <p:nvPr/>
        </p:nvSpPr>
        <p:spPr>
          <a:xfrm>
            <a:off x="595300" y="729925"/>
            <a:ext cx="10546800" cy="1063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chemeClr val="dk1"/>
              </a:buClr>
              <a:buSzPts val="1100"/>
              <a:buFont typeface="Arial"/>
              <a:buNone/>
            </a:pPr>
            <a:r>
              <a:rPr lang="en-US" sz="4800" b="1" i="0" u="none" strike="noStrike" cap="none">
                <a:solidFill>
                  <a:srgbClr val="EED9C6"/>
                </a:solidFill>
                <a:latin typeface="Arial"/>
                <a:ea typeface="Arial"/>
                <a:cs typeface="Arial"/>
                <a:sym typeface="Arial"/>
              </a:rPr>
              <a:t>Introduction</a:t>
            </a:r>
            <a:endParaRPr sz="4800" b="0" i="0" u="none" strike="noStrike" cap="none">
              <a:solidFill>
                <a:srgbClr val="EED9C6"/>
              </a:solidFill>
              <a:latin typeface="Arial"/>
              <a:ea typeface="Arial"/>
              <a:cs typeface="Arial"/>
              <a:sym typeface="Arial"/>
            </a:endParaRPr>
          </a:p>
        </p:txBody>
      </p:sp>
      <p:sp>
        <p:nvSpPr>
          <p:cNvPr id="95" name="Google Shape;95;p2"/>
          <p:cNvSpPr txBox="1"/>
          <p:nvPr/>
        </p:nvSpPr>
        <p:spPr>
          <a:xfrm>
            <a:off x="612201" y="3295474"/>
            <a:ext cx="7144433" cy="5928026"/>
          </a:xfrm>
          <a:prstGeom prst="rect">
            <a:avLst/>
          </a:prstGeom>
          <a:noFill/>
          <a:ln>
            <a:noFill/>
          </a:ln>
        </p:spPr>
        <p:txBody>
          <a:bodyPr spcFirstLastPara="1" wrap="square" lIns="91425" tIns="91425" rIns="91425" bIns="91425" anchor="t" anchorCtr="0">
            <a:noAutofit/>
          </a:bodyPr>
          <a:lstStyle/>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dirty="0">
                <a:solidFill>
                  <a:srgbClr val="F7F2ED"/>
                </a:solidFill>
                <a:latin typeface="Arial"/>
                <a:ea typeface="Arial"/>
                <a:cs typeface="Arial"/>
                <a:sym typeface="Arial"/>
              </a:rPr>
              <a:t>Healthcare problem and digital innovative solution of NHS Virtual Wards.</a:t>
            </a:r>
            <a:endParaRPr sz="2600" b="0" i="0" u="none" strike="noStrike" cap="none" dirty="0">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dirty="0">
                <a:solidFill>
                  <a:srgbClr val="F7F2ED"/>
                </a:solidFill>
                <a:latin typeface="Arial"/>
                <a:ea typeface="Arial"/>
                <a:cs typeface="Arial"/>
                <a:sym typeface="Arial"/>
              </a:rPr>
              <a:t>Impact on workforce</a:t>
            </a:r>
            <a:endParaRPr sz="2600" b="0" i="0" u="none" strike="noStrike" cap="none" dirty="0">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dirty="0">
                <a:solidFill>
                  <a:srgbClr val="F7F2ED"/>
                </a:solidFill>
                <a:latin typeface="Arial"/>
                <a:ea typeface="Arial"/>
                <a:cs typeface="Arial"/>
                <a:sym typeface="Arial"/>
              </a:rPr>
              <a:t>Impact on service delivery</a:t>
            </a:r>
            <a:endParaRPr sz="2600" b="0" i="0" u="none" strike="noStrike" cap="none" dirty="0">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dirty="0">
                <a:solidFill>
                  <a:srgbClr val="F7F2ED"/>
                </a:solidFill>
                <a:latin typeface="Arial"/>
                <a:ea typeface="Arial"/>
                <a:cs typeface="Arial"/>
                <a:sym typeface="Arial"/>
              </a:rPr>
              <a:t>Impact on patients, policy and legislation</a:t>
            </a:r>
            <a:endParaRPr sz="2600" b="0" i="0" u="none" strike="noStrike" cap="none" dirty="0">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dirty="0">
                <a:solidFill>
                  <a:srgbClr val="F7F2ED"/>
                </a:solidFill>
                <a:latin typeface="Arial"/>
                <a:ea typeface="Arial"/>
                <a:cs typeface="Arial"/>
                <a:sym typeface="Arial"/>
              </a:rPr>
              <a:t>Challenges, recommendations for improvement and key findings.</a:t>
            </a:r>
            <a:endParaRPr sz="2600" b="0" i="0" u="none" strike="noStrike" cap="none" dirty="0">
              <a:solidFill>
                <a:srgbClr val="F7F2ED"/>
              </a:solidFill>
              <a:latin typeface="Arial"/>
              <a:ea typeface="Arial"/>
              <a:cs typeface="Arial"/>
              <a:sym typeface="Arial"/>
            </a:endParaRPr>
          </a:p>
        </p:txBody>
      </p:sp>
      <p:pic>
        <p:nvPicPr>
          <p:cNvPr id="96" name="Google Shape;96;p2"/>
          <p:cNvPicPr preferRelativeResize="0"/>
          <p:nvPr/>
        </p:nvPicPr>
        <p:blipFill rotWithShape="1">
          <a:blip r:embed="rId4">
            <a:alphaModFix/>
          </a:blip>
          <a:srcRect/>
          <a:stretch/>
        </p:blipFill>
        <p:spPr>
          <a:xfrm>
            <a:off x="8889050" y="2663975"/>
            <a:ext cx="8786749" cy="5928025"/>
          </a:xfrm>
          <a:prstGeom prst="rect">
            <a:avLst/>
          </a:prstGeom>
          <a:noFill/>
          <a:ln w="76200" cap="flat" cmpd="sng">
            <a:solidFill>
              <a:schemeClr val="dk2"/>
            </a:solidFill>
            <a:prstDash val="solid"/>
            <a:round/>
            <a:headEnd type="none" w="sm" len="sm"/>
            <a:tailEnd type="none" w="sm" len="sm"/>
          </a:ln>
        </p:spPr>
      </p:pic>
      <p:sp>
        <p:nvSpPr>
          <p:cNvPr id="2" name="Google Shape;86;p1">
            <a:extLst>
              <a:ext uri="{FF2B5EF4-FFF2-40B4-BE49-F238E27FC236}">
                <a16:creationId xmlns:a16="http://schemas.microsoft.com/office/drawing/2014/main" id="{2560F8BD-8E8E-82FE-FF86-B5A6BF6E01EB}"/>
              </a:ext>
            </a:extLst>
          </p:cNvPr>
          <p:cNvSpPr txBox="1"/>
          <p:nvPr/>
        </p:nvSpPr>
        <p:spPr>
          <a:xfrm>
            <a:off x="3602297" y="1642154"/>
            <a:ext cx="12036288" cy="849463"/>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Clr>
                <a:schemeClr val="dk1"/>
              </a:buClr>
              <a:buSzPts val="1100"/>
              <a:buFont typeface="Arial"/>
              <a:buNone/>
            </a:pPr>
            <a:r>
              <a:rPr lang="en-US" sz="4800" b="1" i="0" u="none" strike="noStrike" cap="none" dirty="0">
                <a:solidFill>
                  <a:srgbClr val="F7F2ED"/>
                </a:solidFill>
                <a:latin typeface="Arial"/>
                <a:ea typeface="Arial"/>
                <a:cs typeface="Arial"/>
                <a:sym typeface="Arial"/>
              </a:rPr>
              <a:t>“Digital Innovation of NHS Virtual Ward”</a:t>
            </a:r>
            <a:endParaRPr sz="4800" b="0" i="0" u="none" strike="noStrike" cap="none" dirty="0">
              <a:solidFill>
                <a:srgbClr val="F7F2ED"/>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00"/>
        <p:cNvGrpSpPr/>
        <p:nvPr/>
      </p:nvGrpSpPr>
      <p:grpSpPr>
        <a:xfrm>
          <a:off x="0" y="0"/>
          <a:ext cx="0" cy="0"/>
          <a:chOff x="0" y="0"/>
          <a:chExt cx="0" cy="0"/>
        </a:xfrm>
      </p:grpSpPr>
      <p:sp>
        <p:nvSpPr>
          <p:cNvPr id="101" name="Google Shape;101;g3f09a78c4cc_0_1"/>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02" name="Google Shape;102;g3f09a78c4cc_0_1"/>
          <p:cNvSpPr txBox="1"/>
          <p:nvPr/>
        </p:nvSpPr>
        <p:spPr>
          <a:xfrm>
            <a:off x="595300" y="729925"/>
            <a:ext cx="10546800" cy="1063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chemeClr val="dk1"/>
              </a:buClr>
              <a:buSzPts val="1100"/>
              <a:buFont typeface="Arial"/>
              <a:buNone/>
            </a:pPr>
            <a:r>
              <a:rPr lang="en-US" sz="4800" b="1" i="0" u="none" strike="noStrike" cap="none">
                <a:solidFill>
                  <a:srgbClr val="EED9C6"/>
                </a:solidFill>
                <a:latin typeface="Arial"/>
                <a:ea typeface="Arial"/>
                <a:cs typeface="Arial"/>
                <a:sym typeface="Arial"/>
              </a:rPr>
              <a:t>The Healthcare Problem</a:t>
            </a:r>
            <a:endParaRPr sz="4800" b="0" i="0" u="none" strike="noStrike" cap="none">
              <a:solidFill>
                <a:srgbClr val="EED9C6"/>
              </a:solidFill>
              <a:latin typeface="Arial"/>
              <a:ea typeface="Arial"/>
              <a:cs typeface="Arial"/>
              <a:sym typeface="Arial"/>
            </a:endParaRPr>
          </a:p>
        </p:txBody>
      </p:sp>
      <p:sp>
        <p:nvSpPr>
          <p:cNvPr id="103" name="Google Shape;103;g3f09a78c4cc_0_1"/>
          <p:cNvSpPr txBox="1"/>
          <p:nvPr/>
        </p:nvSpPr>
        <p:spPr>
          <a:xfrm>
            <a:off x="901700" y="2681250"/>
            <a:ext cx="8450700" cy="6068400"/>
          </a:xfrm>
          <a:prstGeom prst="rect">
            <a:avLst/>
          </a:prstGeom>
          <a:noFill/>
          <a:ln>
            <a:noFill/>
          </a:ln>
        </p:spPr>
        <p:txBody>
          <a:bodyPr spcFirstLastPara="1" wrap="square" lIns="91425" tIns="91425" rIns="91425" bIns="91425" anchor="t" anchorCtr="0">
            <a:noAutofit/>
          </a:bodyPr>
          <a:lstStyle/>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Increasing pressure on UK healthcare services. </a:t>
            </a:r>
            <a:endParaRPr sz="2600" b="0" i="0" u="none" strike="noStrike" cap="none">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The increasing admissions in hospital, bed shortages, delayed discharges of patience and shortages in workforce. </a:t>
            </a:r>
            <a:endParaRPr sz="2600" b="0" i="0" u="none" strike="noStrike" cap="none">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COVID-19 accelerated an urgent requirement for innovative healthcare models. </a:t>
            </a:r>
            <a:endParaRPr sz="2600" b="0" i="0" u="none" strike="noStrike" cap="none">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Strong requirement for digital innovation like NHS Virtual Wards. </a:t>
            </a:r>
            <a:endParaRPr sz="2600" b="0" i="0" u="none" strike="noStrike" cap="none">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To provide safe and people-centred hospital care remotely in the respective homes of patients (Stoumpos, Fotis Kitsios and Talias, 2023). </a:t>
            </a:r>
            <a:endParaRPr sz="2600" b="0" i="0" u="none" strike="noStrike" cap="none">
              <a:solidFill>
                <a:srgbClr val="F7F2ED"/>
              </a:solidFill>
              <a:latin typeface="Arial"/>
              <a:ea typeface="Arial"/>
              <a:cs typeface="Arial"/>
              <a:sym typeface="Arial"/>
            </a:endParaRPr>
          </a:p>
        </p:txBody>
      </p:sp>
      <p:pic>
        <p:nvPicPr>
          <p:cNvPr id="104" name="Google Shape;104;g3f09a78c4cc_0_1"/>
          <p:cNvPicPr preferRelativeResize="0"/>
          <p:nvPr/>
        </p:nvPicPr>
        <p:blipFill rotWithShape="1">
          <a:blip r:embed="rId4">
            <a:alphaModFix/>
          </a:blip>
          <a:srcRect/>
          <a:stretch/>
        </p:blipFill>
        <p:spPr>
          <a:xfrm>
            <a:off x="9968200" y="2414551"/>
            <a:ext cx="7899450" cy="6601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08"/>
        <p:cNvGrpSpPr/>
        <p:nvPr/>
      </p:nvGrpSpPr>
      <p:grpSpPr>
        <a:xfrm>
          <a:off x="0" y="0"/>
          <a:ext cx="0" cy="0"/>
          <a:chOff x="0" y="0"/>
          <a:chExt cx="0" cy="0"/>
        </a:xfrm>
      </p:grpSpPr>
      <p:sp>
        <p:nvSpPr>
          <p:cNvPr id="109" name="Google Shape;109;g3f09a78c4cc_0_8"/>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0" name="Google Shape;110;g3f09a78c4cc_0_8"/>
          <p:cNvSpPr txBox="1"/>
          <p:nvPr/>
        </p:nvSpPr>
        <p:spPr>
          <a:xfrm>
            <a:off x="595300" y="729925"/>
            <a:ext cx="10546800" cy="1063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chemeClr val="dk1"/>
              </a:buClr>
              <a:buSzPts val="1100"/>
              <a:buFont typeface="Arial"/>
              <a:buNone/>
            </a:pPr>
            <a:r>
              <a:rPr lang="en-US" sz="4800" b="1" i="0" u="none" strike="noStrike" cap="none">
                <a:solidFill>
                  <a:srgbClr val="EED9C6"/>
                </a:solidFill>
                <a:latin typeface="Arial"/>
                <a:ea typeface="Arial"/>
                <a:cs typeface="Arial"/>
                <a:sym typeface="Arial"/>
              </a:rPr>
              <a:t>Solution: NHS Virtual Wards</a:t>
            </a:r>
            <a:endParaRPr sz="4800" b="0" i="0" u="none" strike="noStrike" cap="none">
              <a:solidFill>
                <a:srgbClr val="EED9C6"/>
              </a:solidFill>
              <a:latin typeface="Arial"/>
              <a:ea typeface="Arial"/>
              <a:cs typeface="Arial"/>
              <a:sym typeface="Arial"/>
            </a:endParaRPr>
          </a:p>
        </p:txBody>
      </p:sp>
      <p:sp>
        <p:nvSpPr>
          <p:cNvPr id="111" name="Google Shape;111;g3f09a78c4cc_0_8"/>
          <p:cNvSpPr txBox="1"/>
          <p:nvPr/>
        </p:nvSpPr>
        <p:spPr>
          <a:xfrm>
            <a:off x="901700" y="2681250"/>
            <a:ext cx="8450700" cy="6068400"/>
          </a:xfrm>
          <a:prstGeom prst="rect">
            <a:avLst/>
          </a:prstGeom>
          <a:noFill/>
          <a:ln>
            <a:noFill/>
          </a:ln>
        </p:spPr>
        <p:txBody>
          <a:bodyPr spcFirstLastPara="1" wrap="square" lIns="91425" tIns="91425" rIns="91425" bIns="91425" anchor="t" anchorCtr="0">
            <a:noAutofit/>
          </a:bodyPr>
          <a:lstStyle/>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NHS Virtual Wards is a digital innovative model of care that gives the hospital level of treatment in patients’ homes (Yahya, Cooper and Nazar, 2025). </a:t>
            </a:r>
            <a:endParaRPr sz="2600" b="0" i="0" u="none" strike="noStrike" cap="none">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The patients are provided with the remote monitoring technologies that will effectively collect the health data which could be oxygen saturation, heart rate and blood pressure. </a:t>
            </a:r>
            <a:endParaRPr sz="2600" b="0" i="0" u="none" strike="noStrike" cap="none">
              <a:solidFill>
                <a:srgbClr val="F7F2ED"/>
              </a:solidFill>
              <a:latin typeface="Arial"/>
              <a:ea typeface="Arial"/>
              <a:cs typeface="Arial"/>
              <a:sym typeface="Arial"/>
            </a:endParaRPr>
          </a:p>
          <a:p>
            <a:pPr marL="457200" marR="0" lvl="0" indent="-393700" algn="just" rtl="0">
              <a:lnSpc>
                <a:spcPct val="150000"/>
              </a:lnSpc>
              <a:spcBef>
                <a:spcPts val="0"/>
              </a:spcBef>
              <a:spcAft>
                <a:spcPts val="0"/>
              </a:spcAft>
              <a:buClr>
                <a:srgbClr val="F7F2ED"/>
              </a:buClr>
              <a:buSzPts val="2600"/>
              <a:buFont typeface="Arial"/>
              <a:buChar char="➔"/>
            </a:pPr>
            <a:r>
              <a:rPr lang="en-US" sz="2600" b="0" i="0" u="none" strike="noStrike" cap="none">
                <a:solidFill>
                  <a:srgbClr val="F7F2ED"/>
                </a:solidFill>
                <a:latin typeface="Arial"/>
                <a:ea typeface="Arial"/>
                <a:cs typeface="Arial"/>
                <a:sym typeface="Arial"/>
              </a:rPr>
              <a:t>This obtained data is transmitted securely by a digital platform, which allows multidisciplinary teams to monitor the conditions of patients immediately.</a:t>
            </a:r>
            <a:endParaRPr sz="2600" b="0" i="0" u="none" strike="noStrike" cap="none">
              <a:solidFill>
                <a:srgbClr val="F7F2ED"/>
              </a:solidFill>
              <a:latin typeface="Arial"/>
              <a:ea typeface="Arial"/>
              <a:cs typeface="Arial"/>
              <a:sym typeface="Arial"/>
            </a:endParaRPr>
          </a:p>
        </p:txBody>
      </p:sp>
      <p:pic>
        <p:nvPicPr>
          <p:cNvPr id="112" name="Google Shape;112;g3f09a78c4cc_0_8"/>
          <p:cNvPicPr preferRelativeResize="0"/>
          <p:nvPr/>
        </p:nvPicPr>
        <p:blipFill rotWithShape="1">
          <a:blip r:embed="rId4">
            <a:alphaModFix/>
          </a:blip>
          <a:srcRect/>
          <a:stretch/>
        </p:blipFill>
        <p:spPr>
          <a:xfrm>
            <a:off x="10450100" y="1793426"/>
            <a:ext cx="7265751" cy="715784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16"/>
        <p:cNvGrpSpPr/>
        <p:nvPr/>
      </p:nvGrpSpPr>
      <p:grpSpPr>
        <a:xfrm>
          <a:off x="0" y="0"/>
          <a:ext cx="0" cy="0"/>
          <a:chOff x="0" y="0"/>
          <a:chExt cx="0" cy="0"/>
        </a:xfrm>
      </p:grpSpPr>
      <p:sp>
        <p:nvSpPr>
          <p:cNvPr id="117" name="Google Shape;117;p3"/>
          <p:cNvSpPr/>
          <p:nvPr/>
        </p:nvSpPr>
        <p:spPr>
          <a:xfrm>
            <a:off x="14148877" y="8838033"/>
            <a:ext cx="3110423" cy="840533"/>
          </a:xfrm>
          <a:custGeom>
            <a:avLst/>
            <a:gdLst/>
            <a:ahLst/>
            <a:cxnLst/>
            <a:rect l="l" t="t" r="r" b="b"/>
            <a:pathLst>
              <a:path w="3110423" h="840533" extrusionOk="0">
                <a:moveTo>
                  <a:pt x="0" y="0"/>
                </a:moveTo>
                <a:lnTo>
                  <a:pt x="3110423" y="0"/>
                </a:lnTo>
                <a:lnTo>
                  <a:pt x="3110423" y="840534"/>
                </a:lnTo>
                <a:lnTo>
                  <a:pt x="0" y="840534"/>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18" name="Google Shape;118;p3"/>
          <p:cNvSpPr txBox="1"/>
          <p:nvPr/>
        </p:nvSpPr>
        <p:spPr>
          <a:xfrm>
            <a:off x="481600" y="920490"/>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chemeClr val="dk1"/>
              </a:buClr>
              <a:buSzPts val="1100"/>
              <a:buFont typeface="Arial"/>
              <a:buNone/>
            </a:pPr>
            <a:r>
              <a:rPr lang="en-US" sz="4800" b="1" i="0" u="none" strike="noStrike" cap="none">
                <a:solidFill>
                  <a:srgbClr val="EED9C6"/>
                </a:solidFill>
                <a:latin typeface="Arial"/>
                <a:ea typeface="Arial"/>
                <a:cs typeface="Arial"/>
                <a:sym typeface="Arial"/>
              </a:rPr>
              <a:t>Development of NHS Virtual Wards</a:t>
            </a:r>
            <a:endParaRPr sz="4800" b="0" i="0" u="none" strike="noStrike" cap="none">
              <a:solidFill>
                <a:srgbClr val="EED9C6"/>
              </a:solidFill>
              <a:latin typeface="Calibri"/>
              <a:ea typeface="Calibri"/>
              <a:cs typeface="Calibri"/>
              <a:sym typeface="Calibri"/>
            </a:endParaRPr>
          </a:p>
        </p:txBody>
      </p:sp>
      <p:sp>
        <p:nvSpPr>
          <p:cNvPr id="119" name="Google Shape;119;p3"/>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0" name="Google Shape;120;p3"/>
          <p:cNvSpPr txBox="1"/>
          <p:nvPr/>
        </p:nvSpPr>
        <p:spPr>
          <a:xfrm>
            <a:off x="581475" y="2780925"/>
            <a:ext cx="8715000" cy="5877300"/>
          </a:xfrm>
          <a:prstGeom prst="rect">
            <a:avLst/>
          </a:prstGeom>
          <a:noFill/>
          <a:ln>
            <a:noFill/>
          </a:ln>
        </p:spPr>
        <p:txBody>
          <a:bodyPr spcFirstLastPara="1" wrap="square" lIns="91425" tIns="91425" rIns="91425" bIns="91425" anchor="t" anchorCtr="0">
            <a:noAutofit/>
          </a:bodyPr>
          <a:lstStyle/>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a:solidFill>
                  <a:srgbClr val="F7F2ED"/>
                </a:solidFill>
                <a:latin typeface="Arial"/>
                <a:ea typeface="Arial"/>
                <a:cs typeface="Arial"/>
                <a:sym typeface="Arial"/>
              </a:rPr>
              <a:t>NHS Virtual Wards was strongly driven by advancement in digital health technologies.</a:t>
            </a:r>
            <a:endParaRPr sz="2400" b="0" i="0" u="none" strike="noStrike" cap="none">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a:solidFill>
                  <a:srgbClr val="F7F2ED"/>
                </a:solidFill>
                <a:latin typeface="Arial"/>
                <a:ea typeface="Arial"/>
                <a:cs typeface="Arial"/>
                <a:sym typeface="Arial"/>
              </a:rPr>
              <a:t>Due to the rapid growth of telehealth and wider digital transformation initiatives taken by the NHS. </a:t>
            </a:r>
            <a:endParaRPr sz="2400" b="0" i="0" u="none" strike="noStrike" cap="none">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a:solidFill>
                  <a:srgbClr val="F7F2ED"/>
                </a:solidFill>
                <a:latin typeface="Arial"/>
                <a:ea typeface="Arial"/>
                <a:cs typeface="Arial"/>
                <a:sym typeface="Arial"/>
              </a:rPr>
              <a:t>It was firstly introduced to enhance efficiency in healthcare, while ensuring patient safety and quality of care. </a:t>
            </a:r>
            <a:endParaRPr sz="2400" b="0" i="0" u="none" strike="noStrike" cap="none">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a:solidFill>
                  <a:srgbClr val="F7F2ED"/>
                </a:solidFill>
                <a:latin typeface="Arial"/>
                <a:ea typeface="Arial"/>
                <a:cs typeface="Arial"/>
                <a:sym typeface="Arial"/>
              </a:rPr>
              <a:t>It also aided a strong movement towards patient-centred care and home-based healthcare treatment. </a:t>
            </a:r>
            <a:endParaRPr sz="2400" b="0" i="0" u="none" strike="noStrike" cap="none">
              <a:solidFill>
                <a:srgbClr val="F7F2ED"/>
              </a:solidFill>
              <a:latin typeface="Arial"/>
              <a:ea typeface="Arial"/>
              <a:cs typeface="Arial"/>
              <a:sym typeface="Arial"/>
            </a:endParaRPr>
          </a:p>
          <a:p>
            <a:pPr marL="457200" marR="0" lvl="0" indent="-374650" algn="just" rtl="0">
              <a:lnSpc>
                <a:spcPct val="150000"/>
              </a:lnSpc>
              <a:spcBef>
                <a:spcPts val="0"/>
              </a:spcBef>
              <a:spcAft>
                <a:spcPts val="0"/>
              </a:spcAft>
              <a:buClr>
                <a:srgbClr val="F7F2ED"/>
              </a:buClr>
              <a:buSzPts val="2300"/>
              <a:buFont typeface="Arial"/>
              <a:buChar char="➔"/>
            </a:pPr>
            <a:r>
              <a:rPr lang="en-US" sz="2400" b="0" i="0" u="none" strike="noStrike" cap="none">
                <a:solidFill>
                  <a:srgbClr val="F7F2ED"/>
                </a:solidFill>
                <a:latin typeface="Arial"/>
                <a:ea typeface="Arial"/>
                <a:cs typeface="Arial"/>
                <a:sym typeface="Arial"/>
              </a:rPr>
              <a:t>NHS England (2025), implies around 12,000 virtual wards beds availability, highlighting the strong adoption of Virtual Wards.</a:t>
            </a:r>
            <a:endParaRPr sz="2400" b="0" i="0" u="none" strike="noStrike" cap="none">
              <a:solidFill>
                <a:srgbClr val="F7F2ED"/>
              </a:solidFill>
              <a:latin typeface="Calibri"/>
              <a:ea typeface="Calibri"/>
              <a:cs typeface="Calibri"/>
              <a:sym typeface="Calibri"/>
            </a:endParaRPr>
          </a:p>
        </p:txBody>
      </p:sp>
      <p:pic>
        <p:nvPicPr>
          <p:cNvPr id="121" name="Google Shape;121;p3"/>
          <p:cNvPicPr preferRelativeResize="0"/>
          <p:nvPr/>
        </p:nvPicPr>
        <p:blipFill rotWithShape="1">
          <a:blip r:embed="rId5">
            <a:alphaModFix/>
          </a:blip>
          <a:srcRect/>
          <a:stretch/>
        </p:blipFill>
        <p:spPr>
          <a:xfrm>
            <a:off x="10346091" y="3063699"/>
            <a:ext cx="7609733" cy="5311751"/>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25"/>
        <p:cNvGrpSpPr/>
        <p:nvPr/>
      </p:nvGrpSpPr>
      <p:grpSpPr>
        <a:xfrm>
          <a:off x="0" y="0"/>
          <a:ext cx="0" cy="0"/>
          <a:chOff x="0" y="0"/>
          <a:chExt cx="0" cy="0"/>
        </a:xfrm>
      </p:grpSpPr>
      <p:sp>
        <p:nvSpPr>
          <p:cNvPr id="126" name="Google Shape;126;g3f221bc8de8_0_36"/>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7" name="Google Shape;127;g3f221bc8de8_0_36"/>
          <p:cNvSpPr txBox="1"/>
          <p:nvPr/>
        </p:nvSpPr>
        <p:spPr>
          <a:xfrm>
            <a:off x="521575" y="1083075"/>
            <a:ext cx="10546800" cy="11985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Impact on Workforce</a:t>
            </a:r>
            <a:endParaRPr sz="4800" b="0" i="0" u="none" strike="noStrike" cap="none">
              <a:solidFill>
                <a:srgbClr val="EED9C6"/>
              </a:solidFill>
              <a:latin typeface="Arial"/>
              <a:ea typeface="Arial"/>
              <a:cs typeface="Arial"/>
              <a:sym typeface="Arial"/>
            </a:endParaRPr>
          </a:p>
        </p:txBody>
      </p:sp>
      <p:sp>
        <p:nvSpPr>
          <p:cNvPr id="128" name="Google Shape;128;g3f221bc8de8_0_36"/>
          <p:cNvSpPr txBox="1"/>
          <p:nvPr/>
        </p:nvSpPr>
        <p:spPr>
          <a:xfrm>
            <a:off x="527100" y="2629275"/>
            <a:ext cx="8089800" cy="64320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Improves collaboration among multidisciplinary teams by allowing healthcare professionals to share patient information and coordinate care.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Evidence by Lee, Caton and Knight (2023), suggest that these changes enhance productivity for the workforce and allow staff to manage extensive caseloads.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However, the effectiveness rely on the digital competencies of staff and organisational readiness.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 implementation process can be restricted by the gaps in digital skills, training requirements and resistance towards technology.</a:t>
            </a:r>
            <a:endParaRPr sz="2400" b="0" i="0" u="none" strike="noStrike" cap="none">
              <a:solidFill>
                <a:srgbClr val="F7F2ED"/>
              </a:solidFill>
              <a:latin typeface="Arial"/>
              <a:ea typeface="Arial"/>
              <a:cs typeface="Arial"/>
              <a:sym typeface="Arial"/>
            </a:endParaRPr>
          </a:p>
        </p:txBody>
      </p:sp>
      <p:pic>
        <p:nvPicPr>
          <p:cNvPr id="129" name="Google Shape;129;g3f221bc8de8_0_36"/>
          <p:cNvPicPr preferRelativeResize="0"/>
          <p:nvPr/>
        </p:nvPicPr>
        <p:blipFill rotWithShape="1">
          <a:blip r:embed="rId4">
            <a:alphaModFix/>
          </a:blip>
          <a:srcRect/>
          <a:stretch/>
        </p:blipFill>
        <p:spPr>
          <a:xfrm>
            <a:off x="9263200" y="2629275"/>
            <a:ext cx="8712601" cy="5778835"/>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33"/>
        <p:cNvGrpSpPr/>
        <p:nvPr/>
      </p:nvGrpSpPr>
      <p:grpSpPr>
        <a:xfrm>
          <a:off x="0" y="0"/>
          <a:ext cx="0" cy="0"/>
          <a:chOff x="0" y="0"/>
          <a:chExt cx="0" cy="0"/>
        </a:xfrm>
      </p:grpSpPr>
      <p:sp>
        <p:nvSpPr>
          <p:cNvPr id="134" name="Google Shape;134;g3f221bc8de8_0_44"/>
          <p:cNvSpPr/>
          <p:nvPr/>
        </p:nvSpPr>
        <p:spPr>
          <a:xfrm>
            <a:off x="14148877" y="8838033"/>
            <a:ext cx="3110423" cy="840533"/>
          </a:xfrm>
          <a:custGeom>
            <a:avLst/>
            <a:gdLst/>
            <a:ahLst/>
            <a:cxnLst/>
            <a:rect l="l" t="t" r="r" b="b"/>
            <a:pathLst>
              <a:path w="3110423" h="840533" extrusionOk="0">
                <a:moveTo>
                  <a:pt x="0" y="0"/>
                </a:moveTo>
                <a:lnTo>
                  <a:pt x="3110423" y="0"/>
                </a:lnTo>
                <a:lnTo>
                  <a:pt x="3110423" y="840534"/>
                </a:lnTo>
                <a:lnTo>
                  <a:pt x="0" y="840534"/>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5" name="Google Shape;135;g3f221bc8de8_0_44"/>
          <p:cNvSpPr txBox="1"/>
          <p:nvPr/>
        </p:nvSpPr>
        <p:spPr>
          <a:xfrm>
            <a:off x="481600" y="667815"/>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Impact on Service Delivery</a:t>
            </a:r>
            <a:endParaRPr sz="4800" b="0" i="0" u="none" strike="noStrike" cap="none">
              <a:solidFill>
                <a:srgbClr val="EED9C6"/>
              </a:solidFill>
              <a:latin typeface="Calibri"/>
              <a:ea typeface="Calibri"/>
              <a:cs typeface="Calibri"/>
              <a:sym typeface="Calibri"/>
            </a:endParaRPr>
          </a:p>
        </p:txBody>
      </p:sp>
      <p:sp>
        <p:nvSpPr>
          <p:cNvPr id="136" name="Google Shape;136;g3f221bc8de8_0_44"/>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7" name="Google Shape;137;g3f221bc8de8_0_44"/>
          <p:cNvSpPr txBox="1"/>
          <p:nvPr/>
        </p:nvSpPr>
        <p:spPr>
          <a:xfrm>
            <a:off x="581475" y="2390975"/>
            <a:ext cx="8500500" cy="66375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NHS Virtual Wards have enhanced service delivery by supporting earlier discharge and reducing avoidable admissions.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Vindrola-Padros </a:t>
            </a:r>
            <a:r>
              <a:rPr lang="en-US" sz="2400" b="0" i="1" u="none" strike="noStrike" cap="none">
                <a:solidFill>
                  <a:srgbClr val="F7F2ED"/>
                </a:solidFill>
                <a:latin typeface="Arial"/>
                <a:ea typeface="Arial"/>
                <a:cs typeface="Arial"/>
                <a:sym typeface="Arial"/>
              </a:rPr>
              <a:t>et al.</a:t>
            </a:r>
            <a:r>
              <a:rPr lang="en-US" sz="2400" b="0" i="0" u="none" strike="noStrike" cap="none">
                <a:solidFill>
                  <a:srgbClr val="F7F2ED"/>
                </a:solidFill>
                <a:latin typeface="Arial"/>
                <a:ea typeface="Arial"/>
                <a:cs typeface="Arial"/>
                <a:sym typeface="Arial"/>
              </a:rPr>
              <a:t> (2021), implies that health professionals can recognise earlier deterioration among patients.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However, the advantages rely on the reliable digital infrastructure and compatibility among the NHS existing systems.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Inconsistency in system interoperability and limitation of digital maturity can negatively impact the service effectiveness.</a:t>
            </a:r>
            <a:endParaRPr sz="2400" b="0" i="0" u="none" strike="noStrike" cap="none">
              <a:solidFill>
                <a:srgbClr val="F7F2ED"/>
              </a:solidFill>
              <a:latin typeface="Calibri"/>
              <a:ea typeface="Calibri"/>
              <a:cs typeface="Calibri"/>
              <a:sym typeface="Calibri"/>
            </a:endParaRPr>
          </a:p>
        </p:txBody>
      </p:sp>
      <p:pic>
        <p:nvPicPr>
          <p:cNvPr id="138" name="Google Shape;138;g3f221bc8de8_0_44"/>
          <p:cNvPicPr preferRelativeResize="0"/>
          <p:nvPr/>
        </p:nvPicPr>
        <p:blipFill rotWithShape="1">
          <a:blip r:embed="rId5">
            <a:alphaModFix/>
          </a:blip>
          <a:srcRect/>
          <a:stretch/>
        </p:blipFill>
        <p:spPr>
          <a:xfrm>
            <a:off x="10169350" y="2780925"/>
            <a:ext cx="7890051" cy="4793949"/>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42"/>
        <p:cNvGrpSpPr/>
        <p:nvPr/>
      </p:nvGrpSpPr>
      <p:grpSpPr>
        <a:xfrm>
          <a:off x="0" y="0"/>
          <a:ext cx="0" cy="0"/>
          <a:chOff x="0" y="0"/>
          <a:chExt cx="0" cy="0"/>
        </a:xfrm>
      </p:grpSpPr>
      <p:sp>
        <p:nvSpPr>
          <p:cNvPr id="143" name="Google Shape;143;g3f221bc8de8_0_53"/>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44" name="Google Shape;144;g3f221bc8de8_0_53"/>
          <p:cNvSpPr txBox="1"/>
          <p:nvPr/>
        </p:nvSpPr>
        <p:spPr>
          <a:xfrm>
            <a:off x="541550" y="525277"/>
            <a:ext cx="118449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Impact on Patients/Service Users</a:t>
            </a:r>
            <a:endParaRPr sz="4800" b="0" i="0" u="none" strike="noStrike" cap="none">
              <a:solidFill>
                <a:srgbClr val="EED9C6"/>
              </a:solidFill>
              <a:latin typeface="Calibri"/>
              <a:ea typeface="Calibri"/>
              <a:cs typeface="Calibri"/>
              <a:sym typeface="Calibri"/>
            </a:endParaRPr>
          </a:p>
        </p:txBody>
      </p:sp>
      <p:sp>
        <p:nvSpPr>
          <p:cNvPr id="145" name="Google Shape;145;g3f221bc8de8_0_53"/>
          <p:cNvSpPr txBox="1"/>
          <p:nvPr/>
        </p:nvSpPr>
        <p:spPr>
          <a:xfrm>
            <a:off x="671525" y="2666825"/>
            <a:ext cx="8243400" cy="57303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NHS Virtual Wards enables remote monitoring and allows to identify early deterioration.</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Virtual wards are quite important for older people with chronic conditions (Akinluyi, Ogunfusika and Brown, 2025).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However, digital divide, limited digital education and access inequality to technology can diminish the service engagement, particularly for at-risk populations</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This demonstrates the requirement for targeted support and inclusive strategies for digital healthcare service.</a:t>
            </a:r>
            <a:endParaRPr sz="2400" b="0" i="0" u="none" strike="noStrike" cap="none">
              <a:solidFill>
                <a:srgbClr val="F7F2ED"/>
              </a:solidFill>
              <a:latin typeface="Calibri"/>
              <a:ea typeface="Calibri"/>
              <a:cs typeface="Calibri"/>
              <a:sym typeface="Calibri"/>
            </a:endParaRPr>
          </a:p>
        </p:txBody>
      </p:sp>
      <p:pic>
        <p:nvPicPr>
          <p:cNvPr id="146" name="Google Shape;146;g3f221bc8de8_0_53"/>
          <p:cNvPicPr preferRelativeResize="0"/>
          <p:nvPr/>
        </p:nvPicPr>
        <p:blipFill rotWithShape="1">
          <a:blip r:embed="rId4">
            <a:alphaModFix/>
          </a:blip>
          <a:srcRect/>
          <a:stretch/>
        </p:blipFill>
        <p:spPr>
          <a:xfrm>
            <a:off x="9634275" y="2948325"/>
            <a:ext cx="8342176" cy="5448801"/>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50"/>
        <p:cNvGrpSpPr/>
        <p:nvPr/>
      </p:nvGrpSpPr>
      <p:grpSpPr>
        <a:xfrm>
          <a:off x="0" y="0"/>
          <a:ext cx="0" cy="0"/>
          <a:chOff x="0" y="0"/>
          <a:chExt cx="0" cy="0"/>
        </a:xfrm>
      </p:grpSpPr>
      <p:sp>
        <p:nvSpPr>
          <p:cNvPr id="151" name="Google Shape;151;g3f221bc8de8_0_61"/>
          <p:cNvSpPr txBox="1"/>
          <p:nvPr/>
        </p:nvSpPr>
        <p:spPr>
          <a:xfrm>
            <a:off x="461625" y="553313"/>
            <a:ext cx="109461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Policy and Legislations</a:t>
            </a:r>
            <a:endParaRPr sz="4800" b="0" i="0" u="none" strike="noStrike" cap="none">
              <a:solidFill>
                <a:srgbClr val="EED9C6"/>
              </a:solidFill>
              <a:latin typeface="Calibri"/>
              <a:ea typeface="Calibri"/>
              <a:cs typeface="Calibri"/>
              <a:sym typeface="Calibri"/>
            </a:endParaRPr>
          </a:p>
        </p:txBody>
      </p:sp>
      <p:sp>
        <p:nvSpPr>
          <p:cNvPr id="152" name="Google Shape;152;g3f221bc8de8_0_61"/>
          <p:cNvSpPr/>
          <p:nvPr/>
        </p:nvSpPr>
        <p:spPr>
          <a:xfrm rot="10800000" flipH="1">
            <a:off x="13225499" y="-319"/>
            <a:ext cx="5068888" cy="1283148"/>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53" name="Google Shape;153;g3f221bc8de8_0_61"/>
          <p:cNvSpPr txBox="1"/>
          <p:nvPr/>
        </p:nvSpPr>
        <p:spPr>
          <a:xfrm>
            <a:off x="302551" y="2054450"/>
            <a:ext cx="8620500" cy="65319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Assisted by the legislation and policy such as “A Plan for Digital Health and Social Care, the What Good Looks Like Framework, and  NHS Long Term Plan”.</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Each motivates the integration of digital transformation and enhanced service delivery in care (‌GOV.UK., 2022; NHS Futures, 2026; NHS England, 2026).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Proper compliance with “UK GDPR” is equally necessary to safeguard the patient’s data confidentiality and to foster trust.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NHS must be able to address the concerns related with ethics, cybersecurity risks and access inequality to guarantee that it stay inclusive, sustainable and safe.</a:t>
            </a:r>
            <a:endParaRPr sz="2400" b="0" i="0" u="none" strike="noStrike" cap="none">
              <a:solidFill>
                <a:srgbClr val="F7F2ED"/>
              </a:solidFill>
              <a:latin typeface="Arial"/>
              <a:ea typeface="Arial"/>
              <a:cs typeface="Arial"/>
              <a:sym typeface="Arial"/>
            </a:endParaRPr>
          </a:p>
        </p:txBody>
      </p:sp>
      <p:pic>
        <p:nvPicPr>
          <p:cNvPr id="154" name="Google Shape;154;g3f221bc8de8_0_61"/>
          <p:cNvPicPr preferRelativeResize="0"/>
          <p:nvPr/>
        </p:nvPicPr>
        <p:blipFill rotWithShape="1">
          <a:blip r:embed="rId4">
            <a:alphaModFix/>
          </a:blip>
          <a:srcRect/>
          <a:stretch/>
        </p:blipFill>
        <p:spPr>
          <a:xfrm>
            <a:off x="10261775" y="553326"/>
            <a:ext cx="7353300" cy="4612875"/>
          </a:xfrm>
          <a:prstGeom prst="rect">
            <a:avLst/>
          </a:prstGeom>
          <a:noFill/>
          <a:ln w="76200" cap="flat" cmpd="sng">
            <a:solidFill>
              <a:schemeClr val="dk2"/>
            </a:solidFill>
            <a:prstDash val="solid"/>
            <a:round/>
            <a:headEnd type="none" w="sm" len="sm"/>
            <a:tailEnd type="none" w="sm" len="sm"/>
          </a:ln>
        </p:spPr>
      </p:pic>
      <p:pic>
        <p:nvPicPr>
          <p:cNvPr id="155" name="Google Shape;155;g3f221bc8de8_0_61"/>
          <p:cNvPicPr preferRelativeResize="0"/>
          <p:nvPr/>
        </p:nvPicPr>
        <p:blipFill rotWithShape="1">
          <a:blip r:embed="rId5">
            <a:alphaModFix/>
          </a:blip>
          <a:srcRect/>
          <a:stretch/>
        </p:blipFill>
        <p:spPr>
          <a:xfrm>
            <a:off x="9364950" y="5560175"/>
            <a:ext cx="4366461" cy="3980307"/>
          </a:xfrm>
          <a:prstGeom prst="rect">
            <a:avLst/>
          </a:prstGeom>
          <a:noFill/>
          <a:ln w="76200" cap="flat" cmpd="sng">
            <a:solidFill>
              <a:schemeClr val="dk2"/>
            </a:solidFill>
            <a:prstDash val="solid"/>
            <a:round/>
            <a:headEnd type="none" w="sm" len="sm"/>
            <a:tailEnd type="none" w="sm" len="sm"/>
          </a:ln>
        </p:spPr>
      </p:pic>
      <p:pic>
        <p:nvPicPr>
          <p:cNvPr id="156" name="Google Shape;156;g3f221bc8de8_0_61"/>
          <p:cNvPicPr preferRelativeResize="0"/>
          <p:nvPr/>
        </p:nvPicPr>
        <p:blipFill rotWithShape="1">
          <a:blip r:embed="rId6">
            <a:alphaModFix/>
          </a:blip>
          <a:srcRect/>
          <a:stretch/>
        </p:blipFill>
        <p:spPr>
          <a:xfrm>
            <a:off x="13931775" y="6005825"/>
            <a:ext cx="4152549" cy="378395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60"/>
        <p:cNvGrpSpPr/>
        <p:nvPr/>
      </p:nvGrpSpPr>
      <p:grpSpPr>
        <a:xfrm>
          <a:off x="0" y="0"/>
          <a:ext cx="0" cy="0"/>
          <a:chOff x="0" y="0"/>
          <a:chExt cx="0" cy="0"/>
        </a:xfrm>
      </p:grpSpPr>
      <p:sp>
        <p:nvSpPr>
          <p:cNvPr id="161" name="Google Shape;161;g3f221bc8de8_0_74"/>
          <p:cNvSpPr txBox="1"/>
          <p:nvPr/>
        </p:nvSpPr>
        <p:spPr>
          <a:xfrm>
            <a:off x="489374" y="464390"/>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SWOT Analysis</a:t>
            </a:r>
            <a:endParaRPr sz="4800" b="0" i="0" u="none" strike="noStrike" cap="none">
              <a:solidFill>
                <a:srgbClr val="EED9C6"/>
              </a:solidFill>
              <a:latin typeface="Calibri"/>
              <a:ea typeface="Calibri"/>
              <a:cs typeface="Calibri"/>
              <a:sym typeface="Calibri"/>
            </a:endParaRPr>
          </a:p>
        </p:txBody>
      </p:sp>
      <p:sp>
        <p:nvSpPr>
          <p:cNvPr id="162" name="Google Shape;162;g3f221bc8de8_0_74"/>
          <p:cNvSpPr/>
          <p:nvPr/>
        </p:nvSpPr>
        <p:spPr>
          <a:xfrm rot="10800000" flipH="1">
            <a:off x="11307160" y="10"/>
            <a:ext cx="6980837" cy="2165313"/>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graphicFrame>
        <p:nvGraphicFramePr>
          <p:cNvPr id="163" name="Google Shape;163;g3f221bc8de8_0_74"/>
          <p:cNvGraphicFramePr/>
          <p:nvPr/>
        </p:nvGraphicFramePr>
        <p:xfrm>
          <a:off x="672325" y="1934975"/>
          <a:ext cx="8887900" cy="7469814"/>
        </p:xfrm>
        <a:graphic>
          <a:graphicData uri="http://schemas.openxmlformats.org/drawingml/2006/table">
            <a:tbl>
              <a:tblPr>
                <a:noFill/>
                <a:tableStyleId>{BB6CD2AB-AE7C-4069-99DD-8CB6780972CD}</a:tableStyleId>
              </a:tblPr>
              <a:tblGrid>
                <a:gridCol w="4443950">
                  <a:extLst>
                    <a:ext uri="{9D8B030D-6E8A-4147-A177-3AD203B41FA5}">
                      <a16:colId xmlns:a16="http://schemas.microsoft.com/office/drawing/2014/main" val="20000"/>
                    </a:ext>
                  </a:extLst>
                </a:gridCol>
                <a:gridCol w="4443950">
                  <a:extLst>
                    <a:ext uri="{9D8B030D-6E8A-4147-A177-3AD203B41FA5}">
                      <a16:colId xmlns:a16="http://schemas.microsoft.com/office/drawing/2014/main" val="20001"/>
                    </a:ext>
                  </a:extLst>
                </a:gridCol>
              </a:tblGrid>
              <a:tr h="932525">
                <a:tc>
                  <a:txBody>
                    <a:bodyPr/>
                    <a:lstStyle/>
                    <a:p>
                      <a:pPr marL="0" marR="0" lvl="0" indent="0" algn="ctr" rtl="0">
                        <a:lnSpc>
                          <a:spcPct val="150000"/>
                        </a:lnSpc>
                        <a:spcBef>
                          <a:spcPts val="0"/>
                        </a:spcBef>
                        <a:spcAft>
                          <a:spcPts val="0"/>
                        </a:spcAft>
                        <a:buClr>
                          <a:srgbClr val="000000"/>
                        </a:buClr>
                        <a:buSzPts val="2400"/>
                        <a:buFont typeface="Arial"/>
                        <a:buNone/>
                      </a:pPr>
                      <a:r>
                        <a:rPr lang="en-US" sz="2400" u="none" strike="noStrike" cap="none"/>
                        <a:t>Strengths</a:t>
                      </a:r>
                      <a:endParaRPr sz="2400" u="none" strike="noStrike" cap="none"/>
                    </a:p>
                  </a:txBody>
                  <a:tcPr marL="63500" marR="63500" marT="63500" marB="63500">
                    <a:solidFill>
                      <a:srgbClr val="F3F3F3"/>
                    </a:solidFill>
                  </a:tcPr>
                </a:tc>
                <a:tc>
                  <a:txBody>
                    <a:bodyPr/>
                    <a:lstStyle/>
                    <a:p>
                      <a:pPr marL="0" marR="0" lvl="0" indent="0" algn="ctr" rtl="0">
                        <a:lnSpc>
                          <a:spcPct val="150000"/>
                        </a:lnSpc>
                        <a:spcBef>
                          <a:spcPts val="0"/>
                        </a:spcBef>
                        <a:spcAft>
                          <a:spcPts val="0"/>
                        </a:spcAft>
                        <a:buClr>
                          <a:srgbClr val="000000"/>
                        </a:buClr>
                        <a:buSzPts val="2400"/>
                        <a:buFont typeface="Arial"/>
                        <a:buNone/>
                      </a:pPr>
                      <a:r>
                        <a:rPr lang="en-US" sz="2400" u="none" strike="noStrike" cap="none"/>
                        <a:t>Weaknesses</a:t>
                      </a:r>
                      <a:endParaRPr sz="2400" u="none" strike="noStrike" cap="none"/>
                    </a:p>
                  </a:txBody>
                  <a:tcPr marL="63500" marR="63500" marT="63500" marB="63500">
                    <a:solidFill>
                      <a:srgbClr val="F3F3F3"/>
                    </a:solidFill>
                  </a:tcPr>
                </a:tc>
                <a:extLst>
                  <a:ext uri="{0D108BD9-81ED-4DB2-BD59-A6C34878D82A}">
                    <a16:rowId xmlns:a16="http://schemas.microsoft.com/office/drawing/2014/main" val="10000"/>
                  </a:ext>
                </a:extLst>
              </a:tr>
              <a:tr h="2781750">
                <a:tc>
                  <a:txBody>
                    <a:bodyPr/>
                    <a:lstStyle/>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Reduced admissions</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Better patients’ outcomes</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Earlier discharge</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Multidisciplinary cooperation </a:t>
                      </a:r>
                      <a:endParaRPr sz="2400" u="none" strike="noStrike" cap="none"/>
                    </a:p>
                  </a:txBody>
                  <a:tcPr marL="63500" marR="63500" marT="63500" marB="63500">
                    <a:solidFill>
                      <a:srgbClr val="D9D9D9"/>
                    </a:solidFill>
                  </a:tcPr>
                </a:tc>
                <a:tc>
                  <a:txBody>
                    <a:bodyPr/>
                    <a:lstStyle/>
                    <a:p>
                      <a:pPr marL="457200" marR="0" lvl="0" indent="-381000" algn="l" rtl="0">
                        <a:lnSpc>
                          <a:spcPct val="150000"/>
                        </a:lnSpc>
                        <a:spcBef>
                          <a:spcPts val="0"/>
                        </a:spcBef>
                        <a:spcAft>
                          <a:spcPts val="0"/>
                        </a:spcAft>
                        <a:buClr>
                          <a:srgbClr val="000000"/>
                        </a:buClr>
                        <a:buSzPts val="2400"/>
                        <a:buFont typeface="Arial"/>
                        <a:buChar char="●"/>
                      </a:pPr>
                      <a:r>
                        <a:rPr lang="en-US" sz="2400" u="none" strike="noStrike" cap="none"/>
                        <a:t>Barriers of digital education</a:t>
                      </a:r>
                      <a:endParaRPr sz="2400" u="none" strike="noStrike" cap="none"/>
                    </a:p>
                    <a:p>
                      <a:pPr marL="457200" marR="0" lvl="0" indent="-381000" algn="l" rtl="0">
                        <a:lnSpc>
                          <a:spcPct val="150000"/>
                        </a:lnSpc>
                        <a:spcBef>
                          <a:spcPts val="0"/>
                        </a:spcBef>
                        <a:spcAft>
                          <a:spcPts val="0"/>
                        </a:spcAft>
                        <a:buClr>
                          <a:srgbClr val="000000"/>
                        </a:buClr>
                        <a:buSzPts val="2400"/>
                        <a:buFont typeface="Arial"/>
                        <a:buChar char="●"/>
                      </a:pPr>
                      <a:r>
                        <a:rPr lang="en-US" sz="2400"/>
                        <a:t>Need for </a:t>
                      </a:r>
                      <a:r>
                        <a:rPr lang="en-US" sz="2400" u="none" strike="noStrike" cap="none"/>
                        <a:t>Staff training (Cucurachi </a:t>
                      </a:r>
                      <a:r>
                        <a:rPr lang="en-US" sz="2400" i="1" u="none" strike="noStrike" cap="none"/>
                        <a:t>et al.,</a:t>
                      </a:r>
                      <a:r>
                        <a:rPr lang="en-US" sz="2400" u="none" strike="noStrike" cap="none"/>
                        <a:t> 2025)</a:t>
                      </a:r>
                      <a:endParaRPr sz="2400" u="none" strike="noStrike" cap="none"/>
                    </a:p>
                    <a:p>
                      <a:pPr marL="457200" marR="0" lvl="0" indent="-381000" algn="l" rtl="0">
                        <a:lnSpc>
                          <a:spcPct val="150000"/>
                        </a:lnSpc>
                        <a:spcBef>
                          <a:spcPts val="0"/>
                        </a:spcBef>
                        <a:spcAft>
                          <a:spcPts val="0"/>
                        </a:spcAft>
                        <a:buClr>
                          <a:srgbClr val="000000"/>
                        </a:buClr>
                        <a:buSzPts val="2400"/>
                        <a:buFont typeface="Arial"/>
                        <a:buChar char="●"/>
                      </a:pPr>
                      <a:r>
                        <a:rPr lang="en-US" sz="2400" u="none" strike="noStrike" cap="none"/>
                        <a:t>Variations in infrastructures</a:t>
                      </a:r>
                      <a:endParaRPr sz="2400" u="none" strike="noStrike" cap="none"/>
                    </a:p>
                    <a:p>
                      <a:pPr marL="457200" marR="0" lvl="0" indent="-381000" algn="l" rtl="0">
                        <a:lnSpc>
                          <a:spcPct val="150000"/>
                        </a:lnSpc>
                        <a:spcBef>
                          <a:spcPts val="0"/>
                        </a:spcBef>
                        <a:spcAft>
                          <a:spcPts val="0"/>
                        </a:spcAft>
                        <a:buClr>
                          <a:srgbClr val="000000"/>
                        </a:buClr>
                        <a:buSzPts val="2400"/>
                        <a:buFont typeface="Arial"/>
                        <a:buChar char="●"/>
                      </a:pPr>
                      <a:r>
                        <a:rPr lang="en-US" sz="2400" u="none" strike="noStrike" cap="none"/>
                        <a:t>Compatibility with NHS systems</a:t>
                      </a:r>
                      <a:endParaRPr sz="2400" u="none" strike="noStrike" cap="none"/>
                    </a:p>
                  </a:txBody>
                  <a:tcPr marL="63500" marR="63500" marT="63500" marB="63500">
                    <a:solidFill>
                      <a:srgbClr val="D9D9D9"/>
                    </a:solidFill>
                  </a:tcPr>
                </a:tc>
                <a:extLst>
                  <a:ext uri="{0D108BD9-81ED-4DB2-BD59-A6C34878D82A}">
                    <a16:rowId xmlns:a16="http://schemas.microsoft.com/office/drawing/2014/main" val="10001"/>
                  </a:ext>
                </a:extLst>
              </a:tr>
              <a:tr h="932525">
                <a:tc>
                  <a:txBody>
                    <a:bodyPr/>
                    <a:lstStyle/>
                    <a:p>
                      <a:pPr marL="0" marR="0" lvl="0" indent="0" algn="ctr" rtl="0">
                        <a:lnSpc>
                          <a:spcPct val="150000"/>
                        </a:lnSpc>
                        <a:spcBef>
                          <a:spcPts val="0"/>
                        </a:spcBef>
                        <a:spcAft>
                          <a:spcPts val="0"/>
                        </a:spcAft>
                        <a:buClr>
                          <a:srgbClr val="000000"/>
                        </a:buClr>
                        <a:buSzPts val="2400"/>
                        <a:buFont typeface="Arial"/>
                        <a:buNone/>
                      </a:pPr>
                      <a:r>
                        <a:rPr lang="en-US" sz="2400" u="none" strike="noStrike" cap="none"/>
                        <a:t>Opportunities</a:t>
                      </a:r>
                      <a:endParaRPr sz="2400" u="none" strike="noStrike" cap="none"/>
                    </a:p>
                  </a:txBody>
                  <a:tcPr marL="63500" marR="63500" marT="63500" marB="63500">
                    <a:solidFill>
                      <a:srgbClr val="F3F3F3"/>
                    </a:solidFill>
                  </a:tcPr>
                </a:tc>
                <a:tc>
                  <a:txBody>
                    <a:bodyPr/>
                    <a:lstStyle/>
                    <a:p>
                      <a:pPr marL="0" marR="0" lvl="0" indent="0" algn="ctr" rtl="0">
                        <a:lnSpc>
                          <a:spcPct val="150000"/>
                        </a:lnSpc>
                        <a:spcBef>
                          <a:spcPts val="0"/>
                        </a:spcBef>
                        <a:spcAft>
                          <a:spcPts val="0"/>
                        </a:spcAft>
                        <a:buClr>
                          <a:srgbClr val="000000"/>
                        </a:buClr>
                        <a:buSzPts val="2400"/>
                        <a:buFont typeface="Arial"/>
                        <a:buNone/>
                      </a:pPr>
                      <a:r>
                        <a:rPr lang="en-US" sz="2400" u="none" strike="noStrike" cap="none"/>
                        <a:t>Threats</a:t>
                      </a:r>
                      <a:endParaRPr sz="2400" u="none" strike="noStrike" cap="none"/>
                    </a:p>
                  </a:txBody>
                  <a:tcPr marL="63500" marR="63500" marT="63500" marB="63500">
                    <a:solidFill>
                      <a:srgbClr val="F3F3F3"/>
                    </a:solidFill>
                  </a:tcPr>
                </a:tc>
                <a:extLst>
                  <a:ext uri="{0D108BD9-81ED-4DB2-BD59-A6C34878D82A}">
                    <a16:rowId xmlns:a16="http://schemas.microsoft.com/office/drawing/2014/main" val="10002"/>
                  </a:ext>
                </a:extLst>
              </a:tr>
              <a:tr h="2212775">
                <a:tc>
                  <a:txBody>
                    <a:bodyPr/>
                    <a:lstStyle/>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AI monitoring</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Expansion</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Personalised care</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Community care</a:t>
                      </a:r>
                      <a:endParaRPr sz="2400" u="none" strike="noStrike" cap="none"/>
                    </a:p>
                  </a:txBody>
                  <a:tcPr marL="63500" marR="63500" marT="63500" marB="63500">
                    <a:solidFill>
                      <a:srgbClr val="D9D9D9"/>
                    </a:solidFill>
                  </a:tcPr>
                </a:tc>
                <a:tc>
                  <a:txBody>
                    <a:bodyPr/>
                    <a:lstStyle/>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Cybersecurity</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Resistance to change</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Digital dividend </a:t>
                      </a:r>
                      <a:endParaRPr sz="2400" u="none" strike="noStrike" cap="none"/>
                    </a:p>
                    <a:p>
                      <a:pPr marL="457200" marR="0" lvl="0" indent="-381000" algn="just" rtl="0">
                        <a:lnSpc>
                          <a:spcPct val="150000"/>
                        </a:lnSpc>
                        <a:spcBef>
                          <a:spcPts val="0"/>
                        </a:spcBef>
                        <a:spcAft>
                          <a:spcPts val="0"/>
                        </a:spcAft>
                        <a:buClr>
                          <a:srgbClr val="000000"/>
                        </a:buClr>
                        <a:buSzPts val="2400"/>
                        <a:buFont typeface="Arial"/>
                        <a:buChar char="●"/>
                      </a:pPr>
                      <a:r>
                        <a:rPr lang="en-US" sz="2400" u="none" strike="noStrike" cap="none"/>
                        <a:t>Funding</a:t>
                      </a:r>
                      <a:endParaRPr sz="2400" u="none" strike="noStrike" cap="none">
                        <a:solidFill>
                          <a:srgbClr val="FF0000"/>
                        </a:solidFill>
                      </a:endParaRPr>
                    </a:p>
                  </a:txBody>
                  <a:tcPr marL="63500" marR="63500" marT="63500" marB="63500">
                    <a:solidFill>
                      <a:srgbClr val="D9D9D9"/>
                    </a:solidFill>
                  </a:tcPr>
                </a:tc>
                <a:extLst>
                  <a:ext uri="{0D108BD9-81ED-4DB2-BD59-A6C34878D82A}">
                    <a16:rowId xmlns:a16="http://schemas.microsoft.com/office/drawing/2014/main" val="10003"/>
                  </a:ext>
                </a:extLst>
              </a:tr>
            </a:tbl>
          </a:graphicData>
        </a:graphic>
      </p:graphicFrame>
      <p:pic>
        <p:nvPicPr>
          <p:cNvPr id="164" name="Google Shape;164;g3f221bc8de8_0_74"/>
          <p:cNvPicPr preferRelativeResize="0"/>
          <p:nvPr/>
        </p:nvPicPr>
        <p:blipFill rotWithShape="1">
          <a:blip r:embed="rId4">
            <a:alphaModFix/>
          </a:blip>
          <a:srcRect/>
          <a:stretch/>
        </p:blipFill>
        <p:spPr>
          <a:xfrm>
            <a:off x="10287225" y="1934976"/>
            <a:ext cx="7462866" cy="709109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68"/>
        <p:cNvGrpSpPr/>
        <p:nvPr/>
      </p:nvGrpSpPr>
      <p:grpSpPr>
        <a:xfrm>
          <a:off x="0" y="0"/>
          <a:ext cx="0" cy="0"/>
          <a:chOff x="0" y="0"/>
          <a:chExt cx="0" cy="0"/>
        </a:xfrm>
      </p:grpSpPr>
      <p:sp>
        <p:nvSpPr>
          <p:cNvPr id="169" name="Google Shape;169;g3f221bc8de8_0_84"/>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0" name="Google Shape;170;g3f221bc8de8_0_84"/>
          <p:cNvSpPr txBox="1"/>
          <p:nvPr/>
        </p:nvSpPr>
        <p:spPr>
          <a:xfrm>
            <a:off x="1476175" y="1143696"/>
            <a:ext cx="112659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Challenges</a:t>
            </a:r>
            <a:endParaRPr sz="4800" b="0" i="0" u="none" strike="noStrike" cap="none">
              <a:solidFill>
                <a:srgbClr val="EED9C6"/>
              </a:solidFill>
              <a:latin typeface="Calibri"/>
              <a:ea typeface="Calibri"/>
              <a:cs typeface="Calibri"/>
              <a:sym typeface="Calibri"/>
            </a:endParaRPr>
          </a:p>
        </p:txBody>
      </p:sp>
      <p:sp>
        <p:nvSpPr>
          <p:cNvPr id="171" name="Google Shape;171;g3f221bc8de8_0_84"/>
          <p:cNvSpPr txBox="1"/>
          <p:nvPr/>
        </p:nvSpPr>
        <p:spPr>
          <a:xfrm>
            <a:off x="521975" y="2479325"/>
            <a:ext cx="8931600" cy="75519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Major challenges are digital gap, limitation in compatibility and gaps in labourforce capabilities.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These challenges negatively impact the service consistency and accessibility for patients (Cucurachi</a:t>
            </a:r>
            <a:r>
              <a:rPr lang="en-US" sz="2400" b="0" i="1" u="none" strike="noStrike" cap="none">
                <a:solidFill>
                  <a:srgbClr val="F7F2ED"/>
                </a:solidFill>
                <a:latin typeface="Arial"/>
                <a:ea typeface="Arial"/>
                <a:cs typeface="Arial"/>
                <a:sym typeface="Arial"/>
              </a:rPr>
              <a:t> et al.,</a:t>
            </a:r>
            <a:r>
              <a:rPr lang="en-US" sz="2400" b="0" i="0" u="none" strike="noStrike" cap="none">
                <a:solidFill>
                  <a:srgbClr val="F7F2ED"/>
                </a:solidFill>
                <a:latin typeface="Arial"/>
                <a:ea typeface="Arial"/>
                <a:cs typeface="Arial"/>
                <a:sym typeface="Arial"/>
              </a:rPr>
              <a:t> 2025).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Char char="➔"/>
            </a:pPr>
            <a:r>
              <a:rPr lang="en-US" sz="2400">
                <a:solidFill>
                  <a:srgbClr val="F7F2ED"/>
                </a:solidFill>
              </a:rPr>
              <a:t>Digital gap is the disparity between individuals with access to digital skills and technology. </a:t>
            </a:r>
            <a:endParaRPr sz="2400">
              <a:solidFill>
                <a:srgbClr val="F7F2ED"/>
              </a:solidFill>
            </a:endParaRPr>
          </a:p>
          <a:p>
            <a:pPr marL="457200" marR="0" lvl="0" indent="-381000" algn="just" rtl="0">
              <a:lnSpc>
                <a:spcPct val="150000"/>
              </a:lnSpc>
              <a:spcBef>
                <a:spcPts val="0"/>
              </a:spcBef>
              <a:spcAft>
                <a:spcPts val="0"/>
              </a:spcAft>
              <a:buClr>
                <a:srgbClr val="F7F2ED"/>
              </a:buClr>
              <a:buSzPts val="2400"/>
              <a:buChar char="➔"/>
            </a:pPr>
            <a:r>
              <a:rPr lang="en-US" sz="2400">
                <a:solidFill>
                  <a:srgbClr val="F7F2ED"/>
                </a:solidFill>
              </a:rPr>
              <a:t>Limited compatibility means when the healthcare system cannot share information easily</a:t>
            </a:r>
            <a:endParaRPr sz="2400">
              <a:solidFill>
                <a:srgbClr val="F7F2ED"/>
              </a:solidFil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NHS should substantially invest in digital infrastructure</a:t>
            </a:r>
            <a:r>
              <a:rPr lang="en-US" sz="2400">
                <a:solidFill>
                  <a:srgbClr val="F7F2ED"/>
                </a:solidFill>
              </a:rPr>
              <a:t> and</a:t>
            </a:r>
            <a:r>
              <a:rPr lang="en-US" sz="2400" b="0" i="0" u="none" strike="noStrike" cap="none">
                <a:solidFill>
                  <a:srgbClr val="F7F2ED"/>
                </a:solidFill>
                <a:latin typeface="Arial"/>
                <a:ea typeface="Arial"/>
                <a:cs typeface="Arial"/>
                <a:sym typeface="Arial"/>
              </a:rPr>
              <a:t> staff training and development to guarantee equitable implementation and to elevate the service efficiency of Virtual Wards</a:t>
            </a:r>
            <a:r>
              <a:rPr lang="en-US" sz="4000" b="0" i="0" u="none" strike="noStrike" cap="none">
                <a:solidFill>
                  <a:srgbClr val="F7F2ED"/>
                </a:solidFill>
                <a:latin typeface="Arial"/>
                <a:ea typeface="Arial"/>
                <a:cs typeface="Arial"/>
                <a:sym typeface="Arial"/>
              </a:rPr>
              <a:t>.</a:t>
            </a:r>
            <a:endParaRPr sz="4000" b="0" i="0" u="none" strike="noStrike" cap="none">
              <a:solidFill>
                <a:srgbClr val="FF0000"/>
              </a:solidFill>
              <a:latin typeface="Calibri"/>
              <a:ea typeface="Calibri"/>
              <a:cs typeface="Calibri"/>
              <a:sym typeface="Calibri"/>
            </a:endParaRPr>
          </a:p>
        </p:txBody>
      </p:sp>
      <p:pic>
        <p:nvPicPr>
          <p:cNvPr id="172" name="Google Shape;172;g3f221bc8de8_0_84"/>
          <p:cNvPicPr preferRelativeResize="0"/>
          <p:nvPr/>
        </p:nvPicPr>
        <p:blipFill rotWithShape="1">
          <a:blip r:embed="rId4">
            <a:alphaModFix/>
          </a:blip>
          <a:srcRect/>
          <a:stretch/>
        </p:blipFill>
        <p:spPr>
          <a:xfrm>
            <a:off x="9856075" y="2980675"/>
            <a:ext cx="7879883" cy="547770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76"/>
        <p:cNvGrpSpPr/>
        <p:nvPr/>
      </p:nvGrpSpPr>
      <p:grpSpPr>
        <a:xfrm>
          <a:off x="0" y="0"/>
          <a:ext cx="0" cy="0"/>
          <a:chOff x="0" y="0"/>
          <a:chExt cx="0" cy="0"/>
        </a:xfrm>
      </p:grpSpPr>
      <p:sp>
        <p:nvSpPr>
          <p:cNvPr id="177" name="Google Shape;177;g3f09a78c4cc_0_17"/>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78" name="Google Shape;178;g3f09a78c4cc_0_17"/>
          <p:cNvSpPr txBox="1"/>
          <p:nvPr/>
        </p:nvSpPr>
        <p:spPr>
          <a:xfrm>
            <a:off x="701325" y="981771"/>
            <a:ext cx="112659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Recommendations </a:t>
            </a:r>
            <a:endParaRPr sz="4800" b="0" i="0" u="none" strike="noStrike" cap="none">
              <a:solidFill>
                <a:srgbClr val="EED9C6"/>
              </a:solidFill>
              <a:latin typeface="Calibri"/>
              <a:ea typeface="Calibri"/>
              <a:cs typeface="Calibri"/>
              <a:sym typeface="Calibri"/>
            </a:endParaRPr>
          </a:p>
        </p:txBody>
      </p:sp>
      <p:sp>
        <p:nvSpPr>
          <p:cNvPr id="179" name="Google Shape;179;g3f09a78c4cc_0_17"/>
          <p:cNvSpPr txBox="1"/>
          <p:nvPr/>
        </p:nvSpPr>
        <p:spPr>
          <a:xfrm>
            <a:off x="701325" y="2980675"/>
            <a:ext cx="8009400" cy="54777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 major recommendations are to enhance the digital training programmes for healthcare professionals.</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Maximise compatibility between systems, integration of cybersecurity measures and strong support towards digital dividend individuals (Sunny </a:t>
            </a:r>
            <a:r>
              <a:rPr lang="en-US" sz="2400" b="0" i="1" u="none" strike="noStrike" cap="none">
                <a:solidFill>
                  <a:srgbClr val="F7F2ED"/>
                </a:solidFill>
                <a:latin typeface="Arial"/>
                <a:ea typeface="Arial"/>
                <a:cs typeface="Arial"/>
                <a:sym typeface="Arial"/>
              </a:rPr>
              <a:t>et al.,</a:t>
            </a:r>
            <a:r>
              <a:rPr lang="en-US" sz="2400" b="0" i="0" u="none" strike="noStrike" cap="none">
                <a:solidFill>
                  <a:srgbClr val="F7F2ED"/>
                </a:solidFill>
                <a:latin typeface="Arial"/>
                <a:ea typeface="Arial"/>
                <a:cs typeface="Arial"/>
                <a:sym typeface="Arial"/>
              </a:rPr>
              <a:t> 2025). </a:t>
            </a:r>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These suggested recommendations have the ability to improve sustainability, enhance patients’ outcomes.</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This to guarantee equal accessibility to digitalised healthcare services like Virtual Wards.  </a:t>
            </a:r>
            <a:endParaRPr sz="2400" b="0" i="0" u="none" strike="noStrike" cap="none">
              <a:solidFill>
                <a:srgbClr val="F7F2ED"/>
              </a:solidFill>
              <a:latin typeface="Calibri"/>
              <a:ea typeface="Calibri"/>
              <a:cs typeface="Calibri"/>
              <a:sym typeface="Calibri"/>
            </a:endParaRPr>
          </a:p>
        </p:txBody>
      </p:sp>
      <p:pic>
        <p:nvPicPr>
          <p:cNvPr id="180" name="Google Shape;180;g3f09a78c4cc_0_17"/>
          <p:cNvPicPr preferRelativeResize="0"/>
          <p:nvPr/>
        </p:nvPicPr>
        <p:blipFill rotWithShape="1">
          <a:blip r:embed="rId4">
            <a:alphaModFix/>
          </a:blip>
          <a:srcRect/>
          <a:stretch/>
        </p:blipFill>
        <p:spPr>
          <a:xfrm>
            <a:off x="9552405" y="2354623"/>
            <a:ext cx="8425962" cy="645655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84"/>
        <p:cNvGrpSpPr/>
        <p:nvPr/>
      </p:nvGrpSpPr>
      <p:grpSpPr>
        <a:xfrm>
          <a:off x="0" y="0"/>
          <a:ext cx="0" cy="0"/>
          <a:chOff x="0" y="0"/>
          <a:chExt cx="0" cy="0"/>
        </a:xfrm>
      </p:grpSpPr>
      <p:sp>
        <p:nvSpPr>
          <p:cNvPr id="185" name="Google Shape;185;g3f09a78c4cc_0_25"/>
          <p:cNvSpPr/>
          <p:nvPr/>
        </p:nvSpPr>
        <p:spPr>
          <a:xfrm>
            <a:off x="12070075" y="7879098"/>
            <a:ext cx="6217920" cy="2407898"/>
          </a:xfrm>
          <a:custGeom>
            <a:avLst/>
            <a:gdLst/>
            <a:ahLst/>
            <a:cxnLst/>
            <a:rect l="l" t="t" r="r" b="b"/>
            <a:pathLst>
              <a:path w="7315200" h="3298490" extrusionOk="0">
                <a:moveTo>
                  <a:pt x="0" y="0"/>
                </a:moveTo>
                <a:lnTo>
                  <a:pt x="7315200" y="0"/>
                </a:lnTo>
                <a:lnTo>
                  <a:pt x="7315200" y="3298490"/>
                </a:lnTo>
                <a:lnTo>
                  <a:pt x="0" y="3298490"/>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86" name="Google Shape;186;g3f09a78c4cc_0_25"/>
          <p:cNvSpPr txBox="1"/>
          <p:nvPr/>
        </p:nvSpPr>
        <p:spPr>
          <a:xfrm>
            <a:off x="701325" y="981775"/>
            <a:ext cx="12447300" cy="103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100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Future Development</a:t>
            </a:r>
            <a:endParaRPr sz="4800" b="0" i="0" u="none" strike="noStrike" cap="none">
              <a:solidFill>
                <a:srgbClr val="EED9C6"/>
              </a:solidFill>
              <a:latin typeface="Calibri"/>
              <a:ea typeface="Calibri"/>
              <a:cs typeface="Calibri"/>
              <a:sym typeface="Calibri"/>
            </a:endParaRPr>
          </a:p>
        </p:txBody>
      </p:sp>
      <p:sp>
        <p:nvSpPr>
          <p:cNvPr id="187" name="Google Shape;187;g3f09a78c4cc_0_25"/>
          <p:cNvSpPr txBox="1"/>
          <p:nvPr/>
        </p:nvSpPr>
        <p:spPr>
          <a:xfrm>
            <a:off x="701325" y="2980675"/>
            <a:ext cx="8009400" cy="61962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 future development for Virtual Wards should include strong integration of advanced technologies like predictive analytics and artificial intelligence (Bidoli </a:t>
            </a:r>
            <a:r>
              <a:rPr lang="en-US" sz="2400" b="0" i="1" u="none" strike="noStrike" cap="none">
                <a:solidFill>
                  <a:srgbClr val="F7F2ED"/>
                </a:solidFill>
                <a:latin typeface="Arial"/>
                <a:ea typeface="Arial"/>
                <a:cs typeface="Arial"/>
                <a:sym typeface="Arial"/>
              </a:rPr>
              <a:t>et al., </a:t>
            </a:r>
            <a:r>
              <a:rPr lang="en-US" sz="2400" b="0" i="0" u="none" strike="noStrike" cap="none">
                <a:solidFill>
                  <a:srgbClr val="F7F2ED"/>
                </a:solidFill>
                <a:latin typeface="Arial"/>
                <a:ea typeface="Arial"/>
                <a:cs typeface="Arial"/>
                <a:sym typeface="Arial"/>
              </a:rPr>
              <a:t>2025)</a:t>
            </a:r>
            <a:r>
              <a:rPr lang="en-US" sz="2400">
                <a:solidFill>
                  <a:srgbClr val="F7F2ED"/>
                </a:solidFill>
              </a:rPr>
              <a:t>.</a:t>
            </a:r>
            <a:endParaRPr sz="3200" b="0" i="0" u="none" strike="noStrike" cap="none">
              <a:solidFill>
                <a:srgbClr val="FF0000"/>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These innovations can assist initial recognition of health deterioration and to provide personalised interventions. </a:t>
            </a:r>
            <a:endParaRPr sz="2400" b="0" i="0" u="none" strike="noStrike" cap="none">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a:solidFill>
                  <a:srgbClr val="F7F2ED"/>
                </a:solidFill>
                <a:latin typeface="Arial"/>
                <a:ea typeface="Arial"/>
                <a:cs typeface="Arial"/>
                <a:sym typeface="Arial"/>
              </a:rPr>
              <a:t>Increased application of wearable technologies and automated monitoring systems might improve the safety for patients and strength efficiency in overall healthcare operations.  Linkedln reference not w</a:t>
            </a:r>
            <a:endParaRPr sz="2400" b="0" i="0" u="none" strike="noStrike" cap="none">
              <a:solidFill>
                <a:srgbClr val="F7F2ED"/>
              </a:solidFill>
              <a:latin typeface="Calibri"/>
              <a:ea typeface="Calibri"/>
              <a:cs typeface="Calibri"/>
              <a:sym typeface="Calibri"/>
            </a:endParaRPr>
          </a:p>
        </p:txBody>
      </p:sp>
      <p:pic>
        <p:nvPicPr>
          <p:cNvPr id="188" name="Google Shape;188;g3f09a78c4cc_0_25"/>
          <p:cNvPicPr preferRelativeResize="0"/>
          <p:nvPr/>
        </p:nvPicPr>
        <p:blipFill rotWithShape="1">
          <a:blip r:embed="rId4">
            <a:alphaModFix/>
          </a:blip>
          <a:srcRect/>
          <a:stretch/>
        </p:blipFill>
        <p:spPr>
          <a:xfrm>
            <a:off x="9177276" y="2821500"/>
            <a:ext cx="8873999" cy="60609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6492D6"/>
        </a:solidFill>
        <a:effectLst/>
      </p:bgPr>
    </p:bg>
    <p:spTree>
      <p:nvGrpSpPr>
        <p:cNvPr id="1" name="Shape 192"/>
        <p:cNvGrpSpPr/>
        <p:nvPr/>
      </p:nvGrpSpPr>
      <p:grpSpPr>
        <a:xfrm>
          <a:off x="0" y="0"/>
          <a:ext cx="0" cy="0"/>
          <a:chOff x="0" y="0"/>
          <a:chExt cx="0" cy="0"/>
        </a:xfrm>
      </p:grpSpPr>
      <p:sp>
        <p:nvSpPr>
          <p:cNvPr id="193" name="Google Shape;193;g3f221bc8de8_0_93"/>
          <p:cNvSpPr/>
          <p:nvPr/>
        </p:nvSpPr>
        <p:spPr>
          <a:xfrm>
            <a:off x="14148877" y="8838033"/>
            <a:ext cx="3110423" cy="840533"/>
          </a:xfrm>
          <a:custGeom>
            <a:avLst/>
            <a:gdLst/>
            <a:ahLst/>
            <a:cxnLst/>
            <a:rect l="l" t="t" r="r" b="b"/>
            <a:pathLst>
              <a:path w="3110423" h="840533" extrusionOk="0">
                <a:moveTo>
                  <a:pt x="0" y="0"/>
                </a:moveTo>
                <a:lnTo>
                  <a:pt x="3110423" y="0"/>
                </a:lnTo>
                <a:lnTo>
                  <a:pt x="3110423" y="840534"/>
                </a:lnTo>
                <a:lnTo>
                  <a:pt x="0" y="840534"/>
                </a:lnTo>
                <a:lnTo>
                  <a:pt x="0" y="0"/>
                </a:lnTo>
                <a:close/>
              </a:path>
            </a:pathLst>
          </a:custGeom>
          <a:blipFill rotWithShape="1">
            <a:blip r:embed="rId3">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4" name="Google Shape;194;g3f221bc8de8_0_93"/>
          <p:cNvSpPr txBox="1"/>
          <p:nvPr/>
        </p:nvSpPr>
        <p:spPr>
          <a:xfrm>
            <a:off x="901075" y="927490"/>
            <a:ext cx="10926300" cy="10587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rgbClr val="000000"/>
              </a:buClr>
              <a:buSzPts val="4800"/>
              <a:buFont typeface="Arial"/>
              <a:buNone/>
            </a:pPr>
            <a:r>
              <a:rPr lang="en-US" sz="4800" b="1" i="0" u="none" strike="noStrike" cap="none">
                <a:solidFill>
                  <a:srgbClr val="EED9C6"/>
                </a:solidFill>
                <a:latin typeface="Arial"/>
                <a:ea typeface="Arial"/>
                <a:cs typeface="Arial"/>
                <a:sym typeface="Arial"/>
              </a:rPr>
              <a:t>Conclusion</a:t>
            </a:r>
            <a:endParaRPr sz="4800" b="0" i="0" u="none" strike="noStrike" cap="none">
              <a:solidFill>
                <a:srgbClr val="EED9C6"/>
              </a:solidFill>
              <a:latin typeface="Calibri"/>
              <a:ea typeface="Calibri"/>
              <a:cs typeface="Calibri"/>
              <a:sym typeface="Calibri"/>
            </a:endParaRPr>
          </a:p>
        </p:txBody>
      </p:sp>
      <p:sp>
        <p:nvSpPr>
          <p:cNvPr id="195" name="Google Shape;195;g3f221bc8de8_0_93"/>
          <p:cNvSpPr/>
          <p:nvPr/>
        </p:nvSpPr>
        <p:spPr>
          <a:xfrm rot="10800000" flipH="1">
            <a:off x="11088200" y="4407"/>
            <a:ext cx="7203157" cy="2696616"/>
          </a:xfrm>
          <a:custGeom>
            <a:avLst/>
            <a:gdLst/>
            <a:ahLst/>
            <a:cxnLst/>
            <a:rect l="l" t="t" r="r" b="b"/>
            <a:pathLst>
              <a:path w="8892786" h="4009838" extrusionOk="0">
                <a:moveTo>
                  <a:pt x="0" y="4009838"/>
                </a:moveTo>
                <a:lnTo>
                  <a:pt x="8892786" y="4009838"/>
                </a:lnTo>
                <a:lnTo>
                  <a:pt x="8892786" y="0"/>
                </a:lnTo>
                <a:lnTo>
                  <a:pt x="0" y="0"/>
                </a:lnTo>
                <a:lnTo>
                  <a:pt x="0" y="4009838"/>
                </a:lnTo>
                <a:close/>
              </a:path>
            </a:pathLst>
          </a:custGeom>
          <a:blipFill rotWithShape="1">
            <a:blip r:embed="rId4">
              <a:alphaModFix/>
            </a:blip>
            <a:stretch>
              <a:fillRect/>
            </a:stretch>
          </a:blip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96" name="Google Shape;196;g3f221bc8de8_0_93"/>
          <p:cNvSpPr txBox="1"/>
          <p:nvPr/>
        </p:nvSpPr>
        <p:spPr>
          <a:xfrm>
            <a:off x="562900" y="2660725"/>
            <a:ext cx="8769000" cy="6177300"/>
          </a:xfrm>
          <a:prstGeom prst="rect">
            <a:avLst/>
          </a:prstGeom>
          <a:noFill/>
          <a:ln>
            <a:noFill/>
          </a:ln>
        </p:spPr>
        <p:txBody>
          <a:bodyPr spcFirstLastPara="1" wrap="square" lIns="91425" tIns="91425" rIns="91425" bIns="91425" anchor="t" anchorCtr="0">
            <a:noAutofit/>
          </a:bodyPr>
          <a:lstStyle/>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dirty="0">
                <a:solidFill>
                  <a:srgbClr val="F7F2ED"/>
                </a:solidFill>
                <a:latin typeface="Arial"/>
                <a:ea typeface="Arial"/>
                <a:cs typeface="Arial"/>
                <a:sym typeface="Arial"/>
              </a:rPr>
              <a:t>NHS Virtual Wards had a significant impact on the landscape of healthcare services</a:t>
            </a:r>
            <a:r>
              <a:rPr lang="en-US" sz="2400" dirty="0">
                <a:solidFill>
                  <a:srgbClr val="F7F2ED"/>
                </a:solidFill>
              </a:rPr>
              <a:t>.</a:t>
            </a:r>
            <a:r>
              <a:rPr lang="en-US" sz="2400" b="0" i="0" u="none" strike="noStrike" cap="none" dirty="0">
                <a:solidFill>
                  <a:srgbClr val="F7F2ED"/>
                </a:solidFill>
                <a:latin typeface="Arial"/>
                <a:ea typeface="Arial"/>
                <a:cs typeface="Arial"/>
                <a:sym typeface="Arial"/>
              </a:rPr>
              <a:t> </a:t>
            </a:r>
            <a:endParaRPr sz="2400" b="0" i="0" u="none" strike="noStrike" cap="none" dirty="0">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dirty="0">
                <a:solidFill>
                  <a:srgbClr val="F7F2ED"/>
                </a:solidFill>
                <a:latin typeface="Arial"/>
                <a:ea typeface="Arial"/>
                <a:cs typeface="Arial"/>
                <a:sym typeface="Arial"/>
              </a:rPr>
              <a:t>The challenges such as limitations in infrastructure and digital divide remains.</a:t>
            </a:r>
            <a:endParaRPr sz="2400" b="0" i="0" u="none" strike="noStrike" cap="none" dirty="0">
              <a:solidFill>
                <a:srgbClr val="F7F2ED"/>
              </a:solidFill>
              <a:latin typeface="Arial"/>
              <a:ea typeface="Arial"/>
              <a:cs typeface="Arial"/>
              <a:sym typeface="Arial"/>
            </a:endParaRPr>
          </a:p>
          <a:p>
            <a:pPr marL="457200" marR="0" lvl="0" indent="-381000" algn="just" rtl="0">
              <a:lnSpc>
                <a:spcPct val="150000"/>
              </a:lnSpc>
              <a:spcBef>
                <a:spcPts val="0"/>
              </a:spcBef>
              <a:spcAft>
                <a:spcPts val="0"/>
              </a:spcAft>
              <a:buClr>
                <a:srgbClr val="F7F2ED"/>
              </a:buClr>
              <a:buSzPts val="2400"/>
              <a:buFont typeface="Arial"/>
              <a:buChar char="➔"/>
            </a:pPr>
            <a:r>
              <a:rPr lang="en-US" sz="2400" b="0" i="0" u="none" strike="noStrike" cap="none" dirty="0">
                <a:solidFill>
                  <a:srgbClr val="F7F2ED"/>
                </a:solidFill>
                <a:latin typeface="Arial"/>
                <a:ea typeface="Arial"/>
                <a:cs typeface="Arial"/>
                <a:sym typeface="Arial"/>
              </a:rPr>
              <a:t>However, NHS Virtual Wards offers strong potential to deliver a patient-</a:t>
            </a:r>
            <a:r>
              <a:rPr lang="en-US" sz="2400" b="0" i="0" u="none" strike="noStrike" cap="none" dirty="0" err="1">
                <a:solidFill>
                  <a:srgbClr val="F7F2ED"/>
                </a:solidFill>
                <a:latin typeface="Arial"/>
                <a:ea typeface="Arial"/>
                <a:cs typeface="Arial"/>
                <a:sym typeface="Arial"/>
              </a:rPr>
              <a:t>centred</a:t>
            </a:r>
            <a:r>
              <a:rPr lang="en-US" sz="2400" b="0" i="0" u="none" strike="noStrike" cap="none" dirty="0">
                <a:solidFill>
                  <a:srgbClr val="F7F2ED"/>
                </a:solidFill>
                <a:latin typeface="Arial"/>
                <a:ea typeface="Arial"/>
                <a:cs typeface="Arial"/>
                <a:sym typeface="Arial"/>
              </a:rPr>
              <a:t> care.</a:t>
            </a:r>
            <a:endParaRPr sz="2400" dirty="0">
              <a:solidFill>
                <a:srgbClr val="F7F2ED"/>
              </a:solidFill>
            </a:endParaRPr>
          </a:p>
          <a:p>
            <a:pPr marL="457200" marR="0" lvl="0" indent="-381000" algn="just" rtl="0">
              <a:lnSpc>
                <a:spcPct val="150000"/>
              </a:lnSpc>
              <a:spcBef>
                <a:spcPts val="0"/>
              </a:spcBef>
              <a:spcAft>
                <a:spcPts val="0"/>
              </a:spcAft>
              <a:buClr>
                <a:srgbClr val="F7F2ED"/>
              </a:buClr>
              <a:buSzPts val="2400"/>
              <a:buChar char="➔"/>
            </a:pPr>
            <a:r>
              <a:rPr lang="en-US" sz="2400" dirty="0">
                <a:solidFill>
                  <a:srgbClr val="F7F2ED"/>
                </a:solidFill>
              </a:rPr>
              <a:t>The study </a:t>
            </a:r>
            <a:r>
              <a:rPr lang="en-US" sz="2400" dirty="0" err="1">
                <a:solidFill>
                  <a:srgbClr val="F7F2ED"/>
                </a:solidFill>
              </a:rPr>
              <a:t>emphasises</a:t>
            </a:r>
            <a:r>
              <a:rPr lang="en-US" sz="2400" dirty="0">
                <a:solidFill>
                  <a:srgbClr val="F7F2ED"/>
                </a:solidFill>
              </a:rPr>
              <a:t> the value of Virtual Wards in aiding the future digital healthcare advancement within the NHS. </a:t>
            </a:r>
            <a:endParaRPr sz="2400" dirty="0">
              <a:solidFill>
                <a:srgbClr val="F7F2ED"/>
              </a:solidFill>
            </a:endParaRPr>
          </a:p>
          <a:p>
            <a:pPr marL="457200" marR="0" lvl="0" indent="-381000" algn="just" rtl="0">
              <a:lnSpc>
                <a:spcPct val="150000"/>
              </a:lnSpc>
              <a:spcBef>
                <a:spcPts val="0"/>
              </a:spcBef>
              <a:spcAft>
                <a:spcPts val="0"/>
              </a:spcAft>
              <a:buClr>
                <a:srgbClr val="F7F2ED"/>
              </a:buClr>
              <a:buSzPts val="2400"/>
              <a:buChar char="➔"/>
            </a:pPr>
            <a:r>
              <a:rPr lang="en-US" sz="2400" dirty="0">
                <a:solidFill>
                  <a:srgbClr val="F7F2ED"/>
                </a:solidFill>
              </a:rPr>
              <a:t>The future research on NHS Virtual Wards should focus on its long-term impact across the various healthcare institutions.</a:t>
            </a:r>
            <a:endParaRPr sz="2400" dirty="0">
              <a:solidFill>
                <a:srgbClr val="F7F2ED"/>
              </a:solidFill>
            </a:endParaRPr>
          </a:p>
        </p:txBody>
      </p:sp>
      <p:pic>
        <p:nvPicPr>
          <p:cNvPr id="197" name="Google Shape;197;g3f221bc8de8_0_93"/>
          <p:cNvPicPr preferRelativeResize="0"/>
          <p:nvPr/>
        </p:nvPicPr>
        <p:blipFill rotWithShape="1">
          <a:blip r:embed="rId5">
            <a:alphaModFix/>
          </a:blip>
          <a:srcRect/>
          <a:stretch/>
        </p:blipFill>
        <p:spPr>
          <a:xfrm>
            <a:off x="9969625" y="3379849"/>
            <a:ext cx="7986200" cy="4243650"/>
          </a:xfrm>
          <a:prstGeom prst="rect">
            <a:avLst/>
          </a:prstGeom>
          <a:noFill/>
          <a:ln w="76200" cap="flat" cmpd="sng">
            <a:solidFill>
              <a:schemeClr val="dk2"/>
            </a:solidFill>
            <a:prstDash val="solid"/>
            <a:round/>
            <a:headEnd type="none" w="sm" len="sm"/>
            <a:tailEnd type="none" w="sm" len="sm"/>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1"/>
        <p:cNvGrpSpPr/>
        <p:nvPr/>
      </p:nvGrpSpPr>
      <p:grpSpPr>
        <a:xfrm>
          <a:off x="0" y="0"/>
          <a:ext cx="0" cy="0"/>
          <a:chOff x="0" y="0"/>
          <a:chExt cx="0" cy="0"/>
        </a:xfrm>
      </p:grpSpPr>
      <p:sp>
        <p:nvSpPr>
          <p:cNvPr id="202" name="Google Shape;202;g3f221bc8de8_0_102"/>
          <p:cNvSpPr txBox="1"/>
          <p:nvPr/>
        </p:nvSpPr>
        <p:spPr>
          <a:xfrm>
            <a:off x="296100" y="988275"/>
            <a:ext cx="17695800" cy="8745900"/>
          </a:xfrm>
          <a:prstGeom prst="rect">
            <a:avLst/>
          </a:prstGeom>
          <a:noFill/>
          <a:ln>
            <a:noFill/>
          </a:ln>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Clr>
                <a:schemeClr val="dk1"/>
              </a:buClr>
              <a:buSzPts val="1700"/>
              <a:buChar char="●"/>
            </a:pPr>
            <a:r>
              <a:rPr lang="en-US" sz="1700" dirty="0" err="1">
                <a:solidFill>
                  <a:schemeClr val="dk1"/>
                </a:solidFill>
              </a:rPr>
              <a:t>Akinluyi</a:t>
            </a:r>
            <a:r>
              <a:rPr lang="en-US" sz="1700" dirty="0">
                <a:solidFill>
                  <a:schemeClr val="dk1"/>
                </a:solidFill>
              </a:rPr>
              <a:t>, A., </a:t>
            </a:r>
            <a:r>
              <a:rPr lang="en-US" sz="1700" dirty="0" err="1">
                <a:solidFill>
                  <a:schemeClr val="dk1"/>
                </a:solidFill>
              </a:rPr>
              <a:t>Ogunfusika</a:t>
            </a:r>
            <a:r>
              <a:rPr lang="en-US" sz="1700" dirty="0">
                <a:solidFill>
                  <a:schemeClr val="dk1"/>
                </a:solidFill>
              </a:rPr>
              <a:t>, O.H. and Brown, A. (2025) ‘The effectiveness of virtual wards compared to inpatient beds in clinical outcomes of frail older patients with chronic conditions: A systematic review’, </a:t>
            </a:r>
            <a:r>
              <a:rPr lang="en-US" sz="1700" i="1" dirty="0" err="1">
                <a:solidFill>
                  <a:schemeClr val="dk1"/>
                </a:solidFill>
              </a:rPr>
              <a:t>Cureus</a:t>
            </a:r>
            <a:r>
              <a:rPr lang="en-US" sz="1700" dirty="0">
                <a:solidFill>
                  <a:schemeClr val="dk1"/>
                </a:solidFill>
              </a:rPr>
              <a:t>. Available at:</a:t>
            </a:r>
            <a:r>
              <a:rPr lang="en-US" sz="1700" dirty="0">
                <a:solidFill>
                  <a:schemeClr val="dk1"/>
                </a:solidFill>
                <a:uFill>
                  <a:noFill/>
                </a:uFill>
                <a:hlinkClick r:id="rId3">
                  <a:extLst>
                    <a:ext uri="{A12FA001-AC4F-418D-AE19-62706E023703}">
                      <ahyp:hlinkClr xmlns:ahyp="http://schemas.microsoft.com/office/drawing/2018/hyperlinkcolor" val="tx"/>
                    </a:ext>
                  </a:extLst>
                </a:hlinkClick>
              </a:rPr>
              <a:t> https://doi.org/10.7759/cureus.97487</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err="1">
                <a:solidFill>
                  <a:schemeClr val="dk1"/>
                </a:solidFill>
              </a:rPr>
              <a:t>Bidoli</a:t>
            </a:r>
            <a:r>
              <a:rPr lang="en-US" sz="1700" dirty="0">
                <a:solidFill>
                  <a:schemeClr val="dk1"/>
                </a:solidFill>
              </a:rPr>
              <a:t>, C., Pegoraro, V., Dal Mas, F., Bagnoli, C., Bert, F., Bonin, M., </a:t>
            </a:r>
            <a:r>
              <a:rPr lang="en-US" sz="1700" dirty="0" err="1">
                <a:solidFill>
                  <a:schemeClr val="dk1"/>
                </a:solidFill>
              </a:rPr>
              <a:t>Butturini</a:t>
            </a:r>
            <a:r>
              <a:rPr lang="en-US" sz="1700" dirty="0">
                <a:solidFill>
                  <a:schemeClr val="dk1"/>
                </a:solidFill>
              </a:rPr>
              <a:t>, G., </a:t>
            </a:r>
            <a:r>
              <a:rPr lang="en-US" sz="1700" dirty="0" err="1">
                <a:solidFill>
                  <a:schemeClr val="dk1"/>
                </a:solidFill>
              </a:rPr>
              <a:t>Cobianchi</a:t>
            </a:r>
            <a:r>
              <a:rPr lang="en-US" sz="1700" dirty="0">
                <a:solidFill>
                  <a:schemeClr val="dk1"/>
                </a:solidFill>
              </a:rPr>
              <a:t>, L., Cordiano, C., Minto, G. and </a:t>
            </a:r>
            <a:r>
              <a:rPr lang="en-US" sz="1700" dirty="0" err="1">
                <a:solidFill>
                  <a:schemeClr val="dk1"/>
                </a:solidFill>
              </a:rPr>
              <a:t>Pilerci</a:t>
            </a:r>
            <a:r>
              <a:rPr lang="en-US" sz="1700" dirty="0">
                <a:solidFill>
                  <a:schemeClr val="dk1"/>
                </a:solidFill>
              </a:rPr>
              <a:t>, C., (2025). ‘Virtual hospitals: the future of the healthcare system? An expert consensus’. </a:t>
            </a:r>
            <a:r>
              <a:rPr lang="en-US" sz="1700" i="1" dirty="0">
                <a:solidFill>
                  <a:schemeClr val="dk1"/>
                </a:solidFill>
              </a:rPr>
              <a:t>Journal of telemedicine and telecare</a:t>
            </a:r>
            <a:r>
              <a:rPr lang="en-US" sz="1700" dirty="0">
                <a:solidFill>
                  <a:schemeClr val="dk1"/>
                </a:solidFill>
              </a:rPr>
              <a:t>, </a:t>
            </a:r>
            <a:r>
              <a:rPr lang="en-US" sz="1700" i="1" dirty="0">
                <a:solidFill>
                  <a:schemeClr val="dk1"/>
                </a:solidFill>
              </a:rPr>
              <a:t>31</a:t>
            </a:r>
            <a:r>
              <a:rPr lang="en-US" sz="1700" dirty="0">
                <a:solidFill>
                  <a:schemeClr val="dk1"/>
                </a:solidFill>
              </a:rPr>
              <a:t>(1), pp.121-133.</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err="1">
                <a:solidFill>
                  <a:schemeClr val="dk1"/>
                </a:solidFill>
              </a:rPr>
              <a:t>Cucurachi</a:t>
            </a:r>
            <a:r>
              <a:rPr lang="en-US" sz="1700" dirty="0">
                <a:solidFill>
                  <a:schemeClr val="dk1"/>
                </a:solidFill>
              </a:rPr>
              <a:t>, S., Lydon, S., Moens, L.L., Manser, T. and O’Connor, P. (2025) ‘Barriers and facilitators to the use of virtual wards: A systematic review of the qualitative evidence’, </a:t>
            </a:r>
            <a:r>
              <a:rPr lang="en-US" sz="1700" i="1" dirty="0">
                <a:solidFill>
                  <a:schemeClr val="dk1"/>
                </a:solidFill>
              </a:rPr>
              <a:t>International Journal for Quality in Health Care</a:t>
            </a:r>
            <a:r>
              <a:rPr lang="en-US" sz="1700" dirty="0">
                <a:solidFill>
                  <a:schemeClr val="dk1"/>
                </a:solidFill>
              </a:rPr>
              <a:t>, 37(3). Available at:</a:t>
            </a:r>
            <a:r>
              <a:rPr lang="en-US" sz="1700" dirty="0">
                <a:solidFill>
                  <a:schemeClr val="dk1"/>
                </a:solidFill>
                <a:uFill>
                  <a:noFill/>
                </a:uFill>
                <a:hlinkClick r:id="rId4">
                  <a:extLst>
                    <a:ext uri="{A12FA001-AC4F-418D-AE19-62706E023703}">
                      <ahyp:hlinkClr xmlns:ahyp="http://schemas.microsoft.com/office/drawing/2018/hyperlinkcolor" val="tx"/>
                    </a:ext>
                  </a:extLst>
                </a:hlinkClick>
              </a:rPr>
              <a:t> https://doi.org/10.1093/intqhc/mzaf065</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Department of Health and Social Care (2022) </a:t>
            </a:r>
            <a:r>
              <a:rPr lang="en-US" sz="1700" i="1" dirty="0">
                <a:solidFill>
                  <a:schemeClr val="dk1"/>
                </a:solidFill>
              </a:rPr>
              <a:t>A plan for digital health and social care</a:t>
            </a:r>
            <a:r>
              <a:rPr lang="en-US" sz="1700" dirty="0">
                <a:solidFill>
                  <a:schemeClr val="dk1"/>
                </a:solidFill>
              </a:rPr>
              <a:t>. Available at:</a:t>
            </a:r>
            <a:r>
              <a:rPr lang="en-US" sz="1700" dirty="0">
                <a:solidFill>
                  <a:schemeClr val="dk1"/>
                </a:solidFill>
                <a:uFill>
                  <a:noFill/>
                </a:uFill>
                <a:hlinkClick r:id="rId5">
                  <a:extLst>
                    <a:ext uri="{A12FA001-AC4F-418D-AE19-62706E023703}">
                      <ahyp:hlinkClr xmlns:ahyp="http://schemas.microsoft.com/office/drawing/2018/hyperlinkcolor" val="tx"/>
                    </a:ext>
                  </a:extLst>
                </a:hlinkClick>
              </a:rPr>
              <a:t> https://www.gov.uk/government/publications/a-plan-for-digital-health-and-social-care/a-plan-for-digital-health-and-social-care</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Lee, G., Caton, E. and Knight, A. (2023) ‘Evaluating digital competencies for allied health professionals in the United Kingdom’, </a:t>
            </a:r>
            <a:r>
              <a:rPr lang="en-US" sz="1700" i="1" dirty="0">
                <a:solidFill>
                  <a:schemeClr val="dk1"/>
                </a:solidFill>
              </a:rPr>
              <a:t>Digital Health</a:t>
            </a:r>
            <a:r>
              <a:rPr lang="en-US" sz="1700" dirty="0">
                <a:solidFill>
                  <a:schemeClr val="dk1"/>
                </a:solidFill>
              </a:rPr>
              <a:t>, 9, p. 20552076231176658. Available at:</a:t>
            </a:r>
            <a:r>
              <a:rPr lang="en-US" sz="1700" dirty="0">
                <a:solidFill>
                  <a:schemeClr val="dk1"/>
                </a:solidFill>
                <a:uFill>
                  <a:noFill/>
                </a:uFill>
                <a:hlinkClick r:id="rId6">
                  <a:extLst>
                    <a:ext uri="{A12FA001-AC4F-418D-AE19-62706E023703}">
                      <ahyp:hlinkClr xmlns:ahyp="http://schemas.microsoft.com/office/drawing/2018/hyperlinkcolor" val="tx"/>
                    </a:ext>
                  </a:extLst>
                </a:hlinkClick>
              </a:rPr>
              <a:t> https://doi.org/10.1177/20552076231176658</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NHS England (2025) </a:t>
            </a:r>
            <a:r>
              <a:rPr lang="en-US" sz="1700" i="1" dirty="0">
                <a:solidFill>
                  <a:schemeClr val="dk1"/>
                </a:solidFill>
              </a:rPr>
              <a:t>Review of NHS performance and delivery</a:t>
            </a:r>
            <a:r>
              <a:rPr lang="en-US" sz="1700" dirty="0">
                <a:solidFill>
                  <a:schemeClr val="dk1"/>
                </a:solidFill>
              </a:rPr>
              <a:t>. Available at:</a:t>
            </a:r>
            <a:r>
              <a:rPr lang="en-US" sz="1700" dirty="0">
                <a:solidFill>
                  <a:schemeClr val="dk1"/>
                </a:solidFill>
                <a:uFill>
                  <a:noFill/>
                </a:uFill>
                <a:hlinkClick r:id="rId7">
                  <a:extLst>
                    <a:ext uri="{A12FA001-AC4F-418D-AE19-62706E023703}">
                      <ahyp:hlinkClr xmlns:ahyp="http://schemas.microsoft.com/office/drawing/2018/hyperlinkcolor" val="tx"/>
                    </a:ext>
                  </a:extLst>
                </a:hlinkClick>
              </a:rPr>
              <a:t> https://www.england.nhs.uk/long-read/review-of-nhs-performance-and-delivery/</a:t>
            </a:r>
            <a:r>
              <a:rPr lang="en-US" sz="1700" dirty="0">
                <a:solidFill>
                  <a:schemeClr val="dk1"/>
                </a:solidFill>
              </a:rPr>
              <a:t> (Accessed: 22 June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NHS England (2026) </a:t>
            </a:r>
            <a:r>
              <a:rPr lang="en-US" sz="1700" i="1" dirty="0">
                <a:solidFill>
                  <a:schemeClr val="dk1"/>
                </a:solidFill>
              </a:rPr>
              <a:t>Digital transformation</a:t>
            </a:r>
            <a:r>
              <a:rPr lang="en-US" sz="1700" dirty="0">
                <a:solidFill>
                  <a:schemeClr val="dk1"/>
                </a:solidFill>
              </a:rPr>
              <a:t>. Available at:</a:t>
            </a:r>
            <a:r>
              <a:rPr lang="en-US" sz="1700" dirty="0">
                <a:solidFill>
                  <a:schemeClr val="dk1"/>
                </a:solidFill>
                <a:uFill>
                  <a:noFill/>
                </a:uFill>
                <a:hlinkClick r:id="rId8">
                  <a:extLst>
                    <a:ext uri="{A12FA001-AC4F-418D-AE19-62706E023703}">
                      <ahyp:hlinkClr xmlns:ahyp="http://schemas.microsoft.com/office/drawing/2018/hyperlinkcolor" val="tx"/>
                    </a:ext>
                  </a:extLst>
                </a:hlinkClick>
              </a:rPr>
              <a:t> https://www.england.nhs.uk/digitaltechnology/</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NHS Futures (2026) </a:t>
            </a:r>
            <a:r>
              <a:rPr lang="en-US" sz="1700" i="1" dirty="0">
                <a:solidFill>
                  <a:schemeClr val="dk1"/>
                </a:solidFill>
              </a:rPr>
              <a:t>What Good Looks Like Framework</a:t>
            </a:r>
            <a:r>
              <a:rPr lang="en-US" sz="1700" dirty="0">
                <a:solidFill>
                  <a:schemeClr val="dk1"/>
                </a:solidFill>
              </a:rPr>
              <a:t>. Available at:</a:t>
            </a:r>
            <a:r>
              <a:rPr lang="en-US" sz="1700" dirty="0">
                <a:solidFill>
                  <a:schemeClr val="dk1"/>
                </a:solidFill>
                <a:uFill>
                  <a:noFill/>
                </a:uFill>
                <a:hlinkClick r:id="rId9">
                  <a:extLst>
                    <a:ext uri="{A12FA001-AC4F-418D-AE19-62706E023703}">
                      <ahyp:hlinkClr xmlns:ahyp="http://schemas.microsoft.com/office/drawing/2018/hyperlinkcolor" val="tx"/>
                    </a:ext>
                  </a:extLst>
                </a:hlinkClick>
              </a:rPr>
              <a:t> https://future.nhs.uk/connect.ti/WhatGoodLooksLikeKnowledge/grouphome</a:t>
            </a:r>
            <a:r>
              <a:rPr lang="en-US" sz="1700" dirty="0">
                <a:solidFill>
                  <a:schemeClr val="dk1"/>
                </a:solidFill>
              </a:rPr>
              <a:t> (Accessed: 20 June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err="1">
                <a:solidFill>
                  <a:schemeClr val="dk1"/>
                </a:solidFill>
              </a:rPr>
              <a:t>Stoumpos</a:t>
            </a:r>
            <a:r>
              <a:rPr lang="en-US" sz="1700" dirty="0">
                <a:solidFill>
                  <a:schemeClr val="dk1"/>
                </a:solidFill>
              </a:rPr>
              <a:t>, A.I., Kitsios, F. and </a:t>
            </a:r>
            <a:r>
              <a:rPr lang="en-US" sz="1700" dirty="0" err="1">
                <a:solidFill>
                  <a:schemeClr val="dk1"/>
                </a:solidFill>
              </a:rPr>
              <a:t>Talias</a:t>
            </a:r>
            <a:r>
              <a:rPr lang="en-US" sz="1700" dirty="0">
                <a:solidFill>
                  <a:schemeClr val="dk1"/>
                </a:solidFill>
              </a:rPr>
              <a:t>, M.A. (2023) ‘Digital transformation in healthcare: Technology acceptance and its applications’, </a:t>
            </a:r>
            <a:r>
              <a:rPr lang="en-US" sz="1700" i="1" dirty="0">
                <a:solidFill>
                  <a:schemeClr val="dk1"/>
                </a:solidFill>
              </a:rPr>
              <a:t>International Journal of Environmental Research and Public Health</a:t>
            </a:r>
            <a:r>
              <a:rPr lang="en-US" sz="1700" dirty="0">
                <a:solidFill>
                  <a:schemeClr val="dk1"/>
                </a:solidFill>
              </a:rPr>
              <a:t>, 20(4), p. 3407. Available at:</a:t>
            </a:r>
            <a:r>
              <a:rPr lang="en-US" sz="1700" dirty="0">
                <a:solidFill>
                  <a:schemeClr val="dk1"/>
                </a:solidFill>
                <a:uFill>
                  <a:noFill/>
                </a:uFill>
                <a:hlinkClick r:id="rId10">
                  <a:extLst>
                    <a:ext uri="{A12FA001-AC4F-418D-AE19-62706E023703}">
                      <ahyp:hlinkClr xmlns:ahyp="http://schemas.microsoft.com/office/drawing/2018/hyperlinkcolor" val="tx"/>
                    </a:ext>
                  </a:extLst>
                </a:hlinkClick>
              </a:rPr>
              <a:t> https://doi.org/10.3390/ijerph20043407</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Sunny, T., Ravichandran, N., Broughan, J., McCombe, G., Loughman, S., McDonald, K., Starr, N. and Cullen, W. (2025) ‘Practitioners’ perspectives on implementation of acute virtual wards: A scoping review’, </a:t>
            </a:r>
            <a:r>
              <a:rPr lang="en-US" sz="1700" i="1" dirty="0">
                <a:solidFill>
                  <a:schemeClr val="dk1"/>
                </a:solidFill>
              </a:rPr>
              <a:t>PLOS Digital Health</a:t>
            </a:r>
            <a:r>
              <a:rPr lang="en-US" sz="1700" dirty="0">
                <a:solidFill>
                  <a:schemeClr val="dk1"/>
                </a:solidFill>
              </a:rPr>
              <a:t>, 4(5), p. e0000858. Available at:</a:t>
            </a:r>
            <a:r>
              <a:rPr lang="en-US" sz="1700" dirty="0">
                <a:solidFill>
                  <a:schemeClr val="dk1"/>
                </a:solidFill>
                <a:uFill>
                  <a:noFill/>
                </a:uFill>
                <a:hlinkClick r:id="rId11">
                  <a:extLst>
                    <a:ext uri="{A12FA001-AC4F-418D-AE19-62706E023703}">
                      <ahyp:hlinkClr xmlns:ahyp="http://schemas.microsoft.com/office/drawing/2018/hyperlinkcolor" val="tx"/>
                    </a:ext>
                  </a:extLst>
                </a:hlinkClick>
              </a:rPr>
              <a:t> https://doi.org/10.1371/journal.pdig.0000858</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err="1">
                <a:solidFill>
                  <a:schemeClr val="dk1"/>
                </a:solidFill>
              </a:rPr>
              <a:t>Vindrola-Padros</a:t>
            </a:r>
            <a:r>
              <a:rPr lang="en-US" sz="1700" dirty="0">
                <a:solidFill>
                  <a:schemeClr val="dk1"/>
                </a:solidFill>
              </a:rPr>
              <a:t>, C., Sidhu, M.S., Georghiou, T., </a:t>
            </a:r>
            <a:r>
              <a:rPr lang="en-US" sz="1700" dirty="0" err="1">
                <a:solidFill>
                  <a:schemeClr val="dk1"/>
                </a:solidFill>
              </a:rPr>
              <a:t>Sherlaw</a:t>
            </a:r>
            <a:r>
              <a:rPr lang="en-US" sz="1700" dirty="0">
                <a:solidFill>
                  <a:schemeClr val="dk1"/>
                </a:solidFill>
              </a:rPr>
              <a:t>-Johnson, C., Singh, K.E., </a:t>
            </a:r>
            <a:r>
              <a:rPr lang="en-US" sz="1700" dirty="0" err="1">
                <a:solidFill>
                  <a:schemeClr val="dk1"/>
                </a:solidFill>
              </a:rPr>
              <a:t>Tomini</a:t>
            </a:r>
            <a:r>
              <a:rPr lang="en-US" sz="1700" dirty="0">
                <a:solidFill>
                  <a:schemeClr val="dk1"/>
                </a:solidFill>
              </a:rPr>
              <a:t>, S.M., Ellins, J., Morris, S. and Fulop, N.J. (2021) ‘The implementation of remote home monitoring models during the COVID-19 pandemic in England’, </a:t>
            </a:r>
            <a:r>
              <a:rPr lang="en-US" sz="1700" i="1" dirty="0" err="1">
                <a:solidFill>
                  <a:schemeClr val="dk1"/>
                </a:solidFill>
              </a:rPr>
              <a:t>EClinicalMedicine</a:t>
            </a:r>
            <a:r>
              <a:rPr lang="en-US" sz="1700" dirty="0">
                <a:solidFill>
                  <a:schemeClr val="dk1"/>
                </a:solidFill>
              </a:rPr>
              <a:t>, 34, p. 100799. Available at:</a:t>
            </a:r>
            <a:r>
              <a:rPr lang="en-US" sz="1700" dirty="0">
                <a:solidFill>
                  <a:schemeClr val="dk1"/>
                </a:solidFill>
                <a:uFill>
                  <a:noFill/>
                </a:uFill>
                <a:hlinkClick r:id="rId12">
                  <a:extLst>
                    <a:ext uri="{A12FA001-AC4F-418D-AE19-62706E023703}">
                      <ahyp:hlinkClr xmlns:ahyp="http://schemas.microsoft.com/office/drawing/2018/hyperlinkcolor" val="tx"/>
                    </a:ext>
                  </a:extLst>
                </a:hlinkClick>
              </a:rPr>
              <a:t> https://doi.org/10.1016/j.eclinm.2021.100799</a:t>
            </a:r>
            <a:r>
              <a:rPr lang="en-US" sz="1700" dirty="0">
                <a:solidFill>
                  <a:schemeClr val="dk1"/>
                </a:solidFill>
              </a:rPr>
              <a:t> (Accessed: 3 July 2026).</a:t>
            </a:r>
            <a:endParaRPr sz="1700" dirty="0">
              <a:solidFill>
                <a:schemeClr val="dk1"/>
              </a:solidFill>
            </a:endParaRPr>
          </a:p>
          <a:p>
            <a:pPr marL="457200" lvl="0" indent="-336550" algn="just" rtl="0">
              <a:lnSpc>
                <a:spcPct val="150000"/>
              </a:lnSpc>
              <a:spcBef>
                <a:spcPts val="0"/>
              </a:spcBef>
              <a:spcAft>
                <a:spcPts val="0"/>
              </a:spcAft>
              <a:buClr>
                <a:schemeClr val="dk1"/>
              </a:buClr>
              <a:buSzPts val="1700"/>
              <a:buChar char="●"/>
            </a:pPr>
            <a:r>
              <a:rPr lang="en-US" sz="1700" dirty="0">
                <a:solidFill>
                  <a:schemeClr val="dk1"/>
                </a:solidFill>
              </a:rPr>
              <a:t>Yahya, F., Cooper, M. and Nazar, H. (2025) ‘Hospital at home (virtual wards): Developing a logic model and dark logic model’, </a:t>
            </a:r>
            <a:r>
              <a:rPr lang="en-US" sz="1700" i="1" dirty="0">
                <a:solidFill>
                  <a:schemeClr val="dk1"/>
                </a:solidFill>
              </a:rPr>
              <a:t>BMC Health Services Research</a:t>
            </a:r>
            <a:r>
              <a:rPr lang="en-US" sz="1700" dirty="0">
                <a:solidFill>
                  <a:schemeClr val="dk1"/>
                </a:solidFill>
              </a:rPr>
              <a:t>, 25, p. 714. Available at:</a:t>
            </a:r>
            <a:r>
              <a:rPr lang="en-US" sz="1700" dirty="0">
                <a:solidFill>
                  <a:schemeClr val="dk1"/>
                </a:solidFill>
                <a:uFill>
                  <a:noFill/>
                </a:uFill>
                <a:hlinkClick r:id="rId13">
                  <a:extLst>
                    <a:ext uri="{A12FA001-AC4F-418D-AE19-62706E023703}">
                      <ahyp:hlinkClr xmlns:ahyp="http://schemas.microsoft.com/office/drawing/2018/hyperlinkcolor" val="tx"/>
                    </a:ext>
                  </a:extLst>
                </a:hlinkClick>
              </a:rPr>
              <a:t> https://doi.org/10.1186/s12913-025-12872-w</a:t>
            </a:r>
            <a:r>
              <a:rPr lang="en-US" sz="1700" dirty="0">
                <a:solidFill>
                  <a:schemeClr val="dk1"/>
                </a:solidFill>
              </a:rPr>
              <a:t> (Accessed: 3 July 2026).</a:t>
            </a:r>
            <a:endParaRPr sz="1700" dirty="0">
              <a:solidFill>
                <a:schemeClr val="dk1"/>
              </a:solidFill>
              <a:latin typeface="Calibri"/>
              <a:ea typeface="Calibri"/>
              <a:cs typeface="Calibri"/>
              <a:sym typeface="Calibri"/>
            </a:endParaRPr>
          </a:p>
        </p:txBody>
      </p:sp>
      <p:sp>
        <p:nvSpPr>
          <p:cNvPr id="203" name="Google Shape;203;g3f221bc8de8_0_102"/>
          <p:cNvSpPr txBox="1"/>
          <p:nvPr/>
        </p:nvSpPr>
        <p:spPr>
          <a:xfrm>
            <a:off x="6655800" y="208375"/>
            <a:ext cx="4976400" cy="68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sz="3200" b="1">
                <a:solidFill>
                  <a:schemeClr val="dk1"/>
                </a:solidFill>
              </a:rPr>
              <a:t>References</a:t>
            </a:r>
            <a:endParaRPr sz="3200" b="1">
              <a:solidFill>
                <a:schemeClr val="dk1"/>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3854</Words>
  <Application>Microsoft Office PowerPoint</Application>
  <PresentationFormat>Custom</PresentationFormat>
  <Paragraphs>142</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Amie Banja</dc:creator>
  <cp:lastModifiedBy>Amie Banja</cp:lastModifiedBy>
  <cp:revision>2</cp:revision>
  <dcterms:created xsi:type="dcterms:W3CDTF">2006-08-16T00:00:00Z</dcterms:created>
  <dcterms:modified xsi:type="dcterms:W3CDTF">2026-07-05T09:24:13Z</dcterms:modified>
</cp:coreProperties>
</file>