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6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84" r:id="rId17"/>
    <p:sldId id="28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0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776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625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329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631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40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86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346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00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740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760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558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622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009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F00EAEDF-1E93-4A56-85E7-655AC852F44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823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4BD8-C527-FE93-9C84-98B07DAD7B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Last assignment guidance and Offences Against the Persons Introduction!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062E73-56A9-F128-E412-685F645FC5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1431160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8B7EB-64DA-A432-AB09-2C898ADAA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Content</a:t>
            </a:r>
            <a:r>
              <a:rPr lang="en-GB" sz="54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717D4-E337-401C-7463-8E43D0233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Diminished Responsibility.</a:t>
            </a:r>
          </a:p>
          <a:p>
            <a:r>
              <a:rPr lang="en-GB" dirty="0"/>
              <a:t>Loss of control. </a:t>
            </a:r>
          </a:p>
          <a:p>
            <a:r>
              <a:rPr lang="en-GB" dirty="0"/>
              <a:t>Assault </a:t>
            </a:r>
          </a:p>
          <a:p>
            <a:r>
              <a:rPr lang="en-GB" dirty="0"/>
              <a:t>Battery </a:t>
            </a:r>
          </a:p>
          <a:p>
            <a:r>
              <a:rPr lang="en-GB" dirty="0"/>
              <a:t>Activity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1026" name="Picture 2" descr="Mini Green Tick Stamper - SuperStickers">
            <a:extLst>
              <a:ext uri="{FF2B5EF4-FFF2-40B4-BE49-F238E27FC236}">
                <a16:creationId xmlns:a16="http://schemas.microsoft.com/office/drawing/2014/main" id="{0BBAADC1-EF1B-E158-FD8E-C195302D4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63" y="2222287"/>
            <a:ext cx="3775944" cy="3775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54782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BE5D9-6035-7161-A0B9-A555F52DC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D292B-943A-D583-5D70-44D074E7A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recap the assignment guidance and to provide a drop in session.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Diminished Responsibility, Loss of control. </a:t>
            </a:r>
          </a:p>
          <a:p>
            <a:endParaRPr lang="en-GB" dirty="0"/>
          </a:p>
          <a:p>
            <a:r>
              <a:rPr lang="en-GB" dirty="0"/>
              <a:t>By the end of today’s session students should also be able to understand the offences of assault and battery. </a:t>
            </a:r>
          </a:p>
        </p:txBody>
      </p:sp>
    </p:spTree>
    <p:extLst>
      <p:ext uri="{BB962C8B-B14F-4D97-AF65-F5344CB8AC3E}">
        <p14:creationId xmlns:p14="http://schemas.microsoft.com/office/powerpoint/2010/main" val="3963744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77E4D-0817-4DA9-9696-C3F9EE4B5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Diminished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F3E25-CB77-B171-19F9-B6DB41848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Go back and revisit last weeks workshop slides.</a:t>
            </a:r>
          </a:p>
          <a:p>
            <a:pPr>
              <a:lnSpc>
                <a:spcPct val="200000"/>
              </a:lnSpc>
            </a:pPr>
            <a:r>
              <a:rPr lang="en-GB" dirty="0"/>
              <a:t>You need to compare the old S.2 pre 2009 with the post 2009 defence. </a:t>
            </a:r>
          </a:p>
          <a:p>
            <a:pPr>
              <a:lnSpc>
                <a:spcPct val="200000"/>
              </a:lnSpc>
            </a:pPr>
            <a:r>
              <a:rPr lang="en-GB" dirty="0"/>
              <a:t>Let’s take a look. </a:t>
            </a:r>
          </a:p>
        </p:txBody>
      </p:sp>
    </p:spTree>
    <p:extLst>
      <p:ext uri="{BB962C8B-B14F-4D97-AF65-F5344CB8AC3E}">
        <p14:creationId xmlns:p14="http://schemas.microsoft.com/office/powerpoint/2010/main" val="4266199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AB86-55E0-53EE-9697-B04494F09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C4E55-2339-6517-6101-61D52BB310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Lord Parker CJ in BRYNE- ‘’ Means a state of mind so different from that of ordinary Human Beings that the reasonable man would term it abnormal’’. </a:t>
            </a:r>
          </a:p>
          <a:p>
            <a:pPr>
              <a:lnSpc>
                <a:spcPct val="200000"/>
              </a:lnSpc>
            </a:pPr>
            <a:r>
              <a:rPr lang="en-GB" dirty="0"/>
              <a:t>R v Seers [1984] 79 Cr App R 261 – diminished responsibility does not include being insane. </a:t>
            </a:r>
          </a:p>
          <a:p>
            <a:pPr>
              <a:lnSpc>
                <a:spcPct val="200000"/>
              </a:lnSpc>
            </a:pPr>
            <a:r>
              <a:rPr lang="en-GB" dirty="0"/>
              <a:t>Recognised Medical Condition now – R v Brennon – Includes Psychiatric injury. </a:t>
            </a:r>
          </a:p>
          <a:p>
            <a:pPr>
              <a:lnSpc>
                <a:spcPct val="200000"/>
              </a:lnSpc>
            </a:pPr>
            <a:r>
              <a:rPr lang="en-GB" dirty="0"/>
              <a:t>R v Brunch [2013] EWCA Crim 2498 – Evidence of Medical condition. </a:t>
            </a:r>
          </a:p>
        </p:txBody>
      </p:sp>
    </p:spTree>
    <p:extLst>
      <p:ext uri="{BB962C8B-B14F-4D97-AF65-F5344CB8AC3E}">
        <p14:creationId xmlns:p14="http://schemas.microsoft.com/office/powerpoint/2010/main" val="3059340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F83C3-54D5-502C-BC65-00E48D893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01738-9F1A-9D96-2A06-D1A0DF4BF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Substantially – Jury decides – R v Lloyd [1967] 1 QB 175. </a:t>
            </a:r>
          </a:p>
          <a:p>
            <a:pPr>
              <a:lnSpc>
                <a:spcPct val="200000"/>
              </a:lnSpc>
            </a:pPr>
            <a:r>
              <a:rPr lang="en-GB" dirty="0"/>
              <a:t>Don’t adapt a narrow meaning – R v Brown [2012] 2 Cr App (s) 27.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139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01E8-B352-555B-ACF0-C1E7DF29B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/>
              <a:t>Diminished responsibility and </a:t>
            </a:r>
            <a:r>
              <a:rPr lang="en-GB" i="1" u="sng" dirty="0" err="1"/>
              <a:t>intoxtication</a:t>
            </a:r>
            <a:endParaRPr lang="en-GB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44B68-9978-C467-2D8A-D604B610C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past R v Fenton – no abnormality of mind for intoxication. </a:t>
            </a:r>
          </a:p>
          <a:p>
            <a:r>
              <a:rPr lang="en-GB" dirty="0"/>
              <a:t>Confirmation in R v Wood [2008]. </a:t>
            </a:r>
          </a:p>
          <a:p>
            <a:r>
              <a:rPr lang="en-GB" dirty="0"/>
              <a:t>Now; R v Dowds [2012] 1 WLR 2576 same principle; R v Brunch [2013] EWCA Crim 2498; R v Williams [2013] EWCA Crim 2749.</a:t>
            </a:r>
          </a:p>
          <a:p>
            <a:r>
              <a:rPr lang="en-GB" dirty="0"/>
              <a:t>R v Tandy – Alcoholism allows the defence. </a:t>
            </a:r>
          </a:p>
          <a:p>
            <a:r>
              <a:rPr lang="en-GB" dirty="0"/>
              <a:t>Only if the actions would be involuntary because of the alcoholism. </a:t>
            </a:r>
          </a:p>
        </p:txBody>
      </p:sp>
    </p:spTree>
    <p:extLst>
      <p:ext uri="{BB962C8B-B14F-4D97-AF65-F5344CB8AC3E}">
        <p14:creationId xmlns:p14="http://schemas.microsoft.com/office/powerpoint/2010/main" val="1826555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CADA2-1CA5-C713-0C46-DE39CDF99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CE70-1D3F-4631-1037-0656DD643D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If voluntary and did not resit – cannot use the defence. </a:t>
            </a:r>
          </a:p>
          <a:p>
            <a:pPr>
              <a:lnSpc>
                <a:spcPct val="200000"/>
              </a:lnSpc>
            </a:pPr>
            <a:r>
              <a:rPr lang="en-GB" dirty="0"/>
              <a:t>R v Woods [2008]. </a:t>
            </a:r>
          </a:p>
          <a:p>
            <a:pPr>
              <a:lnSpc>
                <a:spcPct val="200000"/>
              </a:lnSpc>
            </a:pPr>
            <a:r>
              <a:rPr lang="en-GB" dirty="0"/>
              <a:t>R v Steward [2009]. </a:t>
            </a:r>
          </a:p>
        </p:txBody>
      </p:sp>
    </p:spTree>
    <p:extLst>
      <p:ext uri="{BB962C8B-B14F-4D97-AF65-F5344CB8AC3E}">
        <p14:creationId xmlns:p14="http://schemas.microsoft.com/office/powerpoint/2010/main" val="1215096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8E3DE-343E-948B-10A6-CE2D5E1FB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Intoxication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A19F8-A2FF-0E18-78A6-8A434A6DA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If there is an abnormality that would be there regardless of the intoxication.</a:t>
            </a:r>
          </a:p>
          <a:p>
            <a:pPr>
              <a:lnSpc>
                <a:spcPct val="200000"/>
              </a:lnSpc>
            </a:pPr>
            <a:r>
              <a:rPr lang="en-GB" dirty="0"/>
              <a:t>Then the individual would still be able to use the defence of diminished responsibility. </a:t>
            </a:r>
          </a:p>
          <a:p>
            <a:pPr>
              <a:lnSpc>
                <a:spcPct val="200000"/>
              </a:lnSpc>
            </a:pPr>
            <a:r>
              <a:rPr lang="en-GB" dirty="0"/>
              <a:t>If it would not then they cannot. </a:t>
            </a:r>
          </a:p>
        </p:txBody>
      </p:sp>
    </p:spTree>
    <p:extLst>
      <p:ext uri="{BB962C8B-B14F-4D97-AF65-F5344CB8AC3E}">
        <p14:creationId xmlns:p14="http://schemas.microsoft.com/office/powerpoint/2010/main" val="3435435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97EA66B-2AAB-42B0-9F9D-38920D8D8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2B7BEA5-C8D7-DF3E-34CA-6198661C4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2725271"/>
            <a:ext cx="10572000" cy="2189254"/>
          </a:xfrm>
          <a:effectLst/>
        </p:spPr>
        <p:txBody>
          <a:bodyPr anchor="t">
            <a:normAutofit/>
          </a:bodyPr>
          <a:lstStyle/>
          <a:p>
            <a:pPr algn="ctr"/>
            <a:r>
              <a:rPr lang="en-GB" sz="8800" dirty="0">
                <a:solidFill>
                  <a:schemeClr val="tx1"/>
                </a:solidFill>
              </a:rPr>
              <a:t>Loss of control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360EBE3-31BB-422F-AA87-FA3873DAE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0800000">
            <a:off x="0" y="5388384"/>
            <a:ext cx="12192000" cy="1469616"/>
          </a:xfrm>
          <a:custGeom>
            <a:avLst/>
            <a:gdLst>
              <a:gd name="connsiteX0" fmla="*/ 6113881 w 12192000"/>
              <a:gd name="connsiteY0" fmla="*/ 1469616 h 1469616"/>
              <a:gd name="connsiteX1" fmla="*/ 6101181 w 12192000"/>
              <a:gd name="connsiteY1" fmla="*/ 1469616 h 1469616"/>
              <a:gd name="connsiteX2" fmla="*/ 6090598 w 12192000"/>
              <a:gd name="connsiteY2" fmla="*/ 1469616 h 1469616"/>
              <a:gd name="connsiteX3" fmla="*/ 6077897 w 12192000"/>
              <a:gd name="connsiteY3" fmla="*/ 1464854 h 1469616"/>
              <a:gd name="connsiteX4" fmla="*/ 6065198 w 12192000"/>
              <a:gd name="connsiteY4" fmla="*/ 1460091 h 1469616"/>
              <a:gd name="connsiteX5" fmla="*/ 6056731 w 12192000"/>
              <a:gd name="connsiteY5" fmla="*/ 1456916 h 1469616"/>
              <a:gd name="connsiteX6" fmla="*/ 5678033 w 12192000"/>
              <a:gd name="connsiteY6" fmla="*/ 1172892 h 1469616"/>
              <a:gd name="connsiteX7" fmla="*/ 0 w 12192000"/>
              <a:gd name="connsiteY7" fmla="*/ 1172892 h 1469616"/>
              <a:gd name="connsiteX8" fmla="*/ 0 w 12192000"/>
              <a:gd name="connsiteY8" fmla="*/ 1162370 h 1469616"/>
              <a:gd name="connsiteX9" fmla="*/ 0 w 12192000"/>
              <a:gd name="connsiteY9" fmla="*/ 403347 h 1469616"/>
              <a:gd name="connsiteX10" fmla="*/ 0 w 12192000"/>
              <a:gd name="connsiteY10" fmla="*/ 0 h 1469616"/>
              <a:gd name="connsiteX11" fmla="*/ 12192000 w 12192000"/>
              <a:gd name="connsiteY11" fmla="*/ 0 h 1469616"/>
              <a:gd name="connsiteX12" fmla="*/ 12192000 w 12192000"/>
              <a:gd name="connsiteY12" fmla="*/ 403347 h 1469616"/>
              <a:gd name="connsiteX13" fmla="*/ 12192000 w 12192000"/>
              <a:gd name="connsiteY13" fmla="*/ 1162370 h 1469616"/>
              <a:gd name="connsiteX14" fmla="*/ 12192000 w 12192000"/>
              <a:gd name="connsiteY14" fmla="*/ 1172892 h 1469616"/>
              <a:gd name="connsiteX15" fmla="*/ 6524330 w 12192000"/>
              <a:gd name="connsiteY15" fmla="*/ 1172892 h 1469616"/>
              <a:gd name="connsiteX16" fmla="*/ 6145631 w 12192000"/>
              <a:gd name="connsiteY16" fmla="*/ 1456916 h 1469616"/>
              <a:gd name="connsiteX17" fmla="*/ 6137163 w 12192000"/>
              <a:gd name="connsiteY17" fmla="*/ 1460091 h 1469616"/>
              <a:gd name="connsiteX18" fmla="*/ 6124463 w 12192000"/>
              <a:gd name="connsiteY18" fmla="*/ 1464854 h 1469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0" h="1469616">
                <a:moveTo>
                  <a:pt x="6113881" y="1469616"/>
                </a:moveTo>
                <a:lnTo>
                  <a:pt x="6101181" y="1469616"/>
                </a:lnTo>
                <a:lnTo>
                  <a:pt x="6090598" y="1469616"/>
                </a:lnTo>
                <a:lnTo>
                  <a:pt x="6077897" y="1464854"/>
                </a:lnTo>
                <a:lnTo>
                  <a:pt x="6065198" y="1460091"/>
                </a:lnTo>
                <a:lnTo>
                  <a:pt x="6056731" y="1456916"/>
                </a:lnTo>
                <a:lnTo>
                  <a:pt x="5678033" y="1172892"/>
                </a:lnTo>
                <a:lnTo>
                  <a:pt x="0" y="1172892"/>
                </a:lnTo>
                <a:lnTo>
                  <a:pt x="0" y="1162370"/>
                </a:lnTo>
                <a:lnTo>
                  <a:pt x="0" y="403347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403347"/>
                </a:lnTo>
                <a:lnTo>
                  <a:pt x="12192000" y="1162370"/>
                </a:lnTo>
                <a:lnTo>
                  <a:pt x="12192000" y="1172892"/>
                </a:lnTo>
                <a:lnTo>
                  <a:pt x="6524330" y="1172892"/>
                </a:lnTo>
                <a:lnTo>
                  <a:pt x="6145631" y="1456916"/>
                </a:lnTo>
                <a:lnTo>
                  <a:pt x="6137163" y="1460091"/>
                </a:lnTo>
                <a:lnTo>
                  <a:pt x="6124463" y="1464854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84914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BFB79-5997-0698-6AEC-3BCE4A028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Changes due to the Coroners and Justice Act 2009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43347-329E-BA11-D140-9BFD98878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Sudden and Temporary loss of control. </a:t>
            </a:r>
          </a:p>
          <a:p>
            <a:pPr>
              <a:lnSpc>
                <a:spcPct val="200000"/>
              </a:lnSpc>
            </a:pPr>
            <a:r>
              <a:rPr lang="en-GB" dirty="0"/>
              <a:t>R v Duffy (1949)</a:t>
            </a:r>
          </a:p>
          <a:p>
            <a:pPr>
              <a:lnSpc>
                <a:spcPct val="200000"/>
              </a:lnSpc>
            </a:pPr>
            <a:r>
              <a:rPr lang="en-GB" dirty="0" err="1"/>
              <a:t>Ibrams</a:t>
            </a:r>
            <a:r>
              <a:rPr lang="en-GB" dirty="0"/>
              <a:t> and Gregory [ 1981] </a:t>
            </a:r>
          </a:p>
          <a:p>
            <a:pPr>
              <a:lnSpc>
                <a:spcPct val="200000"/>
              </a:lnSpc>
            </a:pPr>
            <a:r>
              <a:rPr lang="en-GB" dirty="0"/>
              <a:t>Defence used to be a male defence – no cooling of period. </a:t>
            </a:r>
          </a:p>
          <a:p>
            <a:pPr>
              <a:lnSpc>
                <a:spcPct val="200000"/>
              </a:lnSpc>
            </a:pPr>
            <a:r>
              <a:rPr lang="en-GB" dirty="0"/>
              <a:t>R v </a:t>
            </a:r>
            <a:r>
              <a:rPr lang="en-GB" dirty="0" err="1"/>
              <a:t>Alhuwalia</a:t>
            </a:r>
            <a:r>
              <a:rPr lang="en-GB" dirty="0"/>
              <a:t> – Delay in killing and what happened. </a:t>
            </a:r>
          </a:p>
          <a:p>
            <a:pPr>
              <a:lnSpc>
                <a:spcPct val="200000"/>
              </a:lnSpc>
            </a:pPr>
            <a:r>
              <a:rPr lang="en-GB" dirty="0"/>
              <a:t>R v Thornton [1993] .</a:t>
            </a:r>
          </a:p>
        </p:txBody>
      </p:sp>
    </p:spTree>
    <p:extLst>
      <p:ext uri="{BB962C8B-B14F-4D97-AF65-F5344CB8AC3E}">
        <p14:creationId xmlns:p14="http://schemas.microsoft.com/office/powerpoint/2010/main" val="2309597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2A3F1-F673-CFB4-8776-FB58C93CF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Provoking words or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B782F-2B3B-00CF-A0FA-35D53ED35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 v Doughty [1986] – Killing of a baby. </a:t>
            </a:r>
          </a:p>
          <a:p>
            <a:pPr>
              <a:lnSpc>
                <a:spcPct val="200000"/>
              </a:lnSpc>
            </a:pPr>
            <a:r>
              <a:rPr lang="en-GB" dirty="0"/>
              <a:t>R v Davies [1975] – Provoked by a third party. </a:t>
            </a:r>
          </a:p>
          <a:p>
            <a:pPr>
              <a:lnSpc>
                <a:spcPct val="200000"/>
              </a:lnSpc>
            </a:pPr>
            <a:r>
              <a:rPr lang="en-GB" dirty="0"/>
              <a:t>R v Pearson [1992] – Killed father because of actions towards siblings. </a:t>
            </a:r>
          </a:p>
          <a:p>
            <a:pPr>
              <a:lnSpc>
                <a:spcPct val="200000"/>
              </a:lnSpc>
            </a:pPr>
            <a:r>
              <a:rPr lang="en-GB" dirty="0"/>
              <a:t>Self induced you could use the defence – this is different now. </a:t>
            </a:r>
          </a:p>
          <a:p>
            <a:pPr>
              <a:lnSpc>
                <a:spcPct val="200000"/>
              </a:lnSpc>
            </a:pPr>
            <a:r>
              <a:rPr lang="en-GB" dirty="0"/>
              <a:t>R v Johnson [1989].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64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EE98E-7D8F-C938-7566-87F250156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Reasonable 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90160-BD23-14C2-2898-51C80294E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R v </a:t>
            </a:r>
            <a:r>
              <a:rPr lang="en-GB" dirty="0" err="1"/>
              <a:t>Camplin</a:t>
            </a:r>
            <a:r>
              <a:rPr lang="en-GB" dirty="0"/>
              <a:t> [ 1978] – Should be compared to someone with the same characteristics. </a:t>
            </a:r>
          </a:p>
          <a:p>
            <a:pPr>
              <a:lnSpc>
                <a:spcPct val="200000"/>
              </a:lnSpc>
            </a:pPr>
            <a:r>
              <a:rPr lang="en-GB" dirty="0"/>
              <a:t>Attorney General for Jersey v Holley [2005] – should go back and compare as did in the past. </a:t>
            </a:r>
          </a:p>
          <a:p>
            <a:pPr>
              <a:lnSpc>
                <a:spcPct val="200000"/>
              </a:lnSpc>
            </a:pPr>
            <a:r>
              <a:rPr lang="en-GB" dirty="0"/>
              <a:t>Bedder v </a:t>
            </a:r>
            <a:r>
              <a:rPr lang="en-GB" dirty="0" err="1"/>
              <a:t>Dpp</a:t>
            </a:r>
            <a:r>
              <a:rPr lang="en-GB" dirty="0"/>
              <a:t> [1954].</a:t>
            </a:r>
          </a:p>
          <a:p>
            <a:pPr>
              <a:lnSpc>
                <a:spcPct val="200000"/>
              </a:lnSpc>
            </a:pPr>
            <a:r>
              <a:rPr lang="en-GB" dirty="0"/>
              <a:t>R v Thornton (No 2) [1996] 2 All ER 1023.</a:t>
            </a:r>
          </a:p>
          <a:p>
            <a:pPr>
              <a:lnSpc>
                <a:spcPct val="200000"/>
              </a:lnSpc>
            </a:pPr>
            <a:r>
              <a:rPr lang="en-GB" dirty="0"/>
              <a:t>R v Dryden – Can take into account obsessive behaviour. </a:t>
            </a:r>
          </a:p>
        </p:txBody>
      </p:sp>
    </p:spTree>
    <p:extLst>
      <p:ext uri="{BB962C8B-B14F-4D97-AF65-F5344CB8AC3E}">
        <p14:creationId xmlns:p14="http://schemas.microsoft.com/office/powerpoint/2010/main" val="1969672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ED7E2-6F21-A07A-8E8C-ACFFCF04A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F58B3-D72B-4156-80C3-DA2CD157F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addiction to glue -  no – R v </a:t>
            </a:r>
            <a:r>
              <a:rPr lang="en-GB" dirty="0" err="1"/>
              <a:t>Morhall</a:t>
            </a:r>
            <a:r>
              <a:rPr lang="en-GB" dirty="0"/>
              <a:t> [ 1996]. </a:t>
            </a:r>
          </a:p>
          <a:p>
            <a:r>
              <a:rPr lang="en-GB" dirty="0"/>
              <a:t>Debate between R v Smith [2001] and R v Attorney General for Jersey v Holley [2005].</a:t>
            </a:r>
          </a:p>
          <a:p>
            <a:r>
              <a:rPr lang="en-GB" dirty="0"/>
              <a:t>With regards to characteristics to be taken into account. </a:t>
            </a:r>
          </a:p>
          <a:p>
            <a:r>
              <a:rPr lang="en-GB" dirty="0"/>
              <a:t>R v Weller [2003] – should they have controlled themselves- be left to the jury. </a:t>
            </a:r>
          </a:p>
          <a:p>
            <a:r>
              <a:rPr lang="en-GB" dirty="0"/>
              <a:t>R v Attorney General for Jersey v Holly and R v </a:t>
            </a:r>
            <a:r>
              <a:rPr lang="en-GB" dirty="0" err="1"/>
              <a:t>Camplin</a:t>
            </a:r>
            <a:r>
              <a:rPr lang="en-GB" dirty="0"/>
              <a:t> are followed now. </a:t>
            </a:r>
          </a:p>
        </p:txBody>
      </p:sp>
    </p:spTree>
    <p:extLst>
      <p:ext uri="{BB962C8B-B14F-4D97-AF65-F5344CB8AC3E}">
        <p14:creationId xmlns:p14="http://schemas.microsoft.com/office/powerpoint/2010/main" val="2850482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538A0-628F-C558-4E59-474279765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0A700-CF84-4ADC-8C81-B9F0F77F5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Final assignment questions. </a:t>
            </a:r>
          </a:p>
          <a:p>
            <a:pPr>
              <a:lnSpc>
                <a:spcPct val="200000"/>
              </a:lnSpc>
            </a:pPr>
            <a:r>
              <a:rPr lang="en-GB" dirty="0"/>
              <a:t>Please create any last questions you have regarding the assignment. </a:t>
            </a:r>
          </a:p>
        </p:txBody>
      </p:sp>
    </p:spTree>
    <p:extLst>
      <p:ext uri="{BB962C8B-B14F-4D97-AF65-F5344CB8AC3E}">
        <p14:creationId xmlns:p14="http://schemas.microsoft.com/office/powerpoint/2010/main" val="3651574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AA76B-BEC4-384D-6BDF-4A0F912DA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7490F-CF55-6B85-4EB0-269670466A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Loss of Control changes due to the Coroners and Justice Act 2009. </a:t>
            </a:r>
          </a:p>
          <a:p>
            <a:pPr>
              <a:lnSpc>
                <a:spcPct val="200000"/>
              </a:lnSpc>
            </a:pPr>
            <a:r>
              <a:rPr lang="en-GB" dirty="0"/>
              <a:t>Diminished Responsibility changed because of the Coroners and Justice Act 2009. </a:t>
            </a:r>
          </a:p>
          <a:p>
            <a:pPr>
              <a:lnSpc>
                <a:spcPct val="200000"/>
              </a:lnSpc>
            </a:pPr>
            <a:r>
              <a:rPr lang="en-GB" dirty="0"/>
              <a:t>Compare and contrast. </a:t>
            </a:r>
          </a:p>
          <a:p>
            <a:pPr>
              <a:lnSpc>
                <a:spcPct val="200000"/>
              </a:lnSpc>
            </a:pPr>
            <a:r>
              <a:rPr lang="en-GB" dirty="0"/>
              <a:t>Changes for the better? </a:t>
            </a:r>
          </a:p>
          <a:p>
            <a:pPr>
              <a:lnSpc>
                <a:spcPct val="200000"/>
              </a:lnSpc>
            </a:pPr>
            <a:r>
              <a:rPr lang="en-GB" dirty="0"/>
              <a:t>Offences Against the Person 1861- Assault and Battery. </a:t>
            </a:r>
          </a:p>
        </p:txBody>
      </p:sp>
    </p:spTree>
    <p:extLst>
      <p:ext uri="{BB962C8B-B14F-4D97-AF65-F5344CB8AC3E}">
        <p14:creationId xmlns:p14="http://schemas.microsoft.com/office/powerpoint/2010/main" val="5409420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C56287-69C3-8180-8ED9-878F994D60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E24EB63-628C-73FB-6325-294EC50D55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846584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732</Words>
  <Application>Microsoft Office PowerPoint</Application>
  <PresentationFormat>Widescreen</PresentationFormat>
  <Paragraphs>80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Century Gothic</vt:lpstr>
      <vt:lpstr>Wingdings 2</vt:lpstr>
      <vt:lpstr>Quotable</vt:lpstr>
      <vt:lpstr>Last assignment guidance and Offences Against the Persons Introduction!</vt:lpstr>
      <vt:lpstr>Content </vt:lpstr>
      <vt:lpstr>Aims and Learning Objectives</vt:lpstr>
      <vt:lpstr>Diminished Responsibility </vt:lpstr>
      <vt:lpstr>Continued</vt:lpstr>
      <vt:lpstr>Continued </vt:lpstr>
      <vt:lpstr>Diminished responsibility and intoxtication</vt:lpstr>
      <vt:lpstr>Continued</vt:lpstr>
      <vt:lpstr>Intoxication</vt:lpstr>
      <vt:lpstr>Loss of control</vt:lpstr>
      <vt:lpstr>Changes due to the Coroners and Justice Act 2009</vt:lpstr>
      <vt:lpstr>Provoking words or conduct</vt:lpstr>
      <vt:lpstr>Reasonable man</vt:lpstr>
      <vt:lpstr>Continued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Last assignment guidance and Offences Against the Persons Introduction!</dc:title>
  <dc:creator>Zita Draper</dc:creator>
  <cp:lastModifiedBy>Zita Draper</cp:lastModifiedBy>
  <cp:revision>2</cp:revision>
  <dcterms:created xsi:type="dcterms:W3CDTF">2023-03-01T18:30:51Z</dcterms:created>
  <dcterms:modified xsi:type="dcterms:W3CDTF">2023-06-09T09:44:57Z</dcterms:modified>
</cp:coreProperties>
</file>