
<file path=[Content_Types].xml><?xml version="1.0" encoding="utf-8"?>
<Types xmlns="http://schemas.openxmlformats.org/package/2006/content-types">
  <Default Extension="1" ContentType="image/jpeg"/>
  <Default Extension="2"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6" r:id="rId3"/>
    <p:sldId id="257" r:id="rId4"/>
    <p:sldId id="274" r:id="rId5"/>
    <p:sldId id="275" r:id="rId6"/>
    <p:sldId id="260" r:id="rId7"/>
    <p:sldId id="261" r:id="rId8"/>
    <p:sldId id="262" r:id="rId9"/>
    <p:sldId id="263" r:id="rId10"/>
    <p:sldId id="264" r:id="rId11"/>
    <p:sldId id="266" r:id="rId12"/>
    <p:sldId id="267" r:id="rId13"/>
    <p:sldId id="268" r:id="rId14"/>
    <p:sldId id="271" r:id="rId15"/>
    <p:sldId id="272" r:id="rId16"/>
    <p:sldId id="277"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8DF1D7-7C0C-4991-8159-317EDA428580}" v="19" dt="2026-06-24T19:23:51.0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8" d="100"/>
          <a:sy n="58" d="100"/>
        </p:scale>
        <p:origin x="1646" y="4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HART" userId="dbfa65819efcbcac" providerId="LiveId" clId="{8A368B80-3004-4187-92C6-9B6D51DEB406}"/>
    <pc:docChg chg="custSel addSld delSld modSld">
      <pc:chgData name="MEGAN HART" userId="dbfa65819efcbcac" providerId="LiveId" clId="{8A368B80-3004-4187-92C6-9B6D51DEB406}" dt="2026-06-24T19:23:58.556" v="687" actId="1076"/>
      <pc:docMkLst>
        <pc:docMk/>
      </pc:docMkLst>
      <pc:sldChg chg="delSp modSp mod delAnim">
        <pc:chgData name="MEGAN HART" userId="dbfa65819efcbcac" providerId="LiveId" clId="{8A368B80-3004-4187-92C6-9B6D51DEB406}" dt="2026-06-22T20:23:05.046" v="380" actId="20577"/>
        <pc:sldMkLst>
          <pc:docMk/>
          <pc:sldMk cId="3289515875" sldId="256"/>
        </pc:sldMkLst>
        <pc:spChg chg="mod">
          <ac:chgData name="MEGAN HART" userId="dbfa65819efcbcac" providerId="LiveId" clId="{8A368B80-3004-4187-92C6-9B6D51DEB406}" dt="2026-06-22T20:23:05.046" v="380" actId="20577"/>
          <ac:spMkLst>
            <pc:docMk/>
            <pc:sldMk cId="3289515875" sldId="256"/>
            <ac:spMk id="3" creationId="{D577ABB7-6041-0DE6-CA41-D045F315080B}"/>
          </ac:spMkLst>
        </pc:spChg>
        <pc:picChg chg="mod">
          <ac:chgData name="MEGAN HART" userId="dbfa65819efcbcac" providerId="LiveId" clId="{8A368B80-3004-4187-92C6-9B6D51DEB406}" dt="2026-06-16T20:53:26.080" v="80" actId="1076"/>
          <ac:picMkLst>
            <pc:docMk/>
            <pc:sldMk cId="3289515875" sldId="256"/>
            <ac:picMk id="4" creationId="{C14449FE-AB2C-EB13-2205-200461E7F43C}"/>
          </ac:picMkLst>
        </pc:picChg>
      </pc:sldChg>
      <pc:sldChg chg="addSp delSp modSp mod delAnim">
        <pc:chgData name="MEGAN HART" userId="dbfa65819efcbcac" providerId="LiveId" clId="{8A368B80-3004-4187-92C6-9B6D51DEB406}" dt="2026-06-16T20:50:05.081" v="76" actId="1076"/>
        <pc:sldMkLst>
          <pc:docMk/>
          <pc:sldMk cId="3311500164" sldId="257"/>
        </pc:sldMkLst>
        <pc:graphicFrameChg chg="add mod modGraphic">
          <ac:chgData name="MEGAN HART" userId="dbfa65819efcbcac" providerId="LiveId" clId="{8A368B80-3004-4187-92C6-9B6D51DEB406}" dt="2026-06-14T14:49:39.680" v="16" actId="20577"/>
          <ac:graphicFrameMkLst>
            <pc:docMk/>
            <pc:sldMk cId="3311500164" sldId="257"/>
            <ac:graphicFrameMk id="30" creationId="{872A5A8B-FF56-60A1-C08D-42A4177937D8}"/>
          </ac:graphicFrameMkLst>
        </pc:graphicFrameChg>
        <pc:picChg chg="mod">
          <ac:chgData name="MEGAN HART" userId="dbfa65819efcbcac" providerId="LiveId" clId="{8A368B80-3004-4187-92C6-9B6D51DEB406}" dt="2026-06-16T20:50:05.081" v="76" actId="1076"/>
          <ac:picMkLst>
            <pc:docMk/>
            <pc:sldMk cId="3311500164" sldId="257"/>
            <ac:picMk id="7" creationId="{7F02E35C-625E-2033-88E5-7C0098844462}"/>
          </ac:picMkLst>
        </pc:picChg>
      </pc:sldChg>
      <pc:sldChg chg="delSp modSp mod delAnim">
        <pc:chgData name="MEGAN HART" userId="dbfa65819efcbcac" providerId="LiveId" clId="{8A368B80-3004-4187-92C6-9B6D51DEB406}" dt="2026-06-16T21:15:34.416" v="97" actId="1076"/>
        <pc:sldMkLst>
          <pc:docMk/>
          <pc:sldMk cId="1925646288" sldId="260"/>
        </pc:sldMkLst>
        <pc:spChg chg="mod">
          <ac:chgData name="MEGAN HART" userId="dbfa65819efcbcac" providerId="LiveId" clId="{8A368B80-3004-4187-92C6-9B6D51DEB406}" dt="2026-06-14T14:52:36.564" v="61" actId="20577"/>
          <ac:spMkLst>
            <pc:docMk/>
            <pc:sldMk cId="1925646288" sldId="260"/>
            <ac:spMk id="3" creationId="{3B9010F4-AB49-9E1F-D137-7E6DD21D533A}"/>
          </ac:spMkLst>
        </pc:spChg>
        <pc:picChg chg="mod">
          <ac:chgData name="MEGAN HART" userId="dbfa65819efcbcac" providerId="LiveId" clId="{8A368B80-3004-4187-92C6-9B6D51DEB406}" dt="2026-06-16T21:15:34.416" v="97" actId="1076"/>
          <ac:picMkLst>
            <pc:docMk/>
            <pc:sldMk cId="1925646288" sldId="260"/>
            <ac:picMk id="5" creationId="{CBB8A70F-4034-293D-EBF7-D76200594747}"/>
          </ac:picMkLst>
        </pc:picChg>
      </pc:sldChg>
      <pc:sldChg chg="modSp mod">
        <pc:chgData name="MEGAN HART" userId="dbfa65819efcbcac" providerId="LiveId" clId="{8A368B80-3004-4187-92C6-9B6D51DEB406}" dt="2026-06-16T21:19:32.178" v="99" actId="1076"/>
        <pc:sldMkLst>
          <pc:docMk/>
          <pc:sldMk cId="1309382491" sldId="261"/>
        </pc:sldMkLst>
        <pc:picChg chg="mod">
          <ac:chgData name="MEGAN HART" userId="dbfa65819efcbcac" providerId="LiveId" clId="{8A368B80-3004-4187-92C6-9B6D51DEB406}" dt="2026-06-16T21:19:32.178" v="99" actId="1076"/>
          <ac:picMkLst>
            <pc:docMk/>
            <pc:sldMk cId="1309382491" sldId="261"/>
            <ac:picMk id="3" creationId="{B0013820-85B8-50B7-1AAE-FAF7692D97C6}"/>
          </ac:picMkLst>
        </pc:picChg>
      </pc:sldChg>
      <pc:sldChg chg="delSp modSp mod delAnim">
        <pc:chgData name="MEGAN HART" userId="dbfa65819efcbcac" providerId="LiveId" clId="{8A368B80-3004-4187-92C6-9B6D51DEB406}" dt="2026-06-16T21:25:29.407" v="103" actId="1076"/>
        <pc:sldMkLst>
          <pc:docMk/>
          <pc:sldMk cId="2696636945" sldId="262"/>
        </pc:sldMkLst>
        <pc:picChg chg="mod">
          <ac:chgData name="MEGAN HART" userId="dbfa65819efcbcac" providerId="LiveId" clId="{8A368B80-3004-4187-92C6-9B6D51DEB406}" dt="2026-06-16T21:25:29.407" v="103" actId="1076"/>
          <ac:picMkLst>
            <pc:docMk/>
            <pc:sldMk cId="2696636945" sldId="262"/>
            <ac:picMk id="4" creationId="{59354035-9A58-2F59-9061-79E518C978E3}"/>
          </ac:picMkLst>
        </pc:picChg>
      </pc:sldChg>
      <pc:sldChg chg="modSp mod">
        <pc:chgData name="MEGAN HART" userId="dbfa65819efcbcac" providerId="LiveId" clId="{8A368B80-3004-4187-92C6-9B6D51DEB406}" dt="2026-06-16T21:28:23.745" v="105" actId="1076"/>
        <pc:sldMkLst>
          <pc:docMk/>
          <pc:sldMk cId="2406673433" sldId="263"/>
        </pc:sldMkLst>
        <pc:graphicFrameChg chg="modGraphic">
          <ac:chgData name="MEGAN HART" userId="dbfa65819efcbcac" providerId="LiveId" clId="{8A368B80-3004-4187-92C6-9B6D51DEB406}" dt="2026-06-14T14:53:28.111" v="63" actId="313"/>
          <ac:graphicFrameMkLst>
            <pc:docMk/>
            <pc:sldMk cId="2406673433" sldId="263"/>
            <ac:graphicFrameMk id="4" creationId="{491777FA-9B49-25DE-7FC6-E051FB9C5A08}"/>
          </ac:graphicFrameMkLst>
        </pc:graphicFrameChg>
        <pc:picChg chg="mod">
          <ac:chgData name="MEGAN HART" userId="dbfa65819efcbcac" providerId="LiveId" clId="{8A368B80-3004-4187-92C6-9B6D51DEB406}" dt="2026-06-16T21:28:23.745" v="105" actId="1076"/>
          <ac:picMkLst>
            <pc:docMk/>
            <pc:sldMk cId="2406673433" sldId="263"/>
            <ac:picMk id="3" creationId="{5821CE33-2C83-00EC-5D0A-C2DF8C260F64}"/>
          </ac:picMkLst>
        </pc:picChg>
      </pc:sldChg>
      <pc:sldChg chg="delSp modSp mod delAnim">
        <pc:chgData name="MEGAN HART" userId="dbfa65819efcbcac" providerId="LiveId" clId="{8A368B80-3004-4187-92C6-9B6D51DEB406}" dt="2026-06-16T21:38:50.207" v="111" actId="1076"/>
        <pc:sldMkLst>
          <pc:docMk/>
          <pc:sldMk cId="2544762352" sldId="264"/>
        </pc:sldMkLst>
        <pc:picChg chg="mod">
          <ac:chgData name="MEGAN HART" userId="dbfa65819efcbcac" providerId="LiveId" clId="{8A368B80-3004-4187-92C6-9B6D51DEB406}" dt="2026-06-16T21:38:50.207" v="111" actId="1076"/>
          <ac:picMkLst>
            <pc:docMk/>
            <pc:sldMk cId="2544762352" sldId="264"/>
            <ac:picMk id="4" creationId="{B686A3AA-859A-273F-8BA6-DE8941A2E4F3}"/>
          </ac:picMkLst>
        </pc:picChg>
      </pc:sldChg>
      <pc:sldChg chg="modSp mod">
        <pc:chgData name="MEGAN HART" userId="dbfa65819efcbcac" providerId="LiveId" clId="{8A368B80-3004-4187-92C6-9B6D51DEB406}" dt="2026-06-22T20:35:21.158" v="647" actId="1076"/>
        <pc:sldMkLst>
          <pc:docMk/>
          <pc:sldMk cId="948077888" sldId="266"/>
        </pc:sldMkLst>
        <pc:spChg chg="mod">
          <ac:chgData name="MEGAN HART" userId="dbfa65819efcbcac" providerId="LiveId" clId="{8A368B80-3004-4187-92C6-9B6D51DEB406}" dt="2026-06-22T20:35:21.158" v="647" actId="1076"/>
          <ac:spMkLst>
            <pc:docMk/>
            <pc:sldMk cId="948077888" sldId="266"/>
            <ac:spMk id="9" creationId="{D1A34BE1-50D5-3C43-489E-C8ADCDF09F08}"/>
          </ac:spMkLst>
        </pc:spChg>
        <pc:graphicFrameChg chg="mod modGraphic">
          <ac:chgData name="MEGAN HART" userId="dbfa65819efcbcac" providerId="LiveId" clId="{8A368B80-3004-4187-92C6-9B6D51DEB406}" dt="2026-06-22T20:35:11.388" v="644" actId="14100"/>
          <ac:graphicFrameMkLst>
            <pc:docMk/>
            <pc:sldMk cId="948077888" sldId="266"/>
            <ac:graphicFrameMk id="17" creationId="{59047648-1BD7-DF8F-F555-A9AE53702853}"/>
          </ac:graphicFrameMkLst>
        </pc:graphicFrameChg>
        <pc:picChg chg="mod">
          <ac:chgData name="MEGAN HART" userId="dbfa65819efcbcac" providerId="LiveId" clId="{8A368B80-3004-4187-92C6-9B6D51DEB406}" dt="2026-06-16T21:52:54.949" v="125" actId="1076"/>
          <ac:picMkLst>
            <pc:docMk/>
            <pc:sldMk cId="948077888" sldId="266"/>
            <ac:picMk id="3" creationId="{EDAA3FA1-5762-BAE8-543E-6C81CAC1A9D1}"/>
          </ac:picMkLst>
        </pc:picChg>
        <pc:picChg chg="mod">
          <ac:chgData name="MEGAN HART" userId="dbfa65819efcbcac" providerId="LiveId" clId="{8A368B80-3004-4187-92C6-9B6D51DEB406}" dt="2026-06-22T20:35:18.105" v="646" actId="1076"/>
          <ac:picMkLst>
            <pc:docMk/>
            <pc:sldMk cId="948077888" sldId="266"/>
            <ac:picMk id="4" creationId="{FE9BF922-DD58-B5DE-0032-E55BF64F6C4B}"/>
          </ac:picMkLst>
        </pc:picChg>
      </pc:sldChg>
      <pc:sldChg chg="delSp modSp mod">
        <pc:chgData name="MEGAN HART" userId="dbfa65819efcbcac" providerId="LiveId" clId="{8A368B80-3004-4187-92C6-9B6D51DEB406}" dt="2026-06-22T20:34:56.246" v="642" actId="1076"/>
        <pc:sldMkLst>
          <pc:docMk/>
          <pc:sldMk cId="2335022201" sldId="267"/>
        </pc:sldMkLst>
        <pc:spChg chg="mod">
          <ac:chgData name="MEGAN HART" userId="dbfa65819efcbcac" providerId="LiveId" clId="{8A368B80-3004-4187-92C6-9B6D51DEB406}" dt="2026-06-22T20:34:52.737" v="641" actId="1076"/>
          <ac:spMkLst>
            <pc:docMk/>
            <pc:sldMk cId="2335022201" sldId="267"/>
            <ac:spMk id="2" creationId="{3B55165B-646E-B614-723D-FEDBB161ACBC}"/>
          </ac:spMkLst>
        </pc:spChg>
        <pc:spChg chg="mod">
          <ac:chgData name="MEGAN HART" userId="dbfa65819efcbcac" providerId="LiveId" clId="{8A368B80-3004-4187-92C6-9B6D51DEB406}" dt="2026-06-22T20:34:56.246" v="642" actId="1076"/>
          <ac:spMkLst>
            <pc:docMk/>
            <pc:sldMk cId="2335022201" sldId="267"/>
            <ac:spMk id="10" creationId="{1939CC40-BFC8-FAC5-87A9-BA5F08D6FF3E}"/>
          </ac:spMkLst>
        </pc:spChg>
        <pc:picChg chg="mod">
          <ac:chgData name="MEGAN HART" userId="dbfa65819efcbcac" providerId="LiveId" clId="{8A368B80-3004-4187-92C6-9B6D51DEB406}" dt="2026-06-16T21:41:21.490" v="115" actId="1076"/>
          <ac:picMkLst>
            <pc:docMk/>
            <pc:sldMk cId="2335022201" sldId="267"/>
            <ac:picMk id="3" creationId="{34739741-8CF2-5A10-605C-F468F386238B}"/>
          </ac:picMkLst>
        </pc:picChg>
      </pc:sldChg>
      <pc:sldChg chg="addSp delSp modSp mod">
        <pc:chgData name="MEGAN HART" userId="dbfa65819efcbcac" providerId="LiveId" clId="{8A368B80-3004-4187-92C6-9B6D51DEB406}" dt="2026-06-22T20:55:01.152" v="661" actId="14100"/>
        <pc:sldMkLst>
          <pc:docMk/>
          <pc:sldMk cId="2340357485" sldId="268"/>
        </pc:sldMkLst>
        <pc:spChg chg="mod">
          <ac:chgData name="MEGAN HART" userId="dbfa65819efcbcac" providerId="LiveId" clId="{8A368B80-3004-4187-92C6-9B6D51DEB406}" dt="2026-06-22T20:51:59.642" v="659" actId="1076"/>
          <ac:spMkLst>
            <pc:docMk/>
            <pc:sldMk cId="2340357485" sldId="268"/>
            <ac:spMk id="2" creationId="{9A77BBB3-C1D8-7367-24F0-85E0D89FC5B7}"/>
          </ac:spMkLst>
        </pc:spChg>
        <pc:spChg chg="mod">
          <ac:chgData name="MEGAN HART" userId="dbfa65819efcbcac" providerId="LiveId" clId="{8A368B80-3004-4187-92C6-9B6D51DEB406}" dt="2026-06-22T20:55:01.152" v="661" actId="14100"/>
          <ac:spMkLst>
            <pc:docMk/>
            <pc:sldMk cId="2340357485" sldId="268"/>
            <ac:spMk id="3" creationId="{7C93D7F7-59C1-A48F-9285-117A2912A457}"/>
          </ac:spMkLst>
        </pc:spChg>
        <pc:picChg chg="mod">
          <ac:chgData name="MEGAN HART" userId="dbfa65819efcbcac" providerId="LiveId" clId="{8A368B80-3004-4187-92C6-9B6D51DEB406}" dt="2026-06-16T21:45:54.388" v="118" actId="1076"/>
          <ac:picMkLst>
            <pc:docMk/>
            <pc:sldMk cId="2340357485" sldId="268"/>
            <ac:picMk id="4" creationId="{B8D7669E-CA97-3676-6283-21DD1C86CD33}"/>
          </ac:picMkLst>
        </pc:picChg>
        <pc:picChg chg="mod">
          <ac:chgData name="MEGAN HART" userId="dbfa65819efcbcac" providerId="LiveId" clId="{8A368B80-3004-4187-92C6-9B6D51DEB406}" dt="2026-06-22T20:54:55.535" v="660" actId="1076"/>
          <ac:picMkLst>
            <pc:docMk/>
            <pc:sldMk cId="2340357485" sldId="268"/>
            <ac:picMk id="2050" creationId="{EFE397EE-0ECD-68D5-61F4-AE93E974F65D}"/>
          </ac:picMkLst>
        </pc:picChg>
      </pc:sldChg>
      <pc:sldChg chg="addSp delSp modSp mod delAnim">
        <pc:chgData name="MEGAN HART" userId="dbfa65819efcbcac" providerId="LiveId" clId="{8A368B80-3004-4187-92C6-9B6D51DEB406}" dt="2026-06-16T22:13:15.682" v="191" actId="1076"/>
        <pc:sldMkLst>
          <pc:docMk/>
          <pc:sldMk cId="3171464912" sldId="271"/>
        </pc:sldMkLst>
        <pc:spChg chg="add mod">
          <ac:chgData name="MEGAN HART" userId="dbfa65819efcbcac" providerId="LiveId" clId="{8A368B80-3004-4187-92C6-9B6D51DEB406}" dt="2026-06-16T22:13:06.467" v="188" actId="14100"/>
          <ac:spMkLst>
            <pc:docMk/>
            <pc:sldMk cId="3171464912" sldId="271"/>
            <ac:spMk id="9" creationId="{4DB1AFFA-9A30-072C-63DA-EC6E9D53155C}"/>
          </ac:spMkLst>
        </pc:spChg>
        <pc:picChg chg="mod">
          <ac:chgData name="MEGAN HART" userId="dbfa65819efcbcac" providerId="LiveId" clId="{8A368B80-3004-4187-92C6-9B6D51DEB406}" dt="2026-06-16T21:50:09.677" v="122" actId="1076"/>
          <ac:picMkLst>
            <pc:docMk/>
            <pc:sldMk cId="3171464912" sldId="271"/>
            <ac:picMk id="4" creationId="{7461204F-B5FD-0ED7-ECDA-E408CEB92DAB}"/>
          </ac:picMkLst>
        </pc:picChg>
        <pc:picChg chg="add mod">
          <ac:chgData name="MEGAN HART" userId="dbfa65819efcbcac" providerId="LiveId" clId="{8A368B80-3004-4187-92C6-9B6D51DEB406}" dt="2026-06-16T22:13:15.682" v="191" actId="1076"/>
          <ac:picMkLst>
            <pc:docMk/>
            <pc:sldMk cId="3171464912" sldId="271"/>
            <ac:picMk id="6" creationId="{2B2202F0-4DBB-24EF-B9F0-D1D73A4942DD}"/>
          </ac:picMkLst>
        </pc:picChg>
      </pc:sldChg>
      <pc:sldChg chg="addSp delSp modSp mod">
        <pc:chgData name="MEGAN HART" userId="dbfa65819efcbcac" providerId="LiveId" clId="{8A368B80-3004-4187-92C6-9B6D51DEB406}" dt="2026-06-24T19:22:00.019" v="678" actId="1076"/>
        <pc:sldMkLst>
          <pc:docMk/>
          <pc:sldMk cId="1986468294" sldId="272"/>
        </pc:sldMkLst>
        <pc:spChg chg="mod">
          <ac:chgData name="MEGAN HART" userId="dbfa65819efcbcac" providerId="LiveId" clId="{8A368B80-3004-4187-92C6-9B6D51DEB406}" dt="2026-06-16T21:58:02.437" v="139" actId="26606"/>
          <ac:spMkLst>
            <pc:docMk/>
            <pc:sldMk cId="1986468294" sldId="272"/>
            <ac:spMk id="2" creationId="{4223915C-B07A-71E2-FB23-0CB4E8A94E64}"/>
          </ac:spMkLst>
        </pc:spChg>
        <pc:spChg chg="add del mod">
          <ac:chgData name="MEGAN HART" userId="dbfa65819efcbcac" providerId="LiveId" clId="{8A368B80-3004-4187-92C6-9B6D51DEB406}" dt="2026-06-24T19:21:54.918" v="676" actId="478"/>
          <ac:spMkLst>
            <pc:docMk/>
            <pc:sldMk cId="1986468294" sldId="272"/>
            <ac:spMk id="4" creationId="{C87A5F3F-0A72-8D1E-128E-C935F33F5AEA}"/>
          </ac:spMkLst>
        </pc:spChg>
        <pc:spChg chg="add mod">
          <ac:chgData name="MEGAN HART" userId="dbfa65819efcbcac" providerId="LiveId" clId="{8A368B80-3004-4187-92C6-9B6D51DEB406}" dt="2026-06-16T21:59:13.667" v="143" actId="26606"/>
          <ac:spMkLst>
            <pc:docMk/>
            <pc:sldMk cId="1986468294" sldId="272"/>
            <ac:spMk id="7" creationId="{18675F2E-8B8C-8038-DBCE-CA8CDED7FD9C}"/>
          </ac:spMkLst>
        </pc:spChg>
        <pc:spChg chg="add">
          <ac:chgData name="MEGAN HART" userId="dbfa65819efcbcac" providerId="LiveId" clId="{8A368B80-3004-4187-92C6-9B6D51DEB406}" dt="2026-06-16T21:59:13.667" v="143" actId="26606"/>
          <ac:spMkLst>
            <pc:docMk/>
            <pc:sldMk cId="1986468294" sldId="272"/>
            <ac:spMk id="34" creationId="{C0763A76-9F1C-4FC5-82B7-DD475DA461B2}"/>
          </ac:spMkLst>
        </pc:spChg>
        <pc:spChg chg="add">
          <ac:chgData name="MEGAN HART" userId="dbfa65819efcbcac" providerId="LiveId" clId="{8A368B80-3004-4187-92C6-9B6D51DEB406}" dt="2026-06-16T21:59:13.667" v="143" actId="26606"/>
          <ac:spMkLst>
            <pc:docMk/>
            <pc:sldMk cId="1986468294" sldId="272"/>
            <ac:spMk id="36" creationId="{E81BF4F6-F2CF-4984-9D14-D6966D92F99F}"/>
          </ac:spMkLst>
        </pc:spChg>
        <pc:graphicFrameChg chg="mod ord modGraphic">
          <ac:chgData name="MEGAN HART" userId="dbfa65819efcbcac" providerId="LiveId" clId="{8A368B80-3004-4187-92C6-9B6D51DEB406}" dt="2026-06-24T19:18:50.046" v="665" actId="20577"/>
          <ac:graphicFrameMkLst>
            <pc:docMk/>
            <pc:sldMk cId="1986468294" sldId="272"/>
            <ac:graphicFrameMk id="22" creationId="{E4A26E75-DCE5-DB53-4DDF-BE7844AC156C}"/>
          </ac:graphicFrameMkLst>
        </pc:graphicFrameChg>
        <pc:picChg chg="mod">
          <ac:chgData name="MEGAN HART" userId="dbfa65819efcbcac" providerId="LiveId" clId="{8A368B80-3004-4187-92C6-9B6D51DEB406}" dt="2026-06-24T19:22:00.019" v="678" actId="1076"/>
          <ac:picMkLst>
            <pc:docMk/>
            <pc:sldMk cId="1986468294" sldId="272"/>
            <ac:picMk id="5" creationId="{224B20F7-B851-7DED-9496-0687B92A2573}"/>
          </ac:picMkLst>
        </pc:picChg>
        <pc:picChg chg="add mod">
          <ac:chgData name="MEGAN HART" userId="dbfa65819efcbcac" providerId="LiveId" clId="{8A368B80-3004-4187-92C6-9B6D51DEB406}" dt="2026-06-16T21:59:13.667" v="143" actId="26606"/>
          <ac:picMkLst>
            <pc:docMk/>
            <pc:sldMk cId="1986468294" sldId="272"/>
            <ac:picMk id="6" creationId="{27485792-6F1A-E19C-183F-B40660EB912A}"/>
          </ac:picMkLst>
        </pc:picChg>
      </pc:sldChg>
      <pc:sldChg chg="addSp delSp modSp mod">
        <pc:chgData name="MEGAN HART" userId="dbfa65819efcbcac" providerId="LiveId" clId="{8A368B80-3004-4187-92C6-9B6D51DEB406}" dt="2026-06-22T20:28:24.489" v="415" actId="20577"/>
        <pc:sldMkLst>
          <pc:docMk/>
          <pc:sldMk cId="2383594420" sldId="273"/>
        </pc:sldMkLst>
        <pc:spChg chg="add mod">
          <ac:chgData name="MEGAN HART" userId="dbfa65819efcbcac" providerId="LiveId" clId="{8A368B80-3004-4187-92C6-9B6D51DEB406}" dt="2026-06-22T20:28:24.489" v="415" actId="20577"/>
          <ac:spMkLst>
            <pc:docMk/>
            <pc:sldMk cId="2383594420" sldId="273"/>
            <ac:spMk id="7" creationId="{2B1C2BB9-E5D7-45D9-3DE8-EB61FFD70C6B}"/>
          </ac:spMkLst>
        </pc:spChg>
      </pc:sldChg>
      <pc:sldChg chg="delSp modSp mod delAnim">
        <pc:chgData name="MEGAN HART" userId="dbfa65819efcbcac" providerId="LiveId" clId="{8A368B80-3004-4187-92C6-9B6D51DEB406}" dt="2026-06-22T20:23:33.298" v="382" actId="1076"/>
        <pc:sldMkLst>
          <pc:docMk/>
          <pc:sldMk cId="2651591619" sldId="274"/>
        </pc:sldMkLst>
        <pc:spChg chg="mod">
          <ac:chgData name="MEGAN HART" userId="dbfa65819efcbcac" providerId="LiveId" clId="{8A368B80-3004-4187-92C6-9B6D51DEB406}" dt="2026-06-22T20:23:33.298" v="382" actId="1076"/>
          <ac:spMkLst>
            <pc:docMk/>
            <pc:sldMk cId="2651591619" sldId="274"/>
            <ac:spMk id="9" creationId="{05C1C1DB-5513-4BD5-A058-67DA983207BC}"/>
          </ac:spMkLst>
        </pc:spChg>
        <pc:picChg chg="mod">
          <ac:chgData name="MEGAN HART" userId="dbfa65819efcbcac" providerId="LiveId" clId="{8A368B80-3004-4187-92C6-9B6D51DEB406}" dt="2026-06-16T21:01:21.129" v="83" actId="1076"/>
          <ac:picMkLst>
            <pc:docMk/>
            <pc:sldMk cId="2651591619" sldId="274"/>
            <ac:picMk id="4" creationId="{01A9D79A-9E0A-44A6-B47E-F9DEC1866170}"/>
          </ac:picMkLst>
        </pc:picChg>
        <pc:picChg chg="mod">
          <ac:chgData name="MEGAN HART" userId="dbfa65819efcbcac" providerId="LiveId" clId="{8A368B80-3004-4187-92C6-9B6D51DEB406}" dt="2026-06-14T14:46:27.163" v="6" actId="1076"/>
          <ac:picMkLst>
            <pc:docMk/>
            <pc:sldMk cId="2651591619" sldId="274"/>
            <ac:picMk id="6" creationId="{E732335A-F89C-7BD6-63E7-30ACB6729E9C}"/>
          </ac:picMkLst>
        </pc:picChg>
      </pc:sldChg>
      <pc:sldChg chg="delSp modSp mod delAnim">
        <pc:chgData name="MEGAN HART" userId="dbfa65819efcbcac" providerId="LiveId" clId="{8A368B80-3004-4187-92C6-9B6D51DEB406}" dt="2026-06-16T21:09:10.805" v="94" actId="1076"/>
        <pc:sldMkLst>
          <pc:docMk/>
          <pc:sldMk cId="1889528236" sldId="275"/>
        </pc:sldMkLst>
        <pc:graphicFrameChg chg="mod">
          <ac:chgData name="MEGAN HART" userId="dbfa65819efcbcac" providerId="LiveId" clId="{8A368B80-3004-4187-92C6-9B6D51DEB406}" dt="2026-06-16T21:06:30.478" v="88" actId="1076"/>
          <ac:graphicFrameMkLst>
            <pc:docMk/>
            <pc:sldMk cId="1889528236" sldId="275"/>
            <ac:graphicFrameMk id="5" creationId="{9054F7F2-C971-2F40-FFAB-65F17BF30308}"/>
          </ac:graphicFrameMkLst>
        </pc:graphicFrameChg>
        <pc:graphicFrameChg chg="mod">
          <ac:chgData name="MEGAN HART" userId="dbfa65819efcbcac" providerId="LiveId" clId="{8A368B80-3004-4187-92C6-9B6D51DEB406}" dt="2026-06-16T21:06:38.600" v="90" actId="1076"/>
          <ac:graphicFrameMkLst>
            <pc:docMk/>
            <pc:sldMk cId="1889528236" sldId="275"/>
            <ac:graphicFrameMk id="6" creationId="{92EA3DD2-9314-3E46-EFF1-62D9B18AE3D4}"/>
          </ac:graphicFrameMkLst>
        </pc:graphicFrameChg>
        <pc:graphicFrameChg chg="mod">
          <ac:chgData name="MEGAN HART" userId="dbfa65819efcbcac" providerId="LiveId" clId="{8A368B80-3004-4187-92C6-9B6D51DEB406}" dt="2026-06-16T21:06:43.187" v="91" actId="1076"/>
          <ac:graphicFrameMkLst>
            <pc:docMk/>
            <pc:sldMk cId="1889528236" sldId="275"/>
            <ac:graphicFrameMk id="7" creationId="{00540282-6691-BF95-1FBC-4E6F0F56245A}"/>
          </ac:graphicFrameMkLst>
        </pc:graphicFrameChg>
        <pc:graphicFrameChg chg="mod">
          <ac:chgData name="MEGAN HART" userId="dbfa65819efcbcac" providerId="LiveId" clId="{8A368B80-3004-4187-92C6-9B6D51DEB406}" dt="2026-06-16T21:06:47.635" v="92" actId="1076"/>
          <ac:graphicFrameMkLst>
            <pc:docMk/>
            <pc:sldMk cId="1889528236" sldId="275"/>
            <ac:graphicFrameMk id="9" creationId="{1B1334AD-EC31-15BD-F265-0D650CDFEEAF}"/>
          </ac:graphicFrameMkLst>
        </pc:graphicFrameChg>
        <pc:picChg chg="mod">
          <ac:chgData name="MEGAN HART" userId="dbfa65819efcbcac" providerId="LiveId" clId="{8A368B80-3004-4187-92C6-9B6D51DEB406}" dt="2026-06-16T21:09:10.805" v="94" actId="1076"/>
          <ac:picMkLst>
            <pc:docMk/>
            <pc:sldMk cId="1889528236" sldId="275"/>
            <ac:picMk id="11" creationId="{4FD9F3E4-2774-F2E8-DF0B-97CB3CFD0862}"/>
          </ac:picMkLst>
        </pc:picChg>
      </pc:sldChg>
      <pc:sldChg chg="addSp modSp new mod">
        <pc:chgData name="MEGAN HART" userId="dbfa65819efcbcac" providerId="LiveId" clId="{8A368B80-3004-4187-92C6-9B6D51DEB406}" dt="2026-06-22T20:23:16.616" v="381" actId="1076"/>
        <pc:sldMkLst>
          <pc:docMk/>
          <pc:sldMk cId="743983514" sldId="276"/>
        </pc:sldMkLst>
        <pc:spChg chg="mod">
          <ac:chgData name="MEGAN HART" userId="dbfa65819efcbcac" providerId="LiveId" clId="{8A368B80-3004-4187-92C6-9B6D51DEB406}" dt="2026-06-16T21:59:50.300" v="159" actId="20577"/>
          <ac:spMkLst>
            <pc:docMk/>
            <pc:sldMk cId="743983514" sldId="276"/>
            <ac:spMk id="2" creationId="{CAC87850-BEC0-E7E3-26FC-E8ED7771AFF5}"/>
          </ac:spMkLst>
        </pc:spChg>
        <pc:spChg chg="mod">
          <ac:chgData name="MEGAN HART" userId="dbfa65819efcbcac" providerId="LiveId" clId="{8A368B80-3004-4187-92C6-9B6D51DEB406}" dt="2026-06-16T22:01:32.871" v="161" actId="27636"/>
          <ac:spMkLst>
            <pc:docMk/>
            <pc:sldMk cId="743983514" sldId="276"/>
            <ac:spMk id="3" creationId="{2D2E3940-A94E-7762-F93F-741C8E29FFFD}"/>
          </ac:spMkLst>
        </pc:spChg>
        <pc:spChg chg="add mod">
          <ac:chgData name="MEGAN HART" userId="dbfa65819efcbcac" providerId="LiveId" clId="{8A368B80-3004-4187-92C6-9B6D51DEB406}" dt="2026-06-22T20:23:16.616" v="381" actId="1076"/>
          <ac:spMkLst>
            <pc:docMk/>
            <pc:sldMk cId="743983514" sldId="276"/>
            <ac:spMk id="7" creationId="{9009FEF9-180F-F429-BB76-54C664E1A89F}"/>
          </ac:spMkLst>
        </pc:spChg>
        <pc:picChg chg="mod">
          <ac:chgData name="MEGAN HART" userId="dbfa65819efcbcac" providerId="LiveId" clId="{8A368B80-3004-4187-92C6-9B6D51DEB406}" dt="2026-06-16T22:09:47.357" v="171" actId="1076"/>
          <ac:picMkLst>
            <pc:docMk/>
            <pc:sldMk cId="743983514" sldId="276"/>
            <ac:picMk id="4" creationId="{D869358D-891E-F5C4-C945-DCDBFD691DC7}"/>
          </ac:picMkLst>
        </pc:picChg>
        <pc:picChg chg="add mod">
          <ac:chgData name="MEGAN HART" userId="dbfa65819efcbcac" providerId="LiveId" clId="{8A368B80-3004-4187-92C6-9B6D51DEB406}" dt="2026-06-16T22:09:59.566" v="173" actId="1076"/>
          <ac:picMkLst>
            <pc:docMk/>
            <pc:sldMk cId="743983514" sldId="276"/>
            <ac:picMk id="6" creationId="{4781A956-3EDF-8B28-F549-8C098062AD85}"/>
          </ac:picMkLst>
        </pc:picChg>
      </pc:sldChg>
      <pc:sldChg chg="addSp delSp modSp new mod setBg addAnim delAnim">
        <pc:chgData name="MEGAN HART" userId="dbfa65819efcbcac" providerId="LiveId" clId="{8A368B80-3004-4187-92C6-9B6D51DEB406}" dt="2026-06-24T19:23:58.556" v="687" actId="1076"/>
        <pc:sldMkLst>
          <pc:docMk/>
          <pc:sldMk cId="295631677" sldId="277"/>
        </pc:sldMkLst>
        <pc:spChg chg="mod ord">
          <ac:chgData name="MEGAN HART" userId="dbfa65819efcbcac" providerId="LiveId" clId="{8A368B80-3004-4187-92C6-9B6D51DEB406}" dt="2026-06-22T20:29:30.405" v="448" actId="26606"/>
          <ac:spMkLst>
            <pc:docMk/>
            <pc:sldMk cId="295631677" sldId="277"/>
            <ac:spMk id="2" creationId="{6179E113-5DFA-C450-B822-3A72F7201CCF}"/>
          </ac:spMkLst>
        </pc:spChg>
        <pc:spChg chg="add">
          <ac:chgData name="MEGAN HART" userId="dbfa65819efcbcac" providerId="LiveId" clId="{8A368B80-3004-4187-92C6-9B6D51DEB406}" dt="2026-06-22T20:29:30.405" v="448" actId="26606"/>
          <ac:spMkLst>
            <pc:docMk/>
            <pc:sldMk cId="295631677" sldId="277"/>
            <ac:spMk id="21" creationId="{19D32F93-50AC-4C46-A5DB-291C60DDB7BD}"/>
          </ac:spMkLst>
        </pc:spChg>
        <pc:spChg chg="add">
          <ac:chgData name="MEGAN HART" userId="dbfa65819efcbcac" providerId="LiveId" clId="{8A368B80-3004-4187-92C6-9B6D51DEB406}" dt="2026-06-22T20:29:30.405" v="448" actId="26606"/>
          <ac:spMkLst>
            <pc:docMk/>
            <pc:sldMk cId="295631677" sldId="277"/>
            <ac:spMk id="23" creationId="{B9A1D9BC-1455-4308-9ABD-A3F8EDB67AAF}"/>
          </ac:spMkLst>
        </pc:spChg>
        <pc:spChg chg="add">
          <ac:chgData name="MEGAN HART" userId="dbfa65819efcbcac" providerId="LiveId" clId="{8A368B80-3004-4187-92C6-9B6D51DEB406}" dt="2026-06-22T20:29:30.405" v="448" actId="26606"/>
          <ac:spMkLst>
            <pc:docMk/>
            <pc:sldMk cId="295631677" sldId="277"/>
            <ac:spMk id="25" creationId="{827DC2C4-B485-428A-BF4A-472D2967F47F}"/>
          </ac:spMkLst>
        </pc:spChg>
        <pc:spChg chg="add">
          <ac:chgData name="MEGAN HART" userId="dbfa65819efcbcac" providerId="LiveId" clId="{8A368B80-3004-4187-92C6-9B6D51DEB406}" dt="2026-06-22T20:29:30.405" v="448" actId="26606"/>
          <ac:spMkLst>
            <pc:docMk/>
            <pc:sldMk cId="295631677" sldId="277"/>
            <ac:spMk id="27" creationId="{4A62647B-1222-407C-8740-5A497612B1F5}"/>
          </ac:spMkLst>
        </pc:spChg>
        <pc:picChg chg="del mod">
          <ac:chgData name="MEGAN HART" userId="dbfa65819efcbcac" providerId="LiveId" clId="{8A368B80-3004-4187-92C6-9B6D51DEB406}" dt="2026-06-24T19:23:11.221" v="682" actId="478"/>
          <ac:picMkLst>
            <pc:docMk/>
            <pc:sldMk cId="295631677" sldId="277"/>
            <ac:picMk id="4" creationId="{56EEB7D7-A260-FDD8-7208-A685CB6517B7}"/>
          </ac:picMkLst>
        </pc:picChg>
        <pc:picChg chg="del mod">
          <ac:chgData name="MEGAN HART" userId="dbfa65819efcbcac" providerId="LiveId" clId="{8A368B80-3004-4187-92C6-9B6D51DEB406}" dt="2026-06-24T19:23:35.375" v="685" actId="478"/>
          <ac:picMkLst>
            <pc:docMk/>
            <pc:sldMk cId="295631677" sldId="277"/>
            <ac:picMk id="5" creationId="{7139438F-1DAC-C87F-1764-219387A776B2}"/>
          </ac:picMkLst>
        </pc:picChg>
        <pc:picChg chg="add mod">
          <ac:chgData name="MEGAN HART" userId="dbfa65819efcbcac" providerId="LiveId" clId="{8A368B80-3004-4187-92C6-9B6D51DEB406}" dt="2026-06-22T20:29:30.405" v="448" actId="26606"/>
          <ac:picMkLst>
            <pc:docMk/>
            <pc:sldMk cId="295631677" sldId="277"/>
            <ac:picMk id="6" creationId="{502A4674-B499-F8E7-6933-59EC7F06FE09}"/>
          </ac:picMkLst>
        </pc:picChg>
        <pc:picChg chg="mod">
          <ac:chgData name="MEGAN HART" userId="dbfa65819efcbcac" providerId="LiveId" clId="{8A368B80-3004-4187-92C6-9B6D51DEB406}" dt="2026-06-24T19:23:58.556" v="687" actId="1076"/>
          <ac:picMkLst>
            <pc:docMk/>
            <pc:sldMk cId="295631677" sldId="277"/>
            <ac:picMk id="7" creationId="{0F9EA4C4-081D-8690-BD99-FA844FDC2339}"/>
          </ac:picMkLst>
        </pc:pic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D2393-BF6E-40B5-B498-98E0F1DAA27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8E3CD2F-5327-4680-A60B-F922629C2301}">
      <dgm:prSet/>
      <dgm:spPr/>
      <dgm:t>
        <a:bodyPr/>
        <a:lstStyle/>
        <a:p>
          <a:r>
            <a:rPr lang="en-GB"/>
            <a:t>Ageing is a multidimensional process involving biological, psychological, and social change (WHO, 2022)</a:t>
          </a:r>
          <a:endParaRPr lang="en-US"/>
        </a:p>
      </dgm:t>
    </dgm:pt>
    <dgm:pt modelId="{243EC67C-77DA-44BB-A520-F5870BF516CD}" type="parTrans" cxnId="{DBF796FE-AE01-4BDA-84CC-737F009933AB}">
      <dgm:prSet/>
      <dgm:spPr/>
      <dgm:t>
        <a:bodyPr/>
        <a:lstStyle/>
        <a:p>
          <a:endParaRPr lang="en-US"/>
        </a:p>
      </dgm:t>
    </dgm:pt>
    <dgm:pt modelId="{4372E0CD-261D-409A-A952-29E0CBC2FA5D}" type="sibTrans" cxnId="{DBF796FE-AE01-4BDA-84CC-737F009933AB}">
      <dgm:prSet/>
      <dgm:spPr/>
      <dgm:t>
        <a:bodyPr/>
        <a:lstStyle/>
        <a:p>
          <a:endParaRPr lang="en-US"/>
        </a:p>
      </dgm:t>
    </dgm:pt>
    <dgm:pt modelId="{BDEED0A7-566C-4C2F-AF77-4057BCBA6729}">
      <dgm:prSet/>
      <dgm:spPr/>
      <dgm:t>
        <a:bodyPr/>
        <a:lstStyle/>
        <a:p>
          <a:r>
            <a:rPr lang="en-GB" dirty="0"/>
            <a:t>Biological theories suggest the body gradually deteriorates over time.</a:t>
          </a:r>
          <a:br>
            <a:rPr lang="en-GB" dirty="0"/>
          </a:br>
          <a:endParaRPr lang="en-US" dirty="0"/>
        </a:p>
      </dgm:t>
    </dgm:pt>
    <dgm:pt modelId="{CE258999-FD5D-41A7-B6AB-935F18B0183F}" type="parTrans" cxnId="{C0D15173-43BE-4D26-8A81-4D793CBCD4F7}">
      <dgm:prSet/>
      <dgm:spPr/>
      <dgm:t>
        <a:bodyPr/>
        <a:lstStyle/>
        <a:p>
          <a:endParaRPr lang="en-US"/>
        </a:p>
      </dgm:t>
    </dgm:pt>
    <dgm:pt modelId="{74D986F7-C438-43A8-8521-62682BC70DFC}" type="sibTrans" cxnId="{C0D15173-43BE-4D26-8A81-4D793CBCD4F7}">
      <dgm:prSet/>
      <dgm:spPr/>
      <dgm:t>
        <a:bodyPr/>
        <a:lstStyle/>
        <a:p>
          <a:endParaRPr lang="en-US"/>
        </a:p>
      </dgm:t>
    </dgm:pt>
    <dgm:pt modelId="{5AB06BE3-623C-4574-B92E-C902DE13F1AE}">
      <dgm:prSet/>
      <dgm:spPr/>
      <dgm:t>
        <a:bodyPr/>
        <a:lstStyle/>
        <a:p>
          <a:r>
            <a:rPr lang="en-GB" dirty="0"/>
            <a:t>The ageing population in the UK is creating greater demand for health, social care, and dementia support services (ONS, 2023).</a:t>
          </a:r>
          <a:br>
            <a:rPr lang="en-GB" dirty="0"/>
          </a:br>
          <a:endParaRPr lang="en-US" dirty="0"/>
        </a:p>
      </dgm:t>
    </dgm:pt>
    <dgm:pt modelId="{BE73743F-6F44-45C4-B091-8377DE6631F5}" type="parTrans" cxnId="{761EF2F8-37BD-40A4-A90E-AC3B12F099BC}">
      <dgm:prSet/>
      <dgm:spPr/>
      <dgm:t>
        <a:bodyPr/>
        <a:lstStyle/>
        <a:p>
          <a:endParaRPr lang="en-US"/>
        </a:p>
      </dgm:t>
    </dgm:pt>
    <dgm:pt modelId="{32C2059A-9170-427D-BBE1-81E7CF0CBBDF}" type="sibTrans" cxnId="{761EF2F8-37BD-40A4-A90E-AC3B12F099BC}">
      <dgm:prSet/>
      <dgm:spPr/>
      <dgm:t>
        <a:bodyPr/>
        <a:lstStyle/>
        <a:p>
          <a:endParaRPr lang="en-US"/>
        </a:p>
      </dgm:t>
    </dgm:pt>
    <dgm:pt modelId="{448569CE-B6B5-4EC5-A3CE-8573FA990DB9}">
      <dgm:prSet/>
      <dgm:spPr/>
      <dgm:t>
        <a:bodyPr/>
        <a:lstStyle/>
        <a:p>
          <a:r>
            <a:rPr lang="en-GB"/>
            <a:t>Older adults may experience loneliness, social isolation, inequality, and ageism (Age UK, 2024)</a:t>
          </a:r>
          <a:br>
            <a:rPr lang="en-GB"/>
          </a:br>
          <a:endParaRPr lang="en-US"/>
        </a:p>
      </dgm:t>
    </dgm:pt>
    <dgm:pt modelId="{1FD7D505-74B5-48B9-8388-9EA065B0AB09}" type="parTrans" cxnId="{7A52C5BF-252E-4835-8E1D-41F057D1827E}">
      <dgm:prSet/>
      <dgm:spPr/>
      <dgm:t>
        <a:bodyPr/>
        <a:lstStyle/>
        <a:p>
          <a:endParaRPr lang="en-US"/>
        </a:p>
      </dgm:t>
    </dgm:pt>
    <dgm:pt modelId="{84FDA188-C943-4EFC-84CE-F059C23FB888}" type="sibTrans" cxnId="{7A52C5BF-252E-4835-8E1D-41F057D1827E}">
      <dgm:prSet/>
      <dgm:spPr/>
      <dgm:t>
        <a:bodyPr/>
        <a:lstStyle/>
        <a:p>
          <a:endParaRPr lang="en-US"/>
        </a:p>
      </dgm:t>
    </dgm:pt>
    <dgm:pt modelId="{318692DD-1E6A-425C-8401-8B494EFB9DF6}">
      <dgm:prSet/>
      <dgm:spPr/>
      <dgm:t>
        <a:bodyPr/>
        <a:lstStyle/>
        <a:p>
          <a:r>
            <a:rPr lang="en-GB"/>
            <a:t>This presentation evaluates theories of ageing, policy and legislation, current care provisions, technological innovation and recommendations for future practice for older people in the UK.</a:t>
          </a:r>
          <a:endParaRPr lang="en-US"/>
        </a:p>
      </dgm:t>
    </dgm:pt>
    <dgm:pt modelId="{CA52B412-239E-4069-8D29-12830D9D3A01}" type="parTrans" cxnId="{ADA60CD5-6D2A-435B-BBF0-F7802F68A0D1}">
      <dgm:prSet/>
      <dgm:spPr/>
      <dgm:t>
        <a:bodyPr/>
        <a:lstStyle/>
        <a:p>
          <a:endParaRPr lang="en-US"/>
        </a:p>
      </dgm:t>
    </dgm:pt>
    <dgm:pt modelId="{28E7C9EE-038D-4D2B-A6A9-74B57750DC5E}" type="sibTrans" cxnId="{ADA60CD5-6D2A-435B-BBF0-F7802F68A0D1}">
      <dgm:prSet/>
      <dgm:spPr/>
      <dgm:t>
        <a:bodyPr/>
        <a:lstStyle/>
        <a:p>
          <a:endParaRPr lang="en-US"/>
        </a:p>
      </dgm:t>
    </dgm:pt>
    <dgm:pt modelId="{7DB4CE26-B939-4080-B379-CED633876E44}" type="pres">
      <dgm:prSet presAssocID="{4D1D2393-BF6E-40B5-B498-98E0F1DAA276}" presName="linear" presStyleCnt="0">
        <dgm:presLayoutVars>
          <dgm:animLvl val="lvl"/>
          <dgm:resizeHandles val="exact"/>
        </dgm:presLayoutVars>
      </dgm:prSet>
      <dgm:spPr/>
    </dgm:pt>
    <dgm:pt modelId="{C35505DD-F9C8-4F91-BA28-06B69EBF9545}" type="pres">
      <dgm:prSet presAssocID="{88E3CD2F-5327-4680-A60B-F922629C2301}" presName="parentText" presStyleLbl="node1" presStyleIdx="0" presStyleCnt="5">
        <dgm:presLayoutVars>
          <dgm:chMax val="0"/>
          <dgm:bulletEnabled val="1"/>
        </dgm:presLayoutVars>
      </dgm:prSet>
      <dgm:spPr/>
    </dgm:pt>
    <dgm:pt modelId="{35854D48-C944-4D37-BBE7-704094A92905}" type="pres">
      <dgm:prSet presAssocID="{4372E0CD-261D-409A-A952-29E0CBC2FA5D}" presName="spacer" presStyleCnt="0"/>
      <dgm:spPr/>
    </dgm:pt>
    <dgm:pt modelId="{67B92711-A5A3-4EB8-9F4D-EB798FDBC0C0}" type="pres">
      <dgm:prSet presAssocID="{BDEED0A7-566C-4C2F-AF77-4057BCBA6729}" presName="parentText" presStyleLbl="node1" presStyleIdx="1" presStyleCnt="5">
        <dgm:presLayoutVars>
          <dgm:chMax val="0"/>
          <dgm:bulletEnabled val="1"/>
        </dgm:presLayoutVars>
      </dgm:prSet>
      <dgm:spPr/>
    </dgm:pt>
    <dgm:pt modelId="{5CC65B85-DA71-4069-90B9-65EC080F7B52}" type="pres">
      <dgm:prSet presAssocID="{74D986F7-C438-43A8-8521-62682BC70DFC}" presName="spacer" presStyleCnt="0"/>
      <dgm:spPr/>
    </dgm:pt>
    <dgm:pt modelId="{04D76095-88A1-45F7-9A73-CAE0BE54DE5B}" type="pres">
      <dgm:prSet presAssocID="{5AB06BE3-623C-4574-B92E-C902DE13F1AE}" presName="parentText" presStyleLbl="node1" presStyleIdx="2" presStyleCnt="5">
        <dgm:presLayoutVars>
          <dgm:chMax val="0"/>
          <dgm:bulletEnabled val="1"/>
        </dgm:presLayoutVars>
      </dgm:prSet>
      <dgm:spPr/>
    </dgm:pt>
    <dgm:pt modelId="{C7434EDA-78B6-46E8-A441-42F7CB84A819}" type="pres">
      <dgm:prSet presAssocID="{32C2059A-9170-427D-BBE1-81E7CF0CBBDF}" presName="spacer" presStyleCnt="0"/>
      <dgm:spPr/>
    </dgm:pt>
    <dgm:pt modelId="{D41A7275-1CDD-4ED6-B757-D2FE0C3A5977}" type="pres">
      <dgm:prSet presAssocID="{448569CE-B6B5-4EC5-A3CE-8573FA990DB9}" presName="parentText" presStyleLbl="node1" presStyleIdx="3" presStyleCnt="5">
        <dgm:presLayoutVars>
          <dgm:chMax val="0"/>
          <dgm:bulletEnabled val="1"/>
        </dgm:presLayoutVars>
      </dgm:prSet>
      <dgm:spPr/>
    </dgm:pt>
    <dgm:pt modelId="{772F9533-C9F0-4A53-BD6E-B6046082EDC9}" type="pres">
      <dgm:prSet presAssocID="{84FDA188-C943-4EFC-84CE-F059C23FB888}" presName="spacer" presStyleCnt="0"/>
      <dgm:spPr/>
    </dgm:pt>
    <dgm:pt modelId="{6CA0FFC0-2D21-4E89-98D6-2B9F6F8DF4F0}" type="pres">
      <dgm:prSet presAssocID="{318692DD-1E6A-425C-8401-8B494EFB9DF6}" presName="parentText" presStyleLbl="node1" presStyleIdx="4" presStyleCnt="5">
        <dgm:presLayoutVars>
          <dgm:chMax val="0"/>
          <dgm:bulletEnabled val="1"/>
        </dgm:presLayoutVars>
      </dgm:prSet>
      <dgm:spPr/>
    </dgm:pt>
  </dgm:ptLst>
  <dgm:cxnLst>
    <dgm:cxn modelId="{866A1647-B572-4614-963C-46A8E3007E60}" type="presOf" srcId="{318692DD-1E6A-425C-8401-8B494EFB9DF6}" destId="{6CA0FFC0-2D21-4E89-98D6-2B9F6F8DF4F0}" srcOrd="0" destOrd="0" presId="urn:microsoft.com/office/officeart/2005/8/layout/vList2"/>
    <dgm:cxn modelId="{BBBD7168-4A5C-4CF2-B416-AA579A207B11}" type="presOf" srcId="{4D1D2393-BF6E-40B5-B498-98E0F1DAA276}" destId="{7DB4CE26-B939-4080-B379-CED633876E44}" srcOrd="0" destOrd="0" presId="urn:microsoft.com/office/officeart/2005/8/layout/vList2"/>
    <dgm:cxn modelId="{C0D15173-43BE-4D26-8A81-4D793CBCD4F7}" srcId="{4D1D2393-BF6E-40B5-B498-98E0F1DAA276}" destId="{BDEED0A7-566C-4C2F-AF77-4057BCBA6729}" srcOrd="1" destOrd="0" parTransId="{CE258999-FD5D-41A7-B6AB-935F18B0183F}" sibTransId="{74D986F7-C438-43A8-8521-62682BC70DFC}"/>
    <dgm:cxn modelId="{7A52C5BF-252E-4835-8E1D-41F057D1827E}" srcId="{4D1D2393-BF6E-40B5-B498-98E0F1DAA276}" destId="{448569CE-B6B5-4EC5-A3CE-8573FA990DB9}" srcOrd="3" destOrd="0" parTransId="{1FD7D505-74B5-48B9-8388-9EA065B0AB09}" sibTransId="{84FDA188-C943-4EFC-84CE-F059C23FB888}"/>
    <dgm:cxn modelId="{ACDFB3D4-644F-4CF6-8C3E-24352322B532}" type="presOf" srcId="{5AB06BE3-623C-4574-B92E-C902DE13F1AE}" destId="{04D76095-88A1-45F7-9A73-CAE0BE54DE5B}" srcOrd="0" destOrd="0" presId="urn:microsoft.com/office/officeart/2005/8/layout/vList2"/>
    <dgm:cxn modelId="{ADA60CD5-6D2A-435B-BBF0-F7802F68A0D1}" srcId="{4D1D2393-BF6E-40B5-B498-98E0F1DAA276}" destId="{318692DD-1E6A-425C-8401-8B494EFB9DF6}" srcOrd="4" destOrd="0" parTransId="{CA52B412-239E-4069-8D29-12830D9D3A01}" sibTransId="{28E7C9EE-038D-4D2B-A6A9-74B57750DC5E}"/>
    <dgm:cxn modelId="{0B1A11DF-0911-47B9-9A0C-5EE82EC90174}" type="presOf" srcId="{88E3CD2F-5327-4680-A60B-F922629C2301}" destId="{C35505DD-F9C8-4F91-BA28-06B69EBF9545}" srcOrd="0" destOrd="0" presId="urn:microsoft.com/office/officeart/2005/8/layout/vList2"/>
    <dgm:cxn modelId="{BF4B8CE4-99C2-45CE-B13C-AE0D759FB081}" type="presOf" srcId="{448569CE-B6B5-4EC5-A3CE-8573FA990DB9}" destId="{D41A7275-1CDD-4ED6-B757-D2FE0C3A5977}" srcOrd="0" destOrd="0" presId="urn:microsoft.com/office/officeart/2005/8/layout/vList2"/>
    <dgm:cxn modelId="{761EF2F8-37BD-40A4-A90E-AC3B12F099BC}" srcId="{4D1D2393-BF6E-40B5-B498-98E0F1DAA276}" destId="{5AB06BE3-623C-4574-B92E-C902DE13F1AE}" srcOrd="2" destOrd="0" parTransId="{BE73743F-6F44-45C4-B091-8377DE6631F5}" sibTransId="{32C2059A-9170-427D-BBE1-81E7CF0CBBDF}"/>
    <dgm:cxn modelId="{8E48F2FA-826C-481A-BB48-AAC8E118DD83}" type="presOf" srcId="{BDEED0A7-566C-4C2F-AF77-4057BCBA6729}" destId="{67B92711-A5A3-4EB8-9F4D-EB798FDBC0C0}" srcOrd="0" destOrd="0" presId="urn:microsoft.com/office/officeart/2005/8/layout/vList2"/>
    <dgm:cxn modelId="{DBF796FE-AE01-4BDA-84CC-737F009933AB}" srcId="{4D1D2393-BF6E-40B5-B498-98E0F1DAA276}" destId="{88E3CD2F-5327-4680-A60B-F922629C2301}" srcOrd="0" destOrd="0" parTransId="{243EC67C-77DA-44BB-A520-F5870BF516CD}" sibTransId="{4372E0CD-261D-409A-A952-29E0CBC2FA5D}"/>
    <dgm:cxn modelId="{D0EF8298-A971-4580-BBCB-6B81484D578F}" type="presParOf" srcId="{7DB4CE26-B939-4080-B379-CED633876E44}" destId="{C35505DD-F9C8-4F91-BA28-06B69EBF9545}" srcOrd="0" destOrd="0" presId="urn:microsoft.com/office/officeart/2005/8/layout/vList2"/>
    <dgm:cxn modelId="{E406A1BB-5B6B-4321-8730-5D7EFE7C9DA6}" type="presParOf" srcId="{7DB4CE26-B939-4080-B379-CED633876E44}" destId="{35854D48-C944-4D37-BBE7-704094A92905}" srcOrd="1" destOrd="0" presId="urn:microsoft.com/office/officeart/2005/8/layout/vList2"/>
    <dgm:cxn modelId="{03C2CC5B-D21B-4D9A-93EB-19BF3874749C}" type="presParOf" srcId="{7DB4CE26-B939-4080-B379-CED633876E44}" destId="{67B92711-A5A3-4EB8-9F4D-EB798FDBC0C0}" srcOrd="2" destOrd="0" presId="urn:microsoft.com/office/officeart/2005/8/layout/vList2"/>
    <dgm:cxn modelId="{0A6A02A9-BBDD-49F8-A31D-9C34E9448885}" type="presParOf" srcId="{7DB4CE26-B939-4080-B379-CED633876E44}" destId="{5CC65B85-DA71-4069-90B9-65EC080F7B52}" srcOrd="3" destOrd="0" presId="urn:microsoft.com/office/officeart/2005/8/layout/vList2"/>
    <dgm:cxn modelId="{14FE40E1-0090-4C9E-BE7C-29D321020A56}" type="presParOf" srcId="{7DB4CE26-B939-4080-B379-CED633876E44}" destId="{04D76095-88A1-45F7-9A73-CAE0BE54DE5B}" srcOrd="4" destOrd="0" presId="urn:microsoft.com/office/officeart/2005/8/layout/vList2"/>
    <dgm:cxn modelId="{A4AA467F-6E94-4514-B056-BA89E22B2C1E}" type="presParOf" srcId="{7DB4CE26-B939-4080-B379-CED633876E44}" destId="{C7434EDA-78B6-46E8-A441-42F7CB84A819}" srcOrd="5" destOrd="0" presId="urn:microsoft.com/office/officeart/2005/8/layout/vList2"/>
    <dgm:cxn modelId="{5E2BEFB5-22F7-4B02-B837-74966A450DB8}" type="presParOf" srcId="{7DB4CE26-B939-4080-B379-CED633876E44}" destId="{D41A7275-1CDD-4ED6-B757-D2FE0C3A5977}" srcOrd="6" destOrd="0" presId="urn:microsoft.com/office/officeart/2005/8/layout/vList2"/>
    <dgm:cxn modelId="{A11394C6-2D81-4C56-9AFB-6637A52C2A9E}" type="presParOf" srcId="{7DB4CE26-B939-4080-B379-CED633876E44}" destId="{772F9533-C9F0-4A53-BD6E-B6046082EDC9}" srcOrd="7" destOrd="0" presId="urn:microsoft.com/office/officeart/2005/8/layout/vList2"/>
    <dgm:cxn modelId="{410AFA4A-2DD0-44CB-9DD1-52D43F7C79DA}" type="presParOf" srcId="{7DB4CE26-B939-4080-B379-CED633876E44}" destId="{6CA0FFC0-2D21-4E89-98D6-2B9F6F8DF4F0}"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74E6F9-162D-4A77-A484-E9ECADA5C67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A0A13A5-1159-47D6-AB92-A108D9582668}">
      <dgm:prSet/>
      <dgm:spPr/>
      <dgm:t>
        <a:bodyPr/>
        <a:lstStyle/>
        <a:p>
          <a:r>
            <a:rPr lang="en-US" dirty="0"/>
            <a:t>By 2043, almost 24% of the UK population will be aged 65 or over (ONS, 2023)</a:t>
          </a:r>
        </a:p>
      </dgm:t>
    </dgm:pt>
    <dgm:pt modelId="{95EF5BE0-AE7F-4BAE-B8EB-3D67F5170D96}" type="parTrans" cxnId="{E635FE91-EB38-4195-8CC0-8113396559F5}">
      <dgm:prSet/>
      <dgm:spPr/>
      <dgm:t>
        <a:bodyPr/>
        <a:lstStyle/>
        <a:p>
          <a:endParaRPr lang="en-US"/>
        </a:p>
      </dgm:t>
    </dgm:pt>
    <dgm:pt modelId="{73F6607E-A89D-47F8-BF2A-1B640A573D1E}" type="sibTrans" cxnId="{E635FE91-EB38-4195-8CC0-8113396559F5}">
      <dgm:prSet/>
      <dgm:spPr/>
      <dgm:t>
        <a:bodyPr/>
        <a:lstStyle/>
        <a:p>
          <a:endParaRPr lang="en-US"/>
        </a:p>
      </dgm:t>
    </dgm:pt>
    <dgm:pt modelId="{4F919E69-7479-4EBF-8E77-2A0EA60607A3}">
      <dgm:prSet/>
      <dgm:spPr/>
      <dgm:t>
        <a:bodyPr/>
        <a:lstStyle/>
        <a:p>
          <a:r>
            <a:rPr lang="en-US"/>
            <a:t>Increasing demand for dementia care, long-term condition management, and community support (NHS England, 2023)</a:t>
          </a:r>
        </a:p>
      </dgm:t>
    </dgm:pt>
    <dgm:pt modelId="{72FB9321-5117-47BF-9335-C0CEDB10C038}" type="parTrans" cxnId="{70C1FDB7-01BB-44D2-B4D0-13F89B72046C}">
      <dgm:prSet/>
      <dgm:spPr/>
      <dgm:t>
        <a:bodyPr/>
        <a:lstStyle/>
        <a:p>
          <a:endParaRPr lang="en-US"/>
        </a:p>
      </dgm:t>
    </dgm:pt>
    <dgm:pt modelId="{05B83C61-C63A-437A-8754-65A803DCFB98}" type="sibTrans" cxnId="{70C1FDB7-01BB-44D2-B4D0-13F89B72046C}">
      <dgm:prSet/>
      <dgm:spPr/>
      <dgm:t>
        <a:bodyPr/>
        <a:lstStyle/>
        <a:p>
          <a:endParaRPr lang="en-US"/>
        </a:p>
      </dgm:t>
    </dgm:pt>
    <dgm:pt modelId="{8A897B57-B7E8-4FBD-822E-71DAB551A7EF}">
      <dgm:prSet/>
      <dgm:spPr/>
      <dgm:t>
        <a:bodyPr/>
        <a:lstStyle/>
        <a:p>
          <a:r>
            <a:rPr lang="en-US"/>
            <a:t>Older adults may experience physical, emotional, social, and psychological challenges including frailty, loneliness, and isolation (Age UK, 2024)</a:t>
          </a:r>
        </a:p>
      </dgm:t>
    </dgm:pt>
    <dgm:pt modelId="{5932667A-D90A-476B-B3AF-FF92F20AACD0}" type="parTrans" cxnId="{7A43CF1E-B613-4AA6-A61E-E8FDD85C8093}">
      <dgm:prSet/>
      <dgm:spPr/>
      <dgm:t>
        <a:bodyPr/>
        <a:lstStyle/>
        <a:p>
          <a:endParaRPr lang="en-US"/>
        </a:p>
      </dgm:t>
    </dgm:pt>
    <dgm:pt modelId="{942174A6-CCF9-42D3-A773-7AC92DB1AF16}" type="sibTrans" cxnId="{7A43CF1E-B613-4AA6-A61E-E8FDD85C8093}">
      <dgm:prSet/>
      <dgm:spPr/>
      <dgm:t>
        <a:bodyPr/>
        <a:lstStyle/>
        <a:p>
          <a:endParaRPr lang="en-US"/>
        </a:p>
      </dgm:t>
    </dgm:pt>
    <dgm:pt modelId="{9A72CC23-6945-4C57-8A85-FB3327349849}">
      <dgm:prSet/>
      <dgm:spPr/>
      <dgm:t>
        <a:bodyPr/>
        <a:lstStyle/>
        <a:p>
          <a:r>
            <a:rPr lang="en-US"/>
            <a:t>Growing pressures on NHS funding, workforce capacity, and social care services (CQC, 2024)</a:t>
          </a:r>
        </a:p>
      </dgm:t>
    </dgm:pt>
    <dgm:pt modelId="{A4A2B526-B82F-4EF6-A2CF-F2CF31ECFDA6}" type="parTrans" cxnId="{095E5853-51B9-4577-AD2E-32CDB3B6E6FE}">
      <dgm:prSet/>
      <dgm:spPr/>
      <dgm:t>
        <a:bodyPr/>
        <a:lstStyle/>
        <a:p>
          <a:endParaRPr lang="en-US"/>
        </a:p>
      </dgm:t>
    </dgm:pt>
    <dgm:pt modelId="{035057C2-8F4B-479E-BB54-95AA9761537A}" type="sibTrans" cxnId="{095E5853-51B9-4577-AD2E-32CDB3B6E6FE}">
      <dgm:prSet/>
      <dgm:spPr/>
      <dgm:t>
        <a:bodyPr/>
        <a:lstStyle/>
        <a:p>
          <a:endParaRPr lang="en-US"/>
        </a:p>
      </dgm:t>
    </dgm:pt>
    <dgm:pt modelId="{617A9702-1FEB-46FD-BF6A-2EF8AA29B481}">
      <dgm:prSet/>
      <dgm:spPr/>
      <dgm:t>
        <a:bodyPr/>
        <a:lstStyle/>
        <a:p>
          <a:r>
            <a:rPr lang="en-US"/>
            <a:t>Innovation, empowerment, and policy are essential in promoting independence and quality of life (Care Act, 2014)</a:t>
          </a:r>
        </a:p>
      </dgm:t>
    </dgm:pt>
    <dgm:pt modelId="{140761E4-4872-4823-899E-FA80122226C5}" type="parTrans" cxnId="{B15EBE12-0CEA-450D-B716-FFF0D9429696}">
      <dgm:prSet/>
      <dgm:spPr/>
      <dgm:t>
        <a:bodyPr/>
        <a:lstStyle/>
        <a:p>
          <a:endParaRPr lang="en-US"/>
        </a:p>
      </dgm:t>
    </dgm:pt>
    <dgm:pt modelId="{8CBA8FCE-E4E7-4035-80EF-F26712A78479}" type="sibTrans" cxnId="{B15EBE12-0CEA-450D-B716-FFF0D9429696}">
      <dgm:prSet/>
      <dgm:spPr/>
      <dgm:t>
        <a:bodyPr/>
        <a:lstStyle/>
        <a:p>
          <a:endParaRPr lang="en-US"/>
        </a:p>
      </dgm:t>
    </dgm:pt>
    <dgm:pt modelId="{4F56A126-68D5-4AB0-AB9B-9D73E3D507A5}" type="pres">
      <dgm:prSet presAssocID="{9074E6F9-162D-4A77-A484-E9ECADA5C679}" presName="linear" presStyleCnt="0">
        <dgm:presLayoutVars>
          <dgm:animLvl val="lvl"/>
          <dgm:resizeHandles val="exact"/>
        </dgm:presLayoutVars>
      </dgm:prSet>
      <dgm:spPr/>
    </dgm:pt>
    <dgm:pt modelId="{190E7F1B-6904-4D9E-8312-CE3E375C9DA3}" type="pres">
      <dgm:prSet presAssocID="{AA0A13A5-1159-47D6-AB92-A108D9582668}" presName="parentText" presStyleLbl="node1" presStyleIdx="0" presStyleCnt="5">
        <dgm:presLayoutVars>
          <dgm:chMax val="0"/>
          <dgm:bulletEnabled val="1"/>
        </dgm:presLayoutVars>
      </dgm:prSet>
      <dgm:spPr/>
    </dgm:pt>
    <dgm:pt modelId="{6740FCF0-1BD3-4813-910F-41041D21A704}" type="pres">
      <dgm:prSet presAssocID="{73F6607E-A89D-47F8-BF2A-1B640A573D1E}" presName="spacer" presStyleCnt="0"/>
      <dgm:spPr/>
    </dgm:pt>
    <dgm:pt modelId="{97B2F81F-C83B-4830-B114-F10A84825893}" type="pres">
      <dgm:prSet presAssocID="{4F919E69-7479-4EBF-8E77-2A0EA60607A3}" presName="parentText" presStyleLbl="node1" presStyleIdx="1" presStyleCnt="5">
        <dgm:presLayoutVars>
          <dgm:chMax val="0"/>
          <dgm:bulletEnabled val="1"/>
        </dgm:presLayoutVars>
      </dgm:prSet>
      <dgm:spPr/>
    </dgm:pt>
    <dgm:pt modelId="{8D77E628-70D7-4D1A-B8E0-369EDC336D88}" type="pres">
      <dgm:prSet presAssocID="{05B83C61-C63A-437A-8754-65A803DCFB98}" presName="spacer" presStyleCnt="0"/>
      <dgm:spPr/>
    </dgm:pt>
    <dgm:pt modelId="{5F1AFA2D-9BFD-4A83-9E8F-2042D0C7D53C}" type="pres">
      <dgm:prSet presAssocID="{8A897B57-B7E8-4FBD-822E-71DAB551A7EF}" presName="parentText" presStyleLbl="node1" presStyleIdx="2" presStyleCnt="5">
        <dgm:presLayoutVars>
          <dgm:chMax val="0"/>
          <dgm:bulletEnabled val="1"/>
        </dgm:presLayoutVars>
      </dgm:prSet>
      <dgm:spPr/>
    </dgm:pt>
    <dgm:pt modelId="{304B0362-6490-4593-9677-6DEEA37DE487}" type="pres">
      <dgm:prSet presAssocID="{942174A6-CCF9-42D3-A773-7AC92DB1AF16}" presName="spacer" presStyleCnt="0"/>
      <dgm:spPr/>
    </dgm:pt>
    <dgm:pt modelId="{DA5E61C6-C4B3-4B1B-AAC6-D23C5E512A91}" type="pres">
      <dgm:prSet presAssocID="{9A72CC23-6945-4C57-8A85-FB3327349849}" presName="parentText" presStyleLbl="node1" presStyleIdx="3" presStyleCnt="5">
        <dgm:presLayoutVars>
          <dgm:chMax val="0"/>
          <dgm:bulletEnabled val="1"/>
        </dgm:presLayoutVars>
      </dgm:prSet>
      <dgm:spPr/>
    </dgm:pt>
    <dgm:pt modelId="{5E194329-9B76-4AAA-9AE8-0A33A0E3E118}" type="pres">
      <dgm:prSet presAssocID="{035057C2-8F4B-479E-BB54-95AA9761537A}" presName="spacer" presStyleCnt="0"/>
      <dgm:spPr/>
    </dgm:pt>
    <dgm:pt modelId="{391CC7B7-21F7-4DCF-8D07-123081D0C87A}" type="pres">
      <dgm:prSet presAssocID="{617A9702-1FEB-46FD-BF6A-2EF8AA29B481}" presName="parentText" presStyleLbl="node1" presStyleIdx="4" presStyleCnt="5">
        <dgm:presLayoutVars>
          <dgm:chMax val="0"/>
          <dgm:bulletEnabled val="1"/>
        </dgm:presLayoutVars>
      </dgm:prSet>
      <dgm:spPr/>
    </dgm:pt>
  </dgm:ptLst>
  <dgm:cxnLst>
    <dgm:cxn modelId="{B15EBE12-0CEA-450D-B716-FFF0D9429696}" srcId="{9074E6F9-162D-4A77-A484-E9ECADA5C679}" destId="{617A9702-1FEB-46FD-BF6A-2EF8AA29B481}" srcOrd="4" destOrd="0" parTransId="{140761E4-4872-4823-899E-FA80122226C5}" sibTransId="{8CBA8FCE-E4E7-4035-80EF-F26712A78479}"/>
    <dgm:cxn modelId="{7A43CF1E-B613-4AA6-A61E-E8FDD85C8093}" srcId="{9074E6F9-162D-4A77-A484-E9ECADA5C679}" destId="{8A897B57-B7E8-4FBD-822E-71DAB551A7EF}" srcOrd="2" destOrd="0" parTransId="{5932667A-D90A-476B-B3AF-FF92F20AACD0}" sibTransId="{942174A6-CCF9-42D3-A773-7AC92DB1AF16}"/>
    <dgm:cxn modelId="{21491B35-ACC3-4371-AC5E-CDEC415B919D}" type="presOf" srcId="{617A9702-1FEB-46FD-BF6A-2EF8AA29B481}" destId="{391CC7B7-21F7-4DCF-8D07-123081D0C87A}" srcOrd="0" destOrd="0" presId="urn:microsoft.com/office/officeart/2005/8/layout/vList2"/>
    <dgm:cxn modelId="{CA855944-256C-4064-B647-6F76117712CA}" type="presOf" srcId="{4F919E69-7479-4EBF-8E77-2A0EA60607A3}" destId="{97B2F81F-C83B-4830-B114-F10A84825893}" srcOrd="0" destOrd="0" presId="urn:microsoft.com/office/officeart/2005/8/layout/vList2"/>
    <dgm:cxn modelId="{2F551052-5007-437A-BF94-CFE592F71E14}" type="presOf" srcId="{AA0A13A5-1159-47D6-AB92-A108D9582668}" destId="{190E7F1B-6904-4D9E-8312-CE3E375C9DA3}" srcOrd="0" destOrd="0" presId="urn:microsoft.com/office/officeart/2005/8/layout/vList2"/>
    <dgm:cxn modelId="{095E5853-51B9-4577-AD2E-32CDB3B6E6FE}" srcId="{9074E6F9-162D-4A77-A484-E9ECADA5C679}" destId="{9A72CC23-6945-4C57-8A85-FB3327349849}" srcOrd="3" destOrd="0" parTransId="{A4A2B526-B82F-4EF6-A2CF-F2CF31ECFDA6}" sibTransId="{035057C2-8F4B-479E-BB54-95AA9761537A}"/>
    <dgm:cxn modelId="{A1A7E575-C802-45FD-B24C-4D53CF094F82}" type="presOf" srcId="{9074E6F9-162D-4A77-A484-E9ECADA5C679}" destId="{4F56A126-68D5-4AB0-AB9B-9D73E3D507A5}" srcOrd="0" destOrd="0" presId="urn:microsoft.com/office/officeart/2005/8/layout/vList2"/>
    <dgm:cxn modelId="{E635FE91-EB38-4195-8CC0-8113396559F5}" srcId="{9074E6F9-162D-4A77-A484-E9ECADA5C679}" destId="{AA0A13A5-1159-47D6-AB92-A108D9582668}" srcOrd="0" destOrd="0" parTransId="{95EF5BE0-AE7F-4BAE-B8EB-3D67F5170D96}" sibTransId="{73F6607E-A89D-47F8-BF2A-1B640A573D1E}"/>
    <dgm:cxn modelId="{B14EFDB4-5F1F-4E8D-81A7-8F69A9B8DAA6}" type="presOf" srcId="{8A897B57-B7E8-4FBD-822E-71DAB551A7EF}" destId="{5F1AFA2D-9BFD-4A83-9E8F-2042D0C7D53C}" srcOrd="0" destOrd="0" presId="urn:microsoft.com/office/officeart/2005/8/layout/vList2"/>
    <dgm:cxn modelId="{70C1FDB7-01BB-44D2-B4D0-13F89B72046C}" srcId="{9074E6F9-162D-4A77-A484-E9ECADA5C679}" destId="{4F919E69-7479-4EBF-8E77-2A0EA60607A3}" srcOrd="1" destOrd="0" parTransId="{72FB9321-5117-47BF-9335-C0CEDB10C038}" sibTransId="{05B83C61-C63A-437A-8754-65A803DCFB98}"/>
    <dgm:cxn modelId="{C8253AD6-E444-4808-84DC-F5DD9310C2C5}" type="presOf" srcId="{9A72CC23-6945-4C57-8A85-FB3327349849}" destId="{DA5E61C6-C4B3-4B1B-AAC6-D23C5E512A91}" srcOrd="0" destOrd="0" presId="urn:microsoft.com/office/officeart/2005/8/layout/vList2"/>
    <dgm:cxn modelId="{FC02A995-6C93-4E81-B838-93E1D57EE6D6}" type="presParOf" srcId="{4F56A126-68D5-4AB0-AB9B-9D73E3D507A5}" destId="{190E7F1B-6904-4D9E-8312-CE3E375C9DA3}" srcOrd="0" destOrd="0" presId="urn:microsoft.com/office/officeart/2005/8/layout/vList2"/>
    <dgm:cxn modelId="{DC69377A-4E5D-4B97-9D01-433EB42EF083}" type="presParOf" srcId="{4F56A126-68D5-4AB0-AB9B-9D73E3D507A5}" destId="{6740FCF0-1BD3-4813-910F-41041D21A704}" srcOrd="1" destOrd="0" presId="urn:microsoft.com/office/officeart/2005/8/layout/vList2"/>
    <dgm:cxn modelId="{CA40AB8B-A01E-480D-B4B6-117BDEBBB6A8}" type="presParOf" srcId="{4F56A126-68D5-4AB0-AB9B-9D73E3D507A5}" destId="{97B2F81F-C83B-4830-B114-F10A84825893}" srcOrd="2" destOrd="0" presId="urn:microsoft.com/office/officeart/2005/8/layout/vList2"/>
    <dgm:cxn modelId="{7E9E5604-3DA4-412B-BBEA-7F61DABB4A7F}" type="presParOf" srcId="{4F56A126-68D5-4AB0-AB9B-9D73E3D507A5}" destId="{8D77E628-70D7-4D1A-B8E0-369EDC336D88}" srcOrd="3" destOrd="0" presId="urn:microsoft.com/office/officeart/2005/8/layout/vList2"/>
    <dgm:cxn modelId="{D599A655-E3B8-479B-9EFE-07AD4701D2EE}" type="presParOf" srcId="{4F56A126-68D5-4AB0-AB9B-9D73E3D507A5}" destId="{5F1AFA2D-9BFD-4A83-9E8F-2042D0C7D53C}" srcOrd="4" destOrd="0" presId="urn:microsoft.com/office/officeart/2005/8/layout/vList2"/>
    <dgm:cxn modelId="{4AF6D52B-3D67-4EA9-9B68-2F7A931896A2}" type="presParOf" srcId="{4F56A126-68D5-4AB0-AB9B-9D73E3D507A5}" destId="{304B0362-6490-4593-9677-6DEEA37DE487}" srcOrd="5" destOrd="0" presId="urn:microsoft.com/office/officeart/2005/8/layout/vList2"/>
    <dgm:cxn modelId="{0D772F77-51BC-4134-9F63-1CB82FBBA722}" type="presParOf" srcId="{4F56A126-68D5-4AB0-AB9B-9D73E3D507A5}" destId="{DA5E61C6-C4B3-4B1B-AAC6-D23C5E512A91}" srcOrd="6" destOrd="0" presId="urn:microsoft.com/office/officeart/2005/8/layout/vList2"/>
    <dgm:cxn modelId="{EEE58C77-4238-4611-8BF6-7EE93F33FD98}" type="presParOf" srcId="{4F56A126-68D5-4AB0-AB9B-9D73E3D507A5}" destId="{5E194329-9B76-4AAA-9AE8-0A33A0E3E118}" srcOrd="7" destOrd="0" presId="urn:microsoft.com/office/officeart/2005/8/layout/vList2"/>
    <dgm:cxn modelId="{D778D73F-4859-4EC8-B910-25B017DEFD71}" type="presParOf" srcId="{4F56A126-68D5-4AB0-AB9B-9D73E3D507A5}" destId="{391CC7B7-21F7-4DCF-8D07-123081D0C87A}"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016FE1-BED1-426D-BC2F-2C272369C73D}" type="doc">
      <dgm:prSet loTypeId="urn:microsoft.com/office/officeart/2016/7/layout/RepeatingBendingProcessNew" loCatId="process" qsTypeId="urn:microsoft.com/office/officeart/2005/8/quickstyle/simple1" qsCatId="simple" csTypeId="urn:microsoft.com/office/officeart/2005/8/colors/accent6_2" csCatId="accent6"/>
      <dgm:spPr/>
      <dgm:t>
        <a:bodyPr/>
        <a:lstStyle/>
        <a:p>
          <a:endParaRPr lang="en-US"/>
        </a:p>
      </dgm:t>
    </dgm:pt>
    <dgm:pt modelId="{6EC401C0-F441-4803-B8BA-DA34C8A49DED}">
      <dgm:prSet/>
      <dgm:spPr/>
      <dgm:t>
        <a:bodyPr/>
        <a:lstStyle/>
        <a:p>
          <a:r>
            <a:rPr lang="en-GB" dirty="0"/>
            <a:t>Technology is increasingly used to support independence, safety, and quality of life for older adults. Examples include:</a:t>
          </a:r>
          <a:endParaRPr lang="en-US" dirty="0"/>
        </a:p>
      </dgm:t>
    </dgm:pt>
    <dgm:pt modelId="{00FCBE3F-1F12-4F70-94C8-5453DF0BA31A}" type="parTrans" cxnId="{B86AAE1F-2F10-4C76-AB74-8F7A7642D868}">
      <dgm:prSet/>
      <dgm:spPr/>
      <dgm:t>
        <a:bodyPr/>
        <a:lstStyle/>
        <a:p>
          <a:endParaRPr lang="en-US"/>
        </a:p>
      </dgm:t>
    </dgm:pt>
    <dgm:pt modelId="{E8E4B58A-D0D1-4B49-A96F-53C238313ADB}" type="sibTrans" cxnId="{B86AAE1F-2F10-4C76-AB74-8F7A7642D868}">
      <dgm:prSet/>
      <dgm:spPr/>
      <dgm:t>
        <a:bodyPr/>
        <a:lstStyle/>
        <a:p>
          <a:endParaRPr lang="en-US"/>
        </a:p>
      </dgm:t>
    </dgm:pt>
    <dgm:pt modelId="{7300D2B2-BD53-4C02-B3AD-BC4989B8F507}">
      <dgm:prSet/>
      <dgm:spPr/>
      <dgm:t>
        <a:bodyPr/>
        <a:lstStyle/>
        <a:p>
          <a:r>
            <a:rPr lang="en-GB"/>
            <a:t>Telehealth &amp; Remote Monitoring</a:t>
          </a:r>
          <a:br>
            <a:rPr lang="en-GB"/>
          </a:br>
          <a:r>
            <a:rPr lang="en-GB"/>
            <a:t>• Virtual consultations and wearable devices improve monitoring and early intervention (NHS England, 2023)</a:t>
          </a:r>
          <a:br>
            <a:rPr lang="en-GB"/>
          </a:br>
          <a:r>
            <a:rPr lang="en-GB"/>
            <a:t>• Supports independence and may reduce hospital admissions</a:t>
          </a:r>
          <a:endParaRPr lang="en-US"/>
        </a:p>
      </dgm:t>
    </dgm:pt>
    <dgm:pt modelId="{913AE55F-7D3E-4D2B-BF15-8A5D55945849}" type="parTrans" cxnId="{00505CC1-C9A8-4E8B-AA88-897F34428781}">
      <dgm:prSet/>
      <dgm:spPr/>
      <dgm:t>
        <a:bodyPr/>
        <a:lstStyle/>
        <a:p>
          <a:endParaRPr lang="en-US"/>
        </a:p>
      </dgm:t>
    </dgm:pt>
    <dgm:pt modelId="{B50E5548-DE5B-4489-88AD-D70ED1297B9C}" type="sibTrans" cxnId="{00505CC1-C9A8-4E8B-AA88-897F34428781}">
      <dgm:prSet/>
      <dgm:spPr/>
      <dgm:t>
        <a:bodyPr/>
        <a:lstStyle/>
        <a:p>
          <a:endParaRPr lang="en-US"/>
        </a:p>
      </dgm:t>
    </dgm:pt>
    <dgm:pt modelId="{39362ECA-A811-4128-AA72-4729BD94AF25}">
      <dgm:prSet/>
      <dgm:spPr/>
      <dgm:t>
        <a:bodyPr/>
        <a:lstStyle/>
        <a:p>
          <a:r>
            <a:rPr lang="en-GB"/>
            <a:t>Smart Home Technology</a:t>
          </a:r>
          <a:br>
            <a:rPr lang="en-GB"/>
          </a:br>
          <a:r>
            <a:rPr lang="en-GB"/>
            <a:t>• Fall detectors, voice assistants, and automated systems improve safety and independent living (NICE, 2022)</a:t>
          </a:r>
          <a:br>
            <a:rPr lang="en-GB"/>
          </a:br>
          <a:r>
            <a:rPr lang="en-GB"/>
            <a:t>• However, high costs may limit accessibility for some older adults</a:t>
          </a:r>
          <a:endParaRPr lang="en-US"/>
        </a:p>
      </dgm:t>
    </dgm:pt>
    <dgm:pt modelId="{89B03320-630B-4128-B273-3211C05021AB}" type="parTrans" cxnId="{88208A37-C8CF-42AB-93EB-8D60E49A793E}">
      <dgm:prSet/>
      <dgm:spPr/>
      <dgm:t>
        <a:bodyPr/>
        <a:lstStyle/>
        <a:p>
          <a:endParaRPr lang="en-US"/>
        </a:p>
      </dgm:t>
    </dgm:pt>
    <dgm:pt modelId="{0B8AD33F-1BCA-43E1-AB3D-F0D8665F1F78}" type="sibTrans" cxnId="{88208A37-C8CF-42AB-93EB-8D60E49A793E}">
      <dgm:prSet/>
      <dgm:spPr/>
      <dgm:t>
        <a:bodyPr/>
        <a:lstStyle/>
        <a:p>
          <a:endParaRPr lang="en-US"/>
        </a:p>
      </dgm:t>
    </dgm:pt>
    <dgm:pt modelId="{EFE7D849-5849-4414-B7B7-69295443DE1E}">
      <dgm:prSet/>
      <dgm:spPr/>
      <dgm:t>
        <a:bodyPr/>
        <a:lstStyle/>
        <a:p>
          <a:r>
            <a:rPr lang="en-GB"/>
            <a:t>Dementia Technology</a:t>
          </a:r>
          <a:br>
            <a:rPr lang="en-GB"/>
          </a:br>
          <a:r>
            <a:rPr lang="en-GB"/>
            <a:t>• Reminder apps, GPS tracking, and reminiscence tools support memory and communication (Alzheimer’s Society, 2023)</a:t>
          </a:r>
          <a:br>
            <a:rPr lang="en-GB"/>
          </a:br>
          <a:r>
            <a:rPr lang="en-GB"/>
            <a:t>• Ethical concerns remain regarding surveillance and privacy</a:t>
          </a:r>
          <a:endParaRPr lang="en-US"/>
        </a:p>
      </dgm:t>
    </dgm:pt>
    <dgm:pt modelId="{AE2BABB7-7A0C-4078-836A-78F4860B9BD3}" type="parTrans" cxnId="{AE6E053F-A109-4148-B189-7421F0CA0438}">
      <dgm:prSet/>
      <dgm:spPr/>
      <dgm:t>
        <a:bodyPr/>
        <a:lstStyle/>
        <a:p>
          <a:endParaRPr lang="en-US"/>
        </a:p>
      </dgm:t>
    </dgm:pt>
    <dgm:pt modelId="{8BC236F8-BDDF-4DE0-AB21-75833D69E7AE}" type="sibTrans" cxnId="{AE6E053F-A109-4148-B189-7421F0CA0438}">
      <dgm:prSet/>
      <dgm:spPr/>
      <dgm:t>
        <a:bodyPr/>
        <a:lstStyle/>
        <a:p>
          <a:endParaRPr lang="en-US"/>
        </a:p>
      </dgm:t>
    </dgm:pt>
    <dgm:pt modelId="{AF9090A6-7067-42A6-AEF4-5E51CA4DDD66}">
      <dgm:prSet/>
      <dgm:spPr/>
      <dgm:t>
        <a:bodyPr/>
        <a:lstStyle/>
        <a:p>
          <a:r>
            <a:rPr lang="en-GB"/>
            <a:t>Medication Management Apps</a:t>
          </a:r>
          <a:br>
            <a:rPr lang="en-GB"/>
          </a:br>
          <a:r>
            <a:rPr lang="en-GB"/>
            <a:t>• Improve medication adherence and self-management</a:t>
          </a:r>
          <a:br>
            <a:rPr lang="en-GB"/>
          </a:br>
          <a:r>
            <a:rPr lang="en-GB"/>
            <a:t>• Dependence on digital literacy may increase inequality among older adults (Independent Age, 2023)</a:t>
          </a:r>
          <a:endParaRPr lang="en-US"/>
        </a:p>
      </dgm:t>
    </dgm:pt>
    <dgm:pt modelId="{7EFEAD7E-66F9-4287-83AC-C84942602039}" type="parTrans" cxnId="{05FEFF27-1B16-4D74-B3DC-F1CBC6C4C769}">
      <dgm:prSet/>
      <dgm:spPr/>
      <dgm:t>
        <a:bodyPr/>
        <a:lstStyle/>
        <a:p>
          <a:endParaRPr lang="en-US"/>
        </a:p>
      </dgm:t>
    </dgm:pt>
    <dgm:pt modelId="{4D8A15BC-68C4-423C-B867-481018D46C41}" type="sibTrans" cxnId="{05FEFF27-1B16-4D74-B3DC-F1CBC6C4C769}">
      <dgm:prSet/>
      <dgm:spPr/>
      <dgm:t>
        <a:bodyPr/>
        <a:lstStyle/>
        <a:p>
          <a:endParaRPr lang="en-US"/>
        </a:p>
      </dgm:t>
    </dgm:pt>
    <dgm:pt modelId="{7D6DF4FF-7200-4E21-8E22-E7BCCD41E564}" type="pres">
      <dgm:prSet presAssocID="{23016FE1-BED1-426D-BC2F-2C272369C73D}" presName="Name0" presStyleCnt="0">
        <dgm:presLayoutVars>
          <dgm:dir/>
          <dgm:resizeHandles val="exact"/>
        </dgm:presLayoutVars>
      </dgm:prSet>
      <dgm:spPr/>
    </dgm:pt>
    <dgm:pt modelId="{2F12DB1B-2EB2-4B15-BF27-40964182F561}" type="pres">
      <dgm:prSet presAssocID="{6EC401C0-F441-4803-B8BA-DA34C8A49DED}" presName="node" presStyleLbl="node1" presStyleIdx="0" presStyleCnt="5">
        <dgm:presLayoutVars>
          <dgm:bulletEnabled val="1"/>
        </dgm:presLayoutVars>
      </dgm:prSet>
      <dgm:spPr/>
    </dgm:pt>
    <dgm:pt modelId="{4D9E1291-077B-4F33-966D-412B0A5F3BB9}" type="pres">
      <dgm:prSet presAssocID="{E8E4B58A-D0D1-4B49-A96F-53C238313ADB}" presName="sibTrans" presStyleLbl="sibTrans1D1" presStyleIdx="0" presStyleCnt="4"/>
      <dgm:spPr/>
    </dgm:pt>
    <dgm:pt modelId="{DA015BE0-4FC0-4528-B7E1-A44602761F7F}" type="pres">
      <dgm:prSet presAssocID="{E8E4B58A-D0D1-4B49-A96F-53C238313ADB}" presName="connectorText" presStyleLbl="sibTrans1D1" presStyleIdx="0" presStyleCnt="4"/>
      <dgm:spPr/>
    </dgm:pt>
    <dgm:pt modelId="{9E4C7CFF-03BB-4E37-AFC6-FB6F4CE33A26}" type="pres">
      <dgm:prSet presAssocID="{7300D2B2-BD53-4C02-B3AD-BC4989B8F507}" presName="node" presStyleLbl="node1" presStyleIdx="1" presStyleCnt="5">
        <dgm:presLayoutVars>
          <dgm:bulletEnabled val="1"/>
        </dgm:presLayoutVars>
      </dgm:prSet>
      <dgm:spPr/>
    </dgm:pt>
    <dgm:pt modelId="{A6B0C5F6-B02E-4017-A0A1-3C405625C483}" type="pres">
      <dgm:prSet presAssocID="{B50E5548-DE5B-4489-88AD-D70ED1297B9C}" presName="sibTrans" presStyleLbl="sibTrans1D1" presStyleIdx="1" presStyleCnt="4"/>
      <dgm:spPr/>
    </dgm:pt>
    <dgm:pt modelId="{58BB20C2-827C-4E91-B2D2-EEF5A024874D}" type="pres">
      <dgm:prSet presAssocID="{B50E5548-DE5B-4489-88AD-D70ED1297B9C}" presName="connectorText" presStyleLbl="sibTrans1D1" presStyleIdx="1" presStyleCnt="4"/>
      <dgm:spPr/>
    </dgm:pt>
    <dgm:pt modelId="{B9BC7486-D346-45CE-A730-C8116D5E84C1}" type="pres">
      <dgm:prSet presAssocID="{39362ECA-A811-4128-AA72-4729BD94AF25}" presName="node" presStyleLbl="node1" presStyleIdx="2" presStyleCnt="5">
        <dgm:presLayoutVars>
          <dgm:bulletEnabled val="1"/>
        </dgm:presLayoutVars>
      </dgm:prSet>
      <dgm:spPr/>
    </dgm:pt>
    <dgm:pt modelId="{5DC5660B-0736-48A2-A52B-5960E9993B2E}" type="pres">
      <dgm:prSet presAssocID="{0B8AD33F-1BCA-43E1-AB3D-F0D8665F1F78}" presName="sibTrans" presStyleLbl="sibTrans1D1" presStyleIdx="2" presStyleCnt="4"/>
      <dgm:spPr/>
    </dgm:pt>
    <dgm:pt modelId="{525FAE41-93E1-4559-AD2F-05D215D7494D}" type="pres">
      <dgm:prSet presAssocID="{0B8AD33F-1BCA-43E1-AB3D-F0D8665F1F78}" presName="connectorText" presStyleLbl="sibTrans1D1" presStyleIdx="2" presStyleCnt="4"/>
      <dgm:spPr/>
    </dgm:pt>
    <dgm:pt modelId="{5044CB82-7A60-42BF-B307-16FCAE0A889D}" type="pres">
      <dgm:prSet presAssocID="{EFE7D849-5849-4414-B7B7-69295443DE1E}" presName="node" presStyleLbl="node1" presStyleIdx="3" presStyleCnt="5">
        <dgm:presLayoutVars>
          <dgm:bulletEnabled val="1"/>
        </dgm:presLayoutVars>
      </dgm:prSet>
      <dgm:spPr/>
    </dgm:pt>
    <dgm:pt modelId="{8503E7F8-2AFE-412E-ADF5-0D5BD0FBF254}" type="pres">
      <dgm:prSet presAssocID="{8BC236F8-BDDF-4DE0-AB21-75833D69E7AE}" presName="sibTrans" presStyleLbl="sibTrans1D1" presStyleIdx="3" presStyleCnt="4"/>
      <dgm:spPr/>
    </dgm:pt>
    <dgm:pt modelId="{928B827F-634C-4F6F-B7F6-C96424E82748}" type="pres">
      <dgm:prSet presAssocID="{8BC236F8-BDDF-4DE0-AB21-75833D69E7AE}" presName="connectorText" presStyleLbl="sibTrans1D1" presStyleIdx="3" presStyleCnt="4"/>
      <dgm:spPr/>
    </dgm:pt>
    <dgm:pt modelId="{443C60A8-FE0D-48B8-96B3-E77CBCB8E15B}" type="pres">
      <dgm:prSet presAssocID="{AF9090A6-7067-42A6-AEF4-5E51CA4DDD66}" presName="node" presStyleLbl="node1" presStyleIdx="4" presStyleCnt="5">
        <dgm:presLayoutVars>
          <dgm:bulletEnabled val="1"/>
        </dgm:presLayoutVars>
      </dgm:prSet>
      <dgm:spPr/>
    </dgm:pt>
  </dgm:ptLst>
  <dgm:cxnLst>
    <dgm:cxn modelId="{1F17EE08-57A9-48E0-A9AA-482E6AB4AD94}" type="presOf" srcId="{B50E5548-DE5B-4489-88AD-D70ED1297B9C}" destId="{58BB20C2-827C-4E91-B2D2-EEF5A024874D}" srcOrd="1" destOrd="0" presId="urn:microsoft.com/office/officeart/2016/7/layout/RepeatingBendingProcessNew"/>
    <dgm:cxn modelId="{3479AB0D-E2B9-4453-9F4F-54D8CBC1EE48}" type="presOf" srcId="{7300D2B2-BD53-4C02-B3AD-BC4989B8F507}" destId="{9E4C7CFF-03BB-4E37-AFC6-FB6F4CE33A26}" srcOrd="0" destOrd="0" presId="urn:microsoft.com/office/officeart/2016/7/layout/RepeatingBendingProcessNew"/>
    <dgm:cxn modelId="{FF655315-74F9-4B32-8CAF-AEF5344F24E2}" type="presOf" srcId="{8BC236F8-BDDF-4DE0-AB21-75833D69E7AE}" destId="{8503E7F8-2AFE-412E-ADF5-0D5BD0FBF254}" srcOrd="0" destOrd="0" presId="urn:microsoft.com/office/officeart/2016/7/layout/RepeatingBendingProcessNew"/>
    <dgm:cxn modelId="{CE216C1C-4F40-41BF-A787-98C8E92906E5}" type="presOf" srcId="{0B8AD33F-1BCA-43E1-AB3D-F0D8665F1F78}" destId="{5DC5660B-0736-48A2-A52B-5960E9993B2E}" srcOrd="0" destOrd="0" presId="urn:microsoft.com/office/officeart/2016/7/layout/RepeatingBendingProcessNew"/>
    <dgm:cxn modelId="{B86AAE1F-2F10-4C76-AB74-8F7A7642D868}" srcId="{23016FE1-BED1-426D-BC2F-2C272369C73D}" destId="{6EC401C0-F441-4803-B8BA-DA34C8A49DED}" srcOrd="0" destOrd="0" parTransId="{00FCBE3F-1F12-4F70-94C8-5453DF0BA31A}" sibTransId="{E8E4B58A-D0D1-4B49-A96F-53C238313ADB}"/>
    <dgm:cxn modelId="{05FEFF27-1B16-4D74-B3DC-F1CBC6C4C769}" srcId="{23016FE1-BED1-426D-BC2F-2C272369C73D}" destId="{AF9090A6-7067-42A6-AEF4-5E51CA4DDD66}" srcOrd="4" destOrd="0" parTransId="{7EFEAD7E-66F9-4287-83AC-C84942602039}" sibTransId="{4D8A15BC-68C4-423C-B867-481018D46C41}"/>
    <dgm:cxn modelId="{6C6DB52C-07F0-4C48-B0FD-452A6FCD17EA}" type="presOf" srcId="{E8E4B58A-D0D1-4B49-A96F-53C238313ADB}" destId="{DA015BE0-4FC0-4528-B7E1-A44602761F7F}" srcOrd="1" destOrd="0" presId="urn:microsoft.com/office/officeart/2016/7/layout/RepeatingBendingProcessNew"/>
    <dgm:cxn modelId="{88208A37-C8CF-42AB-93EB-8D60E49A793E}" srcId="{23016FE1-BED1-426D-BC2F-2C272369C73D}" destId="{39362ECA-A811-4128-AA72-4729BD94AF25}" srcOrd="2" destOrd="0" parTransId="{89B03320-630B-4128-B273-3211C05021AB}" sibTransId="{0B8AD33F-1BCA-43E1-AB3D-F0D8665F1F78}"/>
    <dgm:cxn modelId="{BA51243A-2103-4B06-B74C-800906D7FC4B}" type="presOf" srcId="{39362ECA-A811-4128-AA72-4729BD94AF25}" destId="{B9BC7486-D346-45CE-A730-C8116D5E84C1}" srcOrd="0" destOrd="0" presId="urn:microsoft.com/office/officeart/2016/7/layout/RepeatingBendingProcessNew"/>
    <dgm:cxn modelId="{BB3F323C-D055-4C3F-A21B-71DAA8552C1D}" type="presOf" srcId="{0B8AD33F-1BCA-43E1-AB3D-F0D8665F1F78}" destId="{525FAE41-93E1-4559-AD2F-05D215D7494D}" srcOrd="1" destOrd="0" presId="urn:microsoft.com/office/officeart/2016/7/layout/RepeatingBendingProcessNew"/>
    <dgm:cxn modelId="{AE6E053F-A109-4148-B189-7421F0CA0438}" srcId="{23016FE1-BED1-426D-BC2F-2C272369C73D}" destId="{EFE7D849-5849-4414-B7B7-69295443DE1E}" srcOrd="3" destOrd="0" parTransId="{AE2BABB7-7A0C-4078-836A-78F4860B9BD3}" sibTransId="{8BC236F8-BDDF-4DE0-AB21-75833D69E7AE}"/>
    <dgm:cxn modelId="{C579856A-B2E9-4150-A653-E0716EB399DF}" type="presOf" srcId="{E8E4B58A-D0D1-4B49-A96F-53C238313ADB}" destId="{4D9E1291-077B-4F33-966D-412B0A5F3BB9}" srcOrd="0" destOrd="0" presId="urn:microsoft.com/office/officeart/2016/7/layout/RepeatingBendingProcessNew"/>
    <dgm:cxn modelId="{3B0C5253-1593-48A3-9684-B1EE5EA6E8F4}" type="presOf" srcId="{8BC236F8-BDDF-4DE0-AB21-75833D69E7AE}" destId="{928B827F-634C-4F6F-B7F6-C96424E82748}" srcOrd="1" destOrd="0" presId="urn:microsoft.com/office/officeart/2016/7/layout/RepeatingBendingProcessNew"/>
    <dgm:cxn modelId="{28D1918A-0EA2-4ECB-83CE-33E5D37F3FF9}" type="presOf" srcId="{B50E5548-DE5B-4489-88AD-D70ED1297B9C}" destId="{A6B0C5F6-B02E-4017-A0A1-3C405625C483}" srcOrd="0" destOrd="0" presId="urn:microsoft.com/office/officeart/2016/7/layout/RepeatingBendingProcessNew"/>
    <dgm:cxn modelId="{950C67AB-0EDD-4DAC-955A-EC067F06E812}" type="presOf" srcId="{EFE7D849-5849-4414-B7B7-69295443DE1E}" destId="{5044CB82-7A60-42BF-B307-16FCAE0A889D}" srcOrd="0" destOrd="0" presId="urn:microsoft.com/office/officeart/2016/7/layout/RepeatingBendingProcessNew"/>
    <dgm:cxn modelId="{EE69CABA-5C5B-4928-9363-E4458E27E28B}" type="presOf" srcId="{23016FE1-BED1-426D-BC2F-2C272369C73D}" destId="{7D6DF4FF-7200-4E21-8E22-E7BCCD41E564}" srcOrd="0" destOrd="0" presId="urn:microsoft.com/office/officeart/2016/7/layout/RepeatingBendingProcessNew"/>
    <dgm:cxn modelId="{00505CC1-C9A8-4E8B-AA88-897F34428781}" srcId="{23016FE1-BED1-426D-BC2F-2C272369C73D}" destId="{7300D2B2-BD53-4C02-B3AD-BC4989B8F507}" srcOrd="1" destOrd="0" parTransId="{913AE55F-7D3E-4D2B-BF15-8A5D55945849}" sibTransId="{B50E5548-DE5B-4489-88AD-D70ED1297B9C}"/>
    <dgm:cxn modelId="{168785D7-BFCC-4369-8187-785E05B528E3}" type="presOf" srcId="{6EC401C0-F441-4803-B8BA-DA34C8A49DED}" destId="{2F12DB1B-2EB2-4B15-BF27-40964182F561}" srcOrd="0" destOrd="0" presId="urn:microsoft.com/office/officeart/2016/7/layout/RepeatingBendingProcessNew"/>
    <dgm:cxn modelId="{1AD6E1E3-807C-473C-B9F2-041225A2FDD7}" type="presOf" srcId="{AF9090A6-7067-42A6-AEF4-5E51CA4DDD66}" destId="{443C60A8-FE0D-48B8-96B3-E77CBCB8E15B}" srcOrd="0" destOrd="0" presId="urn:microsoft.com/office/officeart/2016/7/layout/RepeatingBendingProcessNew"/>
    <dgm:cxn modelId="{B19F51E4-9FB8-4987-8F09-7F22B0E01D62}" type="presParOf" srcId="{7D6DF4FF-7200-4E21-8E22-E7BCCD41E564}" destId="{2F12DB1B-2EB2-4B15-BF27-40964182F561}" srcOrd="0" destOrd="0" presId="urn:microsoft.com/office/officeart/2016/7/layout/RepeatingBendingProcessNew"/>
    <dgm:cxn modelId="{BCBAE30C-222F-46B2-9733-F5C2669BE31B}" type="presParOf" srcId="{7D6DF4FF-7200-4E21-8E22-E7BCCD41E564}" destId="{4D9E1291-077B-4F33-966D-412B0A5F3BB9}" srcOrd="1" destOrd="0" presId="urn:microsoft.com/office/officeart/2016/7/layout/RepeatingBendingProcessNew"/>
    <dgm:cxn modelId="{322E37B9-8879-4471-B262-AB9BB9526B16}" type="presParOf" srcId="{4D9E1291-077B-4F33-966D-412B0A5F3BB9}" destId="{DA015BE0-4FC0-4528-B7E1-A44602761F7F}" srcOrd="0" destOrd="0" presId="urn:microsoft.com/office/officeart/2016/7/layout/RepeatingBendingProcessNew"/>
    <dgm:cxn modelId="{ECF3C334-3346-4D32-9759-167EAF72E96B}" type="presParOf" srcId="{7D6DF4FF-7200-4E21-8E22-E7BCCD41E564}" destId="{9E4C7CFF-03BB-4E37-AFC6-FB6F4CE33A26}" srcOrd="2" destOrd="0" presId="urn:microsoft.com/office/officeart/2016/7/layout/RepeatingBendingProcessNew"/>
    <dgm:cxn modelId="{E08137A1-716F-46F0-BD71-9BBC7CE08E22}" type="presParOf" srcId="{7D6DF4FF-7200-4E21-8E22-E7BCCD41E564}" destId="{A6B0C5F6-B02E-4017-A0A1-3C405625C483}" srcOrd="3" destOrd="0" presId="urn:microsoft.com/office/officeart/2016/7/layout/RepeatingBendingProcessNew"/>
    <dgm:cxn modelId="{9948109D-BD46-4432-AE3D-A68A2EBA483D}" type="presParOf" srcId="{A6B0C5F6-B02E-4017-A0A1-3C405625C483}" destId="{58BB20C2-827C-4E91-B2D2-EEF5A024874D}" srcOrd="0" destOrd="0" presId="urn:microsoft.com/office/officeart/2016/7/layout/RepeatingBendingProcessNew"/>
    <dgm:cxn modelId="{2988FFB9-9BC5-4177-8283-6DFC93C057EA}" type="presParOf" srcId="{7D6DF4FF-7200-4E21-8E22-E7BCCD41E564}" destId="{B9BC7486-D346-45CE-A730-C8116D5E84C1}" srcOrd="4" destOrd="0" presId="urn:microsoft.com/office/officeart/2016/7/layout/RepeatingBendingProcessNew"/>
    <dgm:cxn modelId="{642CF99D-C587-43BB-BE37-672D7CAD3F6E}" type="presParOf" srcId="{7D6DF4FF-7200-4E21-8E22-E7BCCD41E564}" destId="{5DC5660B-0736-48A2-A52B-5960E9993B2E}" srcOrd="5" destOrd="0" presId="urn:microsoft.com/office/officeart/2016/7/layout/RepeatingBendingProcessNew"/>
    <dgm:cxn modelId="{21FCA48E-1ADD-4DFA-B918-AC925399149A}" type="presParOf" srcId="{5DC5660B-0736-48A2-A52B-5960E9993B2E}" destId="{525FAE41-93E1-4559-AD2F-05D215D7494D}" srcOrd="0" destOrd="0" presId="urn:microsoft.com/office/officeart/2016/7/layout/RepeatingBendingProcessNew"/>
    <dgm:cxn modelId="{C0E5D539-BDCB-418E-9493-40AB6EC5EA6F}" type="presParOf" srcId="{7D6DF4FF-7200-4E21-8E22-E7BCCD41E564}" destId="{5044CB82-7A60-42BF-B307-16FCAE0A889D}" srcOrd="6" destOrd="0" presId="urn:microsoft.com/office/officeart/2016/7/layout/RepeatingBendingProcessNew"/>
    <dgm:cxn modelId="{370563C8-8B6D-4769-9DCA-C099ABB1E43D}" type="presParOf" srcId="{7D6DF4FF-7200-4E21-8E22-E7BCCD41E564}" destId="{8503E7F8-2AFE-412E-ADF5-0D5BD0FBF254}" srcOrd="7" destOrd="0" presId="urn:microsoft.com/office/officeart/2016/7/layout/RepeatingBendingProcessNew"/>
    <dgm:cxn modelId="{4792DD78-2B27-4CAB-AB8E-A944C0B66FBC}" type="presParOf" srcId="{8503E7F8-2AFE-412E-ADF5-0D5BD0FBF254}" destId="{928B827F-634C-4F6F-B7F6-C96424E82748}" srcOrd="0" destOrd="0" presId="urn:microsoft.com/office/officeart/2016/7/layout/RepeatingBendingProcessNew"/>
    <dgm:cxn modelId="{DBF0877B-09C3-4FBE-B34C-624F05A2B6FE}" type="presParOf" srcId="{7D6DF4FF-7200-4E21-8E22-E7BCCD41E564}" destId="{443C60A8-FE0D-48B8-96B3-E77CBCB8E15B}" srcOrd="8"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F1C95A-E00D-4735-BF1A-A78DA2C47BB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72AC8DF-6E39-4B0E-AD4D-D7655F0248C7}">
      <dgm:prSet custT="1"/>
      <dgm:spPr/>
      <dgm:t>
        <a:bodyPr/>
        <a:lstStyle/>
        <a:p>
          <a:r>
            <a:rPr lang="en-GB" sz="1100" dirty="0"/>
            <a:t>Benefits</a:t>
          </a:r>
          <a:br>
            <a:rPr lang="en-GB" sz="1100" dirty="0"/>
          </a:br>
          <a:r>
            <a:rPr lang="en-GB" sz="1100" dirty="0"/>
            <a:t>-Promotes independence and self-management</a:t>
          </a:r>
          <a:br>
            <a:rPr lang="en-GB" sz="1100" dirty="0"/>
          </a:br>
          <a:r>
            <a:rPr lang="en-GB" sz="1100" dirty="0"/>
            <a:t>- Supports ageing in place and person-centred care</a:t>
          </a:r>
          <a:br>
            <a:rPr lang="en-GB" sz="1100" dirty="0"/>
          </a:br>
          <a:r>
            <a:rPr lang="en-GB" sz="1100" dirty="0"/>
            <a:t>- Improves monitoring of long-term conditions</a:t>
          </a:r>
          <a:br>
            <a:rPr lang="en-GB" sz="1100" dirty="0"/>
          </a:br>
          <a:r>
            <a:rPr lang="en-GB" sz="1100" dirty="0"/>
            <a:t>✓-May reduce pressure on NHS and social care services</a:t>
          </a:r>
          <a:endParaRPr lang="en-US" sz="1100" dirty="0"/>
        </a:p>
      </dgm:t>
    </dgm:pt>
    <dgm:pt modelId="{C63F8CF0-29F4-4DF3-9056-465FB4C0E28E}" type="parTrans" cxnId="{27939F38-B967-4F1A-A88D-AE94CE830758}">
      <dgm:prSet/>
      <dgm:spPr/>
      <dgm:t>
        <a:bodyPr/>
        <a:lstStyle/>
        <a:p>
          <a:endParaRPr lang="en-US"/>
        </a:p>
      </dgm:t>
    </dgm:pt>
    <dgm:pt modelId="{1349D2FD-57D1-4D64-A078-A1CBFB5D27D6}" type="sibTrans" cxnId="{27939F38-B967-4F1A-A88D-AE94CE830758}">
      <dgm:prSet/>
      <dgm:spPr/>
      <dgm:t>
        <a:bodyPr/>
        <a:lstStyle/>
        <a:p>
          <a:endParaRPr lang="en-US"/>
        </a:p>
      </dgm:t>
    </dgm:pt>
    <dgm:pt modelId="{1813E0E5-EA06-481F-977D-D46AA1136A74}">
      <dgm:prSet custT="1"/>
      <dgm:spPr/>
      <dgm:t>
        <a:bodyPr/>
        <a:lstStyle/>
        <a:p>
          <a:r>
            <a:rPr lang="en-GB" sz="1100" dirty="0"/>
            <a:t>Challenges</a:t>
          </a:r>
          <a:br>
            <a:rPr lang="en-GB" sz="1100" dirty="0"/>
          </a:br>
          <a:r>
            <a:rPr lang="en-GB" sz="1100" dirty="0"/>
            <a:t>-Digital exclusion and low digital confidence (Independent Age, 2023)</a:t>
          </a:r>
          <a:br>
            <a:rPr lang="en-GB" sz="1100" dirty="0"/>
          </a:br>
          <a:r>
            <a:rPr lang="en-GB" sz="1100" dirty="0"/>
            <a:t>-Privacy and surveillance concerns</a:t>
          </a:r>
          <a:br>
            <a:rPr lang="en-GB" sz="1100" dirty="0"/>
          </a:br>
          <a:r>
            <a:rPr lang="en-GB" sz="1100" dirty="0"/>
            <a:t>-Risk of reduced face-to-face interaction</a:t>
          </a:r>
          <a:br>
            <a:rPr lang="en-GB" sz="1100" dirty="0"/>
          </a:br>
          <a:r>
            <a:rPr lang="en-GB" sz="1100" dirty="0"/>
            <a:t>-High implementation and maintenance costs</a:t>
          </a:r>
          <a:endParaRPr lang="en-US" sz="1100" dirty="0"/>
        </a:p>
      </dgm:t>
    </dgm:pt>
    <dgm:pt modelId="{5776375C-A6D2-4F99-99C3-0D5E3F5569A4}" type="parTrans" cxnId="{43D981B5-A873-4A14-B0FF-CA76CD692EBF}">
      <dgm:prSet/>
      <dgm:spPr/>
      <dgm:t>
        <a:bodyPr/>
        <a:lstStyle/>
        <a:p>
          <a:endParaRPr lang="en-US"/>
        </a:p>
      </dgm:t>
    </dgm:pt>
    <dgm:pt modelId="{E853F304-D034-49B6-8F2B-C18A383C8E10}" type="sibTrans" cxnId="{43D981B5-A873-4A14-B0FF-CA76CD692EBF}">
      <dgm:prSet/>
      <dgm:spPr/>
      <dgm:t>
        <a:bodyPr/>
        <a:lstStyle/>
        <a:p>
          <a:endParaRPr lang="en-US"/>
        </a:p>
      </dgm:t>
    </dgm:pt>
    <dgm:pt modelId="{C9DE774D-949B-474E-9234-E3FA0E399CB3}" type="pres">
      <dgm:prSet presAssocID="{26F1C95A-E00D-4735-BF1A-A78DA2C47BBB}" presName="hierChild1" presStyleCnt="0">
        <dgm:presLayoutVars>
          <dgm:chPref val="1"/>
          <dgm:dir/>
          <dgm:animOne val="branch"/>
          <dgm:animLvl val="lvl"/>
          <dgm:resizeHandles/>
        </dgm:presLayoutVars>
      </dgm:prSet>
      <dgm:spPr/>
    </dgm:pt>
    <dgm:pt modelId="{1CFD9D59-1E65-46B8-BFBA-1D5D2A407810}" type="pres">
      <dgm:prSet presAssocID="{B72AC8DF-6E39-4B0E-AD4D-D7655F0248C7}" presName="hierRoot1" presStyleCnt="0"/>
      <dgm:spPr/>
    </dgm:pt>
    <dgm:pt modelId="{D66CB32E-5E9A-4141-88FA-7F26F873FC9C}" type="pres">
      <dgm:prSet presAssocID="{B72AC8DF-6E39-4B0E-AD4D-D7655F0248C7}" presName="composite" presStyleCnt="0"/>
      <dgm:spPr/>
    </dgm:pt>
    <dgm:pt modelId="{D668A944-655E-474F-A3D6-4F75901618DA}" type="pres">
      <dgm:prSet presAssocID="{B72AC8DF-6E39-4B0E-AD4D-D7655F0248C7}" presName="background" presStyleLbl="node0" presStyleIdx="0" presStyleCnt="2"/>
      <dgm:spPr/>
    </dgm:pt>
    <dgm:pt modelId="{7ED31269-C71F-4D48-BC9B-4EC28A0B4F42}" type="pres">
      <dgm:prSet presAssocID="{B72AC8DF-6E39-4B0E-AD4D-D7655F0248C7}" presName="text" presStyleLbl="fgAcc0" presStyleIdx="0" presStyleCnt="2" custScaleX="103098" custScaleY="116425">
        <dgm:presLayoutVars>
          <dgm:chPref val="3"/>
        </dgm:presLayoutVars>
      </dgm:prSet>
      <dgm:spPr/>
    </dgm:pt>
    <dgm:pt modelId="{F8242D4C-CB9A-479C-A3AC-4CC360987C6B}" type="pres">
      <dgm:prSet presAssocID="{B72AC8DF-6E39-4B0E-AD4D-D7655F0248C7}" presName="hierChild2" presStyleCnt="0"/>
      <dgm:spPr/>
    </dgm:pt>
    <dgm:pt modelId="{D9EF2F31-7309-451C-BCFA-14F33CD05F05}" type="pres">
      <dgm:prSet presAssocID="{1813E0E5-EA06-481F-977D-D46AA1136A74}" presName="hierRoot1" presStyleCnt="0"/>
      <dgm:spPr/>
    </dgm:pt>
    <dgm:pt modelId="{D578F8E9-9244-4E00-BE55-35DFB4192F3B}" type="pres">
      <dgm:prSet presAssocID="{1813E0E5-EA06-481F-977D-D46AA1136A74}" presName="composite" presStyleCnt="0"/>
      <dgm:spPr/>
    </dgm:pt>
    <dgm:pt modelId="{93795B30-45F1-4DA7-92DB-92FEB91BEA33}" type="pres">
      <dgm:prSet presAssocID="{1813E0E5-EA06-481F-977D-D46AA1136A74}" presName="background" presStyleLbl="node0" presStyleIdx="1" presStyleCnt="2"/>
      <dgm:spPr/>
    </dgm:pt>
    <dgm:pt modelId="{79EA0D9F-2949-4578-A306-51B25CE8E3BD}" type="pres">
      <dgm:prSet presAssocID="{1813E0E5-EA06-481F-977D-D46AA1136A74}" presName="text" presStyleLbl="fgAcc0" presStyleIdx="1" presStyleCnt="2" custScaleX="122406" custScaleY="140701" custLinFactNeighborX="-1097" custLinFactNeighborY="470">
        <dgm:presLayoutVars>
          <dgm:chPref val="3"/>
        </dgm:presLayoutVars>
      </dgm:prSet>
      <dgm:spPr/>
    </dgm:pt>
    <dgm:pt modelId="{42D996FE-CF23-4E35-A595-070ED384E8CE}" type="pres">
      <dgm:prSet presAssocID="{1813E0E5-EA06-481F-977D-D46AA1136A74}" presName="hierChild2" presStyleCnt="0"/>
      <dgm:spPr/>
    </dgm:pt>
  </dgm:ptLst>
  <dgm:cxnLst>
    <dgm:cxn modelId="{27939F38-B967-4F1A-A88D-AE94CE830758}" srcId="{26F1C95A-E00D-4735-BF1A-A78DA2C47BBB}" destId="{B72AC8DF-6E39-4B0E-AD4D-D7655F0248C7}" srcOrd="0" destOrd="0" parTransId="{C63F8CF0-29F4-4DF3-9056-465FB4C0E28E}" sibTransId="{1349D2FD-57D1-4D64-A078-A1CBFB5D27D6}"/>
    <dgm:cxn modelId="{98798171-83D3-4F99-B0E0-0EF722DA92FB}" type="presOf" srcId="{B72AC8DF-6E39-4B0E-AD4D-D7655F0248C7}" destId="{7ED31269-C71F-4D48-BC9B-4EC28A0B4F42}" srcOrd="0" destOrd="0" presId="urn:microsoft.com/office/officeart/2005/8/layout/hierarchy1"/>
    <dgm:cxn modelId="{43D981B5-A873-4A14-B0FF-CA76CD692EBF}" srcId="{26F1C95A-E00D-4735-BF1A-A78DA2C47BBB}" destId="{1813E0E5-EA06-481F-977D-D46AA1136A74}" srcOrd="1" destOrd="0" parTransId="{5776375C-A6D2-4F99-99C3-0D5E3F5569A4}" sibTransId="{E853F304-D034-49B6-8F2B-C18A383C8E10}"/>
    <dgm:cxn modelId="{1BE12DCE-161C-4390-BC4C-C3FFE86C0260}" type="presOf" srcId="{1813E0E5-EA06-481F-977D-D46AA1136A74}" destId="{79EA0D9F-2949-4578-A306-51B25CE8E3BD}" srcOrd="0" destOrd="0" presId="urn:microsoft.com/office/officeart/2005/8/layout/hierarchy1"/>
    <dgm:cxn modelId="{75A592FB-7B16-4F72-9DF7-9C804BC8BD73}" type="presOf" srcId="{26F1C95A-E00D-4735-BF1A-A78DA2C47BBB}" destId="{C9DE774D-949B-474E-9234-E3FA0E399CB3}" srcOrd="0" destOrd="0" presId="urn:microsoft.com/office/officeart/2005/8/layout/hierarchy1"/>
    <dgm:cxn modelId="{1551014D-B193-4645-8110-F362EEE353FB}" type="presParOf" srcId="{C9DE774D-949B-474E-9234-E3FA0E399CB3}" destId="{1CFD9D59-1E65-46B8-BFBA-1D5D2A407810}" srcOrd="0" destOrd="0" presId="urn:microsoft.com/office/officeart/2005/8/layout/hierarchy1"/>
    <dgm:cxn modelId="{00EAA36C-8C9F-4AEE-8E45-D53D736036BF}" type="presParOf" srcId="{1CFD9D59-1E65-46B8-BFBA-1D5D2A407810}" destId="{D66CB32E-5E9A-4141-88FA-7F26F873FC9C}" srcOrd="0" destOrd="0" presId="urn:microsoft.com/office/officeart/2005/8/layout/hierarchy1"/>
    <dgm:cxn modelId="{8C53F926-6BE3-4FB6-9425-25ACA2A92F29}" type="presParOf" srcId="{D66CB32E-5E9A-4141-88FA-7F26F873FC9C}" destId="{D668A944-655E-474F-A3D6-4F75901618DA}" srcOrd="0" destOrd="0" presId="urn:microsoft.com/office/officeart/2005/8/layout/hierarchy1"/>
    <dgm:cxn modelId="{9B3CCD65-530B-4AEF-ABA3-BDE8F8A9CA11}" type="presParOf" srcId="{D66CB32E-5E9A-4141-88FA-7F26F873FC9C}" destId="{7ED31269-C71F-4D48-BC9B-4EC28A0B4F42}" srcOrd="1" destOrd="0" presId="urn:microsoft.com/office/officeart/2005/8/layout/hierarchy1"/>
    <dgm:cxn modelId="{E2BA69A8-FC1E-4157-B1EC-6FAAFF686E00}" type="presParOf" srcId="{1CFD9D59-1E65-46B8-BFBA-1D5D2A407810}" destId="{F8242D4C-CB9A-479C-A3AC-4CC360987C6B}" srcOrd="1" destOrd="0" presId="urn:microsoft.com/office/officeart/2005/8/layout/hierarchy1"/>
    <dgm:cxn modelId="{F3FB748C-B989-4BAA-A9FA-4047EE9A283E}" type="presParOf" srcId="{C9DE774D-949B-474E-9234-E3FA0E399CB3}" destId="{D9EF2F31-7309-451C-BCFA-14F33CD05F05}" srcOrd="1" destOrd="0" presId="urn:microsoft.com/office/officeart/2005/8/layout/hierarchy1"/>
    <dgm:cxn modelId="{ECA14F65-1A3A-4681-A65E-B7BA4A86D672}" type="presParOf" srcId="{D9EF2F31-7309-451C-BCFA-14F33CD05F05}" destId="{D578F8E9-9244-4E00-BE55-35DFB4192F3B}" srcOrd="0" destOrd="0" presId="urn:microsoft.com/office/officeart/2005/8/layout/hierarchy1"/>
    <dgm:cxn modelId="{D970667C-0037-48A6-88E0-DF2DA093719A}" type="presParOf" srcId="{D578F8E9-9244-4E00-BE55-35DFB4192F3B}" destId="{93795B30-45F1-4DA7-92DB-92FEB91BEA33}" srcOrd="0" destOrd="0" presId="urn:microsoft.com/office/officeart/2005/8/layout/hierarchy1"/>
    <dgm:cxn modelId="{9E23F510-81E8-4927-99D8-0598B51BB14E}" type="presParOf" srcId="{D578F8E9-9244-4E00-BE55-35DFB4192F3B}" destId="{79EA0D9F-2949-4578-A306-51B25CE8E3BD}" srcOrd="1" destOrd="0" presId="urn:microsoft.com/office/officeart/2005/8/layout/hierarchy1"/>
    <dgm:cxn modelId="{282BCB60-0F2B-4F65-AF8E-94D3F51E86D6}" type="presParOf" srcId="{D9EF2F31-7309-451C-BCFA-14F33CD05F05}" destId="{42D996FE-CF23-4E35-A595-070ED384E8C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C45720-DDC9-4717-B1EB-A961EB3C813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E6BCAC-6F32-425F-9595-05F6D88A8983}">
      <dgm:prSet/>
      <dgm:spPr/>
      <dgm:t>
        <a:bodyPr/>
        <a:lstStyle/>
        <a:p>
          <a:pPr>
            <a:lnSpc>
              <a:spcPct val="100000"/>
            </a:lnSpc>
          </a:pPr>
          <a:endParaRPr lang="en-US" dirty="0"/>
        </a:p>
      </dgm:t>
    </dgm:pt>
    <dgm:pt modelId="{23843211-D6C2-46D1-A855-8B3DB21EDA9F}" type="parTrans" cxnId="{38ACF931-3065-405D-9773-A1049E71FB90}">
      <dgm:prSet/>
      <dgm:spPr/>
      <dgm:t>
        <a:bodyPr/>
        <a:lstStyle/>
        <a:p>
          <a:endParaRPr lang="en-US"/>
        </a:p>
      </dgm:t>
    </dgm:pt>
    <dgm:pt modelId="{73BFBFFE-D24C-48BD-BB61-27ADE1E6ED4D}" type="sibTrans" cxnId="{38ACF931-3065-405D-9773-A1049E71FB90}">
      <dgm:prSet/>
      <dgm:spPr/>
      <dgm:t>
        <a:bodyPr/>
        <a:lstStyle/>
        <a:p>
          <a:endParaRPr lang="en-US"/>
        </a:p>
      </dgm:t>
    </dgm:pt>
    <dgm:pt modelId="{5408EC66-AF2A-4D83-9942-C7DEDC541AD1}">
      <dgm:prSet/>
      <dgm:spPr/>
      <dgm:t>
        <a:bodyPr/>
        <a:lstStyle/>
        <a:p>
          <a:pPr>
            <a:lnSpc>
              <a:spcPct val="100000"/>
            </a:lnSpc>
          </a:pPr>
          <a:endParaRPr lang="en-US" dirty="0"/>
        </a:p>
      </dgm:t>
    </dgm:pt>
    <dgm:pt modelId="{C71F37D9-5066-4573-B9D5-A166AC66E76A}" type="parTrans" cxnId="{ACAB531C-4F6D-4F7D-8C9A-6E31ED78677E}">
      <dgm:prSet/>
      <dgm:spPr/>
      <dgm:t>
        <a:bodyPr/>
        <a:lstStyle/>
        <a:p>
          <a:endParaRPr lang="en-US"/>
        </a:p>
      </dgm:t>
    </dgm:pt>
    <dgm:pt modelId="{6872750D-3EC8-4F26-BE2C-AAADFF4824B5}" type="sibTrans" cxnId="{ACAB531C-4F6D-4F7D-8C9A-6E31ED78677E}">
      <dgm:prSet/>
      <dgm:spPr/>
      <dgm:t>
        <a:bodyPr/>
        <a:lstStyle/>
        <a:p>
          <a:endParaRPr lang="en-US"/>
        </a:p>
      </dgm:t>
    </dgm:pt>
    <dgm:pt modelId="{50A0E0FB-0B5A-4E36-815A-2522909C06E1}">
      <dgm:prSet/>
      <dgm:spPr/>
      <dgm:t>
        <a:bodyPr/>
        <a:lstStyle/>
        <a:p>
          <a:pPr>
            <a:lnSpc>
              <a:spcPct val="100000"/>
            </a:lnSpc>
          </a:pPr>
          <a:endParaRPr lang="en-US" dirty="0"/>
        </a:p>
      </dgm:t>
    </dgm:pt>
    <dgm:pt modelId="{004529A2-8745-4B73-80ED-A25436761614}" type="parTrans" cxnId="{03C9051A-82A3-42E9-9F72-ECBD46F90D41}">
      <dgm:prSet/>
      <dgm:spPr/>
      <dgm:t>
        <a:bodyPr/>
        <a:lstStyle/>
        <a:p>
          <a:endParaRPr lang="en-US"/>
        </a:p>
      </dgm:t>
    </dgm:pt>
    <dgm:pt modelId="{14C63BF5-74C4-4B4E-9D2D-A93F3CAF01D8}" type="sibTrans" cxnId="{03C9051A-82A3-42E9-9F72-ECBD46F90D41}">
      <dgm:prSet/>
      <dgm:spPr/>
      <dgm:t>
        <a:bodyPr/>
        <a:lstStyle/>
        <a:p>
          <a:endParaRPr lang="en-US"/>
        </a:p>
      </dgm:t>
    </dgm:pt>
    <dgm:pt modelId="{869B2B98-D876-4C55-9DAA-1ACF1727A18D}" type="pres">
      <dgm:prSet presAssocID="{B1C45720-DDC9-4717-B1EB-A961EB3C813F}" presName="root" presStyleCnt="0">
        <dgm:presLayoutVars>
          <dgm:dir/>
          <dgm:resizeHandles val="exact"/>
        </dgm:presLayoutVars>
      </dgm:prSet>
      <dgm:spPr/>
    </dgm:pt>
    <dgm:pt modelId="{B73506EA-3C08-4D33-BEF2-8045B1162295}" type="pres">
      <dgm:prSet presAssocID="{46E6BCAC-6F32-425F-9595-05F6D88A8983}" presName="compNode" presStyleCnt="0"/>
      <dgm:spPr/>
    </dgm:pt>
    <dgm:pt modelId="{EC00A280-FE77-461D-9028-FB1A8AB1070D}" type="pres">
      <dgm:prSet presAssocID="{46E6BCAC-6F32-425F-9595-05F6D88A8983}" presName="bgRect" presStyleLbl="bgShp" presStyleIdx="0" presStyleCnt="3"/>
      <dgm:spPr/>
    </dgm:pt>
    <dgm:pt modelId="{B2A4697F-DE2F-4F5C-881B-BF53F5379183}" type="pres">
      <dgm:prSet presAssocID="{46E6BCAC-6F32-425F-9595-05F6D88A898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rain in head"/>
        </a:ext>
      </dgm:extLst>
    </dgm:pt>
    <dgm:pt modelId="{60C78375-2EF9-426E-A44D-D9E3E5EED410}" type="pres">
      <dgm:prSet presAssocID="{46E6BCAC-6F32-425F-9595-05F6D88A8983}" presName="spaceRect" presStyleCnt="0"/>
      <dgm:spPr/>
    </dgm:pt>
    <dgm:pt modelId="{C4ABD720-2606-40A4-8717-1A56F8ED2C04}" type="pres">
      <dgm:prSet presAssocID="{46E6BCAC-6F32-425F-9595-05F6D88A8983}" presName="parTx" presStyleLbl="revTx" presStyleIdx="0" presStyleCnt="3">
        <dgm:presLayoutVars>
          <dgm:chMax val="0"/>
          <dgm:chPref val="0"/>
        </dgm:presLayoutVars>
      </dgm:prSet>
      <dgm:spPr/>
    </dgm:pt>
    <dgm:pt modelId="{C813639C-F85B-47A2-AD9D-0D26632692DA}" type="pres">
      <dgm:prSet presAssocID="{73BFBFFE-D24C-48BD-BB61-27ADE1E6ED4D}" presName="sibTrans" presStyleCnt="0"/>
      <dgm:spPr/>
    </dgm:pt>
    <dgm:pt modelId="{AE4333D6-92A2-4757-808E-04A16C912B89}" type="pres">
      <dgm:prSet presAssocID="{5408EC66-AF2A-4D83-9942-C7DEDC541AD1}" presName="compNode" presStyleCnt="0"/>
      <dgm:spPr/>
    </dgm:pt>
    <dgm:pt modelId="{9C763EC5-4941-4CB2-A1B6-31E670460F00}" type="pres">
      <dgm:prSet presAssocID="{5408EC66-AF2A-4D83-9942-C7DEDC541AD1}" presName="bgRect" presStyleLbl="bgShp" presStyleIdx="1" presStyleCnt="3"/>
      <dgm:spPr/>
    </dgm:pt>
    <dgm:pt modelId="{C17733CF-146E-43B7-A18C-B7FF03000CFE}" type="pres">
      <dgm:prSet presAssocID="{5408EC66-AF2A-4D83-9942-C7DEDC541AD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A52AC7B7-6E95-49AC-95E6-C9C4242C6917}" type="pres">
      <dgm:prSet presAssocID="{5408EC66-AF2A-4D83-9942-C7DEDC541AD1}" presName="spaceRect" presStyleCnt="0"/>
      <dgm:spPr/>
    </dgm:pt>
    <dgm:pt modelId="{92F94721-47A1-4BD7-9384-421427DAEB32}" type="pres">
      <dgm:prSet presAssocID="{5408EC66-AF2A-4D83-9942-C7DEDC541AD1}" presName="parTx" presStyleLbl="revTx" presStyleIdx="1" presStyleCnt="3">
        <dgm:presLayoutVars>
          <dgm:chMax val="0"/>
          <dgm:chPref val="0"/>
        </dgm:presLayoutVars>
      </dgm:prSet>
      <dgm:spPr/>
    </dgm:pt>
    <dgm:pt modelId="{CB8CA691-9F8E-4342-93CF-952D4D8AFC16}" type="pres">
      <dgm:prSet presAssocID="{6872750D-3EC8-4F26-BE2C-AAADFF4824B5}" presName="sibTrans" presStyleCnt="0"/>
      <dgm:spPr/>
    </dgm:pt>
    <dgm:pt modelId="{6DFE4BA8-ECC5-42B2-AF93-378E14E2FFD9}" type="pres">
      <dgm:prSet presAssocID="{50A0E0FB-0B5A-4E36-815A-2522909C06E1}" presName="compNode" presStyleCnt="0"/>
      <dgm:spPr/>
    </dgm:pt>
    <dgm:pt modelId="{C92C9530-49D0-48EB-9E61-A46215DB512F}" type="pres">
      <dgm:prSet presAssocID="{50A0E0FB-0B5A-4E36-815A-2522909C06E1}" presName="bgRect" presStyleLbl="bgShp" presStyleIdx="2" presStyleCnt="3"/>
      <dgm:spPr/>
    </dgm:pt>
    <dgm:pt modelId="{922C0437-1544-49E0-B1B4-075D90C4230F}" type="pres">
      <dgm:prSet presAssocID="{50A0E0FB-0B5A-4E36-815A-2522909C06E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erson with Cane"/>
        </a:ext>
      </dgm:extLst>
    </dgm:pt>
    <dgm:pt modelId="{86165565-702B-4189-AE40-A2D90235010A}" type="pres">
      <dgm:prSet presAssocID="{50A0E0FB-0B5A-4E36-815A-2522909C06E1}" presName="spaceRect" presStyleCnt="0"/>
      <dgm:spPr/>
    </dgm:pt>
    <dgm:pt modelId="{6328D311-CDDC-4689-A022-BEBBA5FCC41D}" type="pres">
      <dgm:prSet presAssocID="{50A0E0FB-0B5A-4E36-815A-2522909C06E1}" presName="parTx" presStyleLbl="revTx" presStyleIdx="2" presStyleCnt="3">
        <dgm:presLayoutVars>
          <dgm:chMax val="0"/>
          <dgm:chPref val="0"/>
        </dgm:presLayoutVars>
      </dgm:prSet>
      <dgm:spPr/>
    </dgm:pt>
  </dgm:ptLst>
  <dgm:cxnLst>
    <dgm:cxn modelId="{03C9051A-82A3-42E9-9F72-ECBD46F90D41}" srcId="{B1C45720-DDC9-4717-B1EB-A961EB3C813F}" destId="{50A0E0FB-0B5A-4E36-815A-2522909C06E1}" srcOrd="2" destOrd="0" parTransId="{004529A2-8745-4B73-80ED-A25436761614}" sibTransId="{14C63BF5-74C4-4B4E-9D2D-A93F3CAF01D8}"/>
    <dgm:cxn modelId="{ACAB531C-4F6D-4F7D-8C9A-6E31ED78677E}" srcId="{B1C45720-DDC9-4717-B1EB-A961EB3C813F}" destId="{5408EC66-AF2A-4D83-9942-C7DEDC541AD1}" srcOrd="1" destOrd="0" parTransId="{C71F37D9-5066-4573-B9D5-A166AC66E76A}" sibTransId="{6872750D-3EC8-4F26-BE2C-AAADFF4824B5}"/>
    <dgm:cxn modelId="{38ACF931-3065-405D-9773-A1049E71FB90}" srcId="{B1C45720-DDC9-4717-B1EB-A961EB3C813F}" destId="{46E6BCAC-6F32-425F-9595-05F6D88A8983}" srcOrd="0" destOrd="0" parTransId="{23843211-D6C2-46D1-A855-8B3DB21EDA9F}" sibTransId="{73BFBFFE-D24C-48BD-BB61-27ADE1E6ED4D}"/>
    <dgm:cxn modelId="{B28B714D-C5B2-4332-836F-33C960E01F3F}" type="presOf" srcId="{50A0E0FB-0B5A-4E36-815A-2522909C06E1}" destId="{6328D311-CDDC-4689-A022-BEBBA5FCC41D}" srcOrd="0" destOrd="0" presId="urn:microsoft.com/office/officeart/2018/2/layout/IconVerticalSolidList"/>
    <dgm:cxn modelId="{AACA2559-A712-4265-B1EF-93F16FF39C65}" type="presOf" srcId="{B1C45720-DDC9-4717-B1EB-A961EB3C813F}" destId="{869B2B98-D876-4C55-9DAA-1ACF1727A18D}" srcOrd="0" destOrd="0" presId="urn:microsoft.com/office/officeart/2018/2/layout/IconVerticalSolidList"/>
    <dgm:cxn modelId="{10507487-EE77-45A2-8B3F-AAB7AF138A42}" type="presOf" srcId="{5408EC66-AF2A-4D83-9942-C7DEDC541AD1}" destId="{92F94721-47A1-4BD7-9384-421427DAEB32}" srcOrd="0" destOrd="0" presId="urn:microsoft.com/office/officeart/2018/2/layout/IconVerticalSolidList"/>
    <dgm:cxn modelId="{7EC680D4-BD74-482F-ACB8-39F9E7DFAA20}" type="presOf" srcId="{46E6BCAC-6F32-425F-9595-05F6D88A8983}" destId="{C4ABD720-2606-40A4-8717-1A56F8ED2C04}" srcOrd="0" destOrd="0" presId="urn:microsoft.com/office/officeart/2018/2/layout/IconVerticalSolidList"/>
    <dgm:cxn modelId="{C23DFD38-FB9F-4C3A-A3A6-290CAD0D9811}" type="presParOf" srcId="{869B2B98-D876-4C55-9DAA-1ACF1727A18D}" destId="{B73506EA-3C08-4D33-BEF2-8045B1162295}" srcOrd="0" destOrd="0" presId="urn:microsoft.com/office/officeart/2018/2/layout/IconVerticalSolidList"/>
    <dgm:cxn modelId="{896DA847-6C21-4F2D-B57A-B90E0EA3CC74}" type="presParOf" srcId="{B73506EA-3C08-4D33-BEF2-8045B1162295}" destId="{EC00A280-FE77-461D-9028-FB1A8AB1070D}" srcOrd="0" destOrd="0" presId="urn:microsoft.com/office/officeart/2018/2/layout/IconVerticalSolidList"/>
    <dgm:cxn modelId="{7D26D373-794B-4507-B772-F4F918F74AD1}" type="presParOf" srcId="{B73506EA-3C08-4D33-BEF2-8045B1162295}" destId="{B2A4697F-DE2F-4F5C-881B-BF53F5379183}" srcOrd="1" destOrd="0" presId="urn:microsoft.com/office/officeart/2018/2/layout/IconVerticalSolidList"/>
    <dgm:cxn modelId="{AAA5A060-86AC-4797-B503-0F9A575618F2}" type="presParOf" srcId="{B73506EA-3C08-4D33-BEF2-8045B1162295}" destId="{60C78375-2EF9-426E-A44D-D9E3E5EED410}" srcOrd="2" destOrd="0" presId="urn:microsoft.com/office/officeart/2018/2/layout/IconVerticalSolidList"/>
    <dgm:cxn modelId="{3DCB3E9F-83E8-4BC1-B377-A0CC6ED09C8A}" type="presParOf" srcId="{B73506EA-3C08-4D33-BEF2-8045B1162295}" destId="{C4ABD720-2606-40A4-8717-1A56F8ED2C04}" srcOrd="3" destOrd="0" presId="urn:microsoft.com/office/officeart/2018/2/layout/IconVerticalSolidList"/>
    <dgm:cxn modelId="{C7478CB0-18FB-4428-9F58-7B7263FC61E6}" type="presParOf" srcId="{869B2B98-D876-4C55-9DAA-1ACF1727A18D}" destId="{C813639C-F85B-47A2-AD9D-0D26632692DA}" srcOrd="1" destOrd="0" presId="urn:microsoft.com/office/officeart/2018/2/layout/IconVerticalSolidList"/>
    <dgm:cxn modelId="{17322E9A-A542-4F99-87F2-44E1E2C147B7}" type="presParOf" srcId="{869B2B98-D876-4C55-9DAA-1ACF1727A18D}" destId="{AE4333D6-92A2-4757-808E-04A16C912B89}" srcOrd="2" destOrd="0" presId="urn:microsoft.com/office/officeart/2018/2/layout/IconVerticalSolidList"/>
    <dgm:cxn modelId="{E0B18EB2-DD29-4C67-B756-5CD56037694E}" type="presParOf" srcId="{AE4333D6-92A2-4757-808E-04A16C912B89}" destId="{9C763EC5-4941-4CB2-A1B6-31E670460F00}" srcOrd="0" destOrd="0" presId="urn:microsoft.com/office/officeart/2018/2/layout/IconVerticalSolidList"/>
    <dgm:cxn modelId="{3C9A0661-F28D-470E-BA86-AC640E0B01E7}" type="presParOf" srcId="{AE4333D6-92A2-4757-808E-04A16C912B89}" destId="{C17733CF-146E-43B7-A18C-B7FF03000CFE}" srcOrd="1" destOrd="0" presId="urn:microsoft.com/office/officeart/2018/2/layout/IconVerticalSolidList"/>
    <dgm:cxn modelId="{B15A9E70-3C8D-4F96-8D7B-0722C83E413E}" type="presParOf" srcId="{AE4333D6-92A2-4757-808E-04A16C912B89}" destId="{A52AC7B7-6E95-49AC-95E6-C9C4242C6917}" srcOrd="2" destOrd="0" presId="urn:microsoft.com/office/officeart/2018/2/layout/IconVerticalSolidList"/>
    <dgm:cxn modelId="{5D4A1E5A-FB50-4141-8BC9-EE47FD78AAE0}" type="presParOf" srcId="{AE4333D6-92A2-4757-808E-04A16C912B89}" destId="{92F94721-47A1-4BD7-9384-421427DAEB32}" srcOrd="3" destOrd="0" presId="urn:microsoft.com/office/officeart/2018/2/layout/IconVerticalSolidList"/>
    <dgm:cxn modelId="{82A681DE-E832-4B30-9AA1-B2B8A85A0EBC}" type="presParOf" srcId="{869B2B98-D876-4C55-9DAA-1ACF1727A18D}" destId="{CB8CA691-9F8E-4342-93CF-952D4D8AFC16}" srcOrd="3" destOrd="0" presId="urn:microsoft.com/office/officeart/2018/2/layout/IconVerticalSolidList"/>
    <dgm:cxn modelId="{BA7D5026-6A58-4EFB-B296-963E60110A88}" type="presParOf" srcId="{869B2B98-D876-4C55-9DAA-1ACF1727A18D}" destId="{6DFE4BA8-ECC5-42B2-AF93-378E14E2FFD9}" srcOrd="4" destOrd="0" presId="urn:microsoft.com/office/officeart/2018/2/layout/IconVerticalSolidList"/>
    <dgm:cxn modelId="{0E5F9381-BBCF-439E-ABF3-BE55CC2A5DF5}" type="presParOf" srcId="{6DFE4BA8-ECC5-42B2-AF93-378E14E2FFD9}" destId="{C92C9530-49D0-48EB-9E61-A46215DB512F}" srcOrd="0" destOrd="0" presId="urn:microsoft.com/office/officeart/2018/2/layout/IconVerticalSolidList"/>
    <dgm:cxn modelId="{F47527D7-A75A-4A58-BFAA-4007190BBBFC}" type="presParOf" srcId="{6DFE4BA8-ECC5-42B2-AF93-378E14E2FFD9}" destId="{922C0437-1544-49E0-B1B4-075D90C4230F}" srcOrd="1" destOrd="0" presId="urn:microsoft.com/office/officeart/2018/2/layout/IconVerticalSolidList"/>
    <dgm:cxn modelId="{C69E6AFB-03D0-4D4C-AA93-A02A453B0B79}" type="presParOf" srcId="{6DFE4BA8-ECC5-42B2-AF93-378E14E2FFD9}" destId="{86165565-702B-4189-AE40-A2D90235010A}" srcOrd="2" destOrd="0" presId="urn:microsoft.com/office/officeart/2018/2/layout/IconVerticalSolidList"/>
    <dgm:cxn modelId="{5B198131-C888-487B-A0A1-6C65D63933F9}" type="presParOf" srcId="{6DFE4BA8-ECC5-42B2-AF93-378E14E2FFD9}" destId="{6328D311-CDDC-4689-A022-BEBBA5FCC41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90FC6A-6B4B-489A-97F3-9460A688893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3856A1F-D797-4890-B2C8-2457C8720F1D}">
      <dgm:prSet/>
      <dgm:spPr/>
      <dgm:t>
        <a:bodyPr/>
        <a:lstStyle/>
        <a:p>
          <a:r>
            <a:rPr lang="en-GB"/>
            <a:t>Increase Community Support</a:t>
          </a:r>
          <a:br>
            <a:rPr lang="en-GB"/>
          </a:br>
          <a:r>
            <a:rPr lang="en-GB"/>
            <a:t>• More funding for home care and day centres could help older adults remain independent (The King’s Fund, 2023)</a:t>
          </a:r>
          <a:endParaRPr lang="en-US"/>
        </a:p>
      </dgm:t>
    </dgm:pt>
    <dgm:pt modelId="{4D08C6ED-4BBC-44BD-946F-69D9E4313385}" type="parTrans" cxnId="{D9365ECE-BEA7-4A17-BB24-DFE78C658919}">
      <dgm:prSet/>
      <dgm:spPr/>
      <dgm:t>
        <a:bodyPr/>
        <a:lstStyle/>
        <a:p>
          <a:endParaRPr lang="en-US"/>
        </a:p>
      </dgm:t>
    </dgm:pt>
    <dgm:pt modelId="{03DB0684-2543-400E-BC2E-093684FCEE3A}" type="sibTrans" cxnId="{D9365ECE-BEA7-4A17-BB24-DFE78C658919}">
      <dgm:prSet/>
      <dgm:spPr/>
      <dgm:t>
        <a:bodyPr/>
        <a:lstStyle/>
        <a:p>
          <a:endParaRPr lang="en-US"/>
        </a:p>
      </dgm:t>
    </dgm:pt>
    <dgm:pt modelId="{86CC7894-87C8-45ED-8FBF-7145307936C7}">
      <dgm:prSet/>
      <dgm:spPr/>
      <dgm:t>
        <a:bodyPr/>
        <a:lstStyle/>
        <a:p>
          <a:r>
            <a:rPr lang="en-GB"/>
            <a:t>Improve Staff Training</a:t>
          </a:r>
          <a:br>
            <a:rPr lang="en-GB"/>
          </a:br>
          <a:r>
            <a:rPr lang="en-GB"/>
            <a:t>• Better dementia and safeguarding training may improve quality of care (Skills for Care, 2023)</a:t>
          </a:r>
          <a:endParaRPr lang="en-US"/>
        </a:p>
      </dgm:t>
    </dgm:pt>
    <dgm:pt modelId="{C5A41890-6E29-47A2-B6C5-E71206E0FB16}" type="parTrans" cxnId="{6D0884EC-25F6-4C6F-ACE0-E7CEBA57D62C}">
      <dgm:prSet/>
      <dgm:spPr/>
      <dgm:t>
        <a:bodyPr/>
        <a:lstStyle/>
        <a:p>
          <a:endParaRPr lang="en-US"/>
        </a:p>
      </dgm:t>
    </dgm:pt>
    <dgm:pt modelId="{C4C09D26-1126-47C1-B4A8-C12A6A6EC08B}" type="sibTrans" cxnId="{6D0884EC-25F6-4C6F-ACE0-E7CEBA57D62C}">
      <dgm:prSet/>
      <dgm:spPr/>
      <dgm:t>
        <a:bodyPr/>
        <a:lstStyle/>
        <a:p>
          <a:endParaRPr lang="en-US"/>
        </a:p>
      </dgm:t>
    </dgm:pt>
    <dgm:pt modelId="{61DDC6B3-1F40-4B43-B0FA-80B68BFAE1B5}">
      <dgm:prSet/>
      <dgm:spPr/>
      <dgm:t>
        <a:bodyPr/>
        <a:lstStyle/>
        <a:p>
          <a:r>
            <a:rPr lang="en-GB"/>
            <a:t>Reduce Digital Exclusion</a:t>
          </a:r>
          <a:br>
            <a:rPr lang="en-GB"/>
          </a:br>
          <a:r>
            <a:rPr lang="en-GB"/>
            <a:t>• Digital training and affordable technology could improve access to healthcare services (Independent Age, 2023)</a:t>
          </a:r>
          <a:endParaRPr lang="en-US"/>
        </a:p>
      </dgm:t>
    </dgm:pt>
    <dgm:pt modelId="{6F4DF9B1-E5F7-439E-A889-9015088DEC21}" type="parTrans" cxnId="{D3015CA6-0B11-4A20-890E-1317F0E41DEC}">
      <dgm:prSet/>
      <dgm:spPr/>
      <dgm:t>
        <a:bodyPr/>
        <a:lstStyle/>
        <a:p>
          <a:endParaRPr lang="en-US"/>
        </a:p>
      </dgm:t>
    </dgm:pt>
    <dgm:pt modelId="{359C7249-61CE-4392-9ADA-C579A591F6D4}" type="sibTrans" cxnId="{D3015CA6-0B11-4A20-890E-1317F0E41DEC}">
      <dgm:prSet/>
      <dgm:spPr/>
      <dgm:t>
        <a:bodyPr/>
        <a:lstStyle/>
        <a:p>
          <a:endParaRPr lang="en-US"/>
        </a:p>
      </dgm:t>
    </dgm:pt>
    <dgm:pt modelId="{2E12C11F-E9D8-426C-A7F2-30DF0D8A32BF}">
      <dgm:prSet/>
      <dgm:spPr/>
      <dgm:t>
        <a:bodyPr/>
        <a:lstStyle/>
        <a:p>
          <a:r>
            <a:rPr lang="en-GB"/>
            <a:t>Promote Person-Centred Care</a:t>
          </a:r>
          <a:br>
            <a:rPr lang="en-GB"/>
          </a:br>
          <a:r>
            <a:rPr lang="en-GB"/>
            <a:t>• Activity and Continuity theories support independence, routine, and social interaction in later life (Havighurst, 1963; Atchley, 1989)</a:t>
          </a:r>
          <a:endParaRPr lang="en-US"/>
        </a:p>
      </dgm:t>
    </dgm:pt>
    <dgm:pt modelId="{7EA3C281-5D32-4015-8A28-DC16428D812B}" type="parTrans" cxnId="{12F58F2E-67F2-4E7C-B403-FE1854BE76F2}">
      <dgm:prSet/>
      <dgm:spPr/>
      <dgm:t>
        <a:bodyPr/>
        <a:lstStyle/>
        <a:p>
          <a:endParaRPr lang="en-US"/>
        </a:p>
      </dgm:t>
    </dgm:pt>
    <dgm:pt modelId="{CD84073B-1A10-4FD1-9BC2-D2F1CC8CA43C}" type="sibTrans" cxnId="{12F58F2E-67F2-4E7C-B403-FE1854BE76F2}">
      <dgm:prSet/>
      <dgm:spPr/>
      <dgm:t>
        <a:bodyPr/>
        <a:lstStyle/>
        <a:p>
          <a:endParaRPr lang="en-US"/>
        </a:p>
      </dgm:t>
    </dgm:pt>
    <dgm:pt modelId="{5E12A1F6-DAB2-45E6-996E-7EAE31637F65}">
      <dgm:prSet/>
      <dgm:spPr/>
      <dgm:t>
        <a:bodyPr/>
        <a:lstStyle/>
        <a:p>
          <a:r>
            <a:rPr lang="en-GB"/>
            <a:t>Future Challenges</a:t>
          </a:r>
          <a:br>
            <a:rPr lang="en-GB"/>
          </a:br>
          <a:r>
            <a:rPr lang="en-GB"/>
            <a:t>• Funding pressures and staff shortages may affect service improvements (CQC, 2024)</a:t>
          </a:r>
          <a:br>
            <a:rPr lang="en-GB"/>
          </a:br>
          <a:r>
            <a:rPr lang="en-GB"/>
            <a:t>• Better NHS and social care integration is needed to improve continuity of care (NHS England, 2023)</a:t>
          </a:r>
          <a:endParaRPr lang="en-US"/>
        </a:p>
      </dgm:t>
    </dgm:pt>
    <dgm:pt modelId="{761A7D0E-DEE8-42FC-8B93-5FB12F2AAD55}" type="parTrans" cxnId="{97A4B237-EDF0-4BF4-878A-33839B92FB5C}">
      <dgm:prSet/>
      <dgm:spPr/>
      <dgm:t>
        <a:bodyPr/>
        <a:lstStyle/>
        <a:p>
          <a:endParaRPr lang="en-US"/>
        </a:p>
      </dgm:t>
    </dgm:pt>
    <dgm:pt modelId="{B81CD317-945F-46F4-AF4D-6F6F6E56B3E3}" type="sibTrans" cxnId="{97A4B237-EDF0-4BF4-878A-33839B92FB5C}">
      <dgm:prSet/>
      <dgm:spPr/>
      <dgm:t>
        <a:bodyPr/>
        <a:lstStyle/>
        <a:p>
          <a:endParaRPr lang="en-US"/>
        </a:p>
      </dgm:t>
    </dgm:pt>
    <dgm:pt modelId="{7C51288E-267B-4AE1-ABA1-7106A1FF2407}" type="pres">
      <dgm:prSet presAssocID="{5790FC6A-6B4B-489A-97F3-9460A6888933}" presName="linear" presStyleCnt="0">
        <dgm:presLayoutVars>
          <dgm:animLvl val="lvl"/>
          <dgm:resizeHandles val="exact"/>
        </dgm:presLayoutVars>
      </dgm:prSet>
      <dgm:spPr/>
    </dgm:pt>
    <dgm:pt modelId="{FEBFE048-0BA2-4F1E-BE29-6182DD4886B9}" type="pres">
      <dgm:prSet presAssocID="{53856A1F-D797-4890-B2C8-2457C8720F1D}" presName="parentText" presStyleLbl="node1" presStyleIdx="0" presStyleCnt="5">
        <dgm:presLayoutVars>
          <dgm:chMax val="0"/>
          <dgm:bulletEnabled val="1"/>
        </dgm:presLayoutVars>
      </dgm:prSet>
      <dgm:spPr/>
    </dgm:pt>
    <dgm:pt modelId="{E45598BB-F1E8-477E-A49D-B54FBF982780}" type="pres">
      <dgm:prSet presAssocID="{03DB0684-2543-400E-BC2E-093684FCEE3A}" presName="spacer" presStyleCnt="0"/>
      <dgm:spPr/>
    </dgm:pt>
    <dgm:pt modelId="{422F3284-B466-48D6-90FC-C5F9D93CDDB9}" type="pres">
      <dgm:prSet presAssocID="{86CC7894-87C8-45ED-8FBF-7145307936C7}" presName="parentText" presStyleLbl="node1" presStyleIdx="1" presStyleCnt="5">
        <dgm:presLayoutVars>
          <dgm:chMax val="0"/>
          <dgm:bulletEnabled val="1"/>
        </dgm:presLayoutVars>
      </dgm:prSet>
      <dgm:spPr/>
    </dgm:pt>
    <dgm:pt modelId="{7F64BCFA-5C3F-469A-A50B-4E249B966652}" type="pres">
      <dgm:prSet presAssocID="{C4C09D26-1126-47C1-B4A8-C12A6A6EC08B}" presName="spacer" presStyleCnt="0"/>
      <dgm:spPr/>
    </dgm:pt>
    <dgm:pt modelId="{3E858B3C-1CB0-4A22-B1D6-13B6F155EBF5}" type="pres">
      <dgm:prSet presAssocID="{61DDC6B3-1F40-4B43-B0FA-80B68BFAE1B5}" presName="parentText" presStyleLbl="node1" presStyleIdx="2" presStyleCnt="5">
        <dgm:presLayoutVars>
          <dgm:chMax val="0"/>
          <dgm:bulletEnabled val="1"/>
        </dgm:presLayoutVars>
      </dgm:prSet>
      <dgm:spPr/>
    </dgm:pt>
    <dgm:pt modelId="{D6FB192D-B57A-431B-B310-036B9203D311}" type="pres">
      <dgm:prSet presAssocID="{359C7249-61CE-4392-9ADA-C579A591F6D4}" presName="spacer" presStyleCnt="0"/>
      <dgm:spPr/>
    </dgm:pt>
    <dgm:pt modelId="{AEFF9F68-BEC5-4469-BF9C-413283C3C008}" type="pres">
      <dgm:prSet presAssocID="{2E12C11F-E9D8-426C-A7F2-30DF0D8A32BF}" presName="parentText" presStyleLbl="node1" presStyleIdx="3" presStyleCnt="5">
        <dgm:presLayoutVars>
          <dgm:chMax val="0"/>
          <dgm:bulletEnabled val="1"/>
        </dgm:presLayoutVars>
      </dgm:prSet>
      <dgm:spPr/>
    </dgm:pt>
    <dgm:pt modelId="{12B5DCE5-28B9-4E31-8FFA-BCD172571FED}" type="pres">
      <dgm:prSet presAssocID="{CD84073B-1A10-4FD1-9BC2-D2F1CC8CA43C}" presName="spacer" presStyleCnt="0"/>
      <dgm:spPr/>
    </dgm:pt>
    <dgm:pt modelId="{37B9F8C2-69EF-40D8-9A79-B072D0182509}" type="pres">
      <dgm:prSet presAssocID="{5E12A1F6-DAB2-45E6-996E-7EAE31637F65}" presName="parentText" presStyleLbl="node1" presStyleIdx="4" presStyleCnt="5">
        <dgm:presLayoutVars>
          <dgm:chMax val="0"/>
          <dgm:bulletEnabled val="1"/>
        </dgm:presLayoutVars>
      </dgm:prSet>
      <dgm:spPr/>
    </dgm:pt>
  </dgm:ptLst>
  <dgm:cxnLst>
    <dgm:cxn modelId="{87440009-B493-4D83-8D36-CCEC0CE940D6}" type="presOf" srcId="{53856A1F-D797-4890-B2C8-2457C8720F1D}" destId="{FEBFE048-0BA2-4F1E-BE29-6182DD4886B9}" srcOrd="0" destOrd="0" presId="urn:microsoft.com/office/officeart/2005/8/layout/vList2"/>
    <dgm:cxn modelId="{12F58F2E-67F2-4E7C-B403-FE1854BE76F2}" srcId="{5790FC6A-6B4B-489A-97F3-9460A6888933}" destId="{2E12C11F-E9D8-426C-A7F2-30DF0D8A32BF}" srcOrd="3" destOrd="0" parTransId="{7EA3C281-5D32-4015-8A28-DC16428D812B}" sibTransId="{CD84073B-1A10-4FD1-9BC2-D2F1CC8CA43C}"/>
    <dgm:cxn modelId="{97A4B237-EDF0-4BF4-878A-33839B92FB5C}" srcId="{5790FC6A-6B4B-489A-97F3-9460A6888933}" destId="{5E12A1F6-DAB2-45E6-996E-7EAE31637F65}" srcOrd="4" destOrd="0" parTransId="{761A7D0E-DEE8-42FC-8B93-5FB12F2AAD55}" sibTransId="{B81CD317-945F-46F4-AF4D-6F6F6E56B3E3}"/>
    <dgm:cxn modelId="{22078F45-9AF8-44A2-A82E-2D8EF62F6914}" type="presOf" srcId="{5790FC6A-6B4B-489A-97F3-9460A6888933}" destId="{7C51288E-267B-4AE1-ABA1-7106A1FF2407}" srcOrd="0" destOrd="0" presId="urn:microsoft.com/office/officeart/2005/8/layout/vList2"/>
    <dgm:cxn modelId="{FF997486-91DA-4085-99D1-338B837FFA0A}" type="presOf" srcId="{5E12A1F6-DAB2-45E6-996E-7EAE31637F65}" destId="{37B9F8C2-69EF-40D8-9A79-B072D0182509}" srcOrd="0" destOrd="0" presId="urn:microsoft.com/office/officeart/2005/8/layout/vList2"/>
    <dgm:cxn modelId="{FAF0FA92-7B9B-4425-80E6-8E7BF091C3D8}" type="presOf" srcId="{61DDC6B3-1F40-4B43-B0FA-80B68BFAE1B5}" destId="{3E858B3C-1CB0-4A22-B1D6-13B6F155EBF5}" srcOrd="0" destOrd="0" presId="urn:microsoft.com/office/officeart/2005/8/layout/vList2"/>
    <dgm:cxn modelId="{D3015CA6-0B11-4A20-890E-1317F0E41DEC}" srcId="{5790FC6A-6B4B-489A-97F3-9460A6888933}" destId="{61DDC6B3-1F40-4B43-B0FA-80B68BFAE1B5}" srcOrd="2" destOrd="0" parTransId="{6F4DF9B1-E5F7-439E-A889-9015088DEC21}" sibTransId="{359C7249-61CE-4392-9ADA-C579A591F6D4}"/>
    <dgm:cxn modelId="{D93F63C0-3E1D-4D00-9BE3-355920907974}" type="presOf" srcId="{2E12C11F-E9D8-426C-A7F2-30DF0D8A32BF}" destId="{AEFF9F68-BEC5-4469-BF9C-413283C3C008}" srcOrd="0" destOrd="0" presId="urn:microsoft.com/office/officeart/2005/8/layout/vList2"/>
    <dgm:cxn modelId="{D9365ECE-BEA7-4A17-BB24-DFE78C658919}" srcId="{5790FC6A-6B4B-489A-97F3-9460A6888933}" destId="{53856A1F-D797-4890-B2C8-2457C8720F1D}" srcOrd="0" destOrd="0" parTransId="{4D08C6ED-4BBC-44BD-946F-69D9E4313385}" sibTransId="{03DB0684-2543-400E-BC2E-093684FCEE3A}"/>
    <dgm:cxn modelId="{683B90E7-7354-4CE7-991F-C16007EC78E8}" type="presOf" srcId="{86CC7894-87C8-45ED-8FBF-7145307936C7}" destId="{422F3284-B466-48D6-90FC-C5F9D93CDDB9}" srcOrd="0" destOrd="0" presId="urn:microsoft.com/office/officeart/2005/8/layout/vList2"/>
    <dgm:cxn modelId="{6D0884EC-25F6-4C6F-ACE0-E7CEBA57D62C}" srcId="{5790FC6A-6B4B-489A-97F3-9460A6888933}" destId="{86CC7894-87C8-45ED-8FBF-7145307936C7}" srcOrd="1" destOrd="0" parTransId="{C5A41890-6E29-47A2-B6C5-E71206E0FB16}" sibTransId="{C4C09D26-1126-47C1-B4A8-C12A6A6EC08B}"/>
    <dgm:cxn modelId="{03019B07-2157-456A-9450-8BE9F7E61678}" type="presParOf" srcId="{7C51288E-267B-4AE1-ABA1-7106A1FF2407}" destId="{FEBFE048-0BA2-4F1E-BE29-6182DD4886B9}" srcOrd="0" destOrd="0" presId="urn:microsoft.com/office/officeart/2005/8/layout/vList2"/>
    <dgm:cxn modelId="{61CB25D4-28A9-46CB-8019-4E88C7CC13E9}" type="presParOf" srcId="{7C51288E-267B-4AE1-ABA1-7106A1FF2407}" destId="{E45598BB-F1E8-477E-A49D-B54FBF982780}" srcOrd="1" destOrd="0" presId="urn:microsoft.com/office/officeart/2005/8/layout/vList2"/>
    <dgm:cxn modelId="{9E8F5721-C7AF-4DC5-B8A5-42B52CC8B9C3}" type="presParOf" srcId="{7C51288E-267B-4AE1-ABA1-7106A1FF2407}" destId="{422F3284-B466-48D6-90FC-C5F9D93CDDB9}" srcOrd="2" destOrd="0" presId="urn:microsoft.com/office/officeart/2005/8/layout/vList2"/>
    <dgm:cxn modelId="{5B711D68-1B05-453B-BE47-7D005A8ADD85}" type="presParOf" srcId="{7C51288E-267B-4AE1-ABA1-7106A1FF2407}" destId="{7F64BCFA-5C3F-469A-A50B-4E249B966652}" srcOrd="3" destOrd="0" presId="urn:microsoft.com/office/officeart/2005/8/layout/vList2"/>
    <dgm:cxn modelId="{F46E3CDF-EDCA-432E-9BF4-585221F1B950}" type="presParOf" srcId="{7C51288E-267B-4AE1-ABA1-7106A1FF2407}" destId="{3E858B3C-1CB0-4A22-B1D6-13B6F155EBF5}" srcOrd="4" destOrd="0" presId="urn:microsoft.com/office/officeart/2005/8/layout/vList2"/>
    <dgm:cxn modelId="{CF2740F6-A98D-411B-8258-4591C94ECF0C}" type="presParOf" srcId="{7C51288E-267B-4AE1-ABA1-7106A1FF2407}" destId="{D6FB192D-B57A-431B-B310-036B9203D311}" srcOrd="5" destOrd="0" presId="urn:microsoft.com/office/officeart/2005/8/layout/vList2"/>
    <dgm:cxn modelId="{A918A861-C3FC-4EA6-BC01-0A453CE5E954}" type="presParOf" srcId="{7C51288E-267B-4AE1-ABA1-7106A1FF2407}" destId="{AEFF9F68-BEC5-4469-BF9C-413283C3C008}" srcOrd="6" destOrd="0" presId="urn:microsoft.com/office/officeart/2005/8/layout/vList2"/>
    <dgm:cxn modelId="{6162AE9F-845C-45D4-84FB-C9B6F9610B78}" type="presParOf" srcId="{7C51288E-267B-4AE1-ABA1-7106A1FF2407}" destId="{12B5DCE5-28B9-4E31-8FFA-BCD172571FED}" srcOrd="7" destOrd="0" presId="urn:microsoft.com/office/officeart/2005/8/layout/vList2"/>
    <dgm:cxn modelId="{13C24071-3045-417C-B46D-F4FE43A29C82}" type="presParOf" srcId="{7C51288E-267B-4AE1-ABA1-7106A1FF2407}" destId="{37B9F8C2-69EF-40D8-9A79-B072D018250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A4FF76-23CF-488F-A129-DCBB4C530933}"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949ACD0-443F-4D93-A9B0-D08CB9514EF6}">
      <dgm:prSet/>
      <dgm:spPr/>
      <dgm:t>
        <a:bodyPr/>
        <a:lstStyle/>
        <a:p>
          <a:r>
            <a:rPr lang="en-GB" dirty="0"/>
            <a:t>The UK's ageing population is increasing demand for health and social care services (ONS, 2023). Although person-centred care, policy, and technology can support independence and wellbeing, challenges such as workforce shortages, funding pressures, and unequal access to services remain.</a:t>
          </a:r>
        </a:p>
        <a:p>
          <a:endParaRPr lang="en-GB" dirty="0"/>
        </a:p>
        <a:p>
          <a:r>
            <a:rPr lang="en-GB" dirty="0"/>
            <a:t> Greater investment and innovation are needed to ensure older adults receive high-quality and equitable care (Independent Age, 2023).</a:t>
          </a:r>
          <a:endParaRPr lang="en-US" dirty="0"/>
        </a:p>
      </dgm:t>
    </dgm:pt>
    <dgm:pt modelId="{1877C36B-8551-4959-9245-07B2BB59D8E5}" type="parTrans" cxnId="{D4543F82-C2F4-4A03-AC5D-B8C83B573507}">
      <dgm:prSet/>
      <dgm:spPr/>
      <dgm:t>
        <a:bodyPr/>
        <a:lstStyle/>
        <a:p>
          <a:endParaRPr lang="en-US"/>
        </a:p>
      </dgm:t>
    </dgm:pt>
    <dgm:pt modelId="{879993C2-2C81-4383-8858-AB13BC85663F}" type="sibTrans" cxnId="{D4543F82-C2F4-4A03-AC5D-B8C83B573507}">
      <dgm:prSet/>
      <dgm:spPr/>
      <dgm:t>
        <a:bodyPr/>
        <a:lstStyle/>
        <a:p>
          <a:endParaRPr lang="en-US"/>
        </a:p>
      </dgm:t>
    </dgm:pt>
    <dgm:pt modelId="{C77A01BA-AF43-4B8E-BF29-B8B7B9021CA2}" type="pres">
      <dgm:prSet presAssocID="{1FA4FF76-23CF-488F-A129-DCBB4C530933}" presName="vert0" presStyleCnt="0">
        <dgm:presLayoutVars>
          <dgm:dir/>
          <dgm:animOne val="branch"/>
          <dgm:animLvl val="lvl"/>
        </dgm:presLayoutVars>
      </dgm:prSet>
      <dgm:spPr/>
    </dgm:pt>
    <dgm:pt modelId="{A75F717E-93D1-49BB-A053-F47CB1E3FBB8}" type="pres">
      <dgm:prSet presAssocID="{C949ACD0-443F-4D93-A9B0-D08CB9514EF6}" presName="thickLine" presStyleLbl="alignNode1" presStyleIdx="0" presStyleCnt="1"/>
      <dgm:spPr/>
    </dgm:pt>
    <dgm:pt modelId="{CEB914A5-8B60-4CF6-923A-1E20BFFECAA8}" type="pres">
      <dgm:prSet presAssocID="{C949ACD0-443F-4D93-A9B0-D08CB9514EF6}" presName="horz1" presStyleCnt="0"/>
      <dgm:spPr/>
    </dgm:pt>
    <dgm:pt modelId="{C7EB128D-F901-4E3E-9123-D69B282960CA}" type="pres">
      <dgm:prSet presAssocID="{C949ACD0-443F-4D93-A9B0-D08CB9514EF6}" presName="tx1" presStyleLbl="revTx" presStyleIdx="0" presStyleCnt="1" custLinFactNeighborX="-802" custLinFactNeighborY="-27028"/>
      <dgm:spPr/>
    </dgm:pt>
    <dgm:pt modelId="{89AE52DF-8C40-4061-BA45-7F9B0428E42E}" type="pres">
      <dgm:prSet presAssocID="{C949ACD0-443F-4D93-A9B0-D08CB9514EF6}" presName="vert1" presStyleCnt="0"/>
      <dgm:spPr/>
    </dgm:pt>
  </dgm:ptLst>
  <dgm:cxnLst>
    <dgm:cxn modelId="{E451E423-56E4-4C9A-A99A-3A3E399D384C}" type="presOf" srcId="{C949ACD0-443F-4D93-A9B0-D08CB9514EF6}" destId="{C7EB128D-F901-4E3E-9123-D69B282960CA}" srcOrd="0" destOrd="0" presId="urn:microsoft.com/office/officeart/2008/layout/LinedList"/>
    <dgm:cxn modelId="{9F849F69-0CCF-4C87-B299-50022F734A9E}" type="presOf" srcId="{1FA4FF76-23CF-488F-A129-DCBB4C530933}" destId="{C77A01BA-AF43-4B8E-BF29-B8B7B9021CA2}" srcOrd="0" destOrd="0" presId="urn:microsoft.com/office/officeart/2008/layout/LinedList"/>
    <dgm:cxn modelId="{D4543F82-C2F4-4A03-AC5D-B8C83B573507}" srcId="{1FA4FF76-23CF-488F-A129-DCBB4C530933}" destId="{C949ACD0-443F-4D93-A9B0-D08CB9514EF6}" srcOrd="0" destOrd="0" parTransId="{1877C36B-8551-4959-9245-07B2BB59D8E5}" sibTransId="{879993C2-2C81-4383-8858-AB13BC85663F}"/>
    <dgm:cxn modelId="{2CF8180D-21E5-4887-95B7-8E289C13085A}" type="presParOf" srcId="{C77A01BA-AF43-4B8E-BF29-B8B7B9021CA2}" destId="{A75F717E-93D1-49BB-A053-F47CB1E3FBB8}" srcOrd="0" destOrd="0" presId="urn:microsoft.com/office/officeart/2008/layout/LinedList"/>
    <dgm:cxn modelId="{504F229D-C78C-41BC-A9A8-15D6CE414A3D}" type="presParOf" srcId="{C77A01BA-AF43-4B8E-BF29-B8B7B9021CA2}" destId="{CEB914A5-8B60-4CF6-923A-1E20BFFECAA8}" srcOrd="1" destOrd="0" presId="urn:microsoft.com/office/officeart/2008/layout/LinedList"/>
    <dgm:cxn modelId="{D7215B77-0CE2-43E3-80D2-D852839C82DD}" type="presParOf" srcId="{CEB914A5-8B60-4CF6-923A-1E20BFFECAA8}" destId="{C7EB128D-F901-4E3E-9123-D69B282960CA}" srcOrd="0" destOrd="0" presId="urn:microsoft.com/office/officeart/2008/layout/LinedList"/>
    <dgm:cxn modelId="{06C9D317-1841-4E53-B2F9-0BAB321EAD3A}" type="presParOf" srcId="{CEB914A5-8B60-4CF6-923A-1E20BFFECAA8}" destId="{89AE52DF-8C40-4061-BA45-7F9B0428E42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505DD-F9C8-4F91-BA28-06B69EBF9545}">
      <dsp:nvSpPr>
        <dsp:cNvPr id="0" name=""/>
        <dsp:cNvSpPr/>
      </dsp:nvSpPr>
      <dsp:spPr>
        <a:xfrm>
          <a:off x="0" y="758130"/>
          <a:ext cx="5757007"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Ageing is a multidimensional process involving biological, psychological, and social change (WHO, 2022)</a:t>
          </a:r>
          <a:endParaRPr lang="en-US" sz="1500" kern="1200"/>
        </a:p>
      </dsp:txBody>
      <dsp:txXfrm>
        <a:off x="40962" y="799092"/>
        <a:ext cx="5675083" cy="757185"/>
      </dsp:txXfrm>
    </dsp:sp>
    <dsp:sp modelId="{67B92711-A5A3-4EB8-9F4D-EB798FDBC0C0}">
      <dsp:nvSpPr>
        <dsp:cNvPr id="0" name=""/>
        <dsp:cNvSpPr/>
      </dsp:nvSpPr>
      <dsp:spPr>
        <a:xfrm>
          <a:off x="0" y="1640439"/>
          <a:ext cx="5757007"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Biological theories suggest the body gradually deteriorates over time.</a:t>
          </a:r>
          <a:br>
            <a:rPr lang="en-GB" sz="1500" kern="1200" dirty="0"/>
          </a:br>
          <a:endParaRPr lang="en-US" sz="1500" kern="1200" dirty="0"/>
        </a:p>
      </dsp:txBody>
      <dsp:txXfrm>
        <a:off x="40962" y="1681401"/>
        <a:ext cx="5675083" cy="757185"/>
      </dsp:txXfrm>
    </dsp:sp>
    <dsp:sp modelId="{04D76095-88A1-45F7-9A73-CAE0BE54DE5B}">
      <dsp:nvSpPr>
        <dsp:cNvPr id="0" name=""/>
        <dsp:cNvSpPr/>
      </dsp:nvSpPr>
      <dsp:spPr>
        <a:xfrm>
          <a:off x="0" y="2522748"/>
          <a:ext cx="5757007"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ageing population in the UK is creating greater demand for health, social care, and dementia support services (ONS, 2023).</a:t>
          </a:r>
          <a:br>
            <a:rPr lang="en-GB" sz="1500" kern="1200" dirty="0"/>
          </a:br>
          <a:endParaRPr lang="en-US" sz="1500" kern="1200" dirty="0"/>
        </a:p>
      </dsp:txBody>
      <dsp:txXfrm>
        <a:off x="40962" y="2563710"/>
        <a:ext cx="5675083" cy="757185"/>
      </dsp:txXfrm>
    </dsp:sp>
    <dsp:sp modelId="{D41A7275-1CDD-4ED6-B757-D2FE0C3A5977}">
      <dsp:nvSpPr>
        <dsp:cNvPr id="0" name=""/>
        <dsp:cNvSpPr/>
      </dsp:nvSpPr>
      <dsp:spPr>
        <a:xfrm>
          <a:off x="0" y="3405058"/>
          <a:ext cx="5757007"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Older adults may experience loneliness, social isolation, inequality, and ageism (Age UK, 2024)</a:t>
          </a:r>
          <a:br>
            <a:rPr lang="en-GB" sz="1500" kern="1200"/>
          </a:br>
          <a:endParaRPr lang="en-US" sz="1500" kern="1200"/>
        </a:p>
      </dsp:txBody>
      <dsp:txXfrm>
        <a:off x="40962" y="3446020"/>
        <a:ext cx="5675083" cy="757185"/>
      </dsp:txXfrm>
    </dsp:sp>
    <dsp:sp modelId="{6CA0FFC0-2D21-4E89-98D6-2B9F6F8DF4F0}">
      <dsp:nvSpPr>
        <dsp:cNvPr id="0" name=""/>
        <dsp:cNvSpPr/>
      </dsp:nvSpPr>
      <dsp:spPr>
        <a:xfrm>
          <a:off x="0" y="4287367"/>
          <a:ext cx="5757007"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presentation evaluates theories of ageing, policy and legislation, current care provisions, technological innovation and recommendations for future practice for older people in the UK.</a:t>
          </a:r>
          <a:endParaRPr lang="en-US" sz="1500" kern="1200"/>
        </a:p>
      </dsp:txBody>
      <dsp:txXfrm>
        <a:off x="40962" y="4328329"/>
        <a:ext cx="5675083" cy="7571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E7F1B-6904-4D9E-8312-CE3E375C9DA3}">
      <dsp:nvSpPr>
        <dsp:cNvPr id="0" name=""/>
        <dsp:cNvSpPr/>
      </dsp:nvSpPr>
      <dsp:spPr>
        <a:xfrm>
          <a:off x="0" y="42745"/>
          <a:ext cx="6556487" cy="55896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By 2043, almost 24% of the UK population will be aged 65 or over (ONS, 2023)</a:t>
          </a:r>
        </a:p>
      </dsp:txBody>
      <dsp:txXfrm>
        <a:off x="27287" y="70032"/>
        <a:ext cx="6501913" cy="504393"/>
      </dsp:txXfrm>
    </dsp:sp>
    <dsp:sp modelId="{97B2F81F-C83B-4830-B114-F10A84825893}">
      <dsp:nvSpPr>
        <dsp:cNvPr id="0" name=""/>
        <dsp:cNvSpPr/>
      </dsp:nvSpPr>
      <dsp:spPr>
        <a:xfrm>
          <a:off x="0" y="642033"/>
          <a:ext cx="6556487" cy="55896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Increasing demand for dementia care, long-term condition management, and community support (NHS England, 2023)</a:t>
          </a:r>
        </a:p>
      </dsp:txBody>
      <dsp:txXfrm>
        <a:off x="27287" y="669320"/>
        <a:ext cx="6501913" cy="504393"/>
      </dsp:txXfrm>
    </dsp:sp>
    <dsp:sp modelId="{5F1AFA2D-9BFD-4A83-9E8F-2042D0C7D53C}">
      <dsp:nvSpPr>
        <dsp:cNvPr id="0" name=""/>
        <dsp:cNvSpPr/>
      </dsp:nvSpPr>
      <dsp:spPr>
        <a:xfrm>
          <a:off x="0" y="1241320"/>
          <a:ext cx="6556487" cy="55896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Older adults may experience physical, emotional, social, and psychological challenges including frailty, loneliness, and isolation (Age UK, 2024)</a:t>
          </a:r>
        </a:p>
      </dsp:txBody>
      <dsp:txXfrm>
        <a:off x="27287" y="1268607"/>
        <a:ext cx="6501913" cy="504393"/>
      </dsp:txXfrm>
    </dsp:sp>
    <dsp:sp modelId="{DA5E61C6-C4B3-4B1B-AAC6-D23C5E512A91}">
      <dsp:nvSpPr>
        <dsp:cNvPr id="0" name=""/>
        <dsp:cNvSpPr/>
      </dsp:nvSpPr>
      <dsp:spPr>
        <a:xfrm>
          <a:off x="0" y="1840608"/>
          <a:ext cx="6556487" cy="55896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Growing pressures on NHS funding, workforce capacity, and social care services (CQC, 2024)</a:t>
          </a:r>
        </a:p>
      </dsp:txBody>
      <dsp:txXfrm>
        <a:off x="27287" y="1867895"/>
        <a:ext cx="6501913" cy="504393"/>
      </dsp:txXfrm>
    </dsp:sp>
    <dsp:sp modelId="{391CC7B7-21F7-4DCF-8D07-123081D0C87A}">
      <dsp:nvSpPr>
        <dsp:cNvPr id="0" name=""/>
        <dsp:cNvSpPr/>
      </dsp:nvSpPr>
      <dsp:spPr>
        <a:xfrm>
          <a:off x="0" y="2439895"/>
          <a:ext cx="6556487" cy="55896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Innovation, empowerment, and policy are essential in promoting independence and quality of life (Care Act, 2014)</a:t>
          </a:r>
        </a:p>
      </dsp:txBody>
      <dsp:txXfrm>
        <a:off x="27287" y="2467182"/>
        <a:ext cx="6501913" cy="504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E1291-077B-4F33-966D-412B0A5F3BB9}">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2F12DB1B-2EB2-4B15-BF27-40964182F561}">
      <dsp:nvSpPr>
        <dsp:cNvPr id="0" name=""/>
        <dsp:cNvSpPr/>
      </dsp:nvSpPr>
      <dsp:spPr>
        <a:xfrm>
          <a:off x="8061" y="5979"/>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dirty="0"/>
            <a:t>Technology is increasingly used to support independence, safety, and quality of life for older adults. Examples include:</a:t>
          </a:r>
          <a:endParaRPr lang="en-US" sz="1400" kern="1200" dirty="0"/>
        </a:p>
      </dsp:txBody>
      <dsp:txXfrm>
        <a:off x="8061" y="5979"/>
        <a:ext cx="3034531" cy="1820718"/>
      </dsp:txXfrm>
    </dsp:sp>
    <dsp:sp modelId="{A6B0C5F6-B02E-4017-A0A1-3C405625C483}">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9E4C7CFF-03BB-4E37-AFC6-FB6F4CE33A26}">
      <dsp:nvSpPr>
        <dsp:cNvPr id="0" name=""/>
        <dsp:cNvSpPr/>
      </dsp:nvSpPr>
      <dsp:spPr>
        <a:xfrm>
          <a:off x="3740534" y="5979"/>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Telehealth &amp; Remote Monitoring</a:t>
          </a:r>
          <a:br>
            <a:rPr lang="en-GB" sz="1400" kern="1200"/>
          </a:br>
          <a:r>
            <a:rPr lang="en-GB" sz="1400" kern="1200"/>
            <a:t>• Virtual consultations and wearable devices improve monitoring and early intervention (NHS England, 2023)</a:t>
          </a:r>
          <a:br>
            <a:rPr lang="en-GB" sz="1400" kern="1200"/>
          </a:br>
          <a:r>
            <a:rPr lang="en-GB" sz="1400" kern="1200"/>
            <a:t>• Supports independence and may reduce hospital admissions</a:t>
          </a:r>
          <a:endParaRPr lang="en-US" sz="1400" kern="1200"/>
        </a:p>
      </dsp:txBody>
      <dsp:txXfrm>
        <a:off x="3740534" y="5979"/>
        <a:ext cx="3034531" cy="1820718"/>
      </dsp:txXfrm>
    </dsp:sp>
    <dsp:sp modelId="{5DC5660B-0736-48A2-A52B-5960E9993B2E}">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9BC7486-D346-45CE-A730-C8116D5E84C1}">
      <dsp:nvSpPr>
        <dsp:cNvPr id="0" name=""/>
        <dsp:cNvSpPr/>
      </dsp:nvSpPr>
      <dsp:spPr>
        <a:xfrm>
          <a:off x="7473007" y="5979"/>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Smart Home Technology</a:t>
          </a:r>
          <a:br>
            <a:rPr lang="en-GB" sz="1400" kern="1200"/>
          </a:br>
          <a:r>
            <a:rPr lang="en-GB" sz="1400" kern="1200"/>
            <a:t>• Fall detectors, voice assistants, and automated systems improve safety and independent living (NICE, 2022)</a:t>
          </a:r>
          <a:br>
            <a:rPr lang="en-GB" sz="1400" kern="1200"/>
          </a:br>
          <a:r>
            <a:rPr lang="en-GB" sz="1400" kern="1200"/>
            <a:t>• However, high costs may limit accessibility for some older adults</a:t>
          </a:r>
          <a:endParaRPr lang="en-US" sz="1400" kern="1200"/>
        </a:p>
      </dsp:txBody>
      <dsp:txXfrm>
        <a:off x="7473007" y="5979"/>
        <a:ext cx="3034531" cy="1820718"/>
      </dsp:txXfrm>
    </dsp:sp>
    <dsp:sp modelId="{8503E7F8-2AFE-412E-ADF5-0D5BD0FBF254}">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5044CB82-7A60-42BF-B307-16FCAE0A889D}">
      <dsp:nvSpPr>
        <dsp:cNvPr id="0" name=""/>
        <dsp:cNvSpPr/>
      </dsp:nvSpPr>
      <dsp:spPr>
        <a:xfrm>
          <a:off x="8061" y="2524640"/>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Dementia Technology</a:t>
          </a:r>
          <a:br>
            <a:rPr lang="en-GB" sz="1400" kern="1200"/>
          </a:br>
          <a:r>
            <a:rPr lang="en-GB" sz="1400" kern="1200"/>
            <a:t>• Reminder apps, GPS tracking, and reminiscence tools support memory and communication (Alzheimer’s Society, 2023)</a:t>
          </a:r>
          <a:br>
            <a:rPr lang="en-GB" sz="1400" kern="1200"/>
          </a:br>
          <a:r>
            <a:rPr lang="en-GB" sz="1400" kern="1200"/>
            <a:t>• Ethical concerns remain regarding surveillance and privacy</a:t>
          </a:r>
          <a:endParaRPr lang="en-US" sz="1400" kern="1200"/>
        </a:p>
      </dsp:txBody>
      <dsp:txXfrm>
        <a:off x="8061" y="2524640"/>
        <a:ext cx="3034531" cy="1820718"/>
      </dsp:txXfrm>
    </dsp:sp>
    <dsp:sp modelId="{443C60A8-FE0D-48B8-96B3-E77CBCB8E15B}">
      <dsp:nvSpPr>
        <dsp:cNvPr id="0" name=""/>
        <dsp:cNvSpPr/>
      </dsp:nvSpPr>
      <dsp:spPr>
        <a:xfrm>
          <a:off x="3740534" y="2524640"/>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GB" sz="1400" kern="1200"/>
            <a:t>Medication Management Apps</a:t>
          </a:r>
          <a:br>
            <a:rPr lang="en-GB" sz="1400" kern="1200"/>
          </a:br>
          <a:r>
            <a:rPr lang="en-GB" sz="1400" kern="1200"/>
            <a:t>• Improve medication adherence and self-management</a:t>
          </a:r>
          <a:br>
            <a:rPr lang="en-GB" sz="1400" kern="1200"/>
          </a:br>
          <a:r>
            <a:rPr lang="en-GB" sz="1400" kern="1200"/>
            <a:t>• Dependence on digital literacy may increase inequality among older adults (Independent Age, 2023)</a:t>
          </a:r>
          <a:endParaRPr lang="en-US" sz="1400" kern="1200"/>
        </a:p>
      </dsp:txBody>
      <dsp:txXfrm>
        <a:off x="3740534" y="2524640"/>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8A944-655E-474F-A3D6-4F75901618DA}">
      <dsp:nvSpPr>
        <dsp:cNvPr id="0" name=""/>
        <dsp:cNvSpPr/>
      </dsp:nvSpPr>
      <dsp:spPr>
        <a:xfrm>
          <a:off x="496" y="1260552"/>
          <a:ext cx="2397707" cy="171935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D31269-C71F-4D48-BC9B-4EC28A0B4F42}">
      <dsp:nvSpPr>
        <dsp:cNvPr id="0" name=""/>
        <dsp:cNvSpPr/>
      </dsp:nvSpPr>
      <dsp:spPr>
        <a:xfrm>
          <a:off x="258903" y="1506039"/>
          <a:ext cx="2397707" cy="171935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Benefits</a:t>
          </a:r>
          <a:br>
            <a:rPr lang="en-GB" sz="1100" kern="1200" dirty="0"/>
          </a:br>
          <a:r>
            <a:rPr lang="en-GB" sz="1100" kern="1200" dirty="0"/>
            <a:t>-Promotes independence and self-management</a:t>
          </a:r>
          <a:br>
            <a:rPr lang="en-GB" sz="1100" kern="1200" dirty="0"/>
          </a:br>
          <a:r>
            <a:rPr lang="en-GB" sz="1100" kern="1200" dirty="0"/>
            <a:t>- Supports ageing in place and person-centred care</a:t>
          </a:r>
          <a:br>
            <a:rPr lang="en-GB" sz="1100" kern="1200" dirty="0"/>
          </a:br>
          <a:r>
            <a:rPr lang="en-GB" sz="1100" kern="1200" dirty="0"/>
            <a:t>- Improves monitoring of long-term conditions</a:t>
          </a:r>
          <a:br>
            <a:rPr lang="en-GB" sz="1100" kern="1200" dirty="0"/>
          </a:br>
          <a:r>
            <a:rPr lang="en-GB" sz="1100" kern="1200" dirty="0"/>
            <a:t>✓-May reduce pressure on NHS and social care services</a:t>
          </a:r>
          <a:endParaRPr lang="en-US" sz="1100" kern="1200" dirty="0"/>
        </a:p>
      </dsp:txBody>
      <dsp:txXfrm>
        <a:off x="309261" y="1556397"/>
        <a:ext cx="2296991" cy="1618640"/>
      </dsp:txXfrm>
    </dsp:sp>
    <dsp:sp modelId="{93795B30-45F1-4DA7-92DB-92FEB91BEA33}">
      <dsp:nvSpPr>
        <dsp:cNvPr id="0" name=""/>
        <dsp:cNvSpPr/>
      </dsp:nvSpPr>
      <dsp:spPr>
        <a:xfrm>
          <a:off x="2889505" y="1267493"/>
          <a:ext cx="2846746" cy="20778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A0D9F-2949-4578-A306-51B25CE8E3BD}">
      <dsp:nvSpPr>
        <dsp:cNvPr id="0" name=""/>
        <dsp:cNvSpPr/>
      </dsp:nvSpPr>
      <dsp:spPr>
        <a:xfrm>
          <a:off x="3147911" y="1512979"/>
          <a:ext cx="2846746" cy="207786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Challenges</a:t>
          </a:r>
          <a:br>
            <a:rPr lang="en-GB" sz="1100" kern="1200" dirty="0"/>
          </a:br>
          <a:r>
            <a:rPr lang="en-GB" sz="1100" kern="1200" dirty="0"/>
            <a:t>-Digital exclusion and low digital confidence (Independent Age, 2023)</a:t>
          </a:r>
          <a:br>
            <a:rPr lang="en-GB" sz="1100" kern="1200" dirty="0"/>
          </a:br>
          <a:r>
            <a:rPr lang="en-GB" sz="1100" kern="1200" dirty="0"/>
            <a:t>-Privacy and surveillance concerns</a:t>
          </a:r>
          <a:br>
            <a:rPr lang="en-GB" sz="1100" kern="1200" dirty="0"/>
          </a:br>
          <a:r>
            <a:rPr lang="en-GB" sz="1100" kern="1200" dirty="0"/>
            <a:t>-Risk of reduced face-to-face interaction</a:t>
          </a:r>
          <a:br>
            <a:rPr lang="en-GB" sz="1100" kern="1200" dirty="0"/>
          </a:br>
          <a:r>
            <a:rPr lang="en-GB" sz="1100" kern="1200" dirty="0"/>
            <a:t>-High implementation and maintenance costs</a:t>
          </a:r>
          <a:endParaRPr lang="en-US" sz="1100" kern="1200" dirty="0"/>
        </a:p>
      </dsp:txBody>
      <dsp:txXfrm>
        <a:off x="3208770" y="1573838"/>
        <a:ext cx="2725028" cy="19561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0A280-FE77-461D-9028-FB1A8AB1070D}">
      <dsp:nvSpPr>
        <dsp:cNvPr id="0" name=""/>
        <dsp:cNvSpPr/>
      </dsp:nvSpPr>
      <dsp:spPr>
        <a:xfrm>
          <a:off x="0" y="455"/>
          <a:ext cx="5298603" cy="106507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4697F-DE2F-4F5C-881B-BF53F5379183}">
      <dsp:nvSpPr>
        <dsp:cNvPr id="0" name=""/>
        <dsp:cNvSpPr/>
      </dsp:nvSpPr>
      <dsp:spPr>
        <a:xfrm>
          <a:off x="322185" y="240097"/>
          <a:ext cx="585791" cy="5857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ABD720-2606-40A4-8717-1A56F8ED2C04}">
      <dsp:nvSpPr>
        <dsp:cNvPr id="0" name=""/>
        <dsp:cNvSpPr/>
      </dsp:nvSpPr>
      <dsp:spPr>
        <a:xfrm>
          <a:off x="1230162" y="455"/>
          <a:ext cx="4068441" cy="1065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21" tIns="112721" rIns="112721" bIns="112721" numCol="1" spcCol="1270" anchor="ctr" anchorCtr="0">
          <a:noAutofit/>
        </a:bodyPr>
        <a:lstStyle/>
        <a:p>
          <a:pPr marL="0" lvl="0" indent="0" algn="l" defTabSz="1111250">
            <a:lnSpc>
              <a:spcPct val="100000"/>
            </a:lnSpc>
            <a:spcBef>
              <a:spcPct val="0"/>
            </a:spcBef>
            <a:spcAft>
              <a:spcPct val="35000"/>
            </a:spcAft>
            <a:buNone/>
          </a:pPr>
          <a:endParaRPr lang="en-US" sz="2500" kern="1200" dirty="0"/>
        </a:p>
      </dsp:txBody>
      <dsp:txXfrm>
        <a:off x="1230162" y="455"/>
        <a:ext cx="4068441" cy="1065075"/>
      </dsp:txXfrm>
    </dsp:sp>
    <dsp:sp modelId="{9C763EC5-4941-4CB2-A1B6-31E670460F00}">
      <dsp:nvSpPr>
        <dsp:cNvPr id="0" name=""/>
        <dsp:cNvSpPr/>
      </dsp:nvSpPr>
      <dsp:spPr>
        <a:xfrm>
          <a:off x="0" y="1331800"/>
          <a:ext cx="5298603" cy="106507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7733CF-146E-43B7-A18C-B7FF03000CFE}">
      <dsp:nvSpPr>
        <dsp:cNvPr id="0" name=""/>
        <dsp:cNvSpPr/>
      </dsp:nvSpPr>
      <dsp:spPr>
        <a:xfrm>
          <a:off x="322185" y="1571442"/>
          <a:ext cx="585791" cy="5857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F94721-47A1-4BD7-9384-421427DAEB32}">
      <dsp:nvSpPr>
        <dsp:cNvPr id="0" name=""/>
        <dsp:cNvSpPr/>
      </dsp:nvSpPr>
      <dsp:spPr>
        <a:xfrm>
          <a:off x="1230162" y="1331800"/>
          <a:ext cx="4068441" cy="1065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21" tIns="112721" rIns="112721" bIns="112721" numCol="1" spcCol="1270" anchor="ctr" anchorCtr="0">
          <a:noAutofit/>
        </a:bodyPr>
        <a:lstStyle/>
        <a:p>
          <a:pPr marL="0" lvl="0" indent="0" algn="l" defTabSz="1111250">
            <a:lnSpc>
              <a:spcPct val="100000"/>
            </a:lnSpc>
            <a:spcBef>
              <a:spcPct val="0"/>
            </a:spcBef>
            <a:spcAft>
              <a:spcPct val="35000"/>
            </a:spcAft>
            <a:buNone/>
          </a:pPr>
          <a:endParaRPr lang="en-US" sz="2500" kern="1200" dirty="0"/>
        </a:p>
      </dsp:txBody>
      <dsp:txXfrm>
        <a:off x="1230162" y="1331800"/>
        <a:ext cx="4068441" cy="1065075"/>
      </dsp:txXfrm>
    </dsp:sp>
    <dsp:sp modelId="{C92C9530-49D0-48EB-9E61-A46215DB512F}">
      <dsp:nvSpPr>
        <dsp:cNvPr id="0" name=""/>
        <dsp:cNvSpPr/>
      </dsp:nvSpPr>
      <dsp:spPr>
        <a:xfrm>
          <a:off x="0" y="2663144"/>
          <a:ext cx="5298603" cy="106507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2C0437-1544-49E0-B1B4-075D90C4230F}">
      <dsp:nvSpPr>
        <dsp:cNvPr id="0" name=""/>
        <dsp:cNvSpPr/>
      </dsp:nvSpPr>
      <dsp:spPr>
        <a:xfrm>
          <a:off x="322185" y="2902787"/>
          <a:ext cx="585791" cy="5857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8D311-CDDC-4689-A022-BEBBA5FCC41D}">
      <dsp:nvSpPr>
        <dsp:cNvPr id="0" name=""/>
        <dsp:cNvSpPr/>
      </dsp:nvSpPr>
      <dsp:spPr>
        <a:xfrm>
          <a:off x="1230162" y="2663144"/>
          <a:ext cx="4068441" cy="1065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21" tIns="112721" rIns="112721" bIns="112721" numCol="1" spcCol="1270" anchor="ctr" anchorCtr="0">
          <a:noAutofit/>
        </a:bodyPr>
        <a:lstStyle/>
        <a:p>
          <a:pPr marL="0" lvl="0" indent="0" algn="l" defTabSz="1111250">
            <a:lnSpc>
              <a:spcPct val="100000"/>
            </a:lnSpc>
            <a:spcBef>
              <a:spcPct val="0"/>
            </a:spcBef>
            <a:spcAft>
              <a:spcPct val="35000"/>
            </a:spcAft>
            <a:buNone/>
          </a:pPr>
          <a:endParaRPr lang="en-US" sz="2500" kern="1200" dirty="0"/>
        </a:p>
      </dsp:txBody>
      <dsp:txXfrm>
        <a:off x="1230162" y="2663144"/>
        <a:ext cx="4068441" cy="10650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FE048-0BA2-4F1E-BE29-6182DD4886B9}">
      <dsp:nvSpPr>
        <dsp:cNvPr id="0" name=""/>
        <dsp:cNvSpPr/>
      </dsp:nvSpPr>
      <dsp:spPr>
        <a:xfrm>
          <a:off x="0" y="133788"/>
          <a:ext cx="6798539" cy="6598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Increase Community Support</a:t>
          </a:r>
          <a:br>
            <a:rPr lang="en-GB" sz="1200" kern="1200"/>
          </a:br>
          <a:r>
            <a:rPr lang="en-GB" sz="1200" kern="1200"/>
            <a:t>• More funding for home care and day centres could help older adults remain independent (The King’s Fund, 2023)</a:t>
          </a:r>
          <a:endParaRPr lang="en-US" sz="1200" kern="1200"/>
        </a:p>
      </dsp:txBody>
      <dsp:txXfrm>
        <a:off x="32213" y="166001"/>
        <a:ext cx="6734113" cy="595453"/>
      </dsp:txXfrm>
    </dsp:sp>
    <dsp:sp modelId="{422F3284-B466-48D6-90FC-C5F9D93CDDB9}">
      <dsp:nvSpPr>
        <dsp:cNvPr id="0" name=""/>
        <dsp:cNvSpPr/>
      </dsp:nvSpPr>
      <dsp:spPr>
        <a:xfrm>
          <a:off x="0" y="828228"/>
          <a:ext cx="6798539" cy="659879"/>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Improve Staff Training</a:t>
          </a:r>
          <a:br>
            <a:rPr lang="en-GB" sz="1200" kern="1200"/>
          </a:br>
          <a:r>
            <a:rPr lang="en-GB" sz="1200" kern="1200"/>
            <a:t>• Better dementia and safeguarding training may improve quality of care (Skills for Care, 2023)</a:t>
          </a:r>
          <a:endParaRPr lang="en-US" sz="1200" kern="1200"/>
        </a:p>
      </dsp:txBody>
      <dsp:txXfrm>
        <a:off x="32213" y="860441"/>
        <a:ext cx="6734113" cy="595453"/>
      </dsp:txXfrm>
    </dsp:sp>
    <dsp:sp modelId="{3E858B3C-1CB0-4A22-B1D6-13B6F155EBF5}">
      <dsp:nvSpPr>
        <dsp:cNvPr id="0" name=""/>
        <dsp:cNvSpPr/>
      </dsp:nvSpPr>
      <dsp:spPr>
        <a:xfrm>
          <a:off x="0" y="1522668"/>
          <a:ext cx="6798539" cy="65987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Reduce Digital Exclusion</a:t>
          </a:r>
          <a:br>
            <a:rPr lang="en-GB" sz="1200" kern="1200"/>
          </a:br>
          <a:r>
            <a:rPr lang="en-GB" sz="1200" kern="1200"/>
            <a:t>• Digital training and affordable technology could improve access to healthcare services (Independent Age, 2023)</a:t>
          </a:r>
          <a:endParaRPr lang="en-US" sz="1200" kern="1200"/>
        </a:p>
      </dsp:txBody>
      <dsp:txXfrm>
        <a:off x="32213" y="1554881"/>
        <a:ext cx="6734113" cy="595453"/>
      </dsp:txXfrm>
    </dsp:sp>
    <dsp:sp modelId="{AEFF9F68-BEC5-4469-BF9C-413283C3C008}">
      <dsp:nvSpPr>
        <dsp:cNvPr id="0" name=""/>
        <dsp:cNvSpPr/>
      </dsp:nvSpPr>
      <dsp:spPr>
        <a:xfrm>
          <a:off x="0" y="2217108"/>
          <a:ext cx="6798539" cy="659879"/>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Promote Person-Centred Care</a:t>
          </a:r>
          <a:br>
            <a:rPr lang="en-GB" sz="1200" kern="1200"/>
          </a:br>
          <a:r>
            <a:rPr lang="en-GB" sz="1200" kern="1200"/>
            <a:t>• Activity and Continuity theories support independence, routine, and social interaction in later life (Havighurst, 1963; Atchley, 1989)</a:t>
          </a:r>
          <a:endParaRPr lang="en-US" sz="1200" kern="1200"/>
        </a:p>
      </dsp:txBody>
      <dsp:txXfrm>
        <a:off x="32213" y="2249321"/>
        <a:ext cx="6734113" cy="595453"/>
      </dsp:txXfrm>
    </dsp:sp>
    <dsp:sp modelId="{37B9F8C2-69EF-40D8-9A79-B072D0182509}">
      <dsp:nvSpPr>
        <dsp:cNvPr id="0" name=""/>
        <dsp:cNvSpPr/>
      </dsp:nvSpPr>
      <dsp:spPr>
        <a:xfrm>
          <a:off x="0" y="2911548"/>
          <a:ext cx="6798539" cy="65987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Future Challenges</a:t>
          </a:r>
          <a:br>
            <a:rPr lang="en-GB" sz="1200" kern="1200"/>
          </a:br>
          <a:r>
            <a:rPr lang="en-GB" sz="1200" kern="1200"/>
            <a:t>• Funding pressures and staff shortages may affect service improvements (CQC, 2024)</a:t>
          </a:r>
          <a:br>
            <a:rPr lang="en-GB" sz="1200" kern="1200"/>
          </a:br>
          <a:r>
            <a:rPr lang="en-GB" sz="1200" kern="1200"/>
            <a:t>• Better NHS and social care integration is needed to improve continuity of care (NHS England, 2023)</a:t>
          </a:r>
          <a:endParaRPr lang="en-US" sz="1200" kern="1200"/>
        </a:p>
      </dsp:txBody>
      <dsp:txXfrm>
        <a:off x="32213" y="2943761"/>
        <a:ext cx="6734113" cy="5954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5F717E-93D1-49BB-A053-F47CB1E3FBB8}">
      <dsp:nvSpPr>
        <dsp:cNvPr id="0" name=""/>
        <dsp:cNvSpPr/>
      </dsp:nvSpPr>
      <dsp:spPr>
        <a:xfrm>
          <a:off x="0" y="0"/>
          <a:ext cx="478894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EB128D-F901-4E3E-9123-D69B282960CA}">
      <dsp:nvSpPr>
        <dsp:cNvPr id="0" name=""/>
        <dsp:cNvSpPr/>
      </dsp:nvSpPr>
      <dsp:spPr>
        <a:xfrm>
          <a:off x="0" y="0"/>
          <a:ext cx="4788947" cy="3877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The UK's ageing population is increasing demand for health and social care services (ONS, 2023). Although person-centred care, policy, and technology can support independence and wellbeing, challenges such as workforce shortages, funding pressures, and unequal access to services remain.</a:t>
          </a:r>
        </a:p>
        <a:p>
          <a:pPr marL="0" lvl="0" indent="0" algn="l" defTabSz="844550">
            <a:lnSpc>
              <a:spcPct val="90000"/>
            </a:lnSpc>
            <a:spcBef>
              <a:spcPct val="0"/>
            </a:spcBef>
            <a:spcAft>
              <a:spcPct val="35000"/>
            </a:spcAft>
            <a:buNone/>
          </a:pPr>
          <a:endParaRPr lang="en-GB" sz="1900" kern="1200" dirty="0"/>
        </a:p>
        <a:p>
          <a:pPr marL="0" lvl="0" indent="0" algn="l" defTabSz="844550">
            <a:lnSpc>
              <a:spcPct val="90000"/>
            </a:lnSpc>
            <a:spcBef>
              <a:spcPct val="0"/>
            </a:spcBef>
            <a:spcAft>
              <a:spcPct val="35000"/>
            </a:spcAft>
            <a:buNone/>
          </a:pPr>
          <a:r>
            <a:rPr lang="en-GB" sz="1900" kern="1200" dirty="0"/>
            <a:t> Greater investment and innovation are needed to ensure older adults receive high-quality and equitable care (Independent Age, 2023).</a:t>
          </a:r>
          <a:endParaRPr lang="en-US" sz="1900" kern="1200" dirty="0"/>
        </a:p>
      </dsp:txBody>
      <dsp:txXfrm>
        <a:off x="0" y="0"/>
        <a:ext cx="4788947" cy="38773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E074EF-3F74-4BA4-8E32-C5A9B9405505}" type="datetimeFigureOut">
              <a:rPr lang="en-GB" smtClean="0"/>
              <a:t>16/06/2026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EE6FAE-25A5-4CCE-B38E-3B6545D1BF7C}" type="slidenum">
              <a:rPr lang="en-GB" smtClean="0"/>
              <a:t>‹#›</a:t>
            </a:fld>
            <a:endParaRPr lang="en-GB"/>
          </a:p>
        </p:txBody>
      </p:sp>
    </p:spTree>
    <p:extLst>
      <p:ext uri="{BB962C8B-B14F-4D97-AF65-F5344CB8AC3E}">
        <p14:creationId xmlns:p14="http://schemas.microsoft.com/office/powerpoint/2010/main" val="3797359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EE6FAE-25A5-4CCE-B38E-3B6545D1BF7C}" type="slidenum">
              <a:rPr lang="en-GB" smtClean="0"/>
              <a:t>1</a:t>
            </a:fld>
            <a:endParaRPr lang="en-GB"/>
          </a:p>
        </p:txBody>
      </p:sp>
    </p:spTree>
    <p:extLst>
      <p:ext uri="{BB962C8B-B14F-4D97-AF65-F5344CB8AC3E}">
        <p14:creationId xmlns:p14="http://schemas.microsoft.com/office/powerpoint/2010/main" val="3019871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3A012-F68C-D687-5359-2C2E7C0E2A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285EE4B-6FD7-9251-EC60-68F7DF0565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4A21162-F3E2-BE0F-18BE-5883E35CF0D6}"/>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5" name="Footer Placeholder 4">
            <a:extLst>
              <a:ext uri="{FF2B5EF4-FFF2-40B4-BE49-F238E27FC236}">
                <a16:creationId xmlns:a16="http://schemas.microsoft.com/office/drawing/2014/main" id="{A23C7727-0516-31EB-9A68-DCACD546B5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29FF0-1DBC-01DC-50D0-EA1D96A65AD7}"/>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427620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E2B8F-4375-0E56-C317-7C533112665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F5D777C-AF2F-387E-E191-BCA4C8DB377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6C81C7-92E9-06C2-77DA-69A8C3FE7F46}"/>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5" name="Footer Placeholder 4">
            <a:extLst>
              <a:ext uri="{FF2B5EF4-FFF2-40B4-BE49-F238E27FC236}">
                <a16:creationId xmlns:a16="http://schemas.microsoft.com/office/drawing/2014/main" id="{2101FC83-8D84-35E7-221C-7D99015373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AC040-0A89-8BD5-DB12-B7C47318CCAF}"/>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3999521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16DA1-FF34-FA44-6C3E-75EAD92BF7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A8101E-8920-6E46-C4C7-7A282CA210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B32DF76-81C7-1ADE-8286-DAA380E05194}"/>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5" name="Footer Placeholder 4">
            <a:extLst>
              <a:ext uri="{FF2B5EF4-FFF2-40B4-BE49-F238E27FC236}">
                <a16:creationId xmlns:a16="http://schemas.microsoft.com/office/drawing/2014/main" id="{381C6989-A684-E14B-2FD2-B2FCCA2BB9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AC142-4036-8755-8D97-6E51591BDBBA}"/>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4203128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0C94-75F4-9752-6F7E-BAE0FE16361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95A1EB5-0F38-8330-6B09-5A02F94C82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FE28FCD-69CD-EAA2-DF2E-CF11B8F8860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D5CB5FA-52C5-4B14-E709-EAB9861DDBDE}"/>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6" name="Footer Placeholder 5">
            <a:extLst>
              <a:ext uri="{FF2B5EF4-FFF2-40B4-BE49-F238E27FC236}">
                <a16:creationId xmlns:a16="http://schemas.microsoft.com/office/drawing/2014/main" id="{30C36F2E-0B76-C60E-3486-970BAE5F9C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1A47C9-DC15-C95C-78D9-5B700D46479E}"/>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3352753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C7CC8-DEEE-10C1-1D73-55E8FE519BA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2E9C2B0-ED9E-C26F-47A0-B6BEA3F183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73A7DE-E34C-A966-50AF-B84601B4CD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D4880E5-1A84-4963-D2FF-DF473619DC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9329171-9AB5-8E70-CC7C-2C32F739FAE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27597C9-057A-DB25-A26E-E4755DAC9271}"/>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8" name="Footer Placeholder 7">
            <a:extLst>
              <a:ext uri="{FF2B5EF4-FFF2-40B4-BE49-F238E27FC236}">
                <a16:creationId xmlns:a16="http://schemas.microsoft.com/office/drawing/2014/main" id="{38A18948-F4E5-98F7-DE78-0BADB4E925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B5513E-7F47-549B-0E52-8F3E6828EF70}"/>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3570130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B97D4-FE35-67A7-69F4-7C4758A412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7C5DEBD-501D-48D2-6596-81F9CE808B3A}"/>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4" name="Footer Placeholder 3">
            <a:extLst>
              <a:ext uri="{FF2B5EF4-FFF2-40B4-BE49-F238E27FC236}">
                <a16:creationId xmlns:a16="http://schemas.microsoft.com/office/drawing/2014/main" id="{2C1AA916-0B3E-C511-22BC-F29A8D55B8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43928F-BFF7-12BB-657C-7396B49D01B2}"/>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684512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23DADC-4B30-2545-1AAB-D02134440342}"/>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3" name="Footer Placeholder 2">
            <a:extLst>
              <a:ext uri="{FF2B5EF4-FFF2-40B4-BE49-F238E27FC236}">
                <a16:creationId xmlns:a16="http://schemas.microsoft.com/office/drawing/2014/main" id="{FDE88E63-5DD8-EB00-66EE-4312DC512C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44DE87-7CFF-520A-02F3-180882B648CF}"/>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3461667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C947C-7FEB-161E-0E36-227BFD1A177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985CBB-0B26-63A6-08D4-147242EE56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6221823-21DA-EA54-5B0D-6BB1C316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645518-78D6-D535-4B66-04CE00DAFAFB}"/>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6" name="Footer Placeholder 5">
            <a:extLst>
              <a:ext uri="{FF2B5EF4-FFF2-40B4-BE49-F238E27FC236}">
                <a16:creationId xmlns:a16="http://schemas.microsoft.com/office/drawing/2014/main" id="{99EAF28E-4D44-7012-A42E-C22AF8D5E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145115-AA13-E964-F233-E158EDF002F6}"/>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2077791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631A2-C871-59AC-0547-AA2AEACC28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0E72DF0-A5F4-C624-B8DC-82919943A3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BDC5E3-AB20-F380-E029-1DAF324A53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EC2264-9008-83B6-A364-6BE02E370AA0}"/>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6" name="Footer Placeholder 5">
            <a:extLst>
              <a:ext uri="{FF2B5EF4-FFF2-40B4-BE49-F238E27FC236}">
                <a16:creationId xmlns:a16="http://schemas.microsoft.com/office/drawing/2014/main" id="{4B09EF93-942C-8AC4-E40F-CDD4E27A8C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E635B6-2E86-B4A7-3591-CF5C4E9C8BCC}"/>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2347912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B5B61-3374-19A2-FBF1-B8A217D9B5E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22843B3-58BA-F9D8-E5EA-8FF0957F5A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BFE5CD-8186-2F5A-E5A2-D2F03D88A0F3}"/>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5" name="Footer Placeholder 4">
            <a:extLst>
              <a:ext uri="{FF2B5EF4-FFF2-40B4-BE49-F238E27FC236}">
                <a16:creationId xmlns:a16="http://schemas.microsoft.com/office/drawing/2014/main" id="{4C964A0E-D0B3-D7BD-F73D-F03E77084B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6C9F0-344E-899E-DB32-4F289E63DE5C}"/>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1083755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8CF5E3-C255-8A9C-93B9-25DAB64D272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FCA0984-2348-E638-87D1-12D3A1B63FA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F3E644-37FB-9ADC-DC96-54D396899669}"/>
              </a:ext>
            </a:extLst>
          </p:cNvPr>
          <p:cNvSpPr>
            <a:spLocks noGrp="1"/>
          </p:cNvSpPr>
          <p:nvPr>
            <p:ph type="dt" sz="half" idx="10"/>
          </p:nvPr>
        </p:nvSpPr>
        <p:spPr/>
        <p:txBody>
          <a:bodyPr/>
          <a:lstStyle/>
          <a:p>
            <a:fld id="{7927C5FB-D271-48CD-AB20-E65B6AE93AB2}" type="datetimeFigureOut">
              <a:rPr lang="en-GB" smtClean="0"/>
              <a:t>16/06/2026</a:t>
            </a:fld>
            <a:endParaRPr lang="en-GB"/>
          </a:p>
        </p:txBody>
      </p:sp>
      <p:sp>
        <p:nvSpPr>
          <p:cNvPr id="5" name="Footer Placeholder 4">
            <a:extLst>
              <a:ext uri="{FF2B5EF4-FFF2-40B4-BE49-F238E27FC236}">
                <a16:creationId xmlns:a16="http://schemas.microsoft.com/office/drawing/2014/main" id="{06B2C3FB-BEED-51E7-CC32-14B6FC7084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1D6F1-6F72-8BE3-E9B8-70F0460F8555}"/>
              </a:ext>
            </a:extLst>
          </p:cNvPr>
          <p:cNvSpPr>
            <a:spLocks noGrp="1"/>
          </p:cNvSpPr>
          <p:nvPr>
            <p:ph type="sldNum" sz="quarter" idx="12"/>
          </p:nvPr>
        </p:nvSpPr>
        <p:spPr/>
        <p:txBody>
          <a:bodyPr/>
          <a:lstStyle/>
          <a:p>
            <a:fld id="{0EAEAAC9-C888-4828-ACA1-970E736F8757}" type="slidenum">
              <a:rPr lang="en-GB" smtClean="0"/>
              <a:t>‹#›</a:t>
            </a:fld>
            <a:endParaRPr lang="en-GB"/>
          </a:p>
        </p:txBody>
      </p:sp>
    </p:spTree>
    <p:extLst>
      <p:ext uri="{BB962C8B-B14F-4D97-AF65-F5344CB8AC3E}">
        <p14:creationId xmlns:p14="http://schemas.microsoft.com/office/powerpoint/2010/main" val="2943709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24DF71-A173-8770-E98E-00387644FD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877E370-4E2C-9791-D786-27540EC0BE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585FD1-8486-5FB0-2227-8289B8B06D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27C5FB-D271-48CD-AB20-E65B6AE93AB2}" type="datetimeFigureOut">
              <a:rPr lang="en-GB" smtClean="0"/>
              <a:t>16/06/2026</a:t>
            </a:fld>
            <a:endParaRPr lang="en-GB"/>
          </a:p>
        </p:txBody>
      </p:sp>
      <p:sp>
        <p:nvSpPr>
          <p:cNvPr id="5" name="Footer Placeholder 4">
            <a:extLst>
              <a:ext uri="{FF2B5EF4-FFF2-40B4-BE49-F238E27FC236}">
                <a16:creationId xmlns:a16="http://schemas.microsoft.com/office/drawing/2014/main" id="{0F3A8106-32CB-0013-7962-4AB8718E0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E6C50FD-895D-238E-10AC-96F14C7D3B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AEAAC9-C888-4828-ACA1-970E736F8757}" type="slidenum">
              <a:rPr lang="en-GB" smtClean="0"/>
              <a:t>‹#›</a:t>
            </a:fld>
            <a:endParaRPr lang="en-GB"/>
          </a:p>
        </p:txBody>
      </p:sp>
    </p:spTree>
    <p:extLst>
      <p:ext uri="{BB962C8B-B14F-4D97-AF65-F5344CB8AC3E}">
        <p14:creationId xmlns:p14="http://schemas.microsoft.com/office/powerpoint/2010/main" val="11623122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hyperlink" Target="https://creativecommons.org/licenses/by-nc-nd/3.0/"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mujeresconciencia.com/2019/12/10/yo-de-muy-mayor-quiero-ser/old-age-957492_960_720/" TargetMode="External"/><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creativecommons.org/licenses/by-nc/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blogs.ucl.ac.uk/global-social-media/2013/01/24/elderly-ageing-and-social-networking-a-literature-review/" TargetMode="External"/><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12"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11" Type="http://schemas.openxmlformats.org/officeDocument/2006/relationships/hyperlink" Target="https://creativecommons.org/licenses/by-nc-nd/3.0/" TargetMode="External"/><Relationship Id="rId5" Type="http://schemas.openxmlformats.org/officeDocument/2006/relationships/diagramLayout" Target="../diagrams/layout1.xml"/><Relationship Id="rId10" Type="http://schemas.openxmlformats.org/officeDocument/2006/relationships/hyperlink" Target="https://betterhealthwhileaging.net/what-is-successful-aging/" TargetMode="External"/><Relationship Id="rId4" Type="http://schemas.openxmlformats.org/officeDocument/2006/relationships/diagramData" Target="../diagrams/data1.xml"/><Relationship Id="rId9" Type="http://schemas.openxmlformats.org/officeDocument/2006/relationships/image" Target="../media/image4.jp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2.png"/><Relationship Id="rId4" Type="http://schemas.openxmlformats.org/officeDocument/2006/relationships/diagramData" Target="../diagrams/data2.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hyperlink" Target="https://www.rawpixel.com/search/elderly" TargetMode="External"/><Relationship Id="rId4" Type="http://schemas.openxmlformats.org/officeDocument/2006/relationships/image" Target="../media/image6.1"/></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www.rawpixel.com/image/428165/free-photo-image-retired-crutch-adult" TargetMode="External"/><Relationship Id="rId4" Type="http://schemas.openxmlformats.org/officeDocument/2006/relationships/image" Target="../media/image7.2"/></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creativecommons.org/licenses/by-nd/3.0/" TargetMode="External"/><Relationship Id="rId5" Type="http://schemas.openxmlformats.org/officeDocument/2006/relationships/hyperlink" Target="https://wisconsinwatch.org/2013/02/center-prompts-policy-changes/" TargetMode="Externa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hyperlink" Target="https://www.rawpixel.com/search/high%20tech" TargetMode="External"/><Relationship Id="rId10" Type="http://schemas.microsoft.com/office/2007/relationships/diagramDrawing" Target="../diagrams/drawing3.xml"/><Relationship Id="rId4" Type="http://schemas.openxmlformats.org/officeDocument/2006/relationships/image" Target="../media/image9.jpeg"/><Relationship Id="rId9" Type="http://schemas.openxmlformats.org/officeDocument/2006/relationships/diagramColors" Target="../diagrams/colors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12"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4.xml"/><Relationship Id="rId11" Type="http://schemas.openxmlformats.org/officeDocument/2006/relationships/hyperlink" Target="https://creativecommons.org/licenses/by-nc-sa/3.0/" TargetMode="External"/><Relationship Id="rId5" Type="http://schemas.openxmlformats.org/officeDocument/2006/relationships/diagramLayout" Target="../diagrams/layout4.xml"/><Relationship Id="rId10" Type="http://schemas.openxmlformats.org/officeDocument/2006/relationships/hyperlink" Target="https://brewminate.com/liberating-telemedicine-options-to-eliminate-the-state-licensing-roadblock/" TargetMode="External"/><Relationship Id="rId4" Type="http://schemas.openxmlformats.org/officeDocument/2006/relationships/diagramData" Target="../diagrams/data4.xml"/><Relationship Id="rId9" Type="http://schemas.openxmlformats.org/officeDocument/2006/relationships/image" Target="../media/image10.jpg"/></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5.xml"/><Relationship Id="rId11" Type="http://schemas.openxmlformats.org/officeDocument/2006/relationships/image" Target="../media/image2.png"/><Relationship Id="rId5" Type="http://schemas.openxmlformats.org/officeDocument/2006/relationships/diagramLayout" Target="../diagrams/layout5.xml"/><Relationship Id="rId10" Type="http://schemas.openxmlformats.org/officeDocument/2006/relationships/image" Target="../media/image15.jpeg"/><Relationship Id="rId4" Type="http://schemas.openxmlformats.org/officeDocument/2006/relationships/diagramData" Target="../diagrams/data5.xml"/><Relationship Id="rId9"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12" Type="http://schemas.openxmlformats.org/officeDocument/2006/relationships/hyperlink" Target="https://creativecommons.org/licenses/by-nc-sa/3.0/"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6.xml"/><Relationship Id="rId11" Type="http://schemas.openxmlformats.org/officeDocument/2006/relationships/hyperlink" Target="https://unidaddememoria.blogspot.com/2016/12/" TargetMode="External"/><Relationship Id="rId5" Type="http://schemas.openxmlformats.org/officeDocument/2006/relationships/diagramLayout" Target="../diagrams/layout6.xml"/><Relationship Id="rId10" Type="http://schemas.openxmlformats.org/officeDocument/2006/relationships/image" Target="../media/image17.jpg"/><Relationship Id="rId4" Type="http://schemas.openxmlformats.org/officeDocument/2006/relationships/diagramData" Target="../diagrams/data6.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2.xml"/><Relationship Id="rId7" Type="http://schemas.openxmlformats.org/officeDocument/2006/relationships/diagramLayout" Target="../diagrams/layout7.xml"/><Relationship Id="rId12"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7.xml"/><Relationship Id="rId11" Type="http://schemas.openxmlformats.org/officeDocument/2006/relationships/hyperlink" Target="https://creativecommons.org/licenses/by-nc-nd/3.0/" TargetMode="External"/><Relationship Id="rId5" Type="http://schemas.openxmlformats.org/officeDocument/2006/relationships/hyperlink" Target="https://bighugelabs.com/onblack.php?id=514914659&amp;size=large" TargetMode="External"/><Relationship Id="rId10" Type="http://schemas.microsoft.com/office/2007/relationships/diagramDrawing" Target="../diagrams/drawing7.xml"/><Relationship Id="rId4" Type="http://schemas.openxmlformats.org/officeDocument/2006/relationships/image" Target="../media/image18.jpg"/><Relationship Id="rId9" Type="http://schemas.openxmlformats.org/officeDocument/2006/relationships/diagramColors" Target="../diagrams/colors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9.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15DF3BB-49A4-C306-3289-5E678B674A64}"/>
              </a:ext>
            </a:extLst>
          </p:cNvPr>
          <p:cNvPicPr>
            <a:picLocks noChangeAspect="1"/>
          </p:cNvPicPr>
          <p:nvPr/>
        </p:nvPicPr>
        <p:blipFill>
          <a:blip r:embed="rId5">
            <a:alphaModFix amt="5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3904" b="1826"/>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362C232-6476-A38C-B1D3-AA30054371F3}"/>
              </a:ext>
            </a:extLst>
          </p:cNvPr>
          <p:cNvSpPr>
            <a:spLocks noGrp="1"/>
          </p:cNvSpPr>
          <p:nvPr>
            <p:ph type="ctrTitle"/>
          </p:nvPr>
        </p:nvSpPr>
        <p:spPr>
          <a:xfrm>
            <a:off x="1524000" y="1122362"/>
            <a:ext cx="9144000" cy="2900518"/>
          </a:xfrm>
        </p:spPr>
        <p:txBody>
          <a:bodyPr>
            <a:normAutofit/>
          </a:bodyPr>
          <a:lstStyle/>
          <a:p>
            <a:r>
              <a:rPr lang="en-GB" sz="5100" b="1">
                <a:solidFill>
                  <a:srgbClr val="FFFFFF"/>
                </a:solidFill>
              </a:rPr>
              <a:t>Evaluating the Care and Support Needs of Older People in the UK</a:t>
            </a:r>
            <a:br>
              <a:rPr lang="en-GB" sz="5100" b="1">
                <a:solidFill>
                  <a:srgbClr val="FFFFFF"/>
                </a:solidFill>
              </a:rPr>
            </a:br>
            <a:endParaRPr lang="en-GB" sz="5100" dirty="0">
              <a:solidFill>
                <a:srgbClr val="FFFFFF"/>
              </a:solidFill>
            </a:endParaRPr>
          </a:p>
        </p:txBody>
      </p:sp>
      <p:sp>
        <p:nvSpPr>
          <p:cNvPr id="3" name="Subtitle 2">
            <a:extLst>
              <a:ext uri="{FF2B5EF4-FFF2-40B4-BE49-F238E27FC236}">
                <a16:creationId xmlns:a16="http://schemas.microsoft.com/office/drawing/2014/main" id="{D577ABB7-6041-0DE6-CA41-D045F315080B}"/>
              </a:ext>
            </a:extLst>
          </p:cNvPr>
          <p:cNvSpPr>
            <a:spLocks noGrp="1"/>
          </p:cNvSpPr>
          <p:nvPr>
            <p:ph type="subTitle" idx="1"/>
          </p:nvPr>
        </p:nvSpPr>
        <p:spPr>
          <a:xfrm>
            <a:off x="2476982" y="3742715"/>
            <a:ext cx="7384648" cy="2299270"/>
          </a:xfrm>
        </p:spPr>
        <p:txBody>
          <a:bodyPr>
            <a:normAutofit fontScale="70000" lnSpcReduction="20000"/>
          </a:bodyPr>
          <a:lstStyle/>
          <a:p>
            <a:r>
              <a:rPr lang="en-GB" sz="2600" dirty="0">
                <a:solidFill>
                  <a:srgbClr val="FFFFFF"/>
                </a:solidFill>
              </a:rPr>
              <a:t>BMHP6027 – Empowering the Older Person</a:t>
            </a:r>
          </a:p>
          <a:p>
            <a:pPr>
              <a:buFont typeface="Arial" panose="020B0604020202020204" pitchFamily="34" charset="0"/>
              <a:buChar char="•"/>
            </a:pPr>
            <a:r>
              <a:rPr lang="en-GB" sz="2600" dirty="0">
                <a:solidFill>
                  <a:srgbClr val="FFFFFF"/>
                </a:solidFill>
              </a:rPr>
              <a:t>Student: Megan Hart</a:t>
            </a:r>
          </a:p>
          <a:p>
            <a:pPr>
              <a:buFont typeface="Arial" panose="020B0604020202020204" pitchFamily="34" charset="0"/>
              <a:buChar char="•"/>
            </a:pPr>
            <a:r>
              <a:rPr lang="en-GB" sz="2600" dirty="0">
                <a:solidFill>
                  <a:srgbClr val="FFFFFF"/>
                </a:solidFill>
              </a:rPr>
              <a:t>Student number: 2319198</a:t>
            </a:r>
          </a:p>
          <a:p>
            <a:r>
              <a:rPr lang="en-GB" dirty="0"/>
              <a:t>Lecture: Robert </a:t>
            </a:r>
            <a:r>
              <a:rPr lang="en-GB" dirty="0" err="1"/>
              <a:t>Nartowski</a:t>
            </a:r>
            <a:endParaRPr lang="en-GB" dirty="0"/>
          </a:p>
          <a:p>
            <a:br>
              <a:rPr lang="en-GB" sz="2800" dirty="0"/>
            </a:br>
            <a:endParaRPr lang="en-GB" sz="8000" dirty="0">
              <a:solidFill>
                <a:srgbClr val="FFFFFF"/>
              </a:solidFill>
            </a:endParaRPr>
          </a:p>
        </p:txBody>
      </p:sp>
      <p:sp>
        <p:nvSpPr>
          <p:cNvPr id="6" name="TextBox 5">
            <a:extLst>
              <a:ext uri="{FF2B5EF4-FFF2-40B4-BE49-F238E27FC236}">
                <a16:creationId xmlns:a16="http://schemas.microsoft.com/office/drawing/2014/main" id="{B856D2AD-18EE-273D-9F9D-28E16107CA15}"/>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mujeresconciencia.com/2019/12/10/yo-de-muy-mayor-quiero-ser/old-age-957492_960_72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4" name="Recorded Sound">
            <a:hlinkClick r:id="" action="ppaction://media"/>
            <a:extLst>
              <a:ext uri="{FF2B5EF4-FFF2-40B4-BE49-F238E27FC236}">
                <a16:creationId xmlns:a16="http://schemas.microsoft.com/office/drawing/2014/main" id="{C14449FE-AB2C-EB13-2205-200461E7F43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500852" y="5257799"/>
            <a:ext cx="1294939" cy="1294939"/>
          </a:xfrm>
          <a:prstGeom prst="rect">
            <a:avLst/>
          </a:prstGeom>
        </p:spPr>
      </p:pic>
    </p:spTree>
    <p:extLst>
      <p:ext uri="{BB962C8B-B14F-4D97-AF65-F5344CB8AC3E}">
        <p14:creationId xmlns:p14="http://schemas.microsoft.com/office/powerpoint/2010/main" val="32895158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4206"/>
    </mc:Choice>
    <mc:Fallback xmlns="">
      <p:transition spd="slow" advTm="44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8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87850-BEC0-E7E3-26FC-E8ED7771AFF5}"/>
              </a:ext>
            </a:extLst>
          </p:cNvPr>
          <p:cNvSpPr>
            <a:spLocks noGrp="1"/>
          </p:cNvSpPr>
          <p:nvPr>
            <p:ph type="title"/>
          </p:nvPr>
        </p:nvSpPr>
        <p:spPr/>
        <p:txBody>
          <a:bodyPr/>
          <a:lstStyle/>
          <a:p>
            <a:r>
              <a:rPr lang="en-GB"/>
              <a:t>Contents Page </a:t>
            </a:r>
          </a:p>
        </p:txBody>
      </p:sp>
      <p:sp>
        <p:nvSpPr>
          <p:cNvPr id="3" name="Content Placeholder 2">
            <a:extLst>
              <a:ext uri="{FF2B5EF4-FFF2-40B4-BE49-F238E27FC236}">
                <a16:creationId xmlns:a16="http://schemas.microsoft.com/office/drawing/2014/main" id="{2D2E3940-A94E-7762-F93F-741C8E29FFFD}"/>
              </a:ext>
            </a:extLst>
          </p:cNvPr>
          <p:cNvSpPr>
            <a:spLocks noGrp="1"/>
          </p:cNvSpPr>
          <p:nvPr>
            <p:ph idx="1"/>
          </p:nvPr>
        </p:nvSpPr>
        <p:spPr/>
        <p:txBody>
          <a:bodyPr>
            <a:normAutofit fontScale="55000" lnSpcReduction="20000"/>
          </a:bodyPr>
          <a:lstStyle/>
          <a:p>
            <a:r>
              <a:rPr lang="en-GB" dirty="0"/>
              <a:t>Introduction to Ageing</a:t>
            </a:r>
          </a:p>
          <a:p>
            <a:r>
              <a:rPr lang="en-GB" dirty="0"/>
              <a:t>The Ageing Population in the UK</a:t>
            </a:r>
          </a:p>
          <a:p>
            <a:r>
              <a:rPr lang="en-GB" dirty="0"/>
              <a:t>Theoretical Frameworks of Ageing</a:t>
            </a:r>
          </a:p>
          <a:p>
            <a:r>
              <a:rPr lang="en-GB" dirty="0"/>
              <a:t>Policy and Legislation in Elderly Care</a:t>
            </a:r>
          </a:p>
          <a:p>
            <a:r>
              <a:rPr lang="en-GB" dirty="0"/>
              <a:t>Current Care and Support Services in the UK</a:t>
            </a:r>
          </a:p>
          <a:p>
            <a:r>
              <a:rPr lang="en-GB" dirty="0"/>
              <a:t>Domiciliary Care</a:t>
            </a:r>
          </a:p>
          <a:p>
            <a:r>
              <a:rPr lang="en-GB" dirty="0"/>
              <a:t>Residential Care</a:t>
            </a:r>
          </a:p>
          <a:p>
            <a:r>
              <a:rPr lang="en-GB" dirty="0"/>
              <a:t>Technological Innovations in Elderly Care</a:t>
            </a:r>
          </a:p>
          <a:p>
            <a:r>
              <a:rPr lang="en-GB" dirty="0"/>
              <a:t>Evaluation of Technological Care</a:t>
            </a:r>
          </a:p>
          <a:p>
            <a:r>
              <a:rPr lang="en-GB" dirty="0"/>
              <a:t>Case Study: Dementia Village, Netherlands</a:t>
            </a:r>
          </a:p>
          <a:p>
            <a:r>
              <a:rPr lang="en-GB" dirty="0"/>
              <a:t>Case Study: Age UK Community Support</a:t>
            </a:r>
          </a:p>
          <a:p>
            <a:r>
              <a:rPr lang="en-GB" dirty="0"/>
              <a:t>Recommendations for Future Practice</a:t>
            </a:r>
          </a:p>
          <a:p>
            <a:r>
              <a:rPr lang="en-GB" dirty="0"/>
              <a:t>Conclusion</a:t>
            </a:r>
          </a:p>
          <a:p>
            <a:r>
              <a:rPr lang="en-GB" dirty="0"/>
              <a:t>16–18. References</a:t>
            </a:r>
          </a:p>
          <a:p>
            <a:endParaRPr lang="en-GB" dirty="0"/>
          </a:p>
        </p:txBody>
      </p:sp>
      <p:pic>
        <p:nvPicPr>
          <p:cNvPr id="4" name="Recorded Sound">
            <a:hlinkClick r:id="" action="ppaction://media"/>
            <a:extLst>
              <a:ext uri="{FF2B5EF4-FFF2-40B4-BE49-F238E27FC236}">
                <a16:creationId xmlns:a16="http://schemas.microsoft.com/office/drawing/2014/main" id="{D869358D-891E-F5C4-C945-DCDBFD691D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12826" y="4264024"/>
            <a:ext cx="2346992" cy="2346992"/>
          </a:xfrm>
          <a:prstGeom prst="rect">
            <a:avLst/>
          </a:prstGeom>
        </p:spPr>
      </p:pic>
      <p:pic>
        <p:nvPicPr>
          <p:cNvPr id="6" name="Picture 5">
            <a:extLst>
              <a:ext uri="{FF2B5EF4-FFF2-40B4-BE49-F238E27FC236}">
                <a16:creationId xmlns:a16="http://schemas.microsoft.com/office/drawing/2014/main" id="{4781A956-3EDF-8B28-F549-8C098062AD8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454445" y="1391572"/>
            <a:ext cx="4724400" cy="3543300"/>
          </a:xfrm>
          <a:prstGeom prst="rect">
            <a:avLst/>
          </a:prstGeom>
        </p:spPr>
      </p:pic>
      <p:sp>
        <p:nvSpPr>
          <p:cNvPr id="7" name="TextBox 6">
            <a:extLst>
              <a:ext uri="{FF2B5EF4-FFF2-40B4-BE49-F238E27FC236}">
                <a16:creationId xmlns:a16="http://schemas.microsoft.com/office/drawing/2014/main" id="{9009FEF9-180F-F429-BB76-54C664E1A89F}"/>
              </a:ext>
            </a:extLst>
          </p:cNvPr>
          <p:cNvSpPr txBox="1"/>
          <p:nvPr/>
        </p:nvSpPr>
        <p:spPr>
          <a:xfrm>
            <a:off x="6096000" y="4921066"/>
            <a:ext cx="4724400" cy="230832"/>
          </a:xfrm>
          <a:prstGeom prst="rect">
            <a:avLst/>
          </a:prstGeom>
          <a:noFill/>
        </p:spPr>
        <p:txBody>
          <a:bodyPr wrap="square" rtlCol="0">
            <a:spAutoFit/>
          </a:bodyPr>
          <a:lstStyle/>
          <a:p>
            <a:r>
              <a:rPr lang="en-GB" sz="900" dirty="0">
                <a:hlinkClick r:id="rId6" tooltip="https://blogs.ucl.ac.uk/global-social-media/2013/01/24/elderly-ageing-and-social-networking-a-literature-review/"/>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743983514"/>
      </p:ext>
    </p:extLst>
  </p:cSld>
  <p:clrMapOvr>
    <a:masterClrMapping/>
  </p:clrMapOvr>
  <mc:AlternateContent xmlns:mc="http://schemas.openxmlformats.org/markup-compatibility/2006">
    <mc:Choice xmlns:p14="http://schemas.microsoft.com/office/powerpoint/2010/main" Requires="p14">
      <p:transition spd="slow" p14:dur="2000" advTm="63343"/>
    </mc:Choice>
    <mc:Fallback>
      <p:transition spd="slow" advTm="63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1F562-9DC8-1117-32AC-6E1EF25E510A}"/>
              </a:ext>
            </a:extLst>
          </p:cNvPr>
          <p:cNvSpPr>
            <a:spLocks noGrp="1"/>
          </p:cNvSpPr>
          <p:nvPr>
            <p:ph type="title"/>
          </p:nvPr>
        </p:nvSpPr>
        <p:spPr>
          <a:xfrm>
            <a:off x="761803" y="350196"/>
            <a:ext cx="4646904" cy="1624520"/>
          </a:xfrm>
        </p:spPr>
        <p:txBody>
          <a:bodyPr anchor="ctr">
            <a:normAutofit/>
          </a:bodyPr>
          <a:lstStyle/>
          <a:p>
            <a:r>
              <a:rPr lang="en-GB" sz="3700" b="1" dirty="0"/>
              <a:t>Understanding Ageing</a:t>
            </a:r>
            <a:endParaRPr lang="en-GB" sz="3700" dirty="0"/>
          </a:p>
        </p:txBody>
      </p:sp>
      <p:graphicFrame>
        <p:nvGraphicFramePr>
          <p:cNvPr id="30" name="Content Placeholder 2">
            <a:extLst>
              <a:ext uri="{FF2B5EF4-FFF2-40B4-BE49-F238E27FC236}">
                <a16:creationId xmlns:a16="http://schemas.microsoft.com/office/drawing/2014/main" id="{872A5A8B-FF56-60A1-C08D-42A4177937D8}"/>
              </a:ext>
            </a:extLst>
          </p:cNvPr>
          <p:cNvGraphicFramePr>
            <a:graphicFrameLocks noGrp="1"/>
          </p:cNvGraphicFramePr>
          <p:nvPr>
            <p:ph idx="1"/>
            <p:extLst>
              <p:ext uri="{D42A27DB-BD31-4B8C-83A1-F6EECF244321}">
                <p14:modId xmlns:p14="http://schemas.microsoft.com/office/powerpoint/2010/main" val="198868320"/>
              </p:ext>
            </p:extLst>
          </p:nvPr>
        </p:nvGraphicFramePr>
        <p:xfrm>
          <a:off x="332165" y="1162456"/>
          <a:ext cx="5757008" cy="58846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DE66F102-784C-D50D-4D87-31A2D2079148}"/>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1600" r="-1" b="13838"/>
          <a:stretch>
            <a:fillRect/>
          </a:stretch>
        </p:blipFill>
        <p:spPr>
          <a:xfrm>
            <a:off x="6096000" y="1"/>
            <a:ext cx="6102825" cy="6858000"/>
          </a:xfrm>
          <a:prstGeom prst="rect">
            <a:avLst/>
          </a:prstGeom>
        </p:spPr>
      </p:pic>
      <p:sp>
        <p:nvSpPr>
          <p:cNvPr id="6" name="TextBox 5">
            <a:extLst>
              <a:ext uri="{FF2B5EF4-FFF2-40B4-BE49-F238E27FC236}">
                <a16:creationId xmlns:a16="http://schemas.microsoft.com/office/drawing/2014/main" id="{E1BD4BA1-FFBC-4E84-1E07-6686E708B9EA}"/>
              </a:ext>
            </a:extLst>
          </p:cNvPr>
          <p:cNvSpPr txBox="1"/>
          <p:nvPr/>
        </p:nvSpPr>
        <p:spPr>
          <a:xfrm>
            <a:off x="9588816" y="6657946"/>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betterhealthwhileaging.net/what-is-successful-ag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7" name="Recorded Sound">
            <a:hlinkClick r:id="" action="ppaction://media"/>
            <a:extLst>
              <a:ext uri="{FF2B5EF4-FFF2-40B4-BE49-F238E27FC236}">
                <a16:creationId xmlns:a16="http://schemas.microsoft.com/office/drawing/2014/main" id="{7F02E35C-625E-2033-88E5-7C009884446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530348" y="5166360"/>
            <a:ext cx="1491585" cy="1491585"/>
          </a:xfrm>
          <a:prstGeom prst="rect">
            <a:avLst/>
          </a:prstGeom>
        </p:spPr>
      </p:pic>
    </p:spTree>
    <p:extLst>
      <p:ext uri="{BB962C8B-B14F-4D97-AF65-F5344CB8AC3E}">
        <p14:creationId xmlns:p14="http://schemas.microsoft.com/office/powerpoint/2010/main" val="3311500164"/>
      </p:ext>
    </p:extLst>
  </p:cSld>
  <p:clrMapOvr>
    <a:masterClrMapping/>
  </p:clrMapOvr>
  <mc:AlternateContent xmlns:mc="http://schemas.openxmlformats.org/markup-compatibility/2006" xmlns:p14="http://schemas.microsoft.com/office/powerpoint/2010/main">
    <mc:Choice Requires="p14">
      <p:transition spd="slow" p14:dur="2000" advTm="24170"/>
    </mc:Choice>
    <mc:Fallback xmlns="">
      <p:transition spd="slow" advTm="24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60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82415-4CFB-5654-27C1-895126E4669A}"/>
              </a:ext>
            </a:extLst>
          </p:cNvPr>
          <p:cNvSpPr>
            <a:spLocks noGrp="1"/>
          </p:cNvSpPr>
          <p:nvPr>
            <p:ph type="title"/>
          </p:nvPr>
        </p:nvSpPr>
        <p:spPr>
          <a:xfrm>
            <a:off x="884458" y="637763"/>
            <a:ext cx="3306994" cy="5576768"/>
          </a:xfrm>
        </p:spPr>
        <p:txBody>
          <a:bodyPr anchor="t">
            <a:normAutofit/>
          </a:bodyPr>
          <a:lstStyle/>
          <a:p>
            <a:r>
              <a:rPr lang="en-US" sz="4800" b="1" dirty="0">
                <a:solidFill>
                  <a:srgbClr val="FFFFFF"/>
                </a:solidFill>
              </a:rPr>
              <a:t>The ageing population in the UK</a:t>
            </a:r>
            <a:endParaRPr lang="en-GB" sz="4800" dirty="0">
              <a:solidFill>
                <a:schemeClr val="bg1"/>
              </a:solidFill>
            </a:endParaRPr>
          </a:p>
        </p:txBody>
      </p:sp>
      <p:sp>
        <p:nvSpPr>
          <p:cNvPr id="1035" name="Rectangle 103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39" name="Content Placeholder 1029">
            <a:extLst>
              <a:ext uri="{FF2B5EF4-FFF2-40B4-BE49-F238E27FC236}">
                <a16:creationId xmlns:a16="http://schemas.microsoft.com/office/drawing/2014/main" id="{ECBA6B18-4ED8-4A31-91EA-08D6B907ACE1}"/>
              </a:ext>
            </a:extLst>
          </p:cNvPr>
          <p:cNvGraphicFramePr>
            <a:graphicFrameLocks noGrp="1"/>
          </p:cNvGraphicFramePr>
          <p:nvPr>
            <p:ph idx="1"/>
          </p:nvPr>
        </p:nvGraphicFramePr>
        <p:xfrm>
          <a:off x="4986584" y="3621269"/>
          <a:ext cx="6556487" cy="30416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E732335A-F89C-7BD6-63E7-30ACB6729E9C}"/>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5169447" y="384538"/>
            <a:ext cx="6506114" cy="304160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5C1C1DB-5513-4BD5-A058-67DA983207BC}"/>
              </a:ext>
            </a:extLst>
          </p:cNvPr>
          <p:cNvSpPr txBox="1"/>
          <p:nvPr/>
        </p:nvSpPr>
        <p:spPr>
          <a:xfrm>
            <a:off x="9271686" y="3356271"/>
            <a:ext cx="6096000" cy="276999"/>
          </a:xfrm>
          <a:prstGeom prst="rect">
            <a:avLst/>
          </a:prstGeom>
          <a:noFill/>
        </p:spPr>
        <p:txBody>
          <a:bodyPr wrap="square">
            <a:spAutoFit/>
          </a:bodyPr>
          <a:lstStyle/>
          <a:p>
            <a:r>
              <a:rPr lang="en-GB" sz="1200" dirty="0"/>
              <a:t>House of Commons Library (2023) </a:t>
            </a:r>
          </a:p>
        </p:txBody>
      </p:sp>
      <p:pic>
        <p:nvPicPr>
          <p:cNvPr id="4" name="Recorded Sound">
            <a:hlinkClick r:id="" action="ppaction://media"/>
            <a:extLst>
              <a:ext uri="{FF2B5EF4-FFF2-40B4-BE49-F238E27FC236}">
                <a16:creationId xmlns:a16="http://schemas.microsoft.com/office/drawing/2014/main" id="{01A9D79A-9E0A-44A6-B47E-F9DEC186617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330444" y="5142073"/>
            <a:ext cx="1169441" cy="1169441"/>
          </a:xfrm>
          <a:prstGeom prst="rect">
            <a:avLst/>
          </a:prstGeom>
        </p:spPr>
      </p:pic>
    </p:spTree>
    <p:extLst>
      <p:ext uri="{BB962C8B-B14F-4D97-AF65-F5344CB8AC3E}">
        <p14:creationId xmlns:p14="http://schemas.microsoft.com/office/powerpoint/2010/main" val="2651591619"/>
      </p:ext>
    </p:extLst>
  </p:cSld>
  <p:clrMapOvr>
    <a:masterClrMapping/>
  </p:clrMapOvr>
  <mc:AlternateContent xmlns:mc="http://schemas.openxmlformats.org/markup-compatibility/2006" xmlns:p14="http://schemas.microsoft.com/office/powerpoint/2010/main">
    <mc:Choice Requires="p14">
      <p:transition spd="slow" p14:dur="2000" advTm="19108"/>
    </mc:Choice>
    <mc:Fallback xmlns="">
      <p:transition spd="slow" advTm="19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3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795C9-FADF-59E3-CE08-AE253F31322B}"/>
              </a:ext>
            </a:extLst>
          </p:cNvPr>
          <p:cNvSpPr>
            <a:spLocks noGrp="1"/>
          </p:cNvSpPr>
          <p:nvPr>
            <p:ph type="title"/>
          </p:nvPr>
        </p:nvSpPr>
        <p:spPr>
          <a:xfrm>
            <a:off x="1371599" y="294538"/>
            <a:ext cx="9895951" cy="1033669"/>
          </a:xfrm>
        </p:spPr>
        <p:txBody>
          <a:bodyPr>
            <a:normAutofit/>
          </a:bodyPr>
          <a:lstStyle/>
          <a:p>
            <a:r>
              <a:rPr lang="en-US" altLang="en-US" sz="4000" b="1" dirty="0">
                <a:solidFill>
                  <a:schemeClr val="bg1"/>
                </a:solidFill>
              </a:rPr>
              <a:t>Theoretical framework of ageing</a:t>
            </a:r>
            <a:endParaRPr lang="en-GB" sz="4000" dirty="0">
              <a:solidFill>
                <a:schemeClr val="bg1"/>
              </a:solidFill>
            </a:endParaRPr>
          </a:p>
        </p:txBody>
      </p:sp>
      <p:graphicFrame>
        <p:nvGraphicFramePr>
          <p:cNvPr id="4" name="Table 3">
            <a:extLst>
              <a:ext uri="{FF2B5EF4-FFF2-40B4-BE49-F238E27FC236}">
                <a16:creationId xmlns:a16="http://schemas.microsoft.com/office/drawing/2014/main" id="{84368677-EAAF-4ADF-AB9D-E64F3BC6123D}"/>
              </a:ext>
            </a:extLst>
          </p:cNvPr>
          <p:cNvGraphicFramePr>
            <a:graphicFrameLocks noGrp="1"/>
          </p:cNvGraphicFramePr>
          <p:nvPr>
            <p:extLst>
              <p:ext uri="{D42A27DB-BD31-4B8C-83A1-F6EECF244321}">
                <p14:modId xmlns:p14="http://schemas.microsoft.com/office/powerpoint/2010/main" val="541798600"/>
              </p:ext>
            </p:extLst>
          </p:nvPr>
        </p:nvGraphicFramePr>
        <p:xfrm>
          <a:off x="767862" y="1901292"/>
          <a:ext cx="10515600" cy="365760"/>
        </p:xfrm>
        <a:graphic>
          <a:graphicData uri="http://schemas.openxmlformats.org/drawingml/2006/table">
            <a:tbl>
              <a:tblPr/>
              <a:tblGrid>
                <a:gridCol w="3505200">
                  <a:extLst>
                    <a:ext uri="{9D8B030D-6E8A-4147-A177-3AD203B41FA5}">
                      <a16:colId xmlns:a16="http://schemas.microsoft.com/office/drawing/2014/main" val="2638840474"/>
                    </a:ext>
                  </a:extLst>
                </a:gridCol>
                <a:gridCol w="3505200">
                  <a:extLst>
                    <a:ext uri="{9D8B030D-6E8A-4147-A177-3AD203B41FA5}">
                      <a16:colId xmlns:a16="http://schemas.microsoft.com/office/drawing/2014/main" val="2673292758"/>
                    </a:ext>
                  </a:extLst>
                </a:gridCol>
                <a:gridCol w="3505200">
                  <a:extLst>
                    <a:ext uri="{9D8B030D-6E8A-4147-A177-3AD203B41FA5}">
                      <a16:colId xmlns:a16="http://schemas.microsoft.com/office/drawing/2014/main" val="600405631"/>
                    </a:ext>
                  </a:extLst>
                </a:gridCol>
              </a:tblGrid>
              <a:tr h="0">
                <a:tc>
                  <a:txBody>
                    <a:bodyPr/>
                    <a:lstStyle/>
                    <a:p>
                      <a:pPr>
                        <a:buNone/>
                      </a:pPr>
                      <a:r>
                        <a:rPr lang="en-GB" b="1" dirty="0"/>
                        <a:t>Theory</a:t>
                      </a:r>
                    </a:p>
                  </a:txBody>
                  <a:tcPr anchor="ctr">
                    <a:lnL>
                      <a:noFill/>
                    </a:lnL>
                    <a:lnR>
                      <a:noFill/>
                    </a:lnR>
                    <a:lnT>
                      <a:noFill/>
                    </a:lnT>
                    <a:lnB>
                      <a:noFill/>
                    </a:lnB>
                    <a:noFill/>
                  </a:tcPr>
                </a:tc>
                <a:tc>
                  <a:txBody>
                    <a:bodyPr/>
                    <a:lstStyle/>
                    <a:p>
                      <a:pPr>
                        <a:buNone/>
                      </a:pPr>
                      <a:r>
                        <a:rPr lang="en-GB" b="1" dirty="0"/>
                        <a:t>Key Idea</a:t>
                      </a:r>
                    </a:p>
                  </a:txBody>
                  <a:tcPr anchor="ctr">
                    <a:lnL>
                      <a:noFill/>
                    </a:lnL>
                    <a:lnR>
                      <a:noFill/>
                    </a:lnR>
                    <a:lnT>
                      <a:noFill/>
                    </a:lnT>
                    <a:lnB>
                      <a:noFill/>
                    </a:lnB>
                    <a:noFill/>
                  </a:tcPr>
                </a:tc>
                <a:tc>
                  <a:txBody>
                    <a:bodyPr/>
                    <a:lstStyle/>
                    <a:p>
                      <a:pPr>
                        <a:buNone/>
                      </a:pPr>
                      <a:r>
                        <a:rPr lang="en-GB" b="1" dirty="0"/>
                        <a:t>Application in UK Elderly Care</a:t>
                      </a:r>
                    </a:p>
                  </a:txBody>
                  <a:tcPr anchor="ctr">
                    <a:lnL>
                      <a:noFill/>
                    </a:lnL>
                    <a:lnR>
                      <a:noFill/>
                    </a:lnR>
                    <a:lnT>
                      <a:noFill/>
                    </a:lnT>
                    <a:lnB>
                      <a:noFill/>
                    </a:lnB>
                    <a:noFill/>
                  </a:tcPr>
                </a:tc>
                <a:extLst>
                  <a:ext uri="{0D108BD9-81ED-4DB2-BD59-A6C34878D82A}">
                    <a16:rowId xmlns:a16="http://schemas.microsoft.com/office/drawing/2014/main" val="2426429057"/>
                  </a:ext>
                </a:extLst>
              </a:tr>
            </a:tbl>
          </a:graphicData>
        </a:graphic>
      </p:graphicFrame>
      <p:graphicFrame>
        <p:nvGraphicFramePr>
          <p:cNvPr id="5" name="Table 4">
            <a:extLst>
              <a:ext uri="{FF2B5EF4-FFF2-40B4-BE49-F238E27FC236}">
                <a16:creationId xmlns:a16="http://schemas.microsoft.com/office/drawing/2014/main" id="{9054F7F2-C971-2F40-FFAB-65F17BF30308}"/>
              </a:ext>
            </a:extLst>
          </p:cNvPr>
          <p:cNvGraphicFramePr>
            <a:graphicFrameLocks noGrp="1"/>
          </p:cNvGraphicFramePr>
          <p:nvPr>
            <p:extLst>
              <p:ext uri="{D42A27DB-BD31-4B8C-83A1-F6EECF244321}">
                <p14:modId xmlns:p14="http://schemas.microsoft.com/office/powerpoint/2010/main" val="3272161922"/>
              </p:ext>
            </p:extLst>
          </p:nvPr>
        </p:nvGraphicFramePr>
        <p:xfrm>
          <a:off x="639931" y="2267052"/>
          <a:ext cx="10515600" cy="1188720"/>
        </p:xfrm>
        <a:graphic>
          <a:graphicData uri="http://schemas.openxmlformats.org/drawingml/2006/table">
            <a:tbl>
              <a:tblPr/>
              <a:tblGrid>
                <a:gridCol w="3505200">
                  <a:extLst>
                    <a:ext uri="{9D8B030D-6E8A-4147-A177-3AD203B41FA5}">
                      <a16:colId xmlns:a16="http://schemas.microsoft.com/office/drawing/2014/main" val="1268658489"/>
                    </a:ext>
                  </a:extLst>
                </a:gridCol>
                <a:gridCol w="3505200">
                  <a:extLst>
                    <a:ext uri="{9D8B030D-6E8A-4147-A177-3AD203B41FA5}">
                      <a16:colId xmlns:a16="http://schemas.microsoft.com/office/drawing/2014/main" val="1352934320"/>
                    </a:ext>
                  </a:extLst>
                </a:gridCol>
                <a:gridCol w="3505200">
                  <a:extLst>
                    <a:ext uri="{9D8B030D-6E8A-4147-A177-3AD203B41FA5}">
                      <a16:colId xmlns:a16="http://schemas.microsoft.com/office/drawing/2014/main" val="1721066024"/>
                    </a:ext>
                  </a:extLst>
                </a:gridCol>
              </a:tblGrid>
              <a:tr h="0">
                <a:tc>
                  <a:txBody>
                    <a:bodyPr/>
                    <a:lstStyle/>
                    <a:p>
                      <a:pPr>
                        <a:buNone/>
                      </a:pPr>
                      <a:r>
                        <a:rPr lang="en-GB" dirty="0"/>
                        <a:t>Disengagement Theory (1961)</a:t>
                      </a:r>
                    </a:p>
                  </a:txBody>
                  <a:tcPr anchor="ctr">
                    <a:lnL>
                      <a:noFill/>
                    </a:lnL>
                    <a:lnR>
                      <a:noFill/>
                    </a:lnR>
                    <a:lnT>
                      <a:noFill/>
                    </a:lnT>
                    <a:lnB>
                      <a:noFill/>
                    </a:lnB>
                    <a:noFill/>
                  </a:tcPr>
                </a:tc>
                <a:tc>
                  <a:txBody>
                    <a:bodyPr/>
                    <a:lstStyle/>
                    <a:p>
                      <a:pPr>
                        <a:buNone/>
                      </a:pPr>
                      <a:r>
                        <a:rPr lang="en-GB" dirty="0"/>
                        <a:t>Ageing involves gradual withdrawal from social roles</a:t>
                      </a:r>
                    </a:p>
                  </a:txBody>
                  <a:tcPr anchor="ctr">
                    <a:lnL>
                      <a:noFill/>
                    </a:lnL>
                    <a:lnR>
                      <a:noFill/>
                    </a:lnR>
                    <a:lnT>
                      <a:noFill/>
                    </a:lnT>
                    <a:lnB>
                      <a:noFill/>
                    </a:lnB>
                    <a:noFill/>
                  </a:tcPr>
                </a:tc>
                <a:tc>
                  <a:txBody>
                    <a:bodyPr/>
                    <a:lstStyle/>
                    <a:p>
                      <a:pPr>
                        <a:buNone/>
                      </a:pPr>
                      <a:r>
                        <a:rPr lang="en-GB" dirty="0"/>
                        <a:t>Reflected in traditional institutional care where older adults may become passive recipients of care</a:t>
                      </a:r>
                    </a:p>
                  </a:txBody>
                  <a:tcPr anchor="ctr">
                    <a:lnL>
                      <a:noFill/>
                    </a:lnL>
                    <a:lnR>
                      <a:noFill/>
                    </a:lnR>
                    <a:lnT>
                      <a:noFill/>
                    </a:lnT>
                    <a:lnB>
                      <a:noFill/>
                    </a:lnB>
                    <a:noFill/>
                  </a:tcPr>
                </a:tc>
                <a:extLst>
                  <a:ext uri="{0D108BD9-81ED-4DB2-BD59-A6C34878D82A}">
                    <a16:rowId xmlns:a16="http://schemas.microsoft.com/office/drawing/2014/main" val="2741018774"/>
                  </a:ext>
                </a:extLst>
              </a:tr>
            </a:tbl>
          </a:graphicData>
        </a:graphic>
      </p:graphicFrame>
      <p:graphicFrame>
        <p:nvGraphicFramePr>
          <p:cNvPr id="6" name="Table 5">
            <a:extLst>
              <a:ext uri="{FF2B5EF4-FFF2-40B4-BE49-F238E27FC236}">
                <a16:creationId xmlns:a16="http://schemas.microsoft.com/office/drawing/2014/main" id="{92EA3DD2-9314-3E46-EFF1-62D9B18AE3D4}"/>
              </a:ext>
            </a:extLst>
          </p:cNvPr>
          <p:cNvGraphicFramePr>
            <a:graphicFrameLocks noGrp="1"/>
          </p:cNvGraphicFramePr>
          <p:nvPr>
            <p:extLst>
              <p:ext uri="{D42A27DB-BD31-4B8C-83A1-F6EECF244321}">
                <p14:modId xmlns:p14="http://schemas.microsoft.com/office/powerpoint/2010/main" val="936391320"/>
              </p:ext>
            </p:extLst>
          </p:nvPr>
        </p:nvGraphicFramePr>
        <p:xfrm>
          <a:off x="512000" y="3455772"/>
          <a:ext cx="10515600" cy="914400"/>
        </p:xfrm>
        <a:graphic>
          <a:graphicData uri="http://schemas.openxmlformats.org/drawingml/2006/table">
            <a:tbl>
              <a:tblPr/>
              <a:tblGrid>
                <a:gridCol w="3505200">
                  <a:extLst>
                    <a:ext uri="{9D8B030D-6E8A-4147-A177-3AD203B41FA5}">
                      <a16:colId xmlns:a16="http://schemas.microsoft.com/office/drawing/2014/main" val="280701469"/>
                    </a:ext>
                  </a:extLst>
                </a:gridCol>
                <a:gridCol w="3505200">
                  <a:extLst>
                    <a:ext uri="{9D8B030D-6E8A-4147-A177-3AD203B41FA5}">
                      <a16:colId xmlns:a16="http://schemas.microsoft.com/office/drawing/2014/main" val="3863517309"/>
                    </a:ext>
                  </a:extLst>
                </a:gridCol>
                <a:gridCol w="3505200">
                  <a:extLst>
                    <a:ext uri="{9D8B030D-6E8A-4147-A177-3AD203B41FA5}">
                      <a16:colId xmlns:a16="http://schemas.microsoft.com/office/drawing/2014/main" val="1791536141"/>
                    </a:ext>
                  </a:extLst>
                </a:gridCol>
              </a:tblGrid>
              <a:tr h="0">
                <a:tc>
                  <a:txBody>
                    <a:bodyPr/>
                    <a:lstStyle/>
                    <a:p>
                      <a:pPr>
                        <a:buNone/>
                      </a:pPr>
                      <a:r>
                        <a:rPr lang="en-GB" dirty="0"/>
                        <a:t>Activity Theory (1963)</a:t>
                      </a:r>
                    </a:p>
                  </a:txBody>
                  <a:tcPr anchor="ctr">
                    <a:lnL>
                      <a:noFill/>
                    </a:lnL>
                    <a:lnR>
                      <a:noFill/>
                    </a:lnR>
                    <a:lnT>
                      <a:noFill/>
                    </a:lnT>
                    <a:lnB>
                      <a:noFill/>
                    </a:lnB>
                    <a:noFill/>
                  </a:tcPr>
                </a:tc>
                <a:tc>
                  <a:txBody>
                    <a:bodyPr/>
                    <a:lstStyle/>
                    <a:p>
                      <a:pPr>
                        <a:buNone/>
                      </a:pPr>
                      <a:r>
                        <a:rPr lang="en-GB"/>
                        <a:t>Active participation improves wellbeing and life satisfaction</a:t>
                      </a:r>
                    </a:p>
                  </a:txBody>
                  <a:tcPr anchor="ctr">
                    <a:lnL>
                      <a:noFill/>
                    </a:lnL>
                    <a:lnR>
                      <a:noFill/>
                    </a:lnR>
                    <a:lnT>
                      <a:noFill/>
                    </a:lnT>
                    <a:lnB>
                      <a:noFill/>
                    </a:lnB>
                    <a:noFill/>
                  </a:tcPr>
                </a:tc>
                <a:tc>
                  <a:txBody>
                    <a:bodyPr/>
                    <a:lstStyle/>
                    <a:p>
                      <a:pPr>
                        <a:buNone/>
                      </a:pPr>
                      <a:r>
                        <a:rPr lang="en-GB" dirty="0"/>
                        <a:t>Supports day centres, exercise programmes, social prescribing, and community engagement</a:t>
                      </a:r>
                    </a:p>
                  </a:txBody>
                  <a:tcPr anchor="ctr">
                    <a:lnL>
                      <a:noFill/>
                    </a:lnL>
                    <a:lnR>
                      <a:noFill/>
                    </a:lnR>
                    <a:lnT>
                      <a:noFill/>
                    </a:lnT>
                    <a:lnB>
                      <a:noFill/>
                    </a:lnB>
                    <a:noFill/>
                  </a:tcPr>
                </a:tc>
                <a:extLst>
                  <a:ext uri="{0D108BD9-81ED-4DB2-BD59-A6C34878D82A}">
                    <a16:rowId xmlns:a16="http://schemas.microsoft.com/office/drawing/2014/main" val="1173657876"/>
                  </a:ext>
                </a:extLst>
              </a:tr>
            </a:tbl>
          </a:graphicData>
        </a:graphic>
      </p:graphicFrame>
      <p:graphicFrame>
        <p:nvGraphicFramePr>
          <p:cNvPr id="7" name="Table 6">
            <a:extLst>
              <a:ext uri="{FF2B5EF4-FFF2-40B4-BE49-F238E27FC236}">
                <a16:creationId xmlns:a16="http://schemas.microsoft.com/office/drawing/2014/main" id="{00540282-6691-BF95-1FBC-4E6F0F56245A}"/>
              </a:ext>
            </a:extLst>
          </p:cNvPr>
          <p:cNvGraphicFramePr>
            <a:graphicFrameLocks noGrp="1"/>
          </p:cNvGraphicFramePr>
          <p:nvPr>
            <p:extLst>
              <p:ext uri="{D42A27DB-BD31-4B8C-83A1-F6EECF244321}">
                <p14:modId xmlns:p14="http://schemas.microsoft.com/office/powerpoint/2010/main" val="1908719558"/>
              </p:ext>
            </p:extLst>
          </p:nvPr>
        </p:nvGraphicFramePr>
        <p:xfrm>
          <a:off x="512000" y="4484156"/>
          <a:ext cx="10515600" cy="914400"/>
        </p:xfrm>
        <a:graphic>
          <a:graphicData uri="http://schemas.openxmlformats.org/drawingml/2006/table">
            <a:tbl>
              <a:tblPr/>
              <a:tblGrid>
                <a:gridCol w="3505200">
                  <a:extLst>
                    <a:ext uri="{9D8B030D-6E8A-4147-A177-3AD203B41FA5}">
                      <a16:colId xmlns:a16="http://schemas.microsoft.com/office/drawing/2014/main" val="175265754"/>
                    </a:ext>
                  </a:extLst>
                </a:gridCol>
                <a:gridCol w="3505200">
                  <a:extLst>
                    <a:ext uri="{9D8B030D-6E8A-4147-A177-3AD203B41FA5}">
                      <a16:colId xmlns:a16="http://schemas.microsoft.com/office/drawing/2014/main" val="1557887916"/>
                    </a:ext>
                  </a:extLst>
                </a:gridCol>
                <a:gridCol w="3505200">
                  <a:extLst>
                    <a:ext uri="{9D8B030D-6E8A-4147-A177-3AD203B41FA5}">
                      <a16:colId xmlns:a16="http://schemas.microsoft.com/office/drawing/2014/main" val="3934904807"/>
                    </a:ext>
                  </a:extLst>
                </a:gridCol>
              </a:tblGrid>
              <a:tr h="0">
                <a:tc>
                  <a:txBody>
                    <a:bodyPr/>
                    <a:lstStyle/>
                    <a:p>
                      <a:pPr>
                        <a:buNone/>
                      </a:pPr>
                      <a:r>
                        <a:rPr lang="en-GB" dirty="0"/>
                        <a:t>Continuity Theory (1968)</a:t>
                      </a:r>
                    </a:p>
                  </a:txBody>
                  <a:tcPr anchor="ctr">
                    <a:lnL>
                      <a:noFill/>
                    </a:lnL>
                    <a:lnR>
                      <a:noFill/>
                    </a:lnR>
                    <a:lnT>
                      <a:noFill/>
                    </a:lnT>
                    <a:lnB>
                      <a:noFill/>
                    </a:lnB>
                    <a:noFill/>
                  </a:tcPr>
                </a:tc>
                <a:tc>
                  <a:txBody>
                    <a:bodyPr/>
                    <a:lstStyle/>
                    <a:p>
                      <a:pPr>
                        <a:buNone/>
                      </a:pPr>
                      <a:r>
                        <a:rPr lang="en-GB" dirty="0"/>
                        <a:t>Maintaining familiar routines and relationships promotes wellbeing</a:t>
                      </a:r>
                    </a:p>
                  </a:txBody>
                  <a:tcPr anchor="ctr">
                    <a:lnL>
                      <a:noFill/>
                    </a:lnL>
                    <a:lnR>
                      <a:noFill/>
                    </a:lnR>
                    <a:lnT>
                      <a:noFill/>
                    </a:lnT>
                    <a:lnB>
                      <a:noFill/>
                    </a:lnB>
                    <a:noFill/>
                  </a:tcPr>
                </a:tc>
                <a:tc>
                  <a:txBody>
                    <a:bodyPr/>
                    <a:lstStyle/>
                    <a:p>
                      <a:pPr>
                        <a:buNone/>
                      </a:pPr>
                      <a:r>
                        <a:rPr lang="en-GB" dirty="0"/>
                        <a:t>Linked to home-based care and person-centred approaches that support independence</a:t>
                      </a:r>
                    </a:p>
                  </a:txBody>
                  <a:tcPr anchor="ctr">
                    <a:lnL>
                      <a:noFill/>
                    </a:lnL>
                    <a:lnR>
                      <a:noFill/>
                    </a:lnR>
                    <a:lnT>
                      <a:noFill/>
                    </a:lnT>
                    <a:lnB>
                      <a:noFill/>
                    </a:lnB>
                    <a:noFill/>
                  </a:tcPr>
                </a:tc>
                <a:extLst>
                  <a:ext uri="{0D108BD9-81ED-4DB2-BD59-A6C34878D82A}">
                    <a16:rowId xmlns:a16="http://schemas.microsoft.com/office/drawing/2014/main" val="1646761143"/>
                  </a:ext>
                </a:extLst>
              </a:tr>
            </a:tbl>
          </a:graphicData>
        </a:graphic>
      </p:graphicFrame>
      <p:graphicFrame>
        <p:nvGraphicFramePr>
          <p:cNvPr id="9" name="Table 8">
            <a:extLst>
              <a:ext uri="{FF2B5EF4-FFF2-40B4-BE49-F238E27FC236}">
                <a16:creationId xmlns:a16="http://schemas.microsoft.com/office/drawing/2014/main" id="{1B1334AD-EC31-15BD-F265-0D650CDFEEAF}"/>
              </a:ext>
            </a:extLst>
          </p:cNvPr>
          <p:cNvGraphicFramePr>
            <a:graphicFrameLocks noGrp="1"/>
          </p:cNvGraphicFramePr>
          <p:nvPr>
            <p:extLst>
              <p:ext uri="{D42A27DB-BD31-4B8C-83A1-F6EECF244321}">
                <p14:modId xmlns:p14="http://schemas.microsoft.com/office/powerpoint/2010/main" val="2582797971"/>
              </p:ext>
            </p:extLst>
          </p:nvPr>
        </p:nvGraphicFramePr>
        <p:xfrm>
          <a:off x="751950" y="5543392"/>
          <a:ext cx="10515600" cy="914400"/>
        </p:xfrm>
        <a:graphic>
          <a:graphicData uri="http://schemas.openxmlformats.org/drawingml/2006/table">
            <a:tbl>
              <a:tblPr/>
              <a:tblGrid>
                <a:gridCol w="3505200">
                  <a:extLst>
                    <a:ext uri="{9D8B030D-6E8A-4147-A177-3AD203B41FA5}">
                      <a16:colId xmlns:a16="http://schemas.microsoft.com/office/drawing/2014/main" val="3418430620"/>
                    </a:ext>
                  </a:extLst>
                </a:gridCol>
                <a:gridCol w="3505200">
                  <a:extLst>
                    <a:ext uri="{9D8B030D-6E8A-4147-A177-3AD203B41FA5}">
                      <a16:colId xmlns:a16="http://schemas.microsoft.com/office/drawing/2014/main" val="3184668307"/>
                    </a:ext>
                  </a:extLst>
                </a:gridCol>
                <a:gridCol w="3505200">
                  <a:extLst>
                    <a:ext uri="{9D8B030D-6E8A-4147-A177-3AD203B41FA5}">
                      <a16:colId xmlns:a16="http://schemas.microsoft.com/office/drawing/2014/main" val="1219964398"/>
                    </a:ext>
                  </a:extLst>
                </a:gridCol>
              </a:tblGrid>
              <a:tr h="0">
                <a:tc>
                  <a:txBody>
                    <a:bodyPr/>
                    <a:lstStyle/>
                    <a:p>
                      <a:pPr>
                        <a:buNone/>
                      </a:pPr>
                      <a:r>
                        <a:rPr lang="en-GB" dirty="0"/>
                        <a:t>Erikson’s Psychosocial Theory (1950)</a:t>
                      </a:r>
                    </a:p>
                  </a:txBody>
                  <a:tcPr anchor="ctr">
                    <a:lnL>
                      <a:noFill/>
                    </a:lnL>
                    <a:lnR>
                      <a:noFill/>
                    </a:lnR>
                    <a:lnT>
                      <a:noFill/>
                    </a:lnT>
                    <a:lnB>
                      <a:noFill/>
                    </a:lnB>
                    <a:noFill/>
                  </a:tcPr>
                </a:tc>
                <a:tc>
                  <a:txBody>
                    <a:bodyPr/>
                    <a:lstStyle/>
                    <a:p>
                      <a:pPr>
                        <a:buNone/>
                      </a:pPr>
                      <a:r>
                        <a:rPr lang="en-GB"/>
                        <a:t>Older adults seek integrity and meaning in later life</a:t>
                      </a:r>
                    </a:p>
                  </a:txBody>
                  <a:tcPr anchor="ctr">
                    <a:lnL>
                      <a:noFill/>
                    </a:lnL>
                    <a:lnR>
                      <a:noFill/>
                    </a:lnR>
                    <a:lnT>
                      <a:noFill/>
                    </a:lnT>
                    <a:lnB>
                      <a:noFill/>
                    </a:lnB>
                    <a:noFill/>
                  </a:tcPr>
                </a:tc>
                <a:tc>
                  <a:txBody>
                    <a:bodyPr/>
                    <a:lstStyle/>
                    <a:p>
                      <a:pPr>
                        <a:buNone/>
                      </a:pPr>
                      <a:r>
                        <a:rPr lang="en-GB" dirty="0"/>
                        <a:t>Used within reminiscence therapy, dementia care, and palliative care settings</a:t>
                      </a:r>
                    </a:p>
                  </a:txBody>
                  <a:tcPr anchor="ctr">
                    <a:lnL>
                      <a:noFill/>
                    </a:lnL>
                    <a:lnR>
                      <a:noFill/>
                    </a:lnR>
                    <a:lnT>
                      <a:noFill/>
                    </a:lnT>
                    <a:lnB>
                      <a:noFill/>
                    </a:lnB>
                    <a:noFill/>
                  </a:tcPr>
                </a:tc>
                <a:extLst>
                  <a:ext uri="{0D108BD9-81ED-4DB2-BD59-A6C34878D82A}">
                    <a16:rowId xmlns:a16="http://schemas.microsoft.com/office/drawing/2014/main" val="4075905432"/>
                  </a:ext>
                </a:extLst>
              </a:tr>
            </a:tbl>
          </a:graphicData>
        </a:graphic>
      </p:graphicFrame>
      <p:pic>
        <p:nvPicPr>
          <p:cNvPr id="11" name="Recorded Sound">
            <a:hlinkClick r:id="" action="ppaction://media"/>
            <a:extLst>
              <a:ext uri="{FF2B5EF4-FFF2-40B4-BE49-F238E27FC236}">
                <a16:creationId xmlns:a16="http://schemas.microsoft.com/office/drawing/2014/main" id="{4FD9F3E4-2774-F2E8-DF0B-97CB3CFD08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12886" y="1068417"/>
            <a:ext cx="1633723" cy="1633723"/>
          </a:xfrm>
          <a:prstGeom prst="rect">
            <a:avLst/>
          </a:prstGeom>
        </p:spPr>
      </p:pic>
    </p:spTree>
    <p:extLst>
      <p:ext uri="{BB962C8B-B14F-4D97-AF65-F5344CB8AC3E}">
        <p14:creationId xmlns:p14="http://schemas.microsoft.com/office/powerpoint/2010/main" val="1889528236"/>
      </p:ext>
    </p:extLst>
  </p:cSld>
  <p:clrMapOvr>
    <a:masterClrMapping/>
  </p:clrMapOvr>
  <mc:AlternateContent xmlns:mc="http://schemas.openxmlformats.org/markup-compatibility/2006" xmlns:p14="http://schemas.microsoft.com/office/powerpoint/2010/main">
    <mc:Choice Requires="p14">
      <p:transition spd="slow" p14:dur="2000" advTm="52547"/>
    </mc:Choice>
    <mc:Fallback xmlns="">
      <p:transition spd="slow" advTm="52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98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3" name="Rectangle 3092">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2B832-36EF-86E7-0DA9-0C0878E36BFD}"/>
              </a:ext>
            </a:extLst>
          </p:cNvPr>
          <p:cNvSpPr>
            <a:spLocks noGrp="1"/>
          </p:cNvSpPr>
          <p:nvPr>
            <p:ph type="title"/>
          </p:nvPr>
        </p:nvSpPr>
        <p:spPr>
          <a:xfrm>
            <a:off x="764949" y="3499076"/>
            <a:ext cx="6053558" cy="2424774"/>
          </a:xfrm>
        </p:spPr>
        <p:txBody>
          <a:bodyPr vert="horz" lIns="91440" tIns="45720" rIns="91440" bIns="45720" rtlCol="0" anchor="ctr">
            <a:normAutofit/>
          </a:bodyPr>
          <a:lstStyle/>
          <a:p>
            <a:r>
              <a:rPr lang="en-US" b="1" kern="1200" dirty="0">
                <a:solidFill>
                  <a:srgbClr val="FFFFFF"/>
                </a:solidFill>
                <a:latin typeface="+mj-lt"/>
                <a:ea typeface="+mj-ea"/>
                <a:cs typeface="+mj-cs"/>
              </a:rPr>
              <a:t>Policy and Legislation in elderly care</a:t>
            </a:r>
            <a:br>
              <a:rPr lang="en-US" b="1" kern="1200" dirty="0">
                <a:solidFill>
                  <a:srgbClr val="FFFFFF"/>
                </a:solidFill>
                <a:latin typeface="+mj-lt"/>
                <a:ea typeface="+mj-ea"/>
                <a:cs typeface="+mj-cs"/>
              </a:rPr>
            </a:br>
            <a:endParaRPr lang="en-US" kern="1200" dirty="0">
              <a:solidFill>
                <a:srgbClr val="FFFFFF"/>
              </a:solidFill>
              <a:latin typeface="+mj-lt"/>
              <a:ea typeface="+mj-ea"/>
              <a:cs typeface="+mj-cs"/>
            </a:endParaRPr>
          </a:p>
        </p:txBody>
      </p:sp>
      <p:sp>
        <p:nvSpPr>
          <p:cNvPr id="3095" name="Freeform: Shape 3094">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97" name="Freeform: Shape 3096">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99" name="Freeform: Shape 3098">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01" name="Freeform: Shape 3100">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AC5213D9-92F8-0AFE-29A9-8A7EEE46F9DD}"/>
              </a:ext>
            </a:extLst>
          </p:cNvPr>
          <p:cNvSpPr txBox="1"/>
          <p:nvPr/>
        </p:nvSpPr>
        <p:spPr>
          <a:xfrm>
            <a:off x="4009817" y="-355639"/>
            <a:ext cx="3282515" cy="3321932"/>
          </a:xfrm>
          <a:prstGeom prst="rect">
            <a:avLst/>
          </a:prstGeom>
        </p:spPr>
        <p:txBody>
          <a:bodyPr vert="horz" lIns="91440" tIns="45720" rIns="91440" bIns="45720" rtlCol="0" anchor="ctr">
            <a:normAutofit/>
          </a:bodyPr>
          <a:lstStyle/>
          <a:p>
            <a:pPr algn="ctr">
              <a:lnSpc>
                <a:spcPct val="90000"/>
              </a:lnSpc>
              <a:spcAft>
                <a:spcPts val="600"/>
              </a:spcAft>
            </a:pPr>
            <a:r>
              <a:rPr lang="en-US" sz="1600" dirty="0"/>
              <a:t>UK legislation shapes the delivery, funding, and quality of elderly care services</a:t>
            </a:r>
            <a:br>
              <a:rPr lang="en-US" sz="1600" dirty="0"/>
            </a:br>
            <a:endParaRPr lang="en-US" sz="1600" dirty="0"/>
          </a:p>
          <a:p>
            <a:pPr algn="ctr">
              <a:lnSpc>
                <a:spcPct val="90000"/>
              </a:lnSpc>
              <a:spcAft>
                <a:spcPts val="600"/>
              </a:spcAft>
            </a:pPr>
            <a:r>
              <a:rPr lang="en-US" sz="1600" dirty="0"/>
              <a:t>Modern policy increasingly promotes empowerment, independence, and person-</a:t>
            </a:r>
            <a:r>
              <a:rPr lang="en-US" sz="1600" dirty="0" err="1"/>
              <a:t>centred</a:t>
            </a:r>
            <a:r>
              <a:rPr lang="en-US" sz="1600" dirty="0"/>
              <a:t> approaches (Care Act, 2014)</a:t>
            </a:r>
          </a:p>
        </p:txBody>
      </p:sp>
      <p:sp>
        <p:nvSpPr>
          <p:cNvPr id="3" name="Content Placeholder 2">
            <a:extLst>
              <a:ext uri="{FF2B5EF4-FFF2-40B4-BE49-F238E27FC236}">
                <a16:creationId xmlns:a16="http://schemas.microsoft.com/office/drawing/2014/main" id="{3B9010F4-AB49-9E1F-D137-7E6DD21D533A}"/>
              </a:ext>
            </a:extLst>
          </p:cNvPr>
          <p:cNvSpPr>
            <a:spLocks noGrp="1"/>
          </p:cNvSpPr>
          <p:nvPr>
            <p:ph idx="1"/>
          </p:nvPr>
        </p:nvSpPr>
        <p:spPr>
          <a:xfrm>
            <a:off x="8196588" y="2500906"/>
            <a:ext cx="4072483" cy="4667989"/>
          </a:xfrm>
        </p:spPr>
        <p:txBody>
          <a:bodyPr vert="horz" lIns="91440" tIns="45720" rIns="91440" bIns="45720" rtlCol="0" anchor="ctr">
            <a:normAutofit fontScale="92500" lnSpcReduction="20000"/>
          </a:bodyPr>
          <a:lstStyle/>
          <a:p>
            <a:pPr marL="0" indent="0" algn="ctr">
              <a:buNone/>
            </a:pPr>
            <a:r>
              <a:rPr lang="en-US" sz="1800" b="1" u="sng" dirty="0"/>
              <a:t>Care Act 2014</a:t>
            </a:r>
          </a:p>
          <a:p>
            <a:pPr marL="0" indent="0" algn="ctr">
              <a:buNone/>
            </a:pPr>
            <a:r>
              <a:rPr lang="en-US" sz="1800" dirty="0"/>
              <a:t>Promotes wellbeing, personalization, safeguarding, and independence through person-</a:t>
            </a:r>
            <a:r>
              <a:rPr lang="en-US" sz="1800" dirty="0" err="1"/>
              <a:t>centred</a:t>
            </a:r>
            <a:r>
              <a:rPr lang="en-US" sz="1800" dirty="0"/>
              <a:t> care approaches.</a:t>
            </a:r>
          </a:p>
          <a:p>
            <a:pPr marL="0" indent="0" algn="ctr">
              <a:buNone/>
            </a:pPr>
            <a:r>
              <a:rPr lang="en-US" sz="1800" b="1" u="sng" dirty="0"/>
              <a:t>Equality Act 2010</a:t>
            </a:r>
          </a:p>
          <a:p>
            <a:pPr marL="0" indent="0" algn="ctr">
              <a:buNone/>
            </a:pPr>
            <a:r>
              <a:rPr lang="en-US" sz="1800" dirty="0"/>
              <a:t>Protects adults from discrimination. It also supports the equality of access to healthcare and services.</a:t>
            </a:r>
          </a:p>
          <a:p>
            <a:pPr marL="0" indent="0" algn="ctr">
              <a:buNone/>
            </a:pPr>
            <a:r>
              <a:rPr lang="en-US" sz="1800" b="1" u="sng" dirty="0"/>
              <a:t>NHS Long Term Plan</a:t>
            </a:r>
          </a:p>
          <a:p>
            <a:pPr algn="ctr"/>
            <a:r>
              <a:rPr lang="en-US" sz="1800" dirty="0"/>
              <a:t>Encourages integrated community care and preventative approaches to support the growing ageing population (NHS England, 2023).</a:t>
            </a:r>
          </a:p>
          <a:p>
            <a:pPr marL="0" indent="0" algn="ctr">
              <a:buNone/>
            </a:pPr>
            <a:r>
              <a:rPr lang="en-US" sz="1800" dirty="0"/>
              <a:t>Although legislation promotes empowerment and dignity, ongoing funding pressures continue to affect service quality and accessibility.</a:t>
            </a:r>
          </a:p>
          <a:p>
            <a:br>
              <a:rPr lang="en-US" sz="1800" dirty="0"/>
            </a:br>
            <a:endParaRPr lang="en-US" sz="1800" dirty="0"/>
          </a:p>
          <a:p>
            <a:endParaRPr lang="en-US" sz="500" dirty="0"/>
          </a:p>
        </p:txBody>
      </p:sp>
      <p:pic>
        <p:nvPicPr>
          <p:cNvPr id="5" name="Recorded Sound">
            <a:hlinkClick r:id="" action="ppaction://media"/>
            <a:extLst>
              <a:ext uri="{FF2B5EF4-FFF2-40B4-BE49-F238E27FC236}">
                <a16:creationId xmlns:a16="http://schemas.microsoft.com/office/drawing/2014/main" id="{CBB8A70F-4034-293D-EBF7-D762005947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7770" y="1722778"/>
            <a:ext cx="1420659" cy="1420659"/>
          </a:xfrm>
          <a:prstGeom prst="rect">
            <a:avLst/>
          </a:prstGeom>
        </p:spPr>
      </p:pic>
    </p:spTree>
    <p:extLst>
      <p:ext uri="{BB962C8B-B14F-4D97-AF65-F5344CB8AC3E}">
        <p14:creationId xmlns:p14="http://schemas.microsoft.com/office/powerpoint/2010/main" val="1925646288"/>
      </p:ext>
    </p:extLst>
  </p:cSld>
  <p:clrMapOvr>
    <a:masterClrMapping/>
  </p:clrMapOvr>
  <mc:AlternateContent xmlns:mc="http://schemas.openxmlformats.org/markup-compatibility/2006" xmlns:p14="http://schemas.microsoft.com/office/powerpoint/2010/main">
    <mc:Choice Requires="p14">
      <p:transition spd="slow" p14:dur="2000" advTm="11873"/>
    </mc:Choice>
    <mc:Fallback xmlns="">
      <p:transition spd="slow" advTm="11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76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5" name="Straight Connector 34">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5BE0D975-7725-493F-8862-ED40C46BE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1" name="Oval 40">
              <a:extLst>
                <a:ext uri="{FF2B5EF4-FFF2-40B4-BE49-F238E27FC236}">
                  <a16:creationId xmlns:a16="http://schemas.microsoft.com/office/drawing/2014/main" id="{683F0D96-8CD4-4CDE-B0CC-657797260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924C51D7-954A-4143-B39C-4752FA3B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B491EF17-1635-4AEB-AC11-07BA2A11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32F202BA-4686-4BC5-8CA5-60010A0FC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Oval 44">
              <a:extLst>
                <a:ext uri="{FF2B5EF4-FFF2-40B4-BE49-F238E27FC236}">
                  <a16:creationId xmlns:a16="http://schemas.microsoft.com/office/drawing/2014/main" id="{753C14B0-1161-49D1-9AAC-B4BAD7436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C8E96422-DF7F-4DB7-9786-EABEBF8BC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a:extLst>
              <a:ext uri="{FF2B5EF4-FFF2-40B4-BE49-F238E27FC236}">
                <a16:creationId xmlns:a16="http://schemas.microsoft.com/office/drawing/2014/main" id="{49BA742D-7087-3F27-279F-E942FD4335C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2812"/>
          <a:stretch>
            <a:fillRect/>
          </a:stretch>
        </p:blipFill>
        <p:spPr>
          <a:xfrm>
            <a:off x="630313" y="338510"/>
            <a:ext cx="5330898" cy="3102471"/>
          </a:xfrm>
          <a:prstGeom prst="rect">
            <a:avLst/>
          </a:prstGeom>
        </p:spPr>
      </p:pic>
      <p:sp>
        <p:nvSpPr>
          <p:cNvPr id="48" name="Rectangle 4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1" name="Straight Connector 50">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6" name="Rectangle 5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9" name="Straight Connector 5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9D2A2A0-2957-6F11-F7C7-2ECC3A8DEEC2}"/>
              </a:ext>
            </a:extLst>
          </p:cNvPr>
          <p:cNvSpPr>
            <a:spLocks noGrp="1"/>
          </p:cNvSpPr>
          <p:nvPr>
            <p:ph type="title"/>
          </p:nvPr>
        </p:nvSpPr>
        <p:spPr>
          <a:xfrm>
            <a:off x="630936" y="4018137"/>
            <a:ext cx="4651076" cy="2129586"/>
          </a:xfrm>
          <a:noFill/>
        </p:spPr>
        <p:txBody>
          <a:bodyPr vert="horz" lIns="91440" tIns="45720" rIns="91440" bIns="45720" rtlCol="0" anchor="t">
            <a:normAutofit/>
          </a:bodyPr>
          <a:lstStyle/>
          <a:p>
            <a:r>
              <a:rPr lang="en-US" sz="3700" b="1">
                <a:solidFill>
                  <a:schemeClr val="bg1"/>
                </a:solidFill>
              </a:rPr>
              <a:t>Current care and support services in the UK</a:t>
            </a:r>
            <a:br>
              <a:rPr lang="en-US" sz="3700" b="1">
                <a:solidFill>
                  <a:schemeClr val="bg1"/>
                </a:solidFill>
              </a:rPr>
            </a:br>
            <a:endParaRPr lang="en-US" sz="3700">
              <a:solidFill>
                <a:schemeClr val="bg1"/>
              </a:solidFill>
            </a:endParaRPr>
          </a:p>
        </p:txBody>
      </p:sp>
      <p:sp>
        <p:nvSpPr>
          <p:cNvPr id="6" name="Rectangle 1">
            <a:extLst>
              <a:ext uri="{FF2B5EF4-FFF2-40B4-BE49-F238E27FC236}">
                <a16:creationId xmlns:a16="http://schemas.microsoft.com/office/drawing/2014/main" id="{76A5B4FD-4191-DFA3-6E69-5B366FF492DF}"/>
              </a:ext>
            </a:extLst>
          </p:cNvPr>
          <p:cNvSpPr>
            <a:spLocks noChangeArrowheads="1"/>
          </p:cNvSpPr>
          <p:nvPr/>
        </p:nvSpPr>
        <p:spPr bwMode="auto">
          <a:xfrm>
            <a:off x="5486080" y="4018143"/>
            <a:ext cx="5994666" cy="212959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solidFill>
                  <a:schemeClr val="bg1"/>
                </a:solidFill>
                <a:effectLst/>
              </a:rPr>
              <a:t>UK elderly care is provided through NHS, local authority, private, and voluntary sector services (The King’s Fund, 2023)</a:t>
            </a:r>
          </a:p>
          <a:p>
            <a:pPr marR="0" lvl="0" indent="-228600" fontAlgn="base">
              <a:lnSpc>
                <a:spcPct val="90000"/>
              </a:lnSpc>
              <a:spcBef>
                <a:spcPct val="0"/>
              </a:spcBef>
              <a:spcAft>
                <a:spcPts val="600"/>
              </a:spcAft>
              <a:buClrTx/>
              <a:buSzTx/>
              <a:buFont typeface="Arial" panose="020B0604020202020204" pitchFamily="34" charset="0"/>
              <a:buChar char="•"/>
              <a:tabLst/>
            </a:pPr>
            <a:br>
              <a:rPr kumimoji="0" lang="en-US" altLang="en-US" sz="1700" b="0" i="0" u="none" strike="noStrike" cap="none" normalizeH="0" baseline="0">
                <a:ln>
                  <a:noFill/>
                </a:ln>
                <a:solidFill>
                  <a:schemeClr val="bg1"/>
                </a:solidFill>
                <a:effectLst/>
              </a:rPr>
            </a:br>
            <a:r>
              <a:rPr kumimoji="0" lang="en-US" altLang="en-US" sz="1700" b="0" i="0" u="none" strike="noStrike" cap="none" normalizeH="0" baseline="0">
                <a:ln>
                  <a:noFill/>
                </a:ln>
                <a:solidFill>
                  <a:schemeClr val="bg1"/>
                </a:solidFill>
                <a:effectLst/>
              </a:rPr>
              <a:t>Services aim to promote wellbeing, independence, safety, and quality of life (Care Act, 2014)</a:t>
            </a:r>
          </a:p>
          <a:p>
            <a:pPr marR="0" lvl="0" indent="-228600" fontAlgn="base">
              <a:lnSpc>
                <a:spcPct val="90000"/>
              </a:lnSpc>
              <a:spcBef>
                <a:spcPct val="0"/>
              </a:spcBef>
              <a:spcAft>
                <a:spcPts val="600"/>
              </a:spcAft>
              <a:buClrTx/>
              <a:buSzTx/>
              <a:buFont typeface="Arial" panose="020B0604020202020204" pitchFamily="34" charset="0"/>
              <a:buChar char="•"/>
              <a:tabLst/>
            </a:pPr>
            <a:br>
              <a:rPr kumimoji="0" lang="en-US" altLang="en-US" sz="1700" b="0" i="0" u="none" strike="noStrike" cap="none" normalizeH="0" baseline="0">
                <a:ln>
                  <a:noFill/>
                </a:ln>
                <a:solidFill>
                  <a:schemeClr val="bg1"/>
                </a:solidFill>
                <a:effectLst/>
              </a:rPr>
            </a:br>
            <a:r>
              <a:rPr kumimoji="0" lang="en-US" altLang="en-US" sz="1700" b="0" i="0" u="none" strike="noStrike" cap="none" normalizeH="0" baseline="0">
                <a:ln>
                  <a:noFill/>
                </a:ln>
                <a:solidFill>
                  <a:schemeClr val="bg1"/>
                </a:solidFill>
                <a:effectLst/>
              </a:rPr>
              <a:t>However, rising demand, workforce shortages, and funding pressures create gaps in provision (CQC, 2024)</a:t>
            </a:r>
          </a:p>
        </p:txBody>
      </p:sp>
      <p:graphicFrame>
        <p:nvGraphicFramePr>
          <p:cNvPr id="10" name="Table 9">
            <a:extLst>
              <a:ext uri="{FF2B5EF4-FFF2-40B4-BE49-F238E27FC236}">
                <a16:creationId xmlns:a16="http://schemas.microsoft.com/office/drawing/2014/main" id="{9B3BE0A5-2784-7BA3-9543-ED365BA8F0E9}"/>
              </a:ext>
            </a:extLst>
          </p:cNvPr>
          <p:cNvGraphicFramePr>
            <a:graphicFrameLocks noGrp="1"/>
          </p:cNvGraphicFramePr>
          <p:nvPr>
            <p:extLst>
              <p:ext uri="{D42A27DB-BD31-4B8C-83A1-F6EECF244321}">
                <p14:modId xmlns:p14="http://schemas.microsoft.com/office/powerpoint/2010/main" val="4047268095"/>
              </p:ext>
            </p:extLst>
          </p:nvPr>
        </p:nvGraphicFramePr>
        <p:xfrm>
          <a:off x="6568259" y="338510"/>
          <a:ext cx="4492602" cy="3492501"/>
        </p:xfrm>
        <a:graphic>
          <a:graphicData uri="http://schemas.openxmlformats.org/drawingml/2006/table">
            <a:tbl>
              <a:tblPr>
                <a:tableStyleId>{5C22544A-7EE6-4342-B048-85BDC9FD1C3A}</a:tableStyleId>
              </a:tblPr>
              <a:tblGrid>
                <a:gridCol w="1824709">
                  <a:extLst>
                    <a:ext uri="{9D8B030D-6E8A-4147-A177-3AD203B41FA5}">
                      <a16:colId xmlns:a16="http://schemas.microsoft.com/office/drawing/2014/main" val="1920498800"/>
                    </a:ext>
                  </a:extLst>
                </a:gridCol>
                <a:gridCol w="2667893">
                  <a:extLst>
                    <a:ext uri="{9D8B030D-6E8A-4147-A177-3AD203B41FA5}">
                      <a16:colId xmlns:a16="http://schemas.microsoft.com/office/drawing/2014/main" val="857664929"/>
                    </a:ext>
                  </a:extLst>
                </a:gridCol>
              </a:tblGrid>
              <a:tr h="296129">
                <a:tc>
                  <a:txBody>
                    <a:bodyPr/>
                    <a:lstStyle/>
                    <a:p>
                      <a:pPr algn="l" rtl="0" fontAlgn="ctr">
                        <a:buNone/>
                      </a:pPr>
                      <a:r>
                        <a:rPr lang="en-GB" sz="1700" u="none" strike="noStrike">
                          <a:effectLst/>
                        </a:rPr>
                        <a:t>Service</a:t>
                      </a:r>
                      <a:endParaRPr lang="en-GB" sz="1700" b="0" i="0" u="none" strike="noStrike">
                        <a:solidFill>
                          <a:srgbClr val="000000"/>
                        </a:solidFill>
                        <a:effectLst/>
                        <a:latin typeface="Aptos" panose="020B0004020202020204" pitchFamily="34" charset="0"/>
                      </a:endParaRPr>
                    </a:p>
                  </a:txBody>
                  <a:tcPr marL="62323" marR="6924" marT="6924" marB="0" anchor="ctr"/>
                </a:tc>
                <a:tc>
                  <a:txBody>
                    <a:bodyPr/>
                    <a:lstStyle/>
                    <a:p>
                      <a:pPr algn="l" rtl="0" fontAlgn="ctr">
                        <a:buNone/>
                      </a:pPr>
                      <a:r>
                        <a:rPr lang="en-GB" sz="1700" u="none" strike="noStrike">
                          <a:effectLst/>
                        </a:rPr>
                        <a:t>Purpose</a:t>
                      </a:r>
                      <a:endParaRPr lang="en-GB" sz="1700" b="0" i="0" u="none" strike="noStrike">
                        <a:solidFill>
                          <a:srgbClr val="000000"/>
                        </a:solidFill>
                        <a:effectLst/>
                        <a:latin typeface="Aptos" panose="020B0004020202020204" pitchFamily="34" charset="0"/>
                      </a:endParaRPr>
                    </a:p>
                  </a:txBody>
                  <a:tcPr marL="62323" marR="6924" marT="6924" marB="0" anchor="ctr"/>
                </a:tc>
                <a:extLst>
                  <a:ext uri="{0D108BD9-81ED-4DB2-BD59-A6C34878D82A}">
                    <a16:rowId xmlns:a16="http://schemas.microsoft.com/office/drawing/2014/main" val="2069191376"/>
                  </a:ext>
                </a:extLst>
              </a:tr>
              <a:tr h="799093">
                <a:tc>
                  <a:txBody>
                    <a:bodyPr/>
                    <a:lstStyle/>
                    <a:p>
                      <a:pPr algn="l" rtl="0" fontAlgn="ctr">
                        <a:buNone/>
                      </a:pPr>
                      <a:r>
                        <a:rPr lang="en-GB" sz="1700" u="none" strike="noStrike">
                          <a:effectLst/>
                        </a:rPr>
                        <a:t>Domiciliary care</a:t>
                      </a:r>
                      <a:endParaRPr lang="en-GB" sz="1700" b="0" i="0" u="none" strike="noStrike">
                        <a:solidFill>
                          <a:srgbClr val="000000"/>
                        </a:solidFill>
                        <a:effectLst/>
                        <a:latin typeface="Aptos" panose="020B0004020202020204" pitchFamily="34" charset="0"/>
                      </a:endParaRPr>
                    </a:p>
                  </a:txBody>
                  <a:tcPr marL="62323" marR="6924" marT="6924" marB="0" anchor="ctr"/>
                </a:tc>
                <a:tc>
                  <a:txBody>
                    <a:bodyPr/>
                    <a:lstStyle/>
                    <a:p>
                      <a:pPr algn="l" rtl="0" fontAlgn="ctr">
                        <a:buNone/>
                      </a:pPr>
                      <a:r>
                        <a:rPr lang="en-GB" sz="1700" u="none" strike="noStrike">
                          <a:effectLst/>
                        </a:rPr>
                        <a:t>Supports older adults to remain at home with help for daily living</a:t>
                      </a:r>
                      <a:endParaRPr lang="en-GB" sz="1700" b="0" i="0" u="none" strike="noStrike">
                        <a:solidFill>
                          <a:srgbClr val="000000"/>
                        </a:solidFill>
                        <a:effectLst/>
                        <a:latin typeface="Aptos" panose="020B0004020202020204" pitchFamily="34" charset="0"/>
                      </a:endParaRPr>
                    </a:p>
                  </a:txBody>
                  <a:tcPr marL="62323" marR="6924" marT="6924" marB="0" anchor="ctr"/>
                </a:tc>
                <a:extLst>
                  <a:ext uri="{0D108BD9-81ED-4DB2-BD59-A6C34878D82A}">
                    <a16:rowId xmlns:a16="http://schemas.microsoft.com/office/drawing/2014/main" val="3460557172"/>
                  </a:ext>
                </a:extLst>
              </a:tr>
              <a:tr h="799093">
                <a:tc>
                  <a:txBody>
                    <a:bodyPr/>
                    <a:lstStyle/>
                    <a:p>
                      <a:pPr algn="l" rtl="0" fontAlgn="ctr">
                        <a:buNone/>
                      </a:pPr>
                      <a:r>
                        <a:rPr lang="en-GB" sz="1700" u="none" strike="noStrike">
                          <a:effectLst/>
                        </a:rPr>
                        <a:t>Residential care</a:t>
                      </a:r>
                      <a:endParaRPr lang="en-GB" sz="1700" b="0" i="0" u="none" strike="noStrike">
                        <a:solidFill>
                          <a:srgbClr val="000000"/>
                        </a:solidFill>
                        <a:effectLst/>
                        <a:latin typeface="Aptos" panose="020B0004020202020204" pitchFamily="34" charset="0"/>
                      </a:endParaRPr>
                    </a:p>
                  </a:txBody>
                  <a:tcPr marL="62323" marR="6924" marT="6924" marB="0" anchor="ctr"/>
                </a:tc>
                <a:tc>
                  <a:txBody>
                    <a:bodyPr/>
                    <a:lstStyle/>
                    <a:p>
                      <a:pPr algn="l" rtl="0" fontAlgn="ctr">
                        <a:buNone/>
                      </a:pPr>
                      <a:r>
                        <a:rPr lang="en-GB" sz="1700" u="none" strike="noStrike">
                          <a:effectLst/>
                        </a:rPr>
                        <a:t>Provides 24-hour support for older adults with higher care needs</a:t>
                      </a:r>
                      <a:endParaRPr lang="en-GB" sz="1700" b="0" i="0" u="none" strike="noStrike">
                        <a:solidFill>
                          <a:srgbClr val="000000"/>
                        </a:solidFill>
                        <a:effectLst/>
                        <a:latin typeface="Aptos" panose="020B0004020202020204" pitchFamily="34" charset="0"/>
                      </a:endParaRPr>
                    </a:p>
                  </a:txBody>
                  <a:tcPr marL="62323" marR="6924" marT="6924" marB="0" anchor="ctr"/>
                </a:tc>
                <a:extLst>
                  <a:ext uri="{0D108BD9-81ED-4DB2-BD59-A6C34878D82A}">
                    <a16:rowId xmlns:a16="http://schemas.microsoft.com/office/drawing/2014/main" val="2008006325"/>
                  </a:ext>
                </a:extLst>
              </a:tr>
              <a:tr h="799093">
                <a:tc>
                  <a:txBody>
                    <a:bodyPr/>
                    <a:lstStyle/>
                    <a:p>
                      <a:pPr algn="l" rtl="0" fontAlgn="ctr">
                        <a:buNone/>
                      </a:pPr>
                      <a:r>
                        <a:rPr lang="en-GB" sz="1700" u="none" strike="noStrike">
                          <a:effectLst/>
                        </a:rPr>
                        <a:t>Day centres</a:t>
                      </a:r>
                      <a:endParaRPr lang="en-GB" sz="1700" b="0" i="0" u="none" strike="noStrike">
                        <a:solidFill>
                          <a:srgbClr val="000000"/>
                        </a:solidFill>
                        <a:effectLst/>
                        <a:latin typeface="Aptos" panose="020B0004020202020204" pitchFamily="34" charset="0"/>
                      </a:endParaRPr>
                    </a:p>
                  </a:txBody>
                  <a:tcPr marL="62323" marR="6924" marT="6924" marB="0" anchor="ctr"/>
                </a:tc>
                <a:tc>
                  <a:txBody>
                    <a:bodyPr/>
                    <a:lstStyle/>
                    <a:p>
                      <a:pPr algn="l" rtl="0" fontAlgn="ctr">
                        <a:buNone/>
                      </a:pPr>
                      <a:r>
                        <a:rPr lang="en-GB" sz="1700" u="none" strike="noStrike">
                          <a:effectLst/>
                        </a:rPr>
                        <a:t>Offer social interaction, activities, and preventative wellbeing support</a:t>
                      </a:r>
                      <a:endParaRPr lang="en-GB" sz="1700" b="0" i="0" u="none" strike="noStrike">
                        <a:solidFill>
                          <a:srgbClr val="000000"/>
                        </a:solidFill>
                        <a:effectLst/>
                        <a:latin typeface="Aptos" panose="020B0004020202020204" pitchFamily="34" charset="0"/>
                      </a:endParaRPr>
                    </a:p>
                  </a:txBody>
                  <a:tcPr marL="62323" marR="6924" marT="6924" marB="0" anchor="ctr"/>
                </a:tc>
                <a:extLst>
                  <a:ext uri="{0D108BD9-81ED-4DB2-BD59-A6C34878D82A}">
                    <a16:rowId xmlns:a16="http://schemas.microsoft.com/office/drawing/2014/main" val="1933706119"/>
                  </a:ext>
                </a:extLst>
              </a:tr>
              <a:tr h="799093">
                <a:tc>
                  <a:txBody>
                    <a:bodyPr/>
                    <a:lstStyle/>
                    <a:p>
                      <a:pPr algn="l" rtl="0" fontAlgn="ctr">
                        <a:buNone/>
                      </a:pPr>
                      <a:r>
                        <a:rPr lang="en-GB" sz="1700" u="none" strike="noStrike">
                          <a:effectLst/>
                        </a:rPr>
                        <a:t>Hospice/palliative care</a:t>
                      </a:r>
                      <a:endParaRPr lang="en-GB" sz="1700" b="0" i="0" u="none" strike="noStrike">
                        <a:solidFill>
                          <a:srgbClr val="000000"/>
                        </a:solidFill>
                        <a:effectLst/>
                        <a:latin typeface="Aptos" panose="020B0004020202020204" pitchFamily="34" charset="0"/>
                      </a:endParaRPr>
                    </a:p>
                  </a:txBody>
                  <a:tcPr marL="62323" marR="6924" marT="6924" marB="0" anchor="ctr"/>
                </a:tc>
                <a:tc>
                  <a:txBody>
                    <a:bodyPr/>
                    <a:lstStyle/>
                    <a:p>
                      <a:pPr algn="l" rtl="0" fontAlgn="ctr">
                        <a:buNone/>
                      </a:pPr>
                      <a:r>
                        <a:rPr lang="en-GB" sz="1700" u="none" strike="noStrike">
                          <a:effectLst/>
                        </a:rPr>
                        <a:t>Supports comfort, dignity, and quality of life at end of life</a:t>
                      </a:r>
                      <a:endParaRPr lang="en-GB" sz="1700" b="0" i="0" u="none" strike="noStrike">
                        <a:solidFill>
                          <a:srgbClr val="000000"/>
                        </a:solidFill>
                        <a:effectLst/>
                        <a:latin typeface="Aptos" panose="020B0004020202020204" pitchFamily="34" charset="0"/>
                      </a:endParaRPr>
                    </a:p>
                  </a:txBody>
                  <a:tcPr marL="62323" marR="6924" marT="6924" marB="0" anchor="ctr"/>
                </a:tc>
                <a:extLst>
                  <a:ext uri="{0D108BD9-81ED-4DB2-BD59-A6C34878D82A}">
                    <a16:rowId xmlns:a16="http://schemas.microsoft.com/office/drawing/2014/main" val="1549785404"/>
                  </a:ext>
                </a:extLst>
              </a:tr>
            </a:tbl>
          </a:graphicData>
        </a:graphic>
      </p:graphicFrame>
      <p:pic>
        <p:nvPicPr>
          <p:cNvPr id="3" name="Recorded Sound">
            <a:hlinkClick r:id="" action="ppaction://media"/>
            <a:extLst>
              <a:ext uri="{FF2B5EF4-FFF2-40B4-BE49-F238E27FC236}">
                <a16:creationId xmlns:a16="http://schemas.microsoft.com/office/drawing/2014/main" id="{B0013820-85B8-50B7-1AAE-FAF7692D97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550516" y="5045964"/>
            <a:ext cx="1748808" cy="1748808"/>
          </a:xfrm>
          <a:prstGeom prst="rect">
            <a:avLst/>
          </a:prstGeom>
        </p:spPr>
      </p:pic>
    </p:spTree>
    <p:extLst>
      <p:ext uri="{BB962C8B-B14F-4D97-AF65-F5344CB8AC3E}">
        <p14:creationId xmlns:p14="http://schemas.microsoft.com/office/powerpoint/2010/main" val="1309382491"/>
      </p:ext>
    </p:extLst>
  </p:cSld>
  <p:clrMapOvr>
    <a:masterClrMapping/>
  </p:clrMapOvr>
  <mc:AlternateContent xmlns:mc="http://schemas.openxmlformats.org/markup-compatibility/2006" xmlns:p14="http://schemas.microsoft.com/office/powerpoint/2010/main">
    <mc:Choice Requires="p14">
      <p:transition spd="slow" p14:dur="2000" advTm="83372"/>
    </mc:Choice>
    <mc:Fallback xmlns="">
      <p:transition spd="slow" advTm="83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3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022CA72-2A63-428F-B586-37BA5AB6D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EEA0BB-382B-AA1C-5C37-BCCB7AE232AA}"/>
              </a:ext>
            </a:extLst>
          </p:cNvPr>
          <p:cNvSpPr>
            <a:spLocks noGrp="1"/>
          </p:cNvSpPr>
          <p:nvPr>
            <p:ph type="title"/>
          </p:nvPr>
        </p:nvSpPr>
        <p:spPr>
          <a:xfrm>
            <a:off x="532015" y="4495568"/>
            <a:ext cx="3861960" cy="1905232"/>
          </a:xfrm>
        </p:spPr>
        <p:txBody>
          <a:bodyPr vert="horz" lIns="91440" tIns="45720" rIns="91440" bIns="45720" rtlCol="0" anchor="ctr">
            <a:normAutofit/>
          </a:bodyPr>
          <a:lstStyle/>
          <a:p>
            <a:r>
              <a:rPr lang="en-US" sz="3200" b="1" dirty="0"/>
              <a:t>DOMICILIARY CARE</a:t>
            </a:r>
            <a:br>
              <a:rPr lang="en-US" sz="3200" b="1" dirty="0"/>
            </a:br>
            <a:br>
              <a:rPr lang="en-US" sz="3200" b="1" dirty="0"/>
            </a:br>
            <a:endParaRPr lang="en-US" sz="3200" dirty="0"/>
          </a:p>
        </p:txBody>
      </p:sp>
      <p:sp>
        <p:nvSpPr>
          <p:cNvPr id="39" name="Rectangle 38">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1"/>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8152987-E4C8-94DC-83A0-E530805CBB5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7614" r="8170" b="2"/>
          <a:stretch>
            <a:fillRect/>
          </a:stretch>
        </p:blipFill>
        <p:spPr>
          <a:xfrm>
            <a:off x="1758370" y="364143"/>
            <a:ext cx="3296455" cy="3426462"/>
          </a:xfrm>
          <a:prstGeom prst="rect">
            <a:avLst/>
          </a:prstGeom>
        </p:spPr>
      </p:pic>
      <p:sp>
        <p:nvSpPr>
          <p:cNvPr id="43" name="Rectangle 42">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37444" y="5460209"/>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1A7996A0-F00D-DC72-2E7B-AD230FAE12D0}"/>
              </a:ext>
            </a:extLst>
          </p:cNvPr>
          <p:cNvSpPr txBox="1"/>
          <p:nvPr/>
        </p:nvSpPr>
        <p:spPr>
          <a:xfrm>
            <a:off x="5162719" y="4495568"/>
            <a:ext cx="6586915" cy="1905232"/>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dirty="0"/>
              <a:t>Domiciliary care supports person-</a:t>
            </a:r>
            <a:r>
              <a:rPr lang="en-US" dirty="0" err="1"/>
              <a:t>centred</a:t>
            </a:r>
            <a:r>
              <a:rPr lang="en-US" dirty="0"/>
              <a:t> care and independence (Care Act, 2014)</a:t>
            </a:r>
          </a:p>
          <a:p>
            <a:pPr>
              <a:lnSpc>
                <a:spcPct val="90000"/>
              </a:lnSpc>
              <a:spcAft>
                <a:spcPts val="600"/>
              </a:spcAft>
            </a:pPr>
            <a:br>
              <a:rPr lang="en-US" dirty="0"/>
            </a:br>
            <a:r>
              <a:rPr lang="en-US" dirty="0"/>
              <a:t>It aligns with Continuity Theory by helping older adults remain in familiar environments (Atchley, 1989)</a:t>
            </a:r>
          </a:p>
          <a:p>
            <a:pPr>
              <a:lnSpc>
                <a:spcPct val="90000"/>
              </a:lnSpc>
              <a:spcAft>
                <a:spcPts val="600"/>
              </a:spcAft>
            </a:pPr>
            <a:br>
              <a:rPr lang="en-US" dirty="0"/>
            </a:br>
            <a:r>
              <a:rPr lang="en-US" dirty="0"/>
              <a:t>However, staffing and funding pressures can reduce quality and consistency of care (Skills for Care, 2023)</a:t>
            </a:r>
          </a:p>
        </p:txBody>
      </p:sp>
      <p:graphicFrame>
        <p:nvGraphicFramePr>
          <p:cNvPr id="8" name="Table 7">
            <a:extLst>
              <a:ext uri="{FF2B5EF4-FFF2-40B4-BE49-F238E27FC236}">
                <a16:creationId xmlns:a16="http://schemas.microsoft.com/office/drawing/2014/main" id="{418EBD06-185D-CC2B-8EF3-6DDA20ED9B52}"/>
              </a:ext>
            </a:extLst>
          </p:cNvPr>
          <p:cNvGraphicFramePr>
            <a:graphicFrameLocks noGrp="1"/>
          </p:cNvGraphicFramePr>
          <p:nvPr>
            <p:extLst>
              <p:ext uri="{D42A27DB-BD31-4B8C-83A1-F6EECF244321}">
                <p14:modId xmlns:p14="http://schemas.microsoft.com/office/powerpoint/2010/main" val="3923416525"/>
              </p:ext>
            </p:extLst>
          </p:nvPr>
        </p:nvGraphicFramePr>
        <p:xfrm>
          <a:off x="5667270" y="576877"/>
          <a:ext cx="5766790" cy="3301788"/>
        </p:xfrm>
        <a:graphic>
          <a:graphicData uri="http://schemas.openxmlformats.org/drawingml/2006/table">
            <a:tbl>
              <a:tblPr firstRow="1" bandRow="1">
                <a:tableStyleId>{5C22544A-7EE6-4342-B048-85BDC9FD1C3A}</a:tableStyleId>
              </a:tblPr>
              <a:tblGrid>
                <a:gridCol w="2537341">
                  <a:extLst>
                    <a:ext uri="{9D8B030D-6E8A-4147-A177-3AD203B41FA5}">
                      <a16:colId xmlns:a16="http://schemas.microsoft.com/office/drawing/2014/main" val="2931687643"/>
                    </a:ext>
                  </a:extLst>
                </a:gridCol>
                <a:gridCol w="3229449">
                  <a:extLst>
                    <a:ext uri="{9D8B030D-6E8A-4147-A177-3AD203B41FA5}">
                      <a16:colId xmlns:a16="http://schemas.microsoft.com/office/drawing/2014/main" val="1754073097"/>
                    </a:ext>
                  </a:extLst>
                </a:gridCol>
              </a:tblGrid>
              <a:tr h="255682">
                <a:tc>
                  <a:txBody>
                    <a:bodyPr/>
                    <a:lstStyle/>
                    <a:p>
                      <a:pPr algn="ctr" fontAlgn="ctr">
                        <a:buNone/>
                      </a:pPr>
                      <a:r>
                        <a:rPr lang="en-GB" sz="1200" u="none" strike="noStrike">
                          <a:effectLst/>
                        </a:rPr>
                        <a:t>Strengths</a:t>
                      </a:r>
                      <a:endParaRPr lang="en-GB" sz="1200" b="1" i="0" u="none" strike="noStrike">
                        <a:solidFill>
                          <a:srgbClr val="000000"/>
                        </a:solidFill>
                        <a:effectLst/>
                        <a:latin typeface="Aptos Narrow" panose="020B0004020202020204" pitchFamily="34" charset="0"/>
                      </a:endParaRPr>
                    </a:p>
                  </a:txBody>
                  <a:tcPr marL="8359" marR="8359" marT="8359" marB="0" anchor="ctr"/>
                </a:tc>
                <a:tc>
                  <a:txBody>
                    <a:bodyPr/>
                    <a:lstStyle/>
                    <a:p>
                      <a:pPr algn="ctr" fontAlgn="ctr">
                        <a:buNone/>
                      </a:pPr>
                      <a:r>
                        <a:rPr lang="en-GB" sz="1200" u="none" strike="noStrike">
                          <a:effectLst/>
                        </a:rPr>
                        <a:t>Limitations</a:t>
                      </a:r>
                      <a:endParaRPr lang="en-GB" sz="1200" b="1" i="0" u="none" strike="noStrike">
                        <a:solidFill>
                          <a:srgbClr val="000000"/>
                        </a:solidFill>
                        <a:effectLst/>
                        <a:latin typeface="Aptos Narrow" panose="020B0004020202020204" pitchFamily="34" charset="0"/>
                      </a:endParaRPr>
                    </a:p>
                  </a:txBody>
                  <a:tcPr marL="8359" marR="8359" marT="8359" marB="0" anchor="ctr"/>
                </a:tc>
                <a:extLst>
                  <a:ext uri="{0D108BD9-81ED-4DB2-BD59-A6C34878D82A}">
                    <a16:rowId xmlns:a16="http://schemas.microsoft.com/office/drawing/2014/main" val="3932707323"/>
                  </a:ext>
                </a:extLst>
              </a:tr>
              <a:tr h="660358">
                <a:tc>
                  <a:txBody>
                    <a:bodyPr/>
                    <a:lstStyle/>
                    <a:p>
                      <a:pPr algn="l" fontAlgn="ctr">
                        <a:buNone/>
                      </a:pPr>
                      <a:r>
                        <a:rPr lang="en-GB" sz="1200" u="none" strike="noStrike">
                          <a:effectLst/>
                        </a:rPr>
                        <a:t>Supports older adults to remain at home and maintain independence (Care Act, 2014)</a:t>
                      </a:r>
                      <a:endParaRPr lang="en-GB" sz="1200" b="0" i="0" u="none" strike="noStrike">
                        <a:solidFill>
                          <a:srgbClr val="000000"/>
                        </a:solidFill>
                        <a:effectLst/>
                        <a:latin typeface="Aptos Narrow" panose="020B0004020202020204" pitchFamily="34" charset="0"/>
                      </a:endParaRPr>
                    </a:p>
                  </a:txBody>
                  <a:tcPr marL="8359" marR="8359" marT="8359" marB="0" anchor="ctr"/>
                </a:tc>
                <a:tc>
                  <a:txBody>
                    <a:bodyPr/>
                    <a:lstStyle/>
                    <a:p>
                      <a:pPr algn="l" fontAlgn="ctr">
                        <a:buNone/>
                      </a:pPr>
                      <a:r>
                        <a:rPr lang="en-GB" sz="1200" u="none" strike="noStrike">
                          <a:effectLst/>
                        </a:rPr>
                        <a:t>Short visits can reduce quality of person-centred care (Skills for Care, 2023)</a:t>
                      </a:r>
                      <a:endParaRPr lang="en-GB" sz="1200" b="0" i="0" u="none" strike="noStrike">
                        <a:solidFill>
                          <a:srgbClr val="000000"/>
                        </a:solidFill>
                        <a:effectLst/>
                        <a:latin typeface="Aptos Narrow" panose="020B0004020202020204" pitchFamily="34" charset="0"/>
                      </a:endParaRPr>
                    </a:p>
                  </a:txBody>
                  <a:tcPr marL="8359" marR="8359" marT="8359" marB="0" anchor="ctr"/>
                </a:tc>
                <a:extLst>
                  <a:ext uri="{0D108BD9-81ED-4DB2-BD59-A6C34878D82A}">
                    <a16:rowId xmlns:a16="http://schemas.microsoft.com/office/drawing/2014/main" val="1222524362"/>
                  </a:ext>
                </a:extLst>
              </a:tr>
              <a:tr h="660358">
                <a:tc>
                  <a:txBody>
                    <a:bodyPr/>
                    <a:lstStyle/>
                    <a:p>
                      <a:pPr algn="l" fontAlgn="ctr">
                        <a:buNone/>
                      </a:pPr>
                      <a:r>
                        <a:rPr lang="en-GB" sz="1200" u="none" strike="noStrike">
                          <a:effectLst/>
                        </a:rPr>
                        <a:t>Reflects Continuity Theory through familiar routines and environments (Atchley, 1989)</a:t>
                      </a:r>
                      <a:endParaRPr lang="en-GB" sz="1200" b="0" i="0" u="none" strike="noStrike">
                        <a:solidFill>
                          <a:srgbClr val="000000"/>
                        </a:solidFill>
                        <a:effectLst/>
                        <a:latin typeface="Aptos Narrow" panose="020B0004020202020204" pitchFamily="34" charset="0"/>
                      </a:endParaRPr>
                    </a:p>
                  </a:txBody>
                  <a:tcPr marL="8359" marR="8359" marT="8359" marB="0" anchor="ctr"/>
                </a:tc>
                <a:tc>
                  <a:txBody>
                    <a:bodyPr/>
                    <a:lstStyle/>
                    <a:p>
                      <a:pPr algn="l" fontAlgn="ctr">
                        <a:buNone/>
                      </a:pPr>
                      <a:r>
                        <a:rPr lang="en-GB" sz="1200" u="none" strike="noStrike">
                          <a:effectLst/>
                        </a:rPr>
                        <a:t>Workforce shortages affect consistency and continuity of care (CQC, 2024)</a:t>
                      </a:r>
                      <a:endParaRPr lang="en-GB" sz="1200" b="0" i="0" u="none" strike="noStrike">
                        <a:solidFill>
                          <a:srgbClr val="000000"/>
                        </a:solidFill>
                        <a:effectLst/>
                        <a:latin typeface="Aptos Narrow" panose="020B0004020202020204" pitchFamily="34" charset="0"/>
                      </a:endParaRPr>
                    </a:p>
                  </a:txBody>
                  <a:tcPr marL="8359" marR="8359" marT="8359" marB="0" anchor="ctr"/>
                </a:tc>
                <a:extLst>
                  <a:ext uri="{0D108BD9-81ED-4DB2-BD59-A6C34878D82A}">
                    <a16:rowId xmlns:a16="http://schemas.microsoft.com/office/drawing/2014/main" val="2604090133"/>
                  </a:ext>
                </a:extLst>
              </a:tr>
              <a:tr h="862695">
                <a:tc>
                  <a:txBody>
                    <a:bodyPr/>
                    <a:lstStyle/>
                    <a:p>
                      <a:pPr algn="l" fontAlgn="ctr">
                        <a:buNone/>
                      </a:pPr>
                      <a:r>
                        <a:rPr lang="en-GB" sz="1200" u="none" strike="noStrike" dirty="0">
                          <a:effectLst/>
                        </a:rPr>
                        <a:t>Can delay admission into residential care and reduce hospital admissions (NHS England, 2023)</a:t>
                      </a:r>
                      <a:endParaRPr lang="en-GB" sz="1200" b="0" i="0" u="none" strike="noStrike" dirty="0">
                        <a:solidFill>
                          <a:srgbClr val="000000"/>
                        </a:solidFill>
                        <a:effectLst/>
                        <a:latin typeface="Aptos Narrow" panose="020B0004020202020204" pitchFamily="34" charset="0"/>
                      </a:endParaRPr>
                    </a:p>
                  </a:txBody>
                  <a:tcPr marL="8359" marR="8359" marT="8359" marB="0" anchor="ctr"/>
                </a:tc>
                <a:tc>
                  <a:txBody>
                    <a:bodyPr/>
                    <a:lstStyle/>
                    <a:p>
                      <a:pPr algn="l" fontAlgn="ctr">
                        <a:buNone/>
                      </a:pPr>
                      <a:r>
                        <a:rPr lang="en-GB" sz="1200" u="none" strike="noStrike">
                          <a:effectLst/>
                        </a:rPr>
                        <a:t>Emotional needs such as loneliness and isolation may remain unmet (Age UK, 2024)</a:t>
                      </a:r>
                      <a:endParaRPr lang="en-GB" sz="1200" b="0" i="0" u="none" strike="noStrike">
                        <a:solidFill>
                          <a:srgbClr val="000000"/>
                        </a:solidFill>
                        <a:effectLst/>
                        <a:latin typeface="Aptos Narrow" panose="020B0004020202020204" pitchFamily="34" charset="0"/>
                      </a:endParaRPr>
                    </a:p>
                  </a:txBody>
                  <a:tcPr marL="8359" marR="8359" marT="8359" marB="0" anchor="ctr"/>
                </a:tc>
                <a:extLst>
                  <a:ext uri="{0D108BD9-81ED-4DB2-BD59-A6C34878D82A}">
                    <a16:rowId xmlns:a16="http://schemas.microsoft.com/office/drawing/2014/main" val="3937016457"/>
                  </a:ext>
                </a:extLst>
              </a:tr>
              <a:tr h="862695">
                <a:tc>
                  <a:txBody>
                    <a:bodyPr/>
                    <a:lstStyle/>
                    <a:p>
                      <a:pPr algn="l" fontAlgn="ctr">
                        <a:buNone/>
                      </a:pPr>
                      <a:r>
                        <a:rPr lang="en-GB" sz="1200" u="none" strike="noStrike">
                          <a:effectLst/>
                        </a:rPr>
                        <a:t>Encourages autonomy and choice within daily living (Department of Health and Social Care, 2014)</a:t>
                      </a:r>
                      <a:endParaRPr lang="en-GB" sz="1200" b="0" i="0" u="none" strike="noStrike">
                        <a:solidFill>
                          <a:srgbClr val="000000"/>
                        </a:solidFill>
                        <a:effectLst/>
                        <a:latin typeface="Aptos Narrow" panose="020B0004020202020204" pitchFamily="34" charset="0"/>
                      </a:endParaRPr>
                    </a:p>
                  </a:txBody>
                  <a:tcPr marL="8359" marR="8359" marT="8359" marB="0" anchor="ctr"/>
                </a:tc>
                <a:tc>
                  <a:txBody>
                    <a:bodyPr/>
                    <a:lstStyle/>
                    <a:p>
                      <a:pPr algn="l" fontAlgn="ctr">
                        <a:buNone/>
                      </a:pPr>
                      <a:r>
                        <a:rPr lang="en-GB" sz="1200" u="none" strike="noStrike" dirty="0">
                          <a:effectLst/>
                        </a:rPr>
                        <a:t>Access to services varies depending on local authority funding (The King’s Fund, 2023)</a:t>
                      </a:r>
                      <a:endParaRPr lang="en-GB" sz="1200" b="0" i="0" u="none" strike="noStrike" dirty="0">
                        <a:solidFill>
                          <a:srgbClr val="000000"/>
                        </a:solidFill>
                        <a:effectLst/>
                        <a:latin typeface="Aptos Narrow" panose="020B0004020202020204" pitchFamily="34" charset="0"/>
                      </a:endParaRPr>
                    </a:p>
                  </a:txBody>
                  <a:tcPr marL="8359" marR="8359" marT="8359" marB="0" anchor="ctr"/>
                </a:tc>
                <a:extLst>
                  <a:ext uri="{0D108BD9-81ED-4DB2-BD59-A6C34878D82A}">
                    <a16:rowId xmlns:a16="http://schemas.microsoft.com/office/drawing/2014/main" val="1102851725"/>
                  </a:ext>
                </a:extLst>
              </a:tr>
            </a:tbl>
          </a:graphicData>
        </a:graphic>
      </p:graphicFrame>
      <p:pic>
        <p:nvPicPr>
          <p:cNvPr id="4" name="Recorded Sound">
            <a:hlinkClick r:id="" action="ppaction://media"/>
            <a:extLst>
              <a:ext uri="{FF2B5EF4-FFF2-40B4-BE49-F238E27FC236}">
                <a16:creationId xmlns:a16="http://schemas.microsoft.com/office/drawing/2014/main" id="{59354035-9A58-2F59-9061-79E518C978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59099" y="5182026"/>
            <a:ext cx="1528515" cy="1528515"/>
          </a:xfrm>
          <a:prstGeom prst="rect">
            <a:avLst/>
          </a:prstGeom>
        </p:spPr>
      </p:pic>
    </p:spTree>
    <p:extLst>
      <p:ext uri="{BB962C8B-B14F-4D97-AF65-F5344CB8AC3E}">
        <p14:creationId xmlns:p14="http://schemas.microsoft.com/office/powerpoint/2010/main" val="2696636945"/>
      </p:ext>
    </p:extLst>
  </p:cSld>
  <p:clrMapOvr>
    <a:masterClrMapping/>
  </p:clrMapOvr>
  <mc:AlternateContent xmlns:mc="http://schemas.openxmlformats.org/markup-compatibility/2006" xmlns:p14="http://schemas.microsoft.com/office/powerpoint/2010/main">
    <mc:Choice Requires="p14">
      <p:transition spd="slow" p14:dur="2000" advTm="87884"/>
    </mc:Choice>
    <mc:Fallback xmlns="">
      <p:transition spd="slow" advTm="87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4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022CA72-2A63-428F-B586-37BA5AB6D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402F05-2FDF-0B4C-896C-A3D6679A1DB4}"/>
              </a:ext>
            </a:extLst>
          </p:cNvPr>
          <p:cNvSpPr>
            <a:spLocks noGrp="1"/>
          </p:cNvSpPr>
          <p:nvPr>
            <p:ph type="title"/>
          </p:nvPr>
        </p:nvSpPr>
        <p:spPr>
          <a:xfrm>
            <a:off x="532015" y="4495568"/>
            <a:ext cx="3861960" cy="1905232"/>
          </a:xfrm>
        </p:spPr>
        <p:txBody>
          <a:bodyPr vert="horz" lIns="91440" tIns="45720" rIns="91440" bIns="45720" rtlCol="0" anchor="ctr">
            <a:normAutofit/>
          </a:bodyPr>
          <a:lstStyle/>
          <a:p>
            <a:r>
              <a:rPr lang="en-US" sz="3200" b="1"/>
              <a:t>RESIDENTIAL CARE</a:t>
            </a:r>
            <a:br>
              <a:rPr lang="en-US" sz="3200" b="1"/>
            </a:br>
            <a:endParaRPr lang="en-US" sz="3200"/>
          </a:p>
        </p:txBody>
      </p:sp>
      <p:sp>
        <p:nvSpPr>
          <p:cNvPr id="18" name="Rectangle 17">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1"/>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EDFC8BAA-0AE4-DE0F-8830-C6909E95A5E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8201" y="401495"/>
            <a:ext cx="4830196" cy="3151702"/>
          </a:xfrm>
          <a:prstGeom prst="rect">
            <a:avLst/>
          </a:prstGeom>
        </p:spPr>
      </p:pic>
      <p:sp>
        <p:nvSpPr>
          <p:cNvPr id="22" name="Rectangle 21">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37444" y="5460209"/>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56444E8A-C584-50F8-5D5B-7CE21BA3D602}"/>
              </a:ext>
            </a:extLst>
          </p:cNvPr>
          <p:cNvSpPr txBox="1"/>
          <p:nvPr/>
        </p:nvSpPr>
        <p:spPr>
          <a:xfrm>
            <a:off x="5162719" y="4495568"/>
            <a:ext cx="6586915" cy="1905232"/>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dirty="0"/>
              <a:t>Residential care can provide safety and specialist support for older adults with complex needs (CQC, 2024)</a:t>
            </a:r>
          </a:p>
          <a:p>
            <a:pPr>
              <a:lnSpc>
                <a:spcPct val="90000"/>
              </a:lnSpc>
              <a:spcAft>
                <a:spcPts val="600"/>
              </a:spcAft>
            </a:pPr>
            <a:br>
              <a:rPr lang="en-US" dirty="0"/>
            </a:br>
            <a:r>
              <a:rPr lang="en-US" dirty="0"/>
              <a:t>However, it may conflict with Activity Theory if residents become passive rather than actively involved in daily life (Havighurst, 1963)</a:t>
            </a:r>
          </a:p>
          <a:p>
            <a:pPr>
              <a:lnSpc>
                <a:spcPct val="90000"/>
              </a:lnSpc>
              <a:spcAft>
                <a:spcPts val="600"/>
              </a:spcAft>
            </a:pPr>
            <a:endParaRPr lang="en-US" dirty="0"/>
          </a:p>
          <a:p>
            <a:pPr>
              <a:lnSpc>
                <a:spcPct val="90000"/>
              </a:lnSpc>
              <a:spcAft>
                <a:spcPts val="600"/>
              </a:spcAft>
            </a:pPr>
            <a:r>
              <a:rPr lang="en-US" dirty="0"/>
              <a:t> Person-</a:t>
            </a:r>
            <a:r>
              <a:rPr lang="en-US" dirty="0" err="1"/>
              <a:t>centred</a:t>
            </a:r>
            <a:r>
              <a:rPr lang="en-US" dirty="0"/>
              <a:t> residential care should balance safety with autonomy, dignity, and meaningful activity (NICE, 2022)</a:t>
            </a:r>
          </a:p>
        </p:txBody>
      </p:sp>
      <p:sp>
        <p:nvSpPr>
          <p:cNvPr id="11" name="TextBox 10">
            <a:extLst>
              <a:ext uri="{FF2B5EF4-FFF2-40B4-BE49-F238E27FC236}">
                <a16:creationId xmlns:a16="http://schemas.microsoft.com/office/drawing/2014/main" id="{E322B5A5-B522-952F-711C-403375B17211}"/>
              </a:ext>
            </a:extLst>
          </p:cNvPr>
          <p:cNvSpPr txBox="1"/>
          <p:nvPr/>
        </p:nvSpPr>
        <p:spPr>
          <a:xfrm>
            <a:off x="800384" y="3542228"/>
            <a:ext cx="24529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isconsinwatch.org/2013/02/center-prompts-policy-chang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graphicFrame>
        <p:nvGraphicFramePr>
          <p:cNvPr id="4" name="Table 3">
            <a:extLst>
              <a:ext uri="{FF2B5EF4-FFF2-40B4-BE49-F238E27FC236}">
                <a16:creationId xmlns:a16="http://schemas.microsoft.com/office/drawing/2014/main" id="{491777FA-9B49-25DE-7FC6-E051FB9C5A08}"/>
              </a:ext>
            </a:extLst>
          </p:cNvPr>
          <p:cNvGraphicFramePr>
            <a:graphicFrameLocks noGrp="1"/>
          </p:cNvGraphicFramePr>
          <p:nvPr>
            <p:extLst>
              <p:ext uri="{D42A27DB-BD31-4B8C-83A1-F6EECF244321}">
                <p14:modId xmlns:p14="http://schemas.microsoft.com/office/powerpoint/2010/main" val="3480411035"/>
              </p:ext>
            </p:extLst>
          </p:nvPr>
        </p:nvGraphicFramePr>
        <p:xfrm>
          <a:off x="5988709" y="457201"/>
          <a:ext cx="5685401" cy="3381270"/>
        </p:xfrm>
        <a:graphic>
          <a:graphicData uri="http://schemas.openxmlformats.org/drawingml/2006/table">
            <a:tbl>
              <a:tblPr firstRow="1" bandRow="1">
                <a:noFill/>
                <a:tableStyleId>{5C22544A-7EE6-4342-B048-85BDC9FD1C3A}</a:tableStyleId>
              </a:tblPr>
              <a:tblGrid>
                <a:gridCol w="2460950">
                  <a:extLst>
                    <a:ext uri="{9D8B030D-6E8A-4147-A177-3AD203B41FA5}">
                      <a16:colId xmlns:a16="http://schemas.microsoft.com/office/drawing/2014/main" val="1126299697"/>
                    </a:ext>
                  </a:extLst>
                </a:gridCol>
                <a:gridCol w="3224451">
                  <a:extLst>
                    <a:ext uri="{9D8B030D-6E8A-4147-A177-3AD203B41FA5}">
                      <a16:colId xmlns:a16="http://schemas.microsoft.com/office/drawing/2014/main" val="1475169576"/>
                    </a:ext>
                  </a:extLst>
                </a:gridCol>
              </a:tblGrid>
              <a:tr h="466382">
                <a:tc>
                  <a:txBody>
                    <a:bodyPr/>
                    <a:lstStyle/>
                    <a:p>
                      <a:pPr algn="ctr" fontAlgn="ctr">
                        <a:buNone/>
                      </a:pPr>
                      <a:r>
                        <a:rPr lang="en-GB" sz="1300" u="none" strike="noStrike">
                          <a:solidFill>
                            <a:schemeClr val="tx1">
                              <a:lumMod val="75000"/>
                              <a:lumOff val="25000"/>
                            </a:schemeClr>
                          </a:solidFill>
                          <a:effectLst/>
                        </a:rPr>
                        <a:t>Strengths</a:t>
                      </a:r>
                      <a:endParaRPr lang="en-GB" sz="1300" b="1" i="0" u="none" strike="noStrike">
                        <a:solidFill>
                          <a:schemeClr val="tx1">
                            <a:lumMod val="75000"/>
                            <a:lumOff val="25000"/>
                          </a:schemeClr>
                        </a:solidFill>
                        <a:effectLst/>
                        <a:latin typeface="Aptos Narrow" panose="020B0004020202020204" pitchFamily="34" charset="0"/>
                      </a:endParaRPr>
                    </a:p>
                  </a:txBody>
                  <a:tcPr marL="161868" marR="97121" marT="97121" marB="97121"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ctr" fontAlgn="ctr">
                        <a:buNone/>
                      </a:pPr>
                      <a:r>
                        <a:rPr lang="en-GB" sz="1300" u="none" strike="noStrike">
                          <a:solidFill>
                            <a:schemeClr val="tx1">
                              <a:lumMod val="75000"/>
                              <a:lumOff val="25000"/>
                            </a:schemeClr>
                          </a:solidFill>
                          <a:effectLst/>
                        </a:rPr>
                        <a:t>Limitations</a:t>
                      </a:r>
                      <a:endParaRPr lang="en-GB" sz="1300" b="1" i="0" u="none" strike="noStrike">
                        <a:solidFill>
                          <a:schemeClr val="tx1">
                            <a:lumMod val="75000"/>
                            <a:lumOff val="25000"/>
                          </a:schemeClr>
                        </a:solidFill>
                        <a:effectLst/>
                        <a:latin typeface="Aptos Narrow" panose="020B0004020202020204" pitchFamily="34" charset="0"/>
                      </a:endParaRPr>
                    </a:p>
                  </a:txBody>
                  <a:tcPr marL="161868" marR="97121" marT="97121" marB="97121"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2217048527"/>
                  </a:ext>
                </a:extLst>
              </a:tr>
              <a:tr h="728722">
                <a:tc>
                  <a:txBody>
                    <a:bodyPr/>
                    <a:lstStyle/>
                    <a:p>
                      <a:pPr algn="l" fontAlgn="ctr">
                        <a:buNone/>
                      </a:pPr>
                      <a:r>
                        <a:rPr lang="en-GB" sz="1000" u="none" strike="noStrike">
                          <a:solidFill>
                            <a:schemeClr val="tx1">
                              <a:lumMod val="75000"/>
                              <a:lumOff val="25000"/>
                            </a:schemeClr>
                          </a:solidFill>
                          <a:effectLst/>
                        </a:rPr>
                        <a:t>Provides 24-hour support for individuals with complex needs or dementia (CQC, 2024)</a:t>
                      </a:r>
                      <a:endParaRPr lang="en-GB" sz="1000" b="0" i="0" u="none" strike="noStrike">
                        <a:solidFill>
                          <a:schemeClr val="tx1">
                            <a:lumMod val="75000"/>
                            <a:lumOff val="25000"/>
                          </a:schemeClr>
                        </a:solidFill>
                        <a:effectLst/>
                        <a:latin typeface="Aptos Narrow" panose="020B0004020202020204" pitchFamily="34" charset="0"/>
                      </a:endParaRPr>
                    </a:p>
                  </a:txBody>
                  <a:tcPr marL="161868" marR="84171" marT="84171" marB="84171"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l" fontAlgn="ctr">
                        <a:buNone/>
                      </a:pPr>
                      <a:r>
                        <a:rPr lang="en-GB" sz="1000" u="none" strike="noStrike">
                          <a:solidFill>
                            <a:schemeClr val="tx1">
                              <a:lumMod val="75000"/>
                              <a:lumOff val="25000"/>
                            </a:schemeClr>
                          </a:solidFill>
                          <a:effectLst/>
                        </a:rPr>
                        <a:t>Can reduce independence and personal autonomy (NICE, 2022)</a:t>
                      </a:r>
                      <a:endParaRPr lang="en-GB" sz="1000" b="0" i="0" u="none" strike="noStrike">
                        <a:solidFill>
                          <a:schemeClr val="tx1">
                            <a:lumMod val="75000"/>
                            <a:lumOff val="25000"/>
                          </a:schemeClr>
                        </a:solidFill>
                        <a:effectLst/>
                        <a:latin typeface="Aptos Narrow" panose="020B0004020202020204" pitchFamily="34" charset="0"/>
                      </a:endParaRPr>
                    </a:p>
                  </a:txBody>
                  <a:tcPr marL="161868" marR="84171" marT="84171" marB="84171"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857815286"/>
                  </a:ext>
                </a:extLst>
              </a:tr>
              <a:tr h="728722">
                <a:tc>
                  <a:txBody>
                    <a:bodyPr/>
                    <a:lstStyle/>
                    <a:p>
                      <a:pPr algn="l" fontAlgn="ctr">
                        <a:buNone/>
                      </a:pPr>
                      <a:r>
                        <a:rPr lang="en-GB" sz="1000" u="none" strike="noStrike">
                          <a:solidFill>
                            <a:schemeClr val="tx1">
                              <a:lumMod val="75000"/>
                              <a:lumOff val="25000"/>
                            </a:schemeClr>
                          </a:solidFill>
                          <a:effectLst/>
                        </a:rPr>
                        <a:t>Supports safety, medication management, and nutrition (NHS England, 2023)</a:t>
                      </a:r>
                      <a:endParaRPr lang="en-GB" sz="1000" b="0" i="0" u="none" strike="noStrike">
                        <a:solidFill>
                          <a:schemeClr val="tx1">
                            <a:lumMod val="75000"/>
                            <a:lumOff val="25000"/>
                          </a:schemeClr>
                        </a:solidFill>
                        <a:effectLst/>
                        <a:latin typeface="Aptos Narrow" panose="020B0004020202020204" pitchFamily="34" charset="0"/>
                      </a:endParaRPr>
                    </a:p>
                  </a:txBody>
                  <a:tcPr marL="161868" marR="84171" marT="84171" marB="84171"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ctr">
                        <a:buNone/>
                      </a:pPr>
                      <a:r>
                        <a:rPr lang="en-GB" sz="1000" u="none" strike="noStrike" dirty="0">
                          <a:solidFill>
                            <a:schemeClr val="tx1">
                              <a:lumMod val="75000"/>
                              <a:lumOff val="25000"/>
                            </a:schemeClr>
                          </a:solidFill>
                          <a:effectLst/>
                        </a:rPr>
                        <a:t>Institutional routines may limit individual choice and empowerment (Care Act, 2014)</a:t>
                      </a:r>
                      <a:endParaRPr lang="en-GB" sz="1000" b="0" i="0" u="none" strike="noStrike" dirty="0">
                        <a:solidFill>
                          <a:schemeClr val="tx1">
                            <a:lumMod val="75000"/>
                            <a:lumOff val="25000"/>
                          </a:schemeClr>
                        </a:solidFill>
                        <a:effectLst/>
                        <a:latin typeface="Aptos Narrow" panose="020B0004020202020204" pitchFamily="34" charset="0"/>
                      </a:endParaRPr>
                    </a:p>
                  </a:txBody>
                  <a:tcPr marL="161868" marR="84171" marT="84171" marB="84171"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013080660"/>
                  </a:ext>
                </a:extLst>
              </a:tr>
              <a:tr h="728722">
                <a:tc>
                  <a:txBody>
                    <a:bodyPr/>
                    <a:lstStyle/>
                    <a:p>
                      <a:pPr algn="l" fontAlgn="ctr">
                        <a:buNone/>
                      </a:pPr>
                      <a:r>
                        <a:rPr lang="en-GB" sz="1000" u="none" strike="noStrike">
                          <a:solidFill>
                            <a:schemeClr val="tx1">
                              <a:lumMod val="75000"/>
                              <a:lumOff val="25000"/>
                            </a:schemeClr>
                          </a:solidFill>
                          <a:effectLst/>
                        </a:rPr>
                        <a:t>Opportunities for social interaction and specialist dementia support (Alzheimer’s Society, 2023)</a:t>
                      </a:r>
                      <a:endParaRPr lang="en-GB" sz="1000" b="0" i="0" u="none" strike="noStrike">
                        <a:solidFill>
                          <a:schemeClr val="tx1">
                            <a:lumMod val="75000"/>
                            <a:lumOff val="25000"/>
                          </a:schemeClr>
                        </a:solidFill>
                        <a:effectLst/>
                        <a:latin typeface="Aptos Narrow" panose="020B0004020202020204" pitchFamily="34" charset="0"/>
                      </a:endParaRPr>
                    </a:p>
                  </a:txBody>
                  <a:tcPr marL="161868" marR="84171" marT="84171" marB="84171"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ctr">
                        <a:buNone/>
                      </a:pPr>
                      <a:r>
                        <a:rPr lang="en-GB" sz="1000" u="none" strike="noStrike">
                          <a:solidFill>
                            <a:schemeClr val="tx1">
                              <a:lumMod val="75000"/>
                              <a:lumOff val="25000"/>
                            </a:schemeClr>
                          </a:solidFill>
                          <a:effectLst/>
                        </a:rPr>
                        <a:t>May conflict with Activity Theory if residents become passive recipients of care (Havighurst, 1963)</a:t>
                      </a:r>
                      <a:endParaRPr lang="en-GB" sz="1000" b="0" i="0" u="none" strike="noStrike">
                        <a:solidFill>
                          <a:schemeClr val="tx1">
                            <a:lumMod val="75000"/>
                            <a:lumOff val="25000"/>
                          </a:schemeClr>
                        </a:solidFill>
                        <a:effectLst/>
                        <a:latin typeface="Aptos Narrow" panose="020B0004020202020204" pitchFamily="34" charset="0"/>
                      </a:endParaRPr>
                    </a:p>
                  </a:txBody>
                  <a:tcPr marL="161868" marR="84171" marT="84171" marB="84171"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683963246"/>
                  </a:ext>
                </a:extLst>
              </a:tr>
              <a:tr h="728722">
                <a:tc>
                  <a:txBody>
                    <a:bodyPr/>
                    <a:lstStyle/>
                    <a:p>
                      <a:pPr algn="l" fontAlgn="ctr">
                        <a:buNone/>
                      </a:pPr>
                      <a:r>
                        <a:rPr lang="en-GB" sz="1000" u="none" strike="noStrike" dirty="0">
                          <a:solidFill>
                            <a:schemeClr val="tx1">
                              <a:lumMod val="75000"/>
                              <a:lumOff val="25000"/>
                            </a:schemeClr>
                          </a:solidFill>
                          <a:effectLst/>
                        </a:rPr>
                        <a:t>Can reduce pressure on unpaid carers and family members (Carers UK, 2023)</a:t>
                      </a:r>
                      <a:endParaRPr lang="en-GB" sz="1000" b="0" i="0" u="none" strike="noStrike" dirty="0">
                        <a:solidFill>
                          <a:schemeClr val="tx1">
                            <a:lumMod val="75000"/>
                            <a:lumOff val="25000"/>
                          </a:schemeClr>
                        </a:solidFill>
                        <a:effectLst/>
                        <a:latin typeface="Aptos Narrow" panose="020B0004020202020204" pitchFamily="34" charset="0"/>
                      </a:endParaRPr>
                    </a:p>
                  </a:txBody>
                  <a:tcPr marL="161868" marR="84171" marT="84171" marB="84171"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ctr">
                        <a:buNone/>
                      </a:pPr>
                      <a:r>
                        <a:rPr lang="en-GB" sz="1000" u="none" strike="noStrike" dirty="0">
                          <a:solidFill>
                            <a:schemeClr val="tx1">
                              <a:lumMod val="75000"/>
                              <a:lumOff val="25000"/>
                            </a:schemeClr>
                          </a:solidFill>
                          <a:effectLst/>
                        </a:rPr>
                        <a:t>Staffing burdens and funding limits affect quality of care (Skills for Care, 2023)</a:t>
                      </a:r>
                      <a:endParaRPr lang="en-GB" sz="1000" b="0" i="0" u="none" strike="noStrike" dirty="0">
                        <a:solidFill>
                          <a:schemeClr val="tx1">
                            <a:lumMod val="75000"/>
                            <a:lumOff val="25000"/>
                          </a:schemeClr>
                        </a:solidFill>
                        <a:effectLst/>
                        <a:latin typeface="Aptos Narrow" panose="020B0004020202020204" pitchFamily="34" charset="0"/>
                      </a:endParaRPr>
                    </a:p>
                  </a:txBody>
                  <a:tcPr marL="161868" marR="84171" marT="84171" marB="84171"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609550775"/>
                  </a:ext>
                </a:extLst>
              </a:tr>
            </a:tbl>
          </a:graphicData>
        </a:graphic>
      </p:graphicFrame>
      <p:pic>
        <p:nvPicPr>
          <p:cNvPr id="3" name="Recorded Sound">
            <a:hlinkClick r:id="" action="ppaction://media"/>
            <a:extLst>
              <a:ext uri="{FF2B5EF4-FFF2-40B4-BE49-F238E27FC236}">
                <a16:creationId xmlns:a16="http://schemas.microsoft.com/office/drawing/2014/main" id="{5821CE33-2C83-00EC-5D0A-C2DF8C260F6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876272" y="5453901"/>
            <a:ext cx="1311043" cy="1311043"/>
          </a:xfrm>
          <a:prstGeom prst="rect">
            <a:avLst/>
          </a:prstGeom>
        </p:spPr>
      </p:pic>
    </p:spTree>
    <p:extLst>
      <p:ext uri="{BB962C8B-B14F-4D97-AF65-F5344CB8AC3E}">
        <p14:creationId xmlns:p14="http://schemas.microsoft.com/office/powerpoint/2010/main" val="2406673433"/>
      </p:ext>
    </p:extLst>
  </p:cSld>
  <p:clrMapOvr>
    <a:masterClrMapping/>
  </p:clrMapOvr>
  <mc:AlternateContent xmlns:mc="http://schemas.openxmlformats.org/markup-compatibility/2006" xmlns:p14="http://schemas.microsoft.com/office/powerpoint/2010/main">
    <mc:Choice Requires="p14">
      <p:transition spd="slow" p14:dur="2000" advTm="91004"/>
    </mc:Choice>
    <mc:Fallback xmlns="">
      <p:transition spd="slow" advTm="91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0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8B82812-E1F0-7177-3973-819D2032713E}"/>
              </a:ext>
            </a:extLst>
          </p:cNvPr>
          <p:cNvPicPr>
            <a:picLocks noChangeAspect="1"/>
          </p:cNvPicPr>
          <p:nvPr/>
        </p:nvPicPr>
        <p:blipFill>
          <a:blip r:embed="rId4">
            <a:duotone>
              <a:prstClr val="black"/>
              <a:schemeClr val="tx2">
                <a:tint val="45000"/>
                <a:satMod val="400000"/>
              </a:schemeClr>
            </a:duotone>
            <a:alphaModFix amt="25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5698" b="14208"/>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6F454D5-A3CD-5ED4-A4E9-5346152074F9}"/>
              </a:ext>
            </a:extLst>
          </p:cNvPr>
          <p:cNvSpPr>
            <a:spLocks noGrp="1"/>
          </p:cNvSpPr>
          <p:nvPr>
            <p:ph type="title"/>
          </p:nvPr>
        </p:nvSpPr>
        <p:spPr>
          <a:xfrm>
            <a:off x="838200" y="365125"/>
            <a:ext cx="10515600" cy="1325563"/>
          </a:xfrm>
        </p:spPr>
        <p:txBody>
          <a:bodyPr>
            <a:normAutofit/>
          </a:bodyPr>
          <a:lstStyle/>
          <a:p>
            <a:r>
              <a:rPr lang="en-GB" b="1"/>
              <a:t>TECHNOLOGICAL INNOVATIONS IN ELDERLY CARE</a:t>
            </a:r>
            <a:endParaRPr lang="en-GB"/>
          </a:p>
        </p:txBody>
      </p:sp>
      <p:graphicFrame>
        <p:nvGraphicFramePr>
          <p:cNvPr id="12" name="Content Placeholder 9">
            <a:extLst>
              <a:ext uri="{FF2B5EF4-FFF2-40B4-BE49-F238E27FC236}">
                <a16:creationId xmlns:a16="http://schemas.microsoft.com/office/drawing/2014/main" id="{05A5F284-71D6-05A2-CEFE-527CDAB545DF}"/>
              </a:ext>
            </a:extLst>
          </p:cNvPr>
          <p:cNvGraphicFramePr>
            <a:graphicFrameLocks noGrp="1"/>
          </p:cNvGraphicFramePr>
          <p:nvPr>
            <p:ph idx="1"/>
            <p:extLst>
              <p:ext uri="{D42A27DB-BD31-4B8C-83A1-F6EECF244321}">
                <p14:modId xmlns:p14="http://schemas.microsoft.com/office/powerpoint/2010/main" val="7047993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B686A3AA-859A-273F-8BA6-DE8941A2E4F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268288" y="4658650"/>
            <a:ext cx="1518313" cy="1518313"/>
          </a:xfrm>
          <a:prstGeom prst="rect">
            <a:avLst/>
          </a:prstGeom>
        </p:spPr>
      </p:pic>
    </p:spTree>
    <p:extLst>
      <p:ext uri="{BB962C8B-B14F-4D97-AF65-F5344CB8AC3E}">
        <p14:creationId xmlns:p14="http://schemas.microsoft.com/office/powerpoint/2010/main" val="25447623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1014"/>
    </mc:Choice>
    <mc:Fallback xmlns="">
      <p:transition spd="slow" advTm="111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3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87D4F2-1468-2A30-A28A-A4BBCD626EC6}"/>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E18B77-E0C0-FE4E-828D-CE55DD034C4B}"/>
              </a:ext>
            </a:extLst>
          </p:cNvPr>
          <p:cNvSpPr>
            <a:spLocks noGrp="1"/>
          </p:cNvSpPr>
          <p:nvPr>
            <p:ph type="title"/>
          </p:nvPr>
        </p:nvSpPr>
        <p:spPr>
          <a:xfrm>
            <a:off x="272876" y="416580"/>
            <a:ext cx="9392421" cy="1330841"/>
          </a:xfrm>
        </p:spPr>
        <p:txBody>
          <a:bodyPr>
            <a:normAutofit/>
          </a:bodyPr>
          <a:lstStyle/>
          <a:p>
            <a:r>
              <a:rPr lang="en-GB" sz="3200" b="1" dirty="0"/>
              <a:t>An evaluation of Technological Care</a:t>
            </a:r>
            <a:br>
              <a:rPr lang="en-GB" sz="3700" b="1" dirty="0"/>
            </a:br>
            <a:endParaRPr lang="en-GB" sz="3700" dirty="0"/>
          </a:p>
        </p:txBody>
      </p:sp>
      <p:graphicFrame>
        <p:nvGraphicFramePr>
          <p:cNvPr id="17" name="Content Placeholder 2">
            <a:extLst>
              <a:ext uri="{FF2B5EF4-FFF2-40B4-BE49-F238E27FC236}">
                <a16:creationId xmlns:a16="http://schemas.microsoft.com/office/drawing/2014/main" id="{59047648-1BD7-DF8F-F555-A9AE53702853}"/>
              </a:ext>
            </a:extLst>
          </p:cNvPr>
          <p:cNvGraphicFramePr>
            <a:graphicFrameLocks noGrp="1"/>
          </p:cNvGraphicFramePr>
          <p:nvPr>
            <p:ph idx="1"/>
            <p:extLst>
              <p:ext uri="{D42A27DB-BD31-4B8C-83A1-F6EECF244321}">
                <p14:modId xmlns:p14="http://schemas.microsoft.com/office/powerpoint/2010/main" val="986096163"/>
              </p:ext>
            </p:extLst>
          </p:nvPr>
        </p:nvGraphicFramePr>
        <p:xfrm>
          <a:off x="272875" y="878391"/>
          <a:ext cx="6020667" cy="48444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FE9BF922-DD58-B5DE-0032-E55BF64F6C4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566417" y="2233988"/>
            <a:ext cx="5466583" cy="3298171"/>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7647B8B8-7E78-282F-1EAE-29BBDCC0B93B}"/>
              </a:ext>
            </a:extLst>
          </p:cNvPr>
          <p:cNvSpPr txBox="1"/>
          <p:nvPr/>
        </p:nvSpPr>
        <p:spPr>
          <a:xfrm>
            <a:off x="-4163785" y="876946"/>
            <a:ext cx="4059282" cy="646331"/>
          </a:xfrm>
          <a:prstGeom prst="rect">
            <a:avLst/>
          </a:prstGeom>
          <a:noFill/>
        </p:spPr>
        <p:txBody>
          <a:bodyPr wrap="square">
            <a:spAutoFit/>
          </a:bodyPr>
          <a:lstStyle/>
          <a:p>
            <a:pPr>
              <a:buNone/>
            </a:pPr>
            <a:br>
              <a:rPr lang="en-GB" dirty="0"/>
            </a:br>
            <a:endParaRPr lang="en-GB" dirty="0"/>
          </a:p>
        </p:txBody>
      </p:sp>
      <p:sp>
        <p:nvSpPr>
          <p:cNvPr id="6" name="TextBox 5">
            <a:extLst>
              <a:ext uri="{FF2B5EF4-FFF2-40B4-BE49-F238E27FC236}">
                <a16:creationId xmlns:a16="http://schemas.microsoft.com/office/drawing/2014/main" id="{28EE7E51-675F-E8D0-5142-68B908774154}"/>
              </a:ext>
            </a:extLst>
          </p:cNvPr>
          <p:cNvSpPr txBox="1"/>
          <p:nvPr/>
        </p:nvSpPr>
        <p:spPr>
          <a:xfrm>
            <a:off x="8918702" y="5307348"/>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brewminate.com/liberating-telemedicine-options-to-eliminate-the-state-licensing-roadbloc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9" name="TextBox 8">
            <a:extLst>
              <a:ext uri="{FF2B5EF4-FFF2-40B4-BE49-F238E27FC236}">
                <a16:creationId xmlns:a16="http://schemas.microsoft.com/office/drawing/2014/main" id="{D1A34BE1-50D5-3C43-489E-C8ADCDF09F08}"/>
              </a:ext>
            </a:extLst>
          </p:cNvPr>
          <p:cNvSpPr txBox="1"/>
          <p:nvPr/>
        </p:nvSpPr>
        <p:spPr>
          <a:xfrm>
            <a:off x="272875" y="4899841"/>
            <a:ext cx="6523893" cy="1384995"/>
          </a:xfrm>
          <a:prstGeom prst="rect">
            <a:avLst/>
          </a:prstGeom>
          <a:noFill/>
        </p:spPr>
        <p:txBody>
          <a:bodyPr wrap="square">
            <a:spAutoFit/>
          </a:bodyPr>
          <a:lstStyle/>
          <a:p>
            <a:pPr marL="0" indent="0">
              <a:buNone/>
            </a:pPr>
            <a:r>
              <a:rPr lang="en-GB" sz="1400" dirty="0"/>
              <a:t>Technology should enhance compassionate, person-centred care rather than replace meaningful human relationships and emotional support.</a:t>
            </a:r>
          </a:p>
          <a:p>
            <a:pPr marL="0" indent="0">
              <a:buNone/>
            </a:pPr>
            <a:endParaRPr lang="en-GB" sz="1400" dirty="0"/>
          </a:p>
          <a:p>
            <a:pPr marL="0" indent="0">
              <a:buNone/>
            </a:pPr>
            <a:r>
              <a:rPr lang="en-GB" sz="1400" dirty="0"/>
              <a:t>Future research may explore how technology, integrated care services, and preventative community support can better meet the long-term needs of ageing populations (NHS England, 2023; Centre for Ageing Better, 2023).</a:t>
            </a:r>
          </a:p>
        </p:txBody>
      </p:sp>
      <p:pic>
        <p:nvPicPr>
          <p:cNvPr id="3" name="Recorded Sound">
            <a:hlinkClick r:id="" action="ppaction://media"/>
            <a:extLst>
              <a:ext uri="{FF2B5EF4-FFF2-40B4-BE49-F238E27FC236}">
                <a16:creationId xmlns:a16="http://schemas.microsoft.com/office/drawing/2014/main" id="{EDAA3FA1-5762-BAE8-543E-6C81CAC1A9D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151342" y="1069150"/>
            <a:ext cx="1270938" cy="1270938"/>
          </a:xfrm>
          <a:prstGeom prst="rect">
            <a:avLst/>
          </a:prstGeom>
        </p:spPr>
      </p:pic>
    </p:spTree>
    <p:extLst>
      <p:ext uri="{BB962C8B-B14F-4D97-AF65-F5344CB8AC3E}">
        <p14:creationId xmlns:p14="http://schemas.microsoft.com/office/powerpoint/2010/main" val="948077888"/>
      </p:ext>
    </p:extLst>
  </p:cSld>
  <p:clrMapOvr>
    <a:masterClrMapping/>
  </p:clrMapOvr>
  <mc:AlternateContent xmlns:mc="http://schemas.openxmlformats.org/markup-compatibility/2006" xmlns:p14="http://schemas.microsoft.com/office/powerpoint/2010/main">
    <mc:Choice Requires="p14">
      <p:transition spd="slow" p14:dur="2000" advTm="76352"/>
    </mc:Choice>
    <mc:Fallback xmlns="">
      <p:transition spd="slow" advTm="76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3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55165B-646E-B614-723D-FEDBB161ACBC}"/>
              </a:ext>
            </a:extLst>
          </p:cNvPr>
          <p:cNvSpPr>
            <a:spLocks noGrp="1"/>
          </p:cNvSpPr>
          <p:nvPr>
            <p:ph type="title"/>
          </p:nvPr>
        </p:nvSpPr>
        <p:spPr>
          <a:xfrm>
            <a:off x="132008" y="-537130"/>
            <a:ext cx="9061346" cy="1956841"/>
          </a:xfrm>
        </p:spPr>
        <p:txBody>
          <a:bodyPr anchor="b">
            <a:normAutofit/>
          </a:bodyPr>
          <a:lstStyle/>
          <a:p>
            <a:r>
              <a:rPr lang="en-GB" sz="3400" b="1" dirty="0"/>
              <a:t>Case Study: Dementia Village, Netherlands</a:t>
            </a:r>
            <a:br>
              <a:rPr lang="en-GB" sz="3400" b="1" dirty="0"/>
            </a:br>
            <a:endParaRPr lang="en-GB" sz="3400" dirty="0"/>
          </a:p>
        </p:txBody>
      </p:sp>
      <p:sp>
        <p:nvSpPr>
          <p:cNvPr id="104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45" name="Content Placeholder 2">
            <a:extLst>
              <a:ext uri="{FF2B5EF4-FFF2-40B4-BE49-F238E27FC236}">
                <a16:creationId xmlns:a16="http://schemas.microsoft.com/office/drawing/2014/main" id="{98EF4624-4431-EBD1-A932-0D9BC9E42223}"/>
              </a:ext>
            </a:extLst>
          </p:cNvPr>
          <p:cNvGraphicFramePr>
            <a:graphicFrameLocks noGrp="1"/>
          </p:cNvGraphicFramePr>
          <p:nvPr>
            <p:ph idx="1"/>
            <p:extLst>
              <p:ext uri="{D42A27DB-BD31-4B8C-83A1-F6EECF244321}">
                <p14:modId xmlns:p14="http://schemas.microsoft.com/office/powerpoint/2010/main" val="1138545262"/>
              </p:ext>
            </p:extLst>
          </p:nvPr>
        </p:nvGraphicFramePr>
        <p:xfrm>
          <a:off x="640080" y="2872899"/>
          <a:ext cx="5298604" cy="37286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a:extLst>
              <a:ext uri="{FF2B5EF4-FFF2-40B4-BE49-F238E27FC236}">
                <a16:creationId xmlns:a16="http://schemas.microsoft.com/office/drawing/2014/main" id="{B0104CF0-340C-85B9-20CF-5D1A8A2773F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l="12125" r="27694"/>
          <a:stretch>
            <a:fillRect/>
          </a:stretch>
        </p:blipFill>
        <p:spPr bwMode="auto">
          <a:xfrm>
            <a:off x="5949645" y="2184573"/>
            <a:ext cx="3608123" cy="359722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C20CB4-3153-ACCF-2BBE-16F6787535D0}"/>
              </a:ext>
            </a:extLst>
          </p:cNvPr>
          <p:cNvSpPr txBox="1"/>
          <p:nvPr/>
        </p:nvSpPr>
        <p:spPr>
          <a:xfrm>
            <a:off x="6230499" y="5482273"/>
            <a:ext cx="2481421" cy="369332"/>
          </a:xfrm>
          <a:prstGeom prst="rect">
            <a:avLst/>
          </a:prstGeom>
          <a:noFill/>
        </p:spPr>
        <p:txBody>
          <a:bodyPr wrap="square">
            <a:spAutoFit/>
          </a:bodyPr>
          <a:lstStyle/>
          <a:p>
            <a:r>
              <a:rPr lang="en-GB" dirty="0" err="1"/>
              <a:t>DoYou</a:t>
            </a:r>
            <a:r>
              <a:rPr lang="en-GB" dirty="0"/>
              <a:t> (2015)</a:t>
            </a:r>
          </a:p>
        </p:txBody>
      </p:sp>
      <p:sp>
        <p:nvSpPr>
          <p:cNvPr id="10" name="TextBox 9">
            <a:extLst>
              <a:ext uri="{FF2B5EF4-FFF2-40B4-BE49-F238E27FC236}">
                <a16:creationId xmlns:a16="http://schemas.microsoft.com/office/drawing/2014/main" id="{1939CC40-BFC8-FAC5-87A9-BA5F08D6FF3E}"/>
              </a:ext>
            </a:extLst>
          </p:cNvPr>
          <p:cNvSpPr txBox="1"/>
          <p:nvPr/>
        </p:nvSpPr>
        <p:spPr>
          <a:xfrm>
            <a:off x="348425" y="1040593"/>
            <a:ext cx="10463377" cy="1200329"/>
          </a:xfrm>
          <a:prstGeom prst="rect">
            <a:avLst/>
          </a:prstGeom>
          <a:noFill/>
        </p:spPr>
        <p:txBody>
          <a:bodyPr wrap="square">
            <a:spAutoFit/>
          </a:bodyPr>
          <a:lstStyle/>
          <a:p>
            <a:pPr lvl="0">
              <a:lnSpc>
                <a:spcPct val="100000"/>
              </a:lnSpc>
            </a:pPr>
            <a:r>
              <a:rPr lang="en-GB" dirty="0"/>
              <a:t>The Hogeweyk Dementia Village is a specialist care community designed to support people living with dementia through independent and person-centred living. This Village demonstrates the importance of person-centred Dementia care and highlights how environment and social interaction can improve wellbeing.</a:t>
            </a:r>
            <a:endParaRPr lang="en-US" dirty="0"/>
          </a:p>
        </p:txBody>
      </p:sp>
      <p:sp>
        <p:nvSpPr>
          <p:cNvPr id="12" name="TextBox 11">
            <a:extLst>
              <a:ext uri="{FF2B5EF4-FFF2-40B4-BE49-F238E27FC236}">
                <a16:creationId xmlns:a16="http://schemas.microsoft.com/office/drawing/2014/main" id="{3C667B17-AD6A-52A5-778F-4F56E803ABAB}"/>
              </a:ext>
            </a:extLst>
          </p:cNvPr>
          <p:cNvSpPr txBox="1"/>
          <p:nvPr/>
        </p:nvSpPr>
        <p:spPr>
          <a:xfrm>
            <a:off x="1619065" y="3013512"/>
            <a:ext cx="4364415" cy="830997"/>
          </a:xfrm>
          <a:prstGeom prst="rect">
            <a:avLst/>
          </a:prstGeom>
          <a:noFill/>
        </p:spPr>
        <p:txBody>
          <a:bodyPr wrap="square">
            <a:spAutoFit/>
          </a:bodyPr>
          <a:lstStyle/>
          <a:p>
            <a:r>
              <a:rPr lang="en-GB" sz="1600" dirty="0"/>
              <a:t>Residents live in small household-style environments rather than traditional institutional settings</a:t>
            </a:r>
          </a:p>
        </p:txBody>
      </p:sp>
      <p:sp>
        <p:nvSpPr>
          <p:cNvPr id="16" name="TextBox 15">
            <a:extLst>
              <a:ext uri="{FF2B5EF4-FFF2-40B4-BE49-F238E27FC236}">
                <a16:creationId xmlns:a16="http://schemas.microsoft.com/office/drawing/2014/main" id="{5BF1C908-8C7C-0664-71E8-2C2BC6F16894}"/>
              </a:ext>
            </a:extLst>
          </p:cNvPr>
          <p:cNvSpPr txBox="1"/>
          <p:nvPr/>
        </p:nvSpPr>
        <p:spPr>
          <a:xfrm>
            <a:off x="1532421" y="4167850"/>
            <a:ext cx="4261607" cy="1077218"/>
          </a:xfrm>
          <a:prstGeom prst="rect">
            <a:avLst/>
          </a:prstGeom>
          <a:noFill/>
        </p:spPr>
        <p:txBody>
          <a:bodyPr wrap="square">
            <a:spAutoFit/>
          </a:bodyPr>
          <a:lstStyle/>
          <a:p>
            <a:r>
              <a:rPr lang="en-GB" sz="1600" dirty="0"/>
              <a:t>• Encourages independence, routine, and social engagement</a:t>
            </a:r>
            <a:br>
              <a:rPr lang="en-GB" sz="1600" dirty="0"/>
            </a:br>
            <a:r>
              <a:rPr lang="en-GB" sz="1600" dirty="0"/>
              <a:t>• Staff provide support discreetly to promote autonomy and dignity</a:t>
            </a:r>
          </a:p>
        </p:txBody>
      </p:sp>
      <p:sp>
        <p:nvSpPr>
          <p:cNvPr id="18" name="TextBox 17">
            <a:extLst>
              <a:ext uri="{FF2B5EF4-FFF2-40B4-BE49-F238E27FC236}">
                <a16:creationId xmlns:a16="http://schemas.microsoft.com/office/drawing/2014/main" id="{26ECB6C5-AD19-0F36-3937-65083B1F92DC}"/>
              </a:ext>
            </a:extLst>
          </p:cNvPr>
          <p:cNvSpPr txBox="1"/>
          <p:nvPr/>
        </p:nvSpPr>
        <p:spPr>
          <a:xfrm>
            <a:off x="1722761" y="5693260"/>
            <a:ext cx="3984703" cy="523220"/>
          </a:xfrm>
          <a:prstGeom prst="rect">
            <a:avLst/>
          </a:prstGeom>
          <a:noFill/>
        </p:spPr>
        <p:txBody>
          <a:bodyPr wrap="square">
            <a:spAutoFit/>
          </a:bodyPr>
          <a:lstStyle/>
          <a:p>
            <a:r>
              <a:rPr lang="en-GB" sz="1400" dirty="0"/>
              <a:t>Reflects Activity and Continuity theories through meaningful daily participation (Atchley, 1989)</a:t>
            </a:r>
          </a:p>
        </p:txBody>
      </p:sp>
      <p:pic>
        <p:nvPicPr>
          <p:cNvPr id="1028" name="Picture 4" descr="The Hogeweyk Dementia Village ~ Care concept">
            <a:extLst>
              <a:ext uri="{FF2B5EF4-FFF2-40B4-BE49-F238E27FC236}">
                <a16:creationId xmlns:a16="http://schemas.microsoft.com/office/drawing/2014/main" id="{7FB90BD3-7A14-85D6-F96C-4DC17AAF829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6619" y="4195698"/>
            <a:ext cx="3697478" cy="263445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D01284BA-32B4-5548-4912-03D765BFA0D9}"/>
              </a:ext>
            </a:extLst>
          </p:cNvPr>
          <p:cNvSpPr txBox="1"/>
          <p:nvPr/>
        </p:nvSpPr>
        <p:spPr>
          <a:xfrm>
            <a:off x="9498154" y="3918699"/>
            <a:ext cx="6973556" cy="276999"/>
          </a:xfrm>
          <a:prstGeom prst="rect">
            <a:avLst/>
          </a:prstGeom>
          <a:noFill/>
        </p:spPr>
        <p:txBody>
          <a:bodyPr wrap="square">
            <a:spAutoFit/>
          </a:bodyPr>
          <a:lstStyle/>
          <a:p>
            <a:r>
              <a:rPr lang="en-GB" sz="1200" dirty="0"/>
              <a:t>The Hogeweyk Dementia Village (2024</a:t>
            </a:r>
          </a:p>
        </p:txBody>
      </p:sp>
      <p:pic>
        <p:nvPicPr>
          <p:cNvPr id="3" name="Recorded Sound">
            <a:hlinkClick r:id="" action="ppaction://media"/>
            <a:extLst>
              <a:ext uri="{FF2B5EF4-FFF2-40B4-BE49-F238E27FC236}">
                <a16:creationId xmlns:a16="http://schemas.microsoft.com/office/drawing/2014/main" id="{34739741-8CF2-5A10-605C-F468F386238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064445" y="2240922"/>
            <a:ext cx="1348614" cy="1348614"/>
          </a:xfrm>
          <a:prstGeom prst="rect">
            <a:avLst/>
          </a:prstGeom>
        </p:spPr>
      </p:pic>
    </p:spTree>
    <p:extLst>
      <p:ext uri="{BB962C8B-B14F-4D97-AF65-F5344CB8AC3E}">
        <p14:creationId xmlns:p14="http://schemas.microsoft.com/office/powerpoint/2010/main" val="2335022201"/>
      </p:ext>
    </p:extLst>
  </p:cSld>
  <p:clrMapOvr>
    <a:masterClrMapping/>
  </p:clrMapOvr>
  <mc:AlternateContent xmlns:mc="http://schemas.openxmlformats.org/markup-compatibility/2006" xmlns:p14="http://schemas.microsoft.com/office/powerpoint/2010/main">
    <mc:Choice Requires="p14">
      <p:transition spd="slow" p14:dur="2000" advTm="70670"/>
    </mc:Choice>
    <mc:Fallback xmlns="">
      <p:transition spd="slow" advTm="70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9" name="Rectangle 208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7BBB3-C1D8-7367-24F0-85E0D89FC5B7}"/>
              </a:ext>
            </a:extLst>
          </p:cNvPr>
          <p:cNvSpPr>
            <a:spLocks noGrp="1"/>
          </p:cNvSpPr>
          <p:nvPr>
            <p:ph type="title"/>
          </p:nvPr>
        </p:nvSpPr>
        <p:spPr>
          <a:xfrm>
            <a:off x="234862" y="374949"/>
            <a:ext cx="6260712" cy="1706030"/>
          </a:xfrm>
        </p:spPr>
        <p:txBody>
          <a:bodyPr anchor="b">
            <a:normAutofit fontScale="90000"/>
          </a:bodyPr>
          <a:lstStyle/>
          <a:p>
            <a:r>
              <a:rPr lang="en-GB" sz="4100" b="1" dirty="0"/>
              <a:t>Case Study: Age UK Community Support</a:t>
            </a:r>
            <a:br>
              <a:rPr lang="en-GB" sz="4100" b="1" dirty="0"/>
            </a:br>
            <a:endParaRPr lang="en-GB" sz="4100" dirty="0"/>
          </a:p>
        </p:txBody>
      </p:sp>
      <p:sp>
        <p:nvSpPr>
          <p:cNvPr id="2090" name="Rectangle 208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1" name="Rectangle 209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93D7F7-59C1-A48F-9285-117A2912A457}"/>
              </a:ext>
            </a:extLst>
          </p:cNvPr>
          <p:cNvSpPr>
            <a:spLocks noGrp="1"/>
          </p:cNvSpPr>
          <p:nvPr>
            <p:ph idx="1"/>
          </p:nvPr>
        </p:nvSpPr>
        <p:spPr>
          <a:xfrm>
            <a:off x="338135" y="2599509"/>
            <a:ext cx="8774344" cy="3871561"/>
          </a:xfrm>
        </p:spPr>
        <p:txBody>
          <a:bodyPr anchor="ctr">
            <a:normAutofit/>
          </a:bodyPr>
          <a:lstStyle/>
          <a:p>
            <a:pPr marL="0" indent="0">
              <a:buNone/>
            </a:pPr>
            <a:r>
              <a:rPr lang="en-GB" sz="1400" dirty="0"/>
              <a:t>Age UK provides befriending and community support services aimed at reducing loneliness and social isolation among older adults in the UK.</a:t>
            </a:r>
          </a:p>
          <a:p>
            <a:r>
              <a:rPr lang="en-GB" sz="1400" dirty="0"/>
              <a:t>Key Features</a:t>
            </a:r>
            <a:br>
              <a:rPr lang="en-GB" sz="1400" dirty="0"/>
            </a:br>
            <a:r>
              <a:rPr lang="en-GB" sz="1400" dirty="0"/>
              <a:t>• Telephone and face-to-face befriending services</a:t>
            </a:r>
            <a:br>
              <a:rPr lang="en-GB" sz="1400" dirty="0"/>
            </a:br>
            <a:r>
              <a:rPr lang="en-GB" sz="1400" dirty="0"/>
              <a:t>• Community groups, exercise programmes, and social activities</a:t>
            </a:r>
            <a:br>
              <a:rPr lang="en-GB" sz="1400" dirty="0"/>
            </a:br>
            <a:r>
              <a:rPr lang="en-GB" sz="1400" dirty="0"/>
              <a:t>• Supports emotional wellbeing and social inclusion (Age UK, 2024)</a:t>
            </a:r>
            <a:br>
              <a:rPr lang="en-GB" sz="1400" dirty="0"/>
            </a:br>
            <a:r>
              <a:rPr lang="en-GB" sz="1400" dirty="0"/>
              <a:t>• Reflects Activity Theory through encouraging social participation (Havighurst, 1963)</a:t>
            </a:r>
          </a:p>
          <a:p>
            <a:pPr marL="0" indent="0">
              <a:buNone/>
            </a:pPr>
            <a:br>
              <a:rPr lang="en-GB" sz="1400" dirty="0"/>
            </a:br>
            <a:r>
              <a:rPr lang="en-GB" sz="1400" dirty="0"/>
              <a:t>Age UK befriending services demonstrate the importance of emotional and social support in elderly care. They highlight the valuable contribution of voluntary organisations in complementing statutory health and social care services and show how preventative approaches may improve wellbeing and reduce loneliness among older adults. These services reflect Activity Theory by encouraging social participation and meaningful relationships, which can enhance wellbeing and reduce social isolation in later life (Havighurst, 1963; Age UK, 2024).</a:t>
            </a:r>
            <a:endParaRPr lang="en-GB" sz="1100" dirty="0"/>
          </a:p>
          <a:p>
            <a:endParaRPr lang="en-GB" sz="1100" dirty="0"/>
          </a:p>
          <a:p>
            <a:endParaRPr lang="en-GB" sz="1100" dirty="0"/>
          </a:p>
        </p:txBody>
      </p:sp>
      <p:pic>
        <p:nvPicPr>
          <p:cNvPr id="2050" name="Picture 2" descr="Age UK - Let's change how we age">
            <a:extLst>
              <a:ext uri="{FF2B5EF4-FFF2-40B4-BE49-F238E27FC236}">
                <a16:creationId xmlns:a16="http://schemas.microsoft.com/office/drawing/2014/main" id="{EFE397EE-0ECD-68D5-61F4-AE93E974F65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992038" y="260298"/>
            <a:ext cx="4240882" cy="1478250"/>
          </a:xfrm>
          <a:prstGeom prst="rect">
            <a:avLst/>
          </a:prstGeom>
          <a:noFill/>
          <a:extLst>
            <a:ext uri="{909E8E84-426E-40DD-AFC4-6F175D3DCCD1}">
              <a14:hiddenFill xmlns:a14="http://schemas.microsoft.com/office/drawing/2010/main">
                <a:solidFill>
                  <a:srgbClr val="FFFFFF"/>
                </a:solidFill>
              </a14:hiddenFill>
            </a:ext>
          </a:extLst>
        </p:spPr>
      </p:pic>
      <p:sp>
        <p:nvSpPr>
          <p:cNvPr id="2092" name="Rectangle 209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B8D7669E-CA97-3676-6283-21DD1C86CD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112479" y="2432362"/>
            <a:ext cx="1323297" cy="1323297"/>
          </a:xfrm>
          <a:prstGeom prst="rect">
            <a:avLst/>
          </a:prstGeom>
        </p:spPr>
      </p:pic>
    </p:spTree>
    <p:extLst>
      <p:ext uri="{BB962C8B-B14F-4D97-AF65-F5344CB8AC3E}">
        <p14:creationId xmlns:p14="http://schemas.microsoft.com/office/powerpoint/2010/main" val="2340357485"/>
      </p:ext>
    </p:extLst>
  </p:cSld>
  <p:clrMapOvr>
    <a:masterClrMapping/>
  </p:clrMapOvr>
  <mc:AlternateContent xmlns:mc="http://schemas.openxmlformats.org/markup-compatibility/2006" xmlns:p14="http://schemas.microsoft.com/office/powerpoint/2010/main">
    <mc:Choice Requires="p14">
      <p:transition spd="slow" p14:dur="2000" advTm="59930"/>
    </mc:Choice>
    <mc:Fallback xmlns="">
      <p:transition spd="slow" advTm="59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9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20F0E-B75D-890B-EF97-23843978D1BD}"/>
              </a:ext>
            </a:extLst>
          </p:cNvPr>
          <p:cNvSpPr>
            <a:spLocks noGrp="1"/>
          </p:cNvSpPr>
          <p:nvPr>
            <p:ph type="title"/>
          </p:nvPr>
        </p:nvSpPr>
        <p:spPr>
          <a:xfrm>
            <a:off x="4553733" y="548464"/>
            <a:ext cx="6798541" cy="1675623"/>
          </a:xfrm>
        </p:spPr>
        <p:txBody>
          <a:bodyPr anchor="b">
            <a:normAutofit/>
          </a:bodyPr>
          <a:lstStyle/>
          <a:p>
            <a:r>
              <a:rPr lang="en-GB" sz="3700" b="1"/>
              <a:t>Recommendations for Future Practice</a:t>
            </a:r>
            <a:br>
              <a:rPr lang="en-GB" sz="3700" b="1"/>
            </a:br>
            <a:endParaRPr lang="en-GB" sz="3700"/>
          </a:p>
        </p:txBody>
      </p:sp>
      <p:graphicFrame>
        <p:nvGraphicFramePr>
          <p:cNvPr id="8" name="Content Placeholder 2">
            <a:extLst>
              <a:ext uri="{FF2B5EF4-FFF2-40B4-BE49-F238E27FC236}">
                <a16:creationId xmlns:a16="http://schemas.microsoft.com/office/drawing/2014/main" id="{9575ED84-6414-C566-8FC7-AB88FD2171BC}"/>
              </a:ext>
            </a:extLst>
          </p:cNvPr>
          <p:cNvGraphicFramePr>
            <a:graphicFrameLocks noGrp="1"/>
          </p:cNvGraphicFramePr>
          <p:nvPr>
            <p:ph idx="1"/>
            <p:extLst>
              <p:ext uri="{D42A27DB-BD31-4B8C-83A1-F6EECF244321}">
                <p14:modId xmlns:p14="http://schemas.microsoft.com/office/powerpoint/2010/main" val="2824449911"/>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7461204F-B5FD-0ED7-ECDA-E408CEB92DA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960747" y="1122336"/>
            <a:ext cx="1287494" cy="1287494"/>
          </a:xfrm>
          <a:prstGeom prst="rect">
            <a:avLst/>
          </a:prstGeom>
        </p:spPr>
      </p:pic>
      <p:pic>
        <p:nvPicPr>
          <p:cNvPr id="6" name="Picture 5">
            <a:extLst>
              <a:ext uri="{FF2B5EF4-FFF2-40B4-BE49-F238E27FC236}">
                <a16:creationId xmlns:a16="http://schemas.microsoft.com/office/drawing/2014/main" id="{2B2202F0-4DBB-24EF-B9F0-D1D73A4942DD}"/>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32285" r="9472" b="-1"/>
          <a:stretch>
            <a:fillRect/>
          </a:stretch>
        </p:blipFill>
        <p:spPr>
          <a:xfrm>
            <a:off x="73578" y="985490"/>
            <a:ext cx="4406575" cy="5674372"/>
          </a:xfrm>
          <a:prstGeom prst="rect">
            <a:avLst/>
          </a:prstGeom>
          <a:effectLst>
            <a:outerShdw blurRad="127000" dist="50800" dir="10800000" sx="99000" sy="99000" algn="r" rotWithShape="0">
              <a:prstClr val="black">
                <a:alpha val="40000"/>
              </a:prstClr>
            </a:outerShdw>
          </a:effectLst>
        </p:spPr>
      </p:pic>
      <p:sp>
        <p:nvSpPr>
          <p:cNvPr id="9" name="TextBox 8">
            <a:extLst>
              <a:ext uri="{FF2B5EF4-FFF2-40B4-BE49-F238E27FC236}">
                <a16:creationId xmlns:a16="http://schemas.microsoft.com/office/drawing/2014/main" id="{4DB1AFFA-9A30-072C-63DA-EC6E9D53155C}"/>
              </a:ext>
            </a:extLst>
          </p:cNvPr>
          <p:cNvSpPr txBox="1"/>
          <p:nvPr/>
        </p:nvSpPr>
        <p:spPr>
          <a:xfrm>
            <a:off x="2257487" y="6352085"/>
            <a:ext cx="2407110" cy="307777"/>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11" tooltip="https://unidaddememoria.blogspot.com/2016/12/">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2"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3171464912"/>
      </p:ext>
    </p:extLst>
  </p:cSld>
  <p:clrMapOvr>
    <a:masterClrMapping/>
  </p:clrMapOvr>
  <mc:AlternateContent xmlns:mc="http://schemas.openxmlformats.org/markup-compatibility/2006" xmlns:p14="http://schemas.microsoft.com/office/powerpoint/2010/main">
    <mc:Choice Requires="p14">
      <p:transition spd="slow" p14:dur="2000" advTm="87401"/>
    </mc:Choice>
    <mc:Fallback xmlns="">
      <p:transition spd="slow" advTm="87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9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6" name="Rectangle 3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3915C-B07A-71E2-FB23-0CB4E8A94E64}"/>
              </a:ext>
            </a:extLst>
          </p:cNvPr>
          <p:cNvSpPr>
            <a:spLocks noGrp="1"/>
          </p:cNvSpPr>
          <p:nvPr>
            <p:ph type="title"/>
          </p:nvPr>
        </p:nvSpPr>
        <p:spPr>
          <a:xfrm>
            <a:off x="761803" y="350196"/>
            <a:ext cx="4646904" cy="1624520"/>
          </a:xfrm>
        </p:spPr>
        <p:txBody>
          <a:bodyPr anchor="ctr">
            <a:normAutofit/>
          </a:bodyPr>
          <a:lstStyle/>
          <a:p>
            <a:r>
              <a:rPr lang="en-GB" sz="4000" b="1"/>
              <a:t>Conclusion</a:t>
            </a:r>
            <a:br>
              <a:rPr lang="en-GB" sz="4000" b="1"/>
            </a:br>
            <a:endParaRPr lang="en-GB" sz="4000"/>
          </a:p>
        </p:txBody>
      </p:sp>
      <p:pic>
        <p:nvPicPr>
          <p:cNvPr id="6" name="Picture 5">
            <a:extLst>
              <a:ext uri="{FF2B5EF4-FFF2-40B4-BE49-F238E27FC236}">
                <a16:creationId xmlns:a16="http://schemas.microsoft.com/office/drawing/2014/main" id="{27485792-6F1A-E19C-183F-B40660EB912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505" r="29644"/>
          <a:stretch>
            <a:fillRect/>
          </a:stretch>
        </p:blipFill>
        <p:spPr>
          <a:xfrm>
            <a:off x="6096000" y="1"/>
            <a:ext cx="6102825" cy="6858000"/>
          </a:xfrm>
          <a:prstGeom prst="rect">
            <a:avLst/>
          </a:prstGeom>
        </p:spPr>
      </p:pic>
      <p:graphicFrame>
        <p:nvGraphicFramePr>
          <p:cNvPr id="22" name="Content Placeholder 2">
            <a:extLst>
              <a:ext uri="{FF2B5EF4-FFF2-40B4-BE49-F238E27FC236}">
                <a16:creationId xmlns:a16="http://schemas.microsoft.com/office/drawing/2014/main" id="{E4A26E75-DCE5-DB53-4DDF-BE7844AC156C}"/>
              </a:ext>
            </a:extLst>
          </p:cNvPr>
          <p:cNvGraphicFramePr>
            <a:graphicFrameLocks noGrp="1"/>
          </p:cNvGraphicFramePr>
          <p:nvPr>
            <p:ph idx="1"/>
            <p:extLst>
              <p:ext uri="{D42A27DB-BD31-4B8C-83A1-F6EECF244321}">
                <p14:modId xmlns:p14="http://schemas.microsoft.com/office/powerpoint/2010/main" val="4137763791"/>
              </p:ext>
            </p:extLst>
          </p:nvPr>
        </p:nvGraphicFramePr>
        <p:xfrm>
          <a:off x="619760" y="2479040"/>
          <a:ext cx="4788947" cy="38773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7" name="TextBox 6">
            <a:extLst>
              <a:ext uri="{FF2B5EF4-FFF2-40B4-BE49-F238E27FC236}">
                <a16:creationId xmlns:a16="http://schemas.microsoft.com/office/drawing/2014/main" id="{18675F2E-8B8C-8038-DBCE-CA8CDED7FD9C}"/>
              </a:ext>
            </a:extLst>
          </p:cNvPr>
          <p:cNvSpPr txBox="1"/>
          <p:nvPr/>
        </p:nvSpPr>
        <p:spPr>
          <a:xfrm>
            <a:off x="9588816" y="6657946"/>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ighugelabs.com/onblack.php?id=514914659&amp;size=lar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5" name="Recorded Sound">
            <a:hlinkClick r:id="" action="ppaction://media"/>
            <a:extLst>
              <a:ext uri="{FF2B5EF4-FFF2-40B4-BE49-F238E27FC236}">
                <a16:creationId xmlns:a16="http://schemas.microsoft.com/office/drawing/2014/main" id="{224B20F7-B851-7DED-9496-0687B92A257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3890164" y="596997"/>
            <a:ext cx="1689002" cy="1689002"/>
          </a:xfrm>
          <a:prstGeom prst="rect">
            <a:avLst/>
          </a:prstGeom>
        </p:spPr>
      </p:pic>
    </p:spTree>
    <p:extLst>
      <p:ext uri="{BB962C8B-B14F-4D97-AF65-F5344CB8AC3E}">
        <p14:creationId xmlns:p14="http://schemas.microsoft.com/office/powerpoint/2010/main" val="1986468294"/>
      </p:ext>
    </p:extLst>
  </p:cSld>
  <p:clrMapOvr>
    <a:masterClrMapping/>
  </p:clrMapOvr>
  <mc:AlternateContent xmlns:mc="http://schemas.openxmlformats.org/markup-compatibility/2006">
    <mc:Choice xmlns:p14="http://schemas.microsoft.com/office/powerpoint/2010/main" Requires="p14">
      <p:transition spd="slow" p14:dur="2000" advTm="58669"/>
    </mc:Choice>
    <mc:Fallback>
      <p:transition spd="slow" advTm="58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66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Grinning Face with No Fill">
            <a:extLst>
              <a:ext uri="{FF2B5EF4-FFF2-40B4-BE49-F238E27FC236}">
                <a16:creationId xmlns:a16="http://schemas.microsoft.com/office/drawing/2014/main" id="{502A4674-B499-F8E7-6933-59EC7F06FE0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239" y="1525536"/>
            <a:ext cx="3775459" cy="3775459"/>
          </a:xfrm>
          <a:prstGeom prst="rect">
            <a:avLst/>
          </a:prstGeom>
        </p:spPr>
      </p:pic>
      <p:sp>
        <p:nvSpPr>
          <p:cNvPr id="23" name="Freeform: Shape 22">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9E113-5DFA-C450-B822-3A72F7201CCF}"/>
              </a:ext>
            </a:extLst>
          </p:cNvPr>
          <p:cNvSpPr>
            <a:spLocks noGrp="1"/>
          </p:cNvSpPr>
          <p:nvPr>
            <p:ph type="title"/>
          </p:nvPr>
        </p:nvSpPr>
        <p:spPr>
          <a:xfrm>
            <a:off x="5775961" y="962526"/>
            <a:ext cx="5384800" cy="3210689"/>
          </a:xfrm>
        </p:spPr>
        <p:txBody>
          <a:bodyPr vert="horz" lIns="91440" tIns="45720" rIns="91440" bIns="45720" rtlCol="0" anchor="b">
            <a:normAutofit/>
          </a:bodyPr>
          <a:lstStyle/>
          <a:p>
            <a:r>
              <a:rPr lang="en-US" sz="7200" kern="1200">
                <a:solidFill>
                  <a:schemeClr val="tx1"/>
                </a:solidFill>
                <a:latin typeface="+mj-lt"/>
                <a:ea typeface="+mj-ea"/>
                <a:cs typeface="+mj-cs"/>
              </a:rPr>
              <a:t>Thank you for listening!</a:t>
            </a:r>
            <a:r>
              <a:rPr lang="en-US" sz="7200" kern="1200">
                <a:solidFill>
                  <a:schemeClr val="tx1"/>
                </a:solidFill>
                <a:latin typeface="+mj-lt"/>
                <a:ea typeface="+mj-ea"/>
                <a:cs typeface="+mj-cs"/>
                <a:sym typeface="Wingdings" panose="05000000000000000000" pitchFamily="2" charset="2"/>
              </a:rPr>
              <a:t></a:t>
            </a:r>
            <a:endParaRPr lang="en-US" sz="7200" kern="1200">
              <a:solidFill>
                <a:schemeClr val="tx1"/>
              </a:solidFill>
              <a:latin typeface="+mj-lt"/>
              <a:ea typeface="+mj-ea"/>
              <a:cs typeface="+mj-cs"/>
            </a:endParaRPr>
          </a:p>
        </p:txBody>
      </p:sp>
      <p:pic>
        <p:nvPicPr>
          <p:cNvPr id="7" name="Recorded Sound">
            <a:hlinkClick r:id="" action="ppaction://media"/>
            <a:extLst>
              <a:ext uri="{FF2B5EF4-FFF2-40B4-BE49-F238E27FC236}">
                <a16:creationId xmlns:a16="http://schemas.microsoft.com/office/drawing/2014/main" id="{0F9EA4C4-081D-8690-BD99-FA844FDC23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70757" y="4173215"/>
            <a:ext cx="1819897" cy="1819897"/>
          </a:xfrm>
          <a:prstGeom prst="rect">
            <a:avLst/>
          </a:prstGeom>
        </p:spPr>
      </p:pic>
    </p:spTree>
    <p:extLst>
      <p:ext uri="{BB962C8B-B14F-4D97-AF65-F5344CB8AC3E}">
        <p14:creationId xmlns:p14="http://schemas.microsoft.com/office/powerpoint/2010/main" val="295631677"/>
      </p:ext>
    </p:extLst>
  </p:cSld>
  <p:clrMapOvr>
    <a:masterClrMapping/>
  </p:clrMapOvr>
  <mc:AlternateContent xmlns:mc="http://schemas.openxmlformats.org/markup-compatibility/2006">
    <mc:Choice xmlns:p14="http://schemas.microsoft.com/office/powerpoint/2010/main" Requires="p14">
      <p:transition spd="slow" p14:dur="2000" advTm="6703"/>
    </mc:Choice>
    <mc:Fallback>
      <p:transition spd="slow" advTm="6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par>
                          <p:cTn id="11" fill="hold">
                            <p:stCondLst>
                              <p:cond delay="2240"/>
                            </p:stCondLst>
                            <p:childTnLst>
                              <p:par>
                                <p:cTn id="12" presetID="1" presetClass="mediacall" presetSubtype="0" fill="hold" nodeType="afterEffect">
                                  <p:stCondLst>
                                    <p:cond delay="0"/>
                                  </p:stCondLst>
                                  <p:childTnLst>
                                    <p:cmd type="call" cmd="playFrom(0.0)">
                                      <p:cBhvr>
                                        <p:cTn id="13" dur="120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B1C2BB9-E5D7-45D9-3DE8-EB61FFD70C6B}"/>
              </a:ext>
            </a:extLst>
          </p:cNvPr>
          <p:cNvSpPr txBox="1"/>
          <p:nvPr/>
        </p:nvSpPr>
        <p:spPr>
          <a:xfrm>
            <a:off x="340360" y="343511"/>
            <a:ext cx="11511280" cy="637097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a:ln>
                  <a:noFill/>
                </a:ln>
                <a:effectLst/>
                <a:latin typeface="+mj-lt"/>
              </a:rPr>
              <a:t>Reference List</a:t>
            </a:r>
          </a:p>
          <a:p>
            <a:pPr marL="0" marR="0" lvl="0" indent="0" algn="l" defTabSz="914400" rtl="0" eaLnBrk="0" fontAlgn="base" latinLnBrk="0" hangingPunct="0">
              <a:lnSpc>
                <a:spcPct val="100000"/>
              </a:lnSpc>
              <a:spcBef>
                <a:spcPct val="0"/>
              </a:spcBef>
              <a:spcAft>
                <a:spcPct val="0"/>
              </a:spcAft>
              <a:buClrTx/>
              <a:buSzTx/>
              <a:tabLst/>
            </a:pPr>
            <a:endParaRPr lang="en-US" altLang="en-US" sz="1000" dirty="0">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Age UK (2024) </a:t>
            </a:r>
            <a:r>
              <a:rPr kumimoji="0" lang="en-US" altLang="en-US" sz="1000" i="1" u="none" strike="noStrike" cap="none" normalizeH="0" baseline="0" dirty="0">
                <a:ln>
                  <a:noFill/>
                </a:ln>
                <a:effectLst/>
                <a:latin typeface="+mj-lt"/>
              </a:rPr>
              <a:t>Later Life in the United Kingdom.</a:t>
            </a:r>
            <a:r>
              <a:rPr kumimoji="0" lang="en-US" altLang="en-US" sz="1000" i="0" u="none" strike="noStrike" cap="none" normalizeH="0" baseline="0" dirty="0">
                <a:ln>
                  <a:noFill/>
                </a:ln>
                <a:effectLst/>
                <a:latin typeface="+mj-lt"/>
              </a:rPr>
              <a:t> Available at: https://www.ageuk.org.uk/information-advice/work-learning/discrimination-rights/human-rights/ (Accessed: 1</a:t>
            </a:r>
            <a:r>
              <a:rPr lang="en-US" altLang="en-US" sz="1000" dirty="0">
                <a:latin typeface="+mj-lt"/>
              </a:rPr>
              <a:t>5</a:t>
            </a:r>
            <a:r>
              <a:rPr kumimoji="0" lang="en-US" altLang="en-US" sz="1000" i="0" u="none" strike="noStrike" cap="none" normalizeH="0" baseline="0" dirty="0">
                <a:ln>
                  <a:noFill/>
                </a:ln>
                <a:effectLst/>
                <a:latin typeface="+mj-lt"/>
              </a:rPr>
              <a:t>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NHS England (2023) </a:t>
            </a:r>
            <a:r>
              <a:rPr kumimoji="0" lang="en-US" altLang="en-US" sz="1000" i="1" u="none" strike="noStrike" cap="none" normalizeH="0" baseline="0" dirty="0">
                <a:ln>
                  <a:noFill/>
                </a:ln>
                <a:effectLst/>
                <a:latin typeface="+mj-lt"/>
              </a:rPr>
              <a:t>The NHS Long Term Plan.</a:t>
            </a:r>
            <a:r>
              <a:rPr kumimoji="0" lang="en-US" altLang="en-US" sz="1000" i="0" u="none" strike="noStrike" cap="none" normalizeH="0" baseline="0" dirty="0">
                <a:ln>
                  <a:noFill/>
                </a:ln>
                <a:effectLst/>
                <a:latin typeface="+mj-lt"/>
              </a:rPr>
              <a:t> Available at: https://www.longtermplan.nhs.uk/ (Accessed: </a:t>
            </a:r>
            <a:r>
              <a:rPr lang="en-US" altLang="en-US" sz="1000" dirty="0">
                <a:latin typeface="+mj-lt"/>
              </a:rPr>
              <a:t>12</a:t>
            </a:r>
            <a:r>
              <a:rPr kumimoji="0" lang="en-US" altLang="en-US" sz="1000" i="0" u="none" strike="noStrike" cap="none" normalizeH="0" baseline="0" dirty="0">
                <a:ln>
                  <a:noFill/>
                </a:ln>
                <a:effectLst/>
                <a:latin typeface="+mj-lt"/>
              </a:rPr>
              <a:t>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Office for National Statistics (2023) </a:t>
            </a:r>
            <a:r>
              <a:rPr kumimoji="0" lang="en-US" altLang="en-US" sz="1000" i="1" u="none" strike="noStrike" cap="none" normalizeH="0" baseline="0" dirty="0">
                <a:ln>
                  <a:noFill/>
                </a:ln>
                <a:effectLst/>
                <a:latin typeface="+mj-lt"/>
              </a:rPr>
              <a:t>Living Longer: Implications of an Ageing Population.</a:t>
            </a:r>
            <a:r>
              <a:rPr kumimoji="0" lang="en-US" altLang="en-US" sz="1000" i="0" u="none" strike="noStrike" cap="none" normalizeH="0" baseline="0" dirty="0">
                <a:ln>
                  <a:noFill/>
                </a:ln>
                <a:effectLst/>
                <a:latin typeface="+mj-lt"/>
              </a:rPr>
              <a:t> Available at: https://www.ons.gov.uk/peoplepopulationandcommunity/birthsdeathsandmarriages/ageing (Accessed: 13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World Health Organization (2022) </a:t>
            </a:r>
            <a:r>
              <a:rPr kumimoji="0" lang="en-US" altLang="en-US" sz="1000" i="1" u="none" strike="noStrike" cap="none" normalizeH="0" baseline="0" dirty="0">
                <a:ln>
                  <a:noFill/>
                </a:ln>
                <a:effectLst/>
                <a:latin typeface="+mj-lt"/>
              </a:rPr>
              <a:t>Ageing and Health.</a:t>
            </a:r>
            <a:r>
              <a:rPr kumimoji="0" lang="en-US" altLang="en-US" sz="1000" i="0" u="none" strike="noStrike" cap="none" normalizeH="0" baseline="0" dirty="0">
                <a:ln>
                  <a:noFill/>
                </a:ln>
                <a:effectLst/>
                <a:latin typeface="+mj-lt"/>
              </a:rPr>
              <a:t> Available at: https://www.who.int/news-room/fact-sheets/detail/ageing-and-health (Accessed: </a:t>
            </a:r>
            <a:r>
              <a:rPr lang="en-US" altLang="en-US" sz="1000" dirty="0">
                <a:latin typeface="+mj-lt"/>
              </a:rPr>
              <a:t>08</a:t>
            </a:r>
            <a:r>
              <a:rPr kumimoji="0" lang="en-US" altLang="en-US" sz="1000" i="0" u="none" strike="noStrike" cap="none" normalizeH="0" baseline="0" dirty="0">
                <a:ln>
                  <a:noFill/>
                </a:ln>
                <a:effectLst/>
                <a:latin typeface="+mj-lt"/>
              </a:rPr>
              <a:t>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Department of Health and Social Care (2014) </a:t>
            </a:r>
            <a:r>
              <a:rPr kumimoji="0" lang="en-US" altLang="en-US" sz="1000" i="1" u="none" strike="noStrike" cap="none" normalizeH="0" baseline="0" dirty="0">
                <a:ln>
                  <a:noFill/>
                </a:ln>
                <a:effectLst/>
                <a:latin typeface="+mj-lt"/>
              </a:rPr>
              <a:t>Care Act 2014.</a:t>
            </a:r>
            <a:r>
              <a:rPr kumimoji="0" lang="en-US" altLang="en-US" sz="1000" i="0" u="none" strike="noStrike" cap="none" normalizeH="0" baseline="0" dirty="0">
                <a:ln>
                  <a:noFill/>
                </a:ln>
                <a:effectLst/>
                <a:latin typeface="+mj-lt"/>
              </a:rPr>
              <a:t> Available at: https://www.legislation.gov.uk/ukpga/2014/23/contents/enacted (Accessed: 10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Equality Act (2010) </a:t>
            </a:r>
            <a:r>
              <a:rPr kumimoji="0" lang="en-US" altLang="en-US" sz="1000" i="1" u="none" strike="noStrike" cap="none" normalizeH="0" baseline="0" dirty="0">
                <a:ln>
                  <a:noFill/>
                </a:ln>
                <a:effectLst/>
                <a:latin typeface="+mj-lt"/>
              </a:rPr>
              <a:t>Equality Act 2010.</a:t>
            </a:r>
            <a:r>
              <a:rPr kumimoji="0" lang="en-US" altLang="en-US" sz="1000" i="0" u="none" strike="noStrike" cap="none" normalizeH="0" baseline="0" dirty="0">
                <a:ln>
                  <a:noFill/>
                </a:ln>
                <a:effectLst/>
                <a:latin typeface="+mj-lt"/>
              </a:rPr>
              <a:t> Available at: https://www.legislation.gov.uk/ukpga/2010/15/contents (Accessed: 07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Atchley, R.C. (1989) ‘A continuity theory of normal aging’, </a:t>
            </a:r>
            <a:r>
              <a:rPr kumimoji="0" lang="en-US" altLang="en-US" sz="1000" i="1" u="none" strike="noStrike" cap="none" normalizeH="0" baseline="0" dirty="0">
                <a:ln>
                  <a:noFill/>
                </a:ln>
                <a:effectLst/>
                <a:latin typeface="+mj-lt"/>
              </a:rPr>
              <a:t>The Gerontologist</a:t>
            </a:r>
            <a:r>
              <a:rPr kumimoji="0" lang="en-US" altLang="en-US" sz="1000" i="0" u="none" strike="noStrike" cap="none" normalizeH="0" baseline="0" dirty="0">
                <a:ln>
                  <a:noFill/>
                </a:ln>
                <a:effectLst/>
                <a:latin typeface="+mj-lt"/>
              </a:rPr>
              <a:t>, 29(2), pp. 183–190. Available at: https://academic.oup.com/gerontologist/article-abstract/29/2/183/553059 (Accessed: 10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Erikson, E.H. (1950) </a:t>
            </a:r>
            <a:r>
              <a:rPr kumimoji="0" lang="en-US" altLang="en-US" sz="1000" i="1" u="none" strike="noStrike" cap="none" normalizeH="0" baseline="0" dirty="0">
                <a:ln>
                  <a:noFill/>
                </a:ln>
                <a:effectLst/>
                <a:latin typeface="+mj-lt"/>
              </a:rPr>
              <a:t>Childhood and Society.</a:t>
            </a:r>
            <a:r>
              <a:rPr kumimoji="0" lang="en-US" altLang="en-US" sz="1000" i="0" u="none" strike="noStrike" cap="none" normalizeH="0" baseline="0" dirty="0">
                <a:ln>
                  <a:noFill/>
                </a:ln>
                <a:effectLst/>
                <a:latin typeface="+mj-lt"/>
              </a:rPr>
              <a:t> New York: Norton.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Havighurst, R.J. (1963) ‘Successful aging’, in Williams, R.H., Tibbitts, C. and Donahue, W. (eds.) </a:t>
            </a:r>
            <a:r>
              <a:rPr kumimoji="0" lang="en-US" altLang="en-US" sz="1000" i="1" u="none" strike="noStrike" cap="none" normalizeH="0" baseline="0" dirty="0">
                <a:ln>
                  <a:noFill/>
                </a:ln>
                <a:effectLst/>
                <a:latin typeface="+mj-lt"/>
              </a:rPr>
              <a:t>Processes of Aging.</a:t>
            </a:r>
            <a:r>
              <a:rPr kumimoji="0" lang="en-US" altLang="en-US" sz="1000" i="0" u="none" strike="noStrike" cap="none" normalizeH="0" baseline="0" dirty="0">
                <a:ln>
                  <a:noFill/>
                </a:ln>
                <a:effectLst/>
                <a:latin typeface="+mj-lt"/>
              </a:rPr>
              <a:t> New York: Atherton Press.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Alzheimer’s Society (2023) </a:t>
            </a:r>
            <a:r>
              <a:rPr kumimoji="0" lang="en-US" altLang="en-US" sz="1000" i="1" u="none" strike="noStrike" cap="none" normalizeH="0" baseline="0" dirty="0">
                <a:ln>
                  <a:noFill/>
                </a:ln>
                <a:effectLst/>
                <a:latin typeface="+mj-lt"/>
              </a:rPr>
              <a:t>Dementia UK Report.</a:t>
            </a:r>
            <a:r>
              <a:rPr kumimoji="0" lang="en-US" altLang="en-US" sz="1000" i="0" u="none" strike="noStrike" cap="none" normalizeH="0" baseline="0" dirty="0">
                <a:ln>
                  <a:noFill/>
                </a:ln>
                <a:effectLst/>
                <a:latin typeface="+mj-lt"/>
              </a:rPr>
              <a:t> Available at: https://www.alzheimers.org.uk/about-us/policy-and-influencing/dementia-uk-report (Accessed: 111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Care Quality Commission (2024) </a:t>
            </a:r>
            <a:r>
              <a:rPr kumimoji="0" lang="en-US" altLang="en-US" sz="1000" i="1" u="none" strike="noStrike" cap="none" normalizeH="0" baseline="0" dirty="0">
                <a:ln>
                  <a:noFill/>
                </a:ln>
                <a:effectLst/>
                <a:latin typeface="+mj-lt"/>
              </a:rPr>
              <a:t>The State of Health Care and Adult Social Care in England.</a:t>
            </a:r>
            <a:r>
              <a:rPr kumimoji="0" lang="en-US" altLang="en-US" sz="1000" i="0" u="none" strike="noStrike" cap="none" normalizeH="0" baseline="0" dirty="0">
                <a:ln>
                  <a:noFill/>
                </a:ln>
                <a:effectLst/>
                <a:latin typeface="+mj-lt"/>
              </a:rPr>
              <a:t> Available at: https://www.cqc.org.uk/publications/major-report/state-care (Accessed: 11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Carers UK (2023) </a:t>
            </a:r>
            <a:r>
              <a:rPr kumimoji="0" lang="en-US" altLang="en-US" sz="1000" i="1" u="none" strike="noStrike" cap="none" normalizeH="0" baseline="0" dirty="0">
                <a:ln>
                  <a:noFill/>
                </a:ln>
                <a:effectLst/>
                <a:latin typeface="+mj-lt"/>
              </a:rPr>
              <a:t>State of Caring Report.</a:t>
            </a:r>
            <a:r>
              <a:rPr kumimoji="0" lang="en-US" altLang="en-US" sz="1000" i="0" u="none" strike="noStrike" cap="none" normalizeH="0" baseline="0" dirty="0">
                <a:ln>
                  <a:noFill/>
                </a:ln>
                <a:effectLst/>
                <a:latin typeface="+mj-lt"/>
              </a:rPr>
              <a:t> Available at: https://www.carersuk.org/reports/state-of-caring-survey-2023/ (Accessed: 12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NICE (2022) </a:t>
            </a:r>
            <a:r>
              <a:rPr kumimoji="0" lang="en-US" altLang="en-US" sz="1000" i="1" u="none" strike="noStrike" cap="none" normalizeH="0" baseline="0" dirty="0">
                <a:ln>
                  <a:noFill/>
                </a:ln>
                <a:effectLst/>
                <a:latin typeface="+mj-lt"/>
              </a:rPr>
              <a:t>Older People: Independence and Mental Wellbeing.</a:t>
            </a:r>
            <a:r>
              <a:rPr kumimoji="0" lang="en-US" altLang="en-US" sz="1000" i="0" u="none" strike="noStrike" cap="none" normalizeH="0" baseline="0" dirty="0">
                <a:ln>
                  <a:noFill/>
                </a:ln>
                <a:effectLst/>
                <a:latin typeface="+mj-lt"/>
              </a:rPr>
              <a:t> Available at: https://www.nice.org.uk/guidance/ng32 (Accessed: 10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Skills for Care (2023) </a:t>
            </a:r>
            <a:r>
              <a:rPr kumimoji="0" lang="en-US" altLang="en-US" sz="1000" i="1" u="none" strike="noStrike" cap="none" normalizeH="0" baseline="0" dirty="0">
                <a:ln>
                  <a:noFill/>
                </a:ln>
                <a:effectLst/>
                <a:latin typeface="+mj-lt"/>
              </a:rPr>
              <a:t>The State of the Adult Social Care Sector and Workforce in England.</a:t>
            </a:r>
            <a:r>
              <a:rPr kumimoji="0" lang="en-US" altLang="en-US" sz="1000" i="0" u="none" strike="noStrike" cap="none" normalizeH="0" baseline="0" dirty="0">
                <a:ln>
                  <a:noFill/>
                </a:ln>
                <a:effectLst/>
                <a:latin typeface="+mj-lt"/>
              </a:rPr>
              <a:t> Available at: https://www.skillsforcare.org.uk/adult-social-care-workforce-data/Workforce-intelligence/publications/national-information/The-state-of-the-adult-social-care-sector-and-workforce-in-England.aspx (Accessed: 10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The King’s Fund (2023) </a:t>
            </a:r>
            <a:r>
              <a:rPr kumimoji="0" lang="en-US" altLang="en-US" sz="1000" i="1" u="none" strike="noStrike" cap="none" normalizeH="0" baseline="0" dirty="0">
                <a:ln>
                  <a:noFill/>
                </a:ln>
                <a:effectLst/>
                <a:latin typeface="+mj-lt"/>
              </a:rPr>
              <a:t>Social Care 360.</a:t>
            </a:r>
            <a:r>
              <a:rPr kumimoji="0" lang="en-US" altLang="en-US" sz="1000" i="0" u="none" strike="noStrike" cap="none" normalizeH="0" baseline="0" dirty="0">
                <a:ln>
                  <a:noFill/>
                </a:ln>
                <a:effectLst/>
                <a:latin typeface="+mj-lt"/>
              </a:rPr>
              <a:t> Available at: https://www.kingsfund.org.uk/projects/social-care-360 (Accessed: 10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Independent Age (2023) </a:t>
            </a:r>
            <a:r>
              <a:rPr kumimoji="0" lang="en-US" altLang="en-US" sz="1000" i="1" u="none" strike="noStrike" cap="none" normalizeH="0" baseline="0" dirty="0">
                <a:ln>
                  <a:noFill/>
                </a:ln>
                <a:effectLst/>
                <a:latin typeface="+mj-lt"/>
              </a:rPr>
              <a:t>Digital Inclusion and Older People.</a:t>
            </a:r>
            <a:r>
              <a:rPr kumimoji="0" lang="en-US" altLang="en-US" sz="1000" i="0" u="none" strike="noStrike" cap="none" normalizeH="0" baseline="0" dirty="0">
                <a:ln>
                  <a:noFill/>
                </a:ln>
                <a:effectLst/>
                <a:latin typeface="+mj-lt"/>
              </a:rPr>
              <a:t> Available at: https://www.independentage.org/policy-and-research/digital-inclusion (Accessed: 10 June 2026)</a:t>
            </a: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 </a:t>
            </a: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Age UK (2024) </a:t>
            </a:r>
            <a:r>
              <a:rPr kumimoji="0" lang="en-US" altLang="en-US" sz="1000" i="1" u="none" strike="noStrike" cap="none" normalizeH="0" baseline="0" dirty="0">
                <a:ln>
                  <a:noFill/>
                </a:ln>
                <a:effectLst/>
                <a:latin typeface="+mj-lt"/>
              </a:rPr>
              <a:t>Befriending Services.</a:t>
            </a:r>
            <a:r>
              <a:rPr kumimoji="0" lang="en-US" altLang="en-US" sz="1000" i="0" u="none" strike="noStrike" cap="none" normalizeH="0" baseline="0" dirty="0">
                <a:ln>
                  <a:noFill/>
                </a:ln>
                <a:effectLst/>
                <a:latin typeface="+mj-lt"/>
              </a:rPr>
              <a:t> Available at: https://www.ageuk.org.uk/services/befriending-services/ (Accessed: 10 June 2026).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00" i="0" u="none" strike="noStrike" cap="none" normalizeH="0" baseline="0" dirty="0">
                <a:ln>
                  <a:noFill/>
                </a:ln>
                <a:effectLst/>
                <a:latin typeface="+mj-lt"/>
              </a:rPr>
              <a:t>The </a:t>
            </a:r>
            <a:r>
              <a:rPr kumimoji="0" lang="en-US" altLang="en-US" sz="1000" i="0" u="none" strike="noStrike" cap="none" normalizeH="0" baseline="0" dirty="0" err="1">
                <a:ln>
                  <a:noFill/>
                </a:ln>
                <a:effectLst/>
                <a:latin typeface="+mj-lt"/>
              </a:rPr>
              <a:t>Hogeweyk</a:t>
            </a:r>
            <a:r>
              <a:rPr kumimoji="0" lang="en-US" altLang="en-US" sz="1000" i="0" u="none" strike="noStrike" cap="none" normalizeH="0" baseline="0" dirty="0">
                <a:ln>
                  <a:noFill/>
                </a:ln>
                <a:effectLst/>
                <a:latin typeface="+mj-lt"/>
              </a:rPr>
              <a:t> Dementia Village (2024) </a:t>
            </a:r>
            <a:r>
              <a:rPr kumimoji="0" lang="en-US" altLang="en-US" sz="1000" i="1" u="none" strike="noStrike" cap="none" normalizeH="0" baseline="0" dirty="0">
                <a:ln>
                  <a:noFill/>
                </a:ln>
                <a:effectLst/>
                <a:latin typeface="+mj-lt"/>
              </a:rPr>
              <a:t>Living with Dementia Differently.</a:t>
            </a:r>
            <a:r>
              <a:rPr kumimoji="0" lang="en-US" altLang="en-US" sz="1000" i="0" u="none" strike="noStrike" cap="none" normalizeH="0" baseline="0" dirty="0">
                <a:ln>
                  <a:noFill/>
                </a:ln>
                <a:effectLst/>
                <a:latin typeface="+mj-lt"/>
              </a:rPr>
              <a:t> Available at: https://hogeweyk.dementiavillage.com/en/ (Accessed: 10 June 2026).</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00" i="0" u="none" strike="noStrike" cap="none" normalizeH="0" baseline="0" dirty="0">
              <a:ln>
                <a:noFill/>
              </a:ln>
              <a:effectLst/>
              <a:latin typeface="+mj-lt"/>
            </a:endParaRPr>
          </a:p>
          <a:p>
            <a:pPr lvl="0" eaLnBrk="0" fontAlgn="base" hangingPunct="0">
              <a:spcBef>
                <a:spcPct val="0"/>
              </a:spcBef>
              <a:spcAft>
                <a:spcPct val="0"/>
              </a:spcAft>
            </a:pPr>
            <a:r>
              <a:rPr kumimoji="0" lang="en-US" altLang="en-US" sz="1000" i="0" u="none" strike="noStrike" cap="none" normalizeH="0" baseline="0" dirty="0">
                <a:ln>
                  <a:noFill/>
                </a:ln>
                <a:effectLst/>
                <a:latin typeface="+mj-lt"/>
              </a:rPr>
              <a:t> </a:t>
            </a:r>
            <a:r>
              <a:rPr lang="en-GB" sz="1000" dirty="0">
                <a:latin typeface="+mj-lt"/>
              </a:rPr>
              <a:t>Centre for Ageing Better (2023) </a:t>
            </a:r>
            <a:r>
              <a:rPr lang="en-GB" sz="1000" i="1" dirty="0">
                <a:latin typeface="+mj-lt"/>
              </a:rPr>
              <a:t>Age-friendly Communities</a:t>
            </a:r>
            <a:r>
              <a:rPr lang="en-GB" sz="1000" dirty="0">
                <a:latin typeface="+mj-lt"/>
              </a:rPr>
              <a:t>. Available at: https://ageing-better.org.uk/age-friendly-communities (Accessed: 10 June 2026).</a:t>
            </a:r>
            <a:endParaRPr kumimoji="0" lang="en-US" altLang="en-US" sz="1000" i="0" u="none" strike="noStrike" cap="none" normalizeH="0" baseline="0" dirty="0">
              <a:ln>
                <a:noFill/>
              </a:ln>
              <a:effectLst/>
              <a:latin typeface="+mj-lt"/>
            </a:endParaRPr>
          </a:p>
        </p:txBody>
      </p:sp>
    </p:spTree>
    <p:extLst>
      <p:ext uri="{BB962C8B-B14F-4D97-AF65-F5344CB8AC3E}">
        <p14:creationId xmlns:p14="http://schemas.microsoft.com/office/powerpoint/2010/main" val="2383594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2576</Words>
  <Application>Microsoft Office PowerPoint</Application>
  <PresentationFormat>Widescreen</PresentationFormat>
  <Paragraphs>186</Paragraphs>
  <Slides>17</Slides>
  <Notes>1</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Aptos Narrow</vt:lpstr>
      <vt:lpstr>Arial</vt:lpstr>
      <vt:lpstr>Calibri</vt:lpstr>
      <vt:lpstr>Office Theme</vt:lpstr>
      <vt:lpstr>Evaluating the Care and Support Needs of Older People in the UK </vt:lpstr>
      <vt:lpstr>Contents Page </vt:lpstr>
      <vt:lpstr>Understanding Ageing</vt:lpstr>
      <vt:lpstr>The ageing population in the UK</vt:lpstr>
      <vt:lpstr>Theoretical framework of ageing</vt:lpstr>
      <vt:lpstr>Policy and Legislation in elderly care </vt:lpstr>
      <vt:lpstr>Current care and support services in the UK </vt:lpstr>
      <vt:lpstr>DOMICILIARY CARE  </vt:lpstr>
      <vt:lpstr>RESIDENTIAL CARE </vt:lpstr>
      <vt:lpstr>TECHNOLOGICAL INNOVATIONS IN ELDERLY CARE</vt:lpstr>
      <vt:lpstr>An evaluation of Technological Care </vt:lpstr>
      <vt:lpstr>Case Study: Dementia Village, Netherlands </vt:lpstr>
      <vt:lpstr>Case Study: Age UK Community Support </vt:lpstr>
      <vt:lpstr>Recommendations for Future Practice </vt:lpstr>
      <vt:lpstr>Conclusion </vt:lpstr>
      <vt:lpstr>Thank you for listening!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MEGAN HART</dc:creator>
  <cp:lastModifiedBy>MEGAN HART</cp:lastModifiedBy>
  <cp:revision>3</cp:revision>
  <dcterms:created xsi:type="dcterms:W3CDTF">2026-06-06T15:56:25Z</dcterms:created>
  <dcterms:modified xsi:type="dcterms:W3CDTF">2026-06-24T19:23:59Z</dcterms:modified>
</cp:coreProperties>
</file>