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1" r:id="rId3"/>
    <p:sldId id="258" r:id="rId4"/>
    <p:sldId id="259" r:id="rId5"/>
    <p:sldId id="260"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C8CC0A-9496-095C-6353-9760AA651F8F}" v="9" dt="2025-10-23T10:12:26.624"/>
    <p1510:client id="{589C4A5B-17F7-8F36-3F96-76D596878A46}" v="3" dt="2025-10-22T11:19:41.539"/>
    <p1510:client id="{5A631E2C-B607-662F-EDF4-643ECA693841}" v="4" dt="2025-10-22T12:01:15.802"/>
    <p1510:client id="{6F632605-16D3-F513-994C-1119B136B099}" v="2" dt="2025-10-22T11:35:56.566"/>
    <p1510:client id="{8A920BBE-D6FE-E05B-B24E-52A1A7B49D8B}" v="6" dt="2025-10-21T19:25:52.207"/>
    <p1510:client id="{F64FFB42-166C-183C-3714-4A4D4933AFA5}" v="8" dt="2025-10-23T10:46:34.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ran Khan (2246128)" userId="S::2246128@student.uwtsd.ac.uk::bdd397a4-59e3-43e1-8d0a-a987f19e4cc4" providerId="AD" clId="Web-{8A920BBE-D6FE-E05B-B24E-52A1A7B49D8B}"/>
    <pc:docChg chg="modSld">
      <pc:chgData name="Kamran Khan (2246128)" userId="S::2246128@student.uwtsd.ac.uk::bdd397a4-59e3-43e1-8d0a-a987f19e4cc4" providerId="AD" clId="Web-{8A920BBE-D6FE-E05B-B24E-52A1A7B49D8B}" dt="2025-10-21T19:25:52.207" v="5" actId="1076"/>
      <pc:docMkLst>
        <pc:docMk/>
      </pc:docMkLst>
      <pc:sldChg chg="addSp modSp modMedia addAnim">
        <pc:chgData name="Kamran Khan (2246128)" userId="S::2246128@student.uwtsd.ac.uk::bdd397a4-59e3-43e1-8d0a-a987f19e4cc4" providerId="AD" clId="Web-{8A920BBE-D6FE-E05B-B24E-52A1A7B49D8B}" dt="2025-10-21T19:09:14.532" v="1" actId="1076"/>
        <pc:sldMkLst>
          <pc:docMk/>
          <pc:sldMk cId="1442315443" sldId="256"/>
        </pc:sldMkLst>
        <pc:picChg chg="add mod">
          <ac:chgData name="Kamran Khan (2246128)" userId="S::2246128@student.uwtsd.ac.uk::bdd397a4-59e3-43e1-8d0a-a987f19e4cc4" providerId="AD" clId="Web-{8A920BBE-D6FE-E05B-B24E-52A1A7B49D8B}" dt="2025-10-21T19:09:14.532" v="1" actId="1076"/>
          <ac:picMkLst>
            <pc:docMk/>
            <pc:sldMk cId="1442315443" sldId="256"/>
            <ac:picMk id="4" creationId="{ECA76ED0-CB2A-6DB9-E16E-BD72E4FE5238}"/>
          </ac:picMkLst>
        </pc:picChg>
      </pc:sldChg>
      <pc:sldChg chg="addSp modSp modMedia addAnim">
        <pc:chgData name="Kamran Khan (2246128)" userId="S::2246128@student.uwtsd.ac.uk::bdd397a4-59e3-43e1-8d0a-a987f19e4cc4" providerId="AD" clId="Web-{8A920BBE-D6FE-E05B-B24E-52A1A7B49D8B}" dt="2025-10-21T19:25:52.207" v="5" actId="1076"/>
        <pc:sldMkLst>
          <pc:docMk/>
          <pc:sldMk cId="2047449355" sldId="271"/>
        </pc:sldMkLst>
      </pc:sldChg>
    </pc:docChg>
  </pc:docChgLst>
  <pc:docChgLst>
    <pc:chgData name="Kamran Khan (2246128)" userId="S::2246128@student.uwtsd.ac.uk::bdd397a4-59e3-43e1-8d0a-a987f19e4cc4" providerId="AD" clId="Web-{53C8CC0A-9496-095C-6353-9760AA651F8F}"/>
    <pc:docChg chg="modSld">
      <pc:chgData name="Kamran Khan (2246128)" userId="S::2246128@student.uwtsd.ac.uk::bdd397a4-59e3-43e1-8d0a-a987f19e4cc4" providerId="AD" clId="Web-{53C8CC0A-9496-095C-6353-9760AA651F8F}" dt="2025-10-23T10:12:26.624" v="8" actId="1076"/>
      <pc:docMkLst>
        <pc:docMk/>
      </pc:docMkLst>
      <pc:sldChg chg="addSp modSp modMedia addAnim">
        <pc:chgData name="Kamran Khan (2246128)" userId="S::2246128@student.uwtsd.ac.uk::bdd397a4-59e3-43e1-8d0a-a987f19e4cc4" providerId="AD" clId="Web-{53C8CC0A-9496-095C-6353-9760AA651F8F}" dt="2025-10-23T09:15:31.587" v="1" actId="1076"/>
        <pc:sldMkLst>
          <pc:docMk/>
          <pc:sldMk cId="2812449722" sldId="260"/>
        </pc:sldMkLst>
        <pc:picChg chg="add mod">
          <ac:chgData name="Kamran Khan (2246128)" userId="S::2246128@student.uwtsd.ac.uk::bdd397a4-59e3-43e1-8d0a-a987f19e4cc4" providerId="AD" clId="Web-{53C8CC0A-9496-095C-6353-9760AA651F8F}" dt="2025-10-23T09:15:31.587" v="1" actId="1076"/>
          <ac:picMkLst>
            <pc:docMk/>
            <pc:sldMk cId="2812449722" sldId="260"/>
            <ac:picMk id="4" creationId="{EC0FFEB6-647D-64D6-0507-AB9AC8901CBA}"/>
          </ac:picMkLst>
        </pc:picChg>
      </pc:sldChg>
      <pc:sldChg chg="addSp modSp modMedia addAnim">
        <pc:chgData name="Kamran Khan (2246128)" userId="S::2246128@student.uwtsd.ac.uk::bdd397a4-59e3-43e1-8d0a-a987f19e4cc4" providerId="AD" clId="Web-{53C8CC0A-9496-095C-6353-9760AA651F8F}" dt="2025-10-23T09:23:15.939" v="3" actId="1076"/>
        <pc:sldMkLst>
          <pc:docMk/>
          <pc:sldMk cId="787655611" sldId="262"/>
        </pc:sldMkLst>
        <pc:picChg chg="add mod">
          <ac:chgData name="Kamran Khan (2246128)" userId="S::2246128@student.uwtsd.ac.uk::bdd397a4-59e3-43e1-8d0a-a987f19e4cc4" providerId="AD" clId="Web-{53C8CC0A-9496-095C-6353-9760AA651F8F}" dt="2025-10-23T09:23:15.939" v="3" actId="1076"/>
          <ac:picMkLst>
            <pc:docMk/>
            <pc:sldMk cId="787655611" sldId="262"/>
            <ac:picMk id="4" creationId="{58183E15-C97D-0DF9-D54B-199AD57BDEC8}"/>
          </ac:picMkLst>
        </pc:picChg>
      </pc:sldChg>
      <pc:sldChg chg="addSp modSp modMedia addAnim">
        <pc:chgData name="Kamran Khan (2246128)" userId="S::2246128@student.uwtsd.ac.uk::bdd397a4-59e3-43e1-8d0a-a987f19e4cc4" providerId="AD" clId="Web-{53C8CC0A-9496-095C-6353-9760AA651F8F}" dt="2025-10-23T09:27:45.717" v="5" actId="1076"/>
        <pc:sldMkLst>
          <pc:docMk/>
          <pc:sldMk cId="1686518255" sldId="263"/>
        </pc:sldMkLst>
        <pc:picChg chg="add mod">
          <ac:chgData name="Kamran Khan (2246128)" userId="S::2246128@student.uwtsd.ac.uk::bdd397a4-59e3-43e1-8d0a-a987f19e4cc4" providerId="AD" clId="Web-{53C8CC0A-9496-095C-6353-9760AA651F8F}" dt="2025-10-23T09:27:45.717" v="5" actId="1076"/>
          <ac:picMkLst>
            <pc:docMk/>
            <pc:sldMk cId="1686518255" sldId="263"/>
            <ac:picMk id="11" creationId="{764537C9-AD3B-9FCF-3AFC-6AB83A526434}"/>
          </ac:picMkLst>
        </pc:picChg>
      </pc:sldChg>
      <pc:sldChg chg="addSp modSp modMedia addAnim">
        <pc:chgData name="Kamran Khan (2246128)" userId="S::2246128@student.uwtsd.ac.uk::bdd397a4-59e3-43e1-8d0a-a987f19e4cc4" providerId="AD" clId="Web-{53C8CC0A-9496-095C-6353-9760AA651F8F}" dt="2025-10-23T09:35:32.712" v="6"/>
        <pc:sldMkLst>
          <pc:docMk/>
          <pc:sldMk cId="2811959707" sldId="264"/>
        </pc:sldMkLst>
        <pc:picChg chg="add mod">
          <ac:chgData name="Kamran Khan (2246128)" userId="S::2246128@student.uwtsd.ac.uk::bdd397a4-59e3-43e1-8d0a-a987f19e4cc4" providerId="AD" clId="Web-{53C8CC0A-9496-095C-6353-9760AA651F8F}" dt="2025-10-23T09:35:32.712" v="6"/>
          <ac:picMkLst>
            <pc:docMk/>
            <pc:sldMk cId="2811959707" sldId="264"/>
            <ac:picMk id="12" creationId="{64884773-3311-6827-ED02-A8EDB088A2BA}"/>
          </ac:picMkLst>
        </pc:picChg>
      </pc:sldChg>
      <pc:sldChg chg="addSp modSp modMedia addAnim">
        <pc:chgData name="Kamran Khan (2246128)" userId="S::2246128@student.uwtsd.ac.uk::bdd397a4-59e3-43e1-8d0a-a987f19e4cc4" providerId="AD" clId="Web-{53C8CC0A-9496-095C-6353-9760AA651F8F}" dt="2025-10-23T10:12:26.624" v="8" actId="1076"/>
        <pc:sldMkLst>
          <pc:docMk/>
          <pc:sldMk cId="2222452538" sldId="265"/>
        </pc:sldMkLst>
        <pc:picChg chg="add mod">
          <ac:chgData name="Kamran Khan (2246128)" userId="S::2246128@student.uwtsd.ac.uk::bdd397a4-59e3-43e1-8d0a-a987f19e4cc4" providerId="AD" clId="Web-{53C8CC0A-9496-095C-6353-9760AA651F8F}" dt="2025-10-23T10:12:26.624" v="8" actId="1076"/>
          <ac:picMkLst>
            <pc:docMk/>
            <pc:sldMk cId="2222452538" sldId="265"/>
            <ac:picMk id="3" creationId="{A9CD2EE3-4592-1907-371E-6DEE73A459DA}"/>
          </ac:picMkLst>
        </pc:picChg>
      </pc:sldChg>
    </pc:docChg>
  </pc:docChgLst>
  <pc:docChgLst>
    <pc:chgData name="Kamran Khan (2246128)" userId="S::2246128@student.uwtsd.ac.uk::bdd397a4-59e3-43e1-8d0a-a987f19e4cc4" providerId="AD" clId="Web-{5A631E2C-B607-662F-EDF4-643ECA693841}"/>
    <pc:docChg chg="modSld">
      <pc:chgData name="Kamran Khan (2246128)" userId="S::2246128@student.uwtsd.ac.uk::bdd397a4-59e3-43e1-8d0a-a987f19e4cc4" providerId="AD" clId="Web-{5A631E2C-B607-662F-EDF4-643ECA693841}" dt="2025-10-22T12:01:15.802" v="3" actId="1076"/>
      <pc:docMkLst>
        <pc:docMk/>
      </pc:docMkLst>
      <pc:sldChg chg="addSp modSp modMedia addAnim">
        <pc:chgData name="Kamran Khan (2246128)" userId="S::2246128@student.uwtsd.ac.uk::bdd397a4-59e3-43e1-8d0a-a987f19e4cc4" providerId="AD" clId="Web-{5A631E2C-B607-662F-EDF4-643ECA693841}" dt="2025-10-22T11:48:10.680" v="1" actId="1076"/>
        <pc:sldMkLst>
          <pc:docMk/>
          <pc:sldMk cId="438825731" sldId="258"/>
        </pc:sldMkLst>
        <pc:picChg chg="add mod">
          <ac:chgData name="Kamran Khan (2246128)" userId="S::2246128@student.uwtsd.ac.uk::bdd397a4-59e3-43e1-8d0a-a987f19e4cc4" providerId="AD" clId="Web-{5A631E2C-B607-662F-EDF4-643ECA693841}" dt="2025-10-22T11:48:10.680" v="1" actId="1076"/>
          <ac:picMkLst>
            <pc:docMk/>
            <pc:sldMk cId="438825731" sldId="258"/>
            <ac:picMk id="9" creationId="{91B9895B-9C74-3F1B-25EA-4F68045795B2}"/>
          </ac:picMkLst>
        </pc:picChg>
      </pc:sldChg>
      <pc:sldChg chg="addSp modSp modMedia addAnim">
        <pc:chgData name="Kamran Khan (2246128)" userId="S::2246128@student.uwtsd.ac.uk::bdd397a4-59e3-43e1-8d0a-a987f19e4cc4" providerId="AD" clId="Web-{5A631E2C-B607-662F-EDF4-643ECA693841}" dt="2025-10-22T12:01:15.802" v="3" actId="1076"/>
        <pc:sldMkLst>
          <pc:docMk/>
          <pc:sldMk cId="1604088976" sldId="259"/>
        </pc:sldMkLst>
        <pc:picChg chg="add mod">
          <ac:chgData name="Kamran Khan (2246128)" userId="S::2246128@student.uwtsd.ac.uk::bdd397a4-59e3-43e1-8d0a-a987f19e4cc4" providerId="AD" clId="Web-{5A631E2C-B607-662F-EDF4-643ECA693841}" dt="2025-10-22T12:01:15.802" v="3" actId="1076"/>
          <ac:picMkLst>
            <pc:docMk/>
            <pc:sldMk cId="1604088976" sldId="259"/>
            <ac:picMk id="9" creationId="{BC380FE0-E2AB-8899-9F72-D57F2CAA07F6}"/>
          </ac:picMkLst>
        </pc:picChg>
      </pc:sldChg>
    </pc:docChg>
  </pc:docChgLst>
  <pc:docChgLst>
    <pc:chgData name="Kamran Khan (2246128)" userId="S::2246128@student.uwtsd.ac.uk::bdd397a4-59e3-43e1-8d0a-a987f19e4cc4" providerId="AD" clId="Web-{F64FFB42-166C-183C-3714-4A4D4933AFA5}"/>
    <pc:docChg chg="modSld">
      <pc:chgData name="Kamran Khan (2246128)" userId="S::2246128@student.uwtsd.ac.uk::bdd397a4-59e3-43e1-8d0a-a987f19e4cc4" providerId="AD" clId="Web-{F64FFB42-166C-183C-3714-4A4D4933AFA5}" dt="2025-10-23T10:46:34.029" v="7" actId="1076"/>
      <pc:docMkLst>
        <pc:docMk/>
      </pc:docMkLst>
      <pc:sldChg chg="addSp modSp modMedia addAnim">
        <pc:chgData name="Kamran Khan (2246128)" userId="S::2246128@student.uwtsd.ac.uk::bdd397a4-59e3-43e1-8d0a-a987f19e4cc4" providerId="AD" clId="Web-{F64FFB42-166C-183C-3714-4A4D4933AFA5}" dt="2025-10-23T10:24:48.002" v="1" actId="1076"/>
        <pc:sldMkLst>
          <pc:docMk/>
          <pc:sldMk cId="2223571038" sldId="266"/>
        </pc:sldMkLst>
        <pc:picChg chg="add mod">
          <ac:chgData name="Kamran Khan (2246128)" userId="S::2246128@student.uwtsd.ac.uk::bdd397a4-59e3-43e1-8d0a-a987f19e4cc4" providerId="AD" clId="Web-{F64FFB42-166C-183C-3714-4A4D4933AFA5}" dt="2025-10-23T10:24:48.002" v="1" actId="1076"/>
          <ac:picMkLst>
            <pc:docMk/>
            <pc:sldMk cId="2223571038" sldId="266"/>
            <ac:picMk id="11" creationId="{2DE136EA-6FDB-CB5B-ACA6-A199ECD95CBC}"/>
          </ac:picMkLst>
        </pc:picChg>
      </pc:sldChg>
      <pc:sldChg chg="addSp delSp modSp modMedia addAnim delAnim">
        <pc:chgData name="Kamran Khan (2246128)" userId="S::2246128@student.uwtsd.ac.uk::bdd397a4-59e3-43e1-8d0a-a987f19e4cc4" providerId="AD" clId="Web-{F64FFB42-166C-183C-3714-4A4D4933AFA5}" dt="2025-10-23T10:34:23.137" v="5" actId="1076"/>
        <pc:sldMkLst>
          <pc:docMk/>
          <pc:sldMk cId="1328419932" sldId="267"/>
        </pc:sldMkLst>
        <pc:picChg chg="add del mod">
          <ac:chgData name="Kamran Khan (2246128)" userId="S::2246128@student.uwtsd.ac.uk::bdd397a4-59e3-43e1-8d0a-a987f19e4cc4" providerId="AD" clId="Web-{F64FFB42-166C-183C-3714-4A4D4933AFA5}" dt="2025-10-23T10:29:54.202" v="3"/>
          <ac:picMkLst>
            <pc:docMk/>
            <pc:sldMk cId="1328419932" sldId="267"/>
            <ac:picMk id="4" creationId="{F2218F04-0B76-8FB0-4697-615ED1709EB0}"/>
          </ac:picMkLst>
        </pc:picChg>
        <pc:picChg chg="add mod">
          <ac:chgData name="Kamran Khan (2246128)" userId="S::2246128@student.uwtsd.ac.uk::bdd397a4-59e3-43e1-8d0a-a987f19e4cc4" providerId="AD" clId="Web-{F64FFB42-166C-183C-3714-4A4D4933AFA5}" dt="2025-10-23T10:34:23.137" v="5" actId="1076"/>
          <ac:picMkLst>
            <pc:docMk/>
            <pc:sldMk cId="1328419932" sldId="267"/>
            <ac:picMk id="5" creationId="{A7AD5E19-D004-6C4F-A126-1F111D87037D}"/>
          </ac:picMkLst>
        </pc:picChg>
      </pc:sldChg>
      <pc:sldChg chg="addSp modSp modMedia addAnim">
        <pc:chgData name="Kamran Khan (2246128)" userId="S::2246128@student.uwtsd.ac.uk::bdd397a4-59e3-43e1-8d0a-a987f19e4cc4" providerId="AD" clId="Web-{F64FFB42-166C-183C-3714-4A4D4933AFA5}" dt="2025-10-23T10:46:34.029" v="7" actId="1076"/>
        <pc:sldMkLst>
          <pc:docMk/>
          <pc:sldMk cId="3503451101" sldId="268"/>
        </pc:sldMkLst>
        <pc:picChg chg="add mod">
          <ac:chgData name="Kamran Khan (2246128)" userId="S::2246128@student.uwtsd.ac.uk::bdd397a4-59e3-43e1-8d0a-a987f19e4cc4" providerId="AD" clId="Web-{F64FFB42-166C-183C-3714-4A4D4933AFA5}" dt="2025-10-23T10:46:34.029" v="7" actId="1076"/>
          <ac:picMkLst>
            <pc:docMk/>
            <pc:sldMk cId="3503451101" sldId="268"/>
            <ac:picMk id="4" creationId="{26E50C52-2D36-C764-5962-428740EF0F6B}"/>
          </ac:picMkLst>
        </pc:picChg>
      </pc:sldChg>
    </pc:docChg>
  </pc:docChgLst>
  <pc:docChgLst>
    <pc:chgData name="Kamran Khan (2246128)" userId="S::2246128@student.uwtsd.ac.uk::bdd397a4-59e3-43e1-8d0a-a987f19e4cc4" providerId="AD" clId="Web-{589C4A5B-17F7-8F36-3F96-76D596878A46}"/>
    <pc:docChg chg="modSld">
      <pc:chgData name="Kamran Khan (2246128)" userId="S::2246128@student.uwtsd.ac.uk::bdd397a4-59e3-43e1-8d0a-a987f19e4cc4" providerId="AD" clId="Web-{589C4A5B-17F7-8F36-3F96-76D596878A46}" dt="2025-10-22T11:19:41.539" v="2"/>
      <pc:docMkLst>
        <pc:docMk/>
      </pc:docMkLst>
      <pc:sldChg chg="delSp modSp modMedia delAnim">
        <pc:chgData name="Kamran Khan (2246128)" userId="S::2246128@student.uwtsd.ac.uk::bdd397a4-59e3-43e1-8d0a-a987f19e4cc4" providerId="AD" clId="Web-{589C4A5B-17F7-8F36-3F96-76D596878A46}" dt="2025-10-22T11:19:41.539" v="2"/>
        <pc:sldMkLst>
          <pc:docMk/>
          <pc:sldMk cId="2047449355" sldId="271"/>
        </pc:sldMkLst>
        <pc:picChg chg="del mod">
          <ac:chgData name="Kamran Khan (2246128)" userId="S::2246128@student.uwtsd.ac.uk::bdd397a4-59e3-43e1-8d0a-a987f19e4cc4" providerId="AD" clId="Web-{589C4A5B-17F7-8F36-3F96-76D596878A46}" dt="2025-10-22T11:19:41.539" v="2"/>
          <ac:picMkLst>
            <pc:docMk/>
            <pc:sldMk cId="2047449355" sldId="271"/>
            <ac:picMk id="5" creationId="{5D5B160A-4FDC-B217-D83B-1228BFAD4C6D}"/>
          </ac:picMkLst>
        </pc:picChg>
      </pc:sldChg>
    </pc:docChg>
  </pc:docChgLst>
  <pc:docChgLst>
    <pc:chgData name="Kamran Khan (2246128)" userId="S::2246128@student.uwtsd.ac.uk::bdd397a4-59e3-43e1-8d0a-a987f19e4cc4" providerId="AD" clId="Web-{31CE0BEC-CAB7-2E9E-BF3E-81AD7B367C13}"/>
    <pc:docChg chg="modSld">
      <pc:chgData name="Kamran Khan (2246128)" userId="S::2246128@student.uwtsd.ac.uk::bdd397a4-59e3-43e1-8d0a-a987f19e4cc4" providerId="AD" clId="Web-{31CE0BEC-CAB7-2E9E-BF3E-81AD7B367C13}" dt="2025-10-21T10:01:55.317" v="2"/>
      <pc:docMkLst>
        <pc:docMk/>
      </pc:docMkLst>
      <pc:sldChg chg="addSp delSp modSp modMedia addAnim delAnim">
        <pc:chgData name="Kamran Khan (2246128)" userId="S::2246128@student.uwtsd.ac.uk::bdd397a4-59e3-43e1-8d0a-a987f19e4cc4" providerId="AD" clId="Web-{31CE0BEC-CAB7-2E9E-BF3E-81AD7B367C13}" dt="2025-10-21T10:01:55.317" v="2"/>
        <pc:sldMkLst>
          <pc:docMk/>
          <pc:sldMk cId="1442315443" sldId="256"/>
        </pc:sldMkLst>
      </pc:sldChg>
    </pc:docChg>
  </pc:docChgLst>
  <pc:docChgLst>
    <pc:chgData name="Kamran Khan (2246128)" userId="S::2246128@student.uwtsd.ac.uk::bdd397a4-59e3-43e1-8d0a-a987f19e4cc4" providerId="AD" clId="Web-{6F632605-16D3-F513-994C-1119B136B099}"/>
    <pc:docChg chg="modSld">
      <pc:chgData name="Kamran Khan (2246128)" userId="S::2246128@student.uwtsd.ac.uk::bdd397a4-59e3-43e1-8d0a-a987f19e4cc4" providerId="AD" clId="Web-{6F632605-16D3-F513-994C-1119B136B099}" dt="2025-10-22T11:35:56.566" v="1" actId="1076"/>
      <pc:docMkLst>
        <pc:docMk/>
      </pc:docMkLst>
      <pc:sldChg chg="addSp modSp modMedia addAnim">
        <pc:chgData name="Kamran Khan (2246128)" userId="S::2246128@student.uwtsd.ac.uk::bdd397a4-59e3-43e1-8d0a-a987f19e4cc4" providerId="AD" clId="Web-{6F632605-16D3-F513-994C-1119B136B099}" dt="2025-10-22T11:35:56.566" v="1" actId="1076"/>
        <pc:sldMkLst>
          <pc:docMk/>
          <pc:sldMk cId="2047449355" sldId="271"/>
        </pc:sldMkLst>
        <pc:picChg chg="add mod">
          <ac:chgData name="Kamran Khan (2246128)" userId="S::2246128@student.uwtsd.ac.uk::bdd397a4-59e3-43e1-8d0a-a987f19e4cc4" providerId="AD" clId="Web-{6F632605-16D3-F513-994C-1119B136B099}" dt="2025-10-22T11:35:56.566" v="1" actId="1076"/>
          <ac:picMkLst>
            <pc:docMk/>
            <pc:sldMk cId="2047449355" sldId="271"/>
            <ac:picMk id="5" creationId="{D5A367AC-BEB8-A3F7-54AA-97660B131E81}"/>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5888E8-FB3C-2542-BD71-C2347AD2D964}" type="doc">
      <dgm:prSet loTypeId="urn:microsoft.com/office/officeart/2005/8/layout/hList6" loCatId="" qsTypeId="urn:microsoft.com/office/officeart/2005/8/quickstyle/simple3" qsCatId="simple" csTypeId="urn:microsoft.com/office/officeart/2005/8/colors/accent1_3" csCatId="accent1" phldr="1"/>
      <dgm:spPr/>
      <dgm:t>
        <a:bodyPr/>
        <a:lstStyle/>
        <a:p>
          <a:endParaRPr lang="en-GB"/>
        </a:p>
      </dgm:t>
    </dgm:pt>
    <dgm:pt modelId="{2B02DC55-1266-2D41-82F7-A88756E6BCDC}">
      <dgm:prSet phldrT="[Text]"/>
      <dgm:spPr/>
      <dgm:t>
        <a:bodyPr/>
        <a:lstStyle/>
        <a:p>
          <a:pPr>
            <a:buNone/>
          </a:pPr>
          <a:r>
            <a:rPr lang="en-PK" b="1"/>
            <a:t>Comprehensive Geriatric Assessment (CGA) </a:t>
          </a:r>
          <a:r>
            <a:rPr lang="en-PK"/>
            <a:t>(Parker </a:t>
          </a:r>
          <a:r>
            <a:rPr lang="en-PK" i="1"/>
            <a:t>et al.</a:t>
          </a:r>
          <a:r>
            <a:rPr lang="en-PK"/>
            <a:t>, 2018)</a:t>
          </a:r>
          <a:endParaRPr lang="en-GB"/>
        </a:p>
      </dgm:t>
    </dgm:pt>
    <dgm:pt modelId="{0F2E48D3-4FDE-7C44-860D-FCDED98F5008}" type="parTrans" cxnId="{22C4DA63-F2A7-624F-AD4A-3EAEAB382494}">
      <dgm:prSet/>
      <dgm:spPr/>
      <dgm:t>
        <a:bodyPr/>
        <a:lstStyle/>
        <a:p>
          <a:endParaRPr lang="en-GB"/>
        </a:p>
      </dgm:t>
    </dgm:pt>
    <dgm:pt modelId="{9FE9DC01-1C15-2F40-A70A-B5362608E213}" type="sibTrans" cxnId="{22C4DA63-F2A7-624F-AD4A-3EAEAB382494}">
      <dgm:prSet/>
      <dgm:spPr/>
      <dgm:t>
        <a:bodyPr/>
        <a:lstStyle/>
        <a:p>
          <a:endParaRPr lang="en-GB"/>
        </a:p>
      </dgm:t>
    </dgm:pt>
    <dgm:pt modelId="{42EA4CC5-BA3D-724E-9AB6-0684002A2ACC}">
      <dgm:prSet phldrT="[Text]"/>
      <dgm:spPr/>
      <dgm:t>
        <a:bodyPr/>
        <a:lstStyle/>
        <a:p>
          <a:pPr>
            <a:buNone/>
          </a:pPr>
          <a:r>
            <a:rPr lang="en-PK"/>
            <a:t>Works when a single MDT plan links medical, functional, cognitive and social goals to home-based rehab and equipment. </a:t>
          </a:r>
          <a:endParaRPr lang="en-GB"/>
        </a:p>
      </dgm:t>
    </dgm:pt>
    <dgm:pt modelId="{01A553E1-95DD-6748-9442-9D00A19765E2}" type="parTrans" cxnId="{9C17CA11-F60F-A74D-ABE1-1AFAEDEB937B}">
      <dgm:prSet/>
      <dgm:spPr/>
      <dgm:t>
        <a:bodyPr/>
        <a:lstStyle/>
        <a:p>
          <a:endParaRPr lang="en-GB"/>
        </a:p>
      </dgm:t>
    </dgm:pt>
    <dgm:pt modelId="{61AC175B-0692-9B44-A8B6-D4CBDAAF50B6}" type="sibTrans" cxnId="{9C17CA11-F60F-A74D-ABE1-1AFAEDEB937B}">
      <dgm:prSet/>
      <dgm:spPr/>
      <dgm:t>
        <a:bodyPr/>
        <a:lstStyle/>
        <a:p>
          <a:endParaRPr lang="en-GB"/>
        </a:p>
      </dgm:t>
    </dgm:pt>
    <dgm:pt modelId="{97757DF5-B8DE-5048-ABBF-31E163018FE8}">
      <dgm:prSet phldrT="[Text]" phldr="1"/>
      <dgm:spPr/>
      <dgm:t>
        <a:bodyPr/>
        <a:lstStyle/>
        <a:p>
          <a:pPr rtl="0"/>
          <a:endParaRPr lang="en-GB"/>
        </a:p>
      </dgm:t>
    </dgm:pt>
    <dgm:pt modelId="{DC41029C-61CA-F64A-A15D-9DD6A9129E2E}" type="parTrans" cxnId="{FB245702-0AEA-4B4E-8474-DAEC04F88D8D}">
      <dgm:prSet/>
      <dgm:spPr/>
      <dgm:t>
        <a:bodyPr/>
        <a:lstStyle/>
        <a:p>
          <a:endParaRPr lang="en-GB"/>
        </a:p>
      </dgm:t>
    </dgm:pt>
    <dgm:pt modelId="{96982227-2D2A-9142-9EFD-20C77A33BCC3}" type="sibTrans" cxnId="{FB245702-0AEA-4B4E-8474-DAEC04F88D8D}">
      <dgm:prSet/>
      <dgm:spPr/>
      <dgm:t>
        <a:bodyPr/>
        <a:lstStyle/>
        <a:p>
          <a:endParaRPr lang="en-GB"/>
        </a:p>
      </dgm:t>
    </dgm:pt>
    <dgm:pt modelId="{0B45E06B-8805-C546-85F1-E4ECC5009D97}">
      <dgm:prSet phldrT="[Text]"/>
      <dgm:spPr/>
      <dgm:t>
        <a:bodyPr/>
        <a:lstStyle/>
        <a:p>
          <a:pPr>
            <a:buNone/>
          </a:pPr>
          <a:r>
            <a:rPr lang="en-PK" b="1"/>
            <a:t>Decision-making support (capacity, ACP, anticipatory care) </a:t>
          </a:r>
          <a:r>
            <a:rPr lang="en-PK"/>
            <a:t>(Usher and Stapleton, 2022)</a:t>
          </a:r>
          <a:endParaRPr lang="en-GB"/>
        </a:p>
      </dgm:t>
    </dgm:pt>
    <dgm:pt modelId="{2249D716-9A84-B743-AB25-406B8832F624}" type="parTrans" cxnId="{5365C9A2-C0B9-7D41-8817-353321DAA59C}">
      <dgm:prSet/>
      <dgm:spPr/>
      <dgm:t>
        <a:bodyPr/>
        <a:lstStyle/>
        <a:p>
          <a:endParaRPr lang="en-GB"/>
        </a:p>
      </dgm:t>
    </dgm:pt>
    <dgm:pt modelId="{65DBD2E9-309A-0A47-97C4-70E63F9ACB07}" type="sibTrans" cxnId="{5365C9A2-C0B9-7D41-8817-353321DAA59C}">
      <dgm:prSet/>
      <dgm:spPr/>
      <dgm:t>
        <a:bodyPr/>
        <a:lstStyle/>
        <a:p>
          <a:endParaRPr lang="en-GB"/>
        </a:p>
      </dgm:t>
    </dgm:pt>
    <dgm:pt modelId="{4BC721E8-0DA5-0B46-AD8C-7C008A917804}">
      <dgm:prSet phldrT="[Text]"/>
      <dgm:spPr/>
      <dgm:t>
        <a:bodyPr/>
        <a:lstStyle/>
        <a:p>
          <a:pPr>
            <a:buNone/>
          </a:pPr>
          <a:r>
            <a:rPr lang="en-PK"/>
            <a:t>Works when capacity is assessed properly, options are explained clearly, and </a:t>
          </a:r>
          <a:r>
            <a:rPr lang="en-PK" b="1"/>
            <a:t>advance/anticipatory care plans</a:t>
          </a:r>
          <a:r>
            <a:rPr lang="en-PK"/>
            <a:t> state preferences, red flags, and who to call. </a:t>
          </a:r>
          <a:endParaRPr lang="en-GB"/>
        </a:p>
      </dgm:t>
    </dgm:pt>
    <dgm:pt modelId="{E8C92A03-2F44-A444-BD71-979E0576A6A2}" type="parTrans" cxnId="{E6412001-86E5-B343-95BD-B76FAF5CE78B}">
      <dgm:prSet/>
      <dgm:spPr/>
      <dgm:t>
        <a:bodyPr/>
        <a:lstStyle/>
        <a:p>
          <a:endParaRPr lang="en-GB"/>
        </a:p>
      </dgm:t>
    </dgm:pt>
    <dgm:pt modelId="{E6BCDBC0-7AF5-5948-8E36-DDFA0F1E66F5}" type="sibTrans" cxnId="{E6412001-86E5-B343-95BD-B76FAF5CE78B}">
      <dgm:prSet/>
      <dgm:spPr/>
      <dgm:t>
        <a:bodyPr/>
        <a:lstStyle/>
        <a:p>
          <a:endParaRPr lang="en-GB"/>
        </a:p>
      </dgm:t>
    </dgm:pt>
    <dgm:pt modelId="{E9F5D916-31A3-554B-9930-EBC86252CD34}">
      <dgm:prSet phldrT="[Text]" phldr="1"/>
      <dgm:spPr/>
      <dgm:t>
        <a:bodyPr/>
        <a:lstStyle/>
        <a:p>
          <a:pPr rtl="0"/>
          <a:endParaRPr lang="en-GB"/>
        </a:p>
      </dgm:t>
    </dgm:pt>
    <dgm:pt modelId="{91DA412A-CFA4-FD4A-AE5C-EDD3847234B5}" type="parTrans" cxnId="{F14B1125-3546-294E-A082-0E2FAF08E7E9}">
      <dgm:prSet/>
      <dgm:spPr/>
      <dgm:t>
        <a:bodyPr/>
        <a:lstStyle/>
        <a:p>
          <a:endParaRPr lang="en-GB"/>
        </a:p>
      </dgm:t>
    </dgm:pt>
    <dgm:pt modelId="{C29988D6-BB9F-D342-9778-A8C33B3E74D2}" type="sibTrans" cxnId="{F14B1125-3546-294E-A082-0E2FAF08E7E9}">
      <dgm:prSet/>
      <dgm:spPr/>
      <dgm:t>
        <a:bodyPr/>
        <a:lstStyle/>
        <a:p>
          <a:endParaRPr lang="en-GB"/>
        </a:p>
      </dgm:t>
    </dgm:pt>
    <dgm:pt modelId="{1B7A01AB-2388-094C-BBAD-1E3410A0832E}">
      <dgm:prSet/>
      <dgm:spPr/>
      <dgm:t>
        <a:bodyPr/>
        <a:lstStyle/>
        <a:p>
          <a:pPr>
            <a:buNone/>
          </a:pPr>
          <a:r>
            <a:rPr lang="en-PK" b="1"/>
            <a:t>Why:</a:t>
          </a:r>
          <a:r>
            <a:rPr lang="en-PK"/>
            <a:t> reduces duplication, sets clear goals, and aligns teams and carers. </a:t>
          </a:r>
        </a:p>
      </dgm:t>
    </dgm:pt>
    <dgm:pt modelId="{8206E86C-5185-5648-8C1A-19BF85BA578A}" type="parTrans" cxnId="{A5004AA4-9904-C345-8DCF-2F6D30B8EA9E}">
      <dgm:prSet/>
      <dgm:spPr/>
      <dgm:t>
        <a:bodyPr/>
        <a:lstStyle/>
        <a:p>
          <a:endParaRPr lang="en-GB"/>
        </a:p>
      </dgm:t>
    </dgm:pt>
    <dgm:pt modelId="{4FD16CA2-6E15-FD4E-919C-AC2A29952E4E}" type="sibTrans" cxnId="{A5004AA4-9904-C345-8DCF-2F6D30B8EA9E}">
      <dgm:prSet/>
      <dgm:spPr/>
      <dgm:t>
        <a:bodyPr/>
        <a:lstStyle/>
        <a:p>
          <a:endParaRPr lang="en-GB"/>
        </a:p>
      </dgm:t>
    </dgm:pt>
    <dgm:pt modelId="{07294A9B-1082-0146-AC8C-55264777FE4A}">
      <dgm:prSet/>
      <dgm:spPr/>
      <dgm:t>
        <a:bodyPr/>
        <a:lstStyle/>
        <a:p>
          <a:pPr>
            <a:buNone/>
          </a:pPr>
          <a:r>
            <a:rPr lang="en-PK" b="1"/>
            <a:t>Best practice:</a:t>
          </a:r>
          <a:r>
            <a:rPr lang="en-PK"/>
            <a:t> an acute frailty unit delivering CGA within 24 hours and handing a shared plan to the community team improved mobility scores and cut 30-day readmissions.</a:t>
          </a:r>
        </a:p>
      </dgm:t>
    </dgm:pt>
    <dgm:pt modelId="{981AA87A-1996-A74C-9FAD-1B4D7FF471DE}" type="parTrans" cxnId="{537BB727-4638-584B-9FA5-F69A8E48E438}">
      <dgm:prSet/>
      <dgm:spPr/>
      <dgm:t>
        <a:bodyPr/>
        <a:lstStyle/>
        <a:p>
          <a:endParaRPr lang="en-GB"/>
        </a:p>
      </dgm:t>
    </dgm:pt>
    <dgm:pt modelId="{B57B95AC-08AC-7146-AD40-E388B2D8ED86}" type="sibTrans" cxnId="{537BB727-4638-584B-9FA5-F69A8E48E438}">
      <dgm:prSet/>
      <dgm:spPr/>
      <dgm:t>
        <a:bodyPr/>
        <a:lstStyle/>
        <a:p>
          <a:endParaRPr lang="en-GB"/>
        </a:p>
      </dgm:t>
    </dgm:pt>
    <dgm:pt modelId="{C52FED4D-6F2C-8447-9C03-06A0C3CDA1C8}">
      <dgm:prSet/>
      <dgm:spPr/>
      <dgm:t>
        <a:bodyPr/>
        <a:lstStyle/>
        <a:p>
          <a:pPr>
            <a:buNone/>
          </a:pPr>
          <a:r>
            <a:rPr lang="en-PK" b="1"/>
            <a:t>However,</a:t>
          </a:r>
          <a:r>
            <a:rPr lang="en-PK"/>
            <a:t> benefits shrink when records aren’t shared or weekend cover is thin.</a:t>
          </a:r>
        </a:p>
      </dgm:t>
    </dgm:pt>
    <dgm:pt modelId="{FE6776FE-E715-CA41-A53E-F46ED59E2981}" type="parTrans" cxnId="{FA37736F-9DB5-264E-B225-D2D1478B1FEF}">
      <dgm:prSet/>
      <dgm:spPr/>
      <dgm:t>
        <a:bodyPr/>
        <a:lstStyle/>
        <a:p>
          <a:endParaRPr lang="en-GB"/>
        </a:p>
      </dgm:t>
    </dgm:pt>
    <dgm:pt modelId="{1D9EC97E-CB3D-DB40-BAA4-B4B8E8C0B6AB}" type="sibTrans" cxnId="{FA37736F-9DB5-264E-B225-D2D1478B1FEF}">
      <dgm:prSet/>
      <dgm:spPr/>
      <dgm:t>
        <a:bodyPr/>
        <a:lstStyle/>
        <a:p>
          <a:endParaRPr lang="en-GB"/>
        </a:p>
      </dgm:t>
    </dgm:pt>
    <dgm:pt modelId="{731962B7-6887-5445-B0CA-2DFBC2892E0D}">
      <dgm:prSet/>
      <dgm:spPr/>
      <dgm:t>
        <a:bodyPr/>
        <a:lstStyle/>
        <a:p>
          <a:pPr rtl="0">
            <a:buNone/>
          </a:pPr>
          <a:endParaRPr lang="en-PK"/>
        </a:p>
      </dgm:t>
    </dgm:pt>
    <dgm:pt modelId="{A09D07CD-C8B2-CB4B-9E06-6A54A3BEA838}" type="parTrans" cxnId="{1F3B24C1-0176-C94B-ADE8-6AAEC3940743}">
      <dgm:prSet/>
      <dgm:spPr/>
      <dgm:t>
        <a:bodyPr/>
        <a:lstStyle/>
        <a:p>
          <a:endParaRPr lang="en-GB"/>
        </a:p>
      </dgm:t>
    </dgm:pt>
    <dgm:pt modelId="{BF09E19E-006F-884E-8A4F-BE7A4D9C2623}" type="sibTrans" cxnId="{1F3B24C1-0176-C94B-ADE8-6AAEC3940743}">
      <dgm:prSet/>
      <dgm:spPr/>
      <dgm:t>
        <a:bodyPr/>
        <a:lstStyle/>
        <a:p>
          <a:endParaRPr lang="en-GB"/>
        </a:p>
      </dgm:t>
    </dgm:pt>
    <dgm:pt modelId="{248CD778-2FC6-8C4F-BE3C-6ED22B450C49}">
      <dgm:prSet/>
      <dgm:spPr/>
      <dgm:t>
        <a:bodyPr/>
        <a:lstStyle/>
        <a:p>
          <a:pPr>
            <a:buNone/>
          </a:pPr>
          <a:r>
            <a:rPr lang="en-PK" b="1"/>
            <a:t>Why:</a:t>
          </a:r>
          <a:r>
            <a:rPr lang="en-PK"/>
            <a:t> reduces crisis decisions and honours values. </a:t>
          </a:r>
        </a:p>
      </dgm:t>
    </dgm:pt>
    <dgm:pt modelId="{2CF3C148-DA1E-014F-8EAE-3D7CC929D378}" type="parTrans" cxnId="{3A3EEA4D-A2D7-2E49-AB93-CA6115D70914}">
      <dgm:prSet/>
      <dgm:spPr/>
      <dgm:t>
        <a:bodyPr/>
        <a:lstStyle/>
        <a:p>
          <a:endParaRPr lang="en-GB"/>
        </a:p>
      </dgm:t>
    </dgm:pt>
    <dgm:pt modelId="{D4F723FE-A0FD-AA4F-BACB-2F264B5D6CDF}" type="sibTrans" cxnId="{3A3EEA4D-A2D7-2E49-AB93-CA6115D70914}">
      <dgm:prSet/>
      <dgm:spPr/>
      <dgm:t>
        <a:bodyPr/>
        <a:lstStyle/>
        <a:p>
          <a:endParaRPr lang="en-GB"/>
        </a:p>
      </dgm:t>
    </dgm:pt>
    <dgm:pt modelId="{45FC04E8-BEED-E443-B502-8F60664FD3DC}">
      <dgm:prSet/>
      <dgm:spPr/>
      <dgm:t>
        <a:bodyPr/>
        <a:lstStyle/>
        <a:p>
          <a:pPr>
            <a:buNone/>
          </a:pPr>
          <a:r>
            <a:rPr lang="en-PK" b="1"/>
            <a:t>Best practice:</a:t>
          </a:r>
          <a:r>
            <a:rPr lang="en-PK"/>
            <a:t> a primary-care network using structured ACP templates and red-flag cards reduced out-of-hours conveyances from care homes. </a:t>
          </a:r>
        </a:p>
      </dgm:t>
    </dgm:pt>
    <dgm:pt modelId="{C88FF3E0-C699-704B-8CEF-18CA6A73566F}" type="parTrans" cxnId="{480F0AD0-194F-A549-8584-8707E1B831FF}">
      <dgm:prSet/>
      <dgm:spPr/>
      <dgm:t>
        <a:bodyPr/>
        <a:lstStyle/>
        <a:p>
          <a:endParaRPr lang="en-GB"/>
        </a:p>
      </dgm:t>
    </dgm:pt>
    <dgm:pt modelId="{E603A1B4-D857-1542-B2F0-4F1FDE43063E}" type="sibTrans" cxnId="{480F0AD0-194F-A549-8584-8707E1B831FF}">
      <dgm:prSet/>
      <dgm:spPr/>
      <dgm:t>
        <a:bodyPr/>
        <a:lstStyle/>
        <a:p>
          <a:endParaRPr lang="en-GB"/>
        </a:p>
      </dgm:t>
    </dgm:pt>
    <dgm:pt modelId="{AB254D1D-E62B-104A-A431-16034038DD12}">
      <dgm:prSet/>
      <dgm:spPr/>
      <dgm:t>
        <a:bodyPr/>
        <a:lstStyle/>
        <a:p>
          <a:pPr>
            <a:buNone/>
          </a:pPr>
          <a:r>
            <a:rPr lang="en-PK"/>
            <a:t>However, forms without follow-through (no copies across services) lead to defaults back to hospital.</a:t>
          </a:r>
        </a:p>
      </dgm:t>
    </dgm:pt>
    <dgm:pt modelId="{167E7C0D-3E74-0E49-8818-78E0B44BFF2A}" type="parTrans" cxnId="{AFA84DC4-D989-C549-8E65-1E7D730F9600}">
      <dgm:prSet/>
      <dgm:spPr/>
      <dgm:t>
        <a:bodyPr/>
        <a:lstStyle/>
        <a:p>
          <a:endParaRPr lang="en-GB"/>
        </a:p>
      </dgm:t>
    </dgm:pt>
    <dgm:pt modelId="{643E4F8B-66A9-334B-A6E9-FB5A0A5331CE}" type="sibTrans" cxnId="{AFA84DC4-D989-C549-8E65-1E7D730F9600}">
      <dgm:prSet/>
      <dgm:spPr/>
      <dgm:t>
        <a:bodyPr/>
        <a:lstStyle/>
        <a:p>
          <a:endParaRPr lang="en-GB"/>
        </a:p>
      </dgm:t>
    </dgm:pt>
    <dgm:pt modelId="{AFC9ED92-CB42-CE4F-BCC2-A5CF3793AE7C}" type="pres">
      <dgm:prSet presAssocID="{215888E8-FB3C-2542-BD71-C2347AD2D964}" presName="Name0" presStyleCnt="0">
        <dgm:presLayoutVars>
          <dgm:dir/>
          <dgm:resizeHandles val="exact"/>
        </dgm:presLayoutVars>
      </dgm:prSet>
      <dgm:spPr/>
    </dgm:pt>
    <dgm:pt modelId="{5A8A5AF3-5393-DE4C-9D33-9A89B21C5EB9}" type="pres">
      <dgm:prSet presAssocID="{2B02DC55-1266-2D41-82F7-A88756E6BCDC}" presName="node" presStyleLbl="node1" presStyleIdx="0" presStyleCnt="2">
        <dgm:presLayoutVars>
          <dgm:bulletEnabled val="1"/>
        </dgm:presLayoutVars>
      </dgm:prSet>
      <dgm:spPr/>
    </dgm:pt>
    <dgm:pt modelId="{C7E6F5F7-34DA-2647-B6B8-F0F5507DAA1A}" type="pres">
      <dgm:prSet presAssocID="{9FE9DC01-1C15-2F40-A70A-B5362608E213}" presName="sibTrans" presStyleCnt="0"/>
      <dgm:spPr/>
    </dgm:pt>
    <dgm:pt modelId="{8D367468-2F00-2F4F-AF3E-7DDB5C7E26BB}" type="pres">
      <dgm:prSet presAssocID="{0B45E06B-8805-C546-85F1-E4ECC5009D97}" presName="node" presStyleLbl="node1" presStyleIdx="1" presStyleCnt="2">
        <dgm:presLayoutVars>
          <dgm:bulletEnabled val="1"/>
        </dgm:presLayoutVars>
      </dgm:prSet>
      <dgm:spPr/>
    </dgm:pt>
  </dgm:ptLst>
  <dgm:cxnLst>
    <dgm:cxn modelId="{E6412001-86E5-B343-95BD-B76FAF5CE78B}" srcId="{0B45E06B-8805-C546-85F1-E4ECC5009D97}" destId="{4BC721E8-0DA5-0B46-AD8C-7C008A917804}" srcOrd="0" destOrd="0" parTransId="{E8C92A03-2F44-A444-BD71-979E0576A6A2}" sibTransId="{E6BCDBC0-7AF5-5948-8E36-DDFA0F1E66F5}"/>
    <dgm:cxn modelId="{FB245702-0AEA-4B4E-8474-DAEC04F88D8D}" srcId="{2B02DC55-1266-2D41-82F7-A88756E6BCDC}" destId="{97757DF5-B8DE-5048-ABBF-31E163018FE8}" srcOrd="5" destOrd="0" parTransId="{DC41029C-61CA-F64A-A15D-9DD6A9129E2E}" sibTransId="{96982227-2D2A-9142-9EFD-20C77A33BCC3}"/>
    <dgm:cxn modelId="{9C17CA11-F60F-A74D-ABE1-1AFAEDEB937B}" srcId="{2B02DC55-1266-2D41-82F7-A88756E6BCDC}" destId="{42EA4CC5-BA3D-724E-9AB6-0684002A2ACC}" srcOrd="0" destOrd="0" parTransId="{01A553E1-95DD-6748-9442-9D00A19765E2}" sibTransId="{61AC175B-0692-9B44-A8B6-D4CBDAAF50B6}"/>
    <dgm:cxn modelId="{F14B1125-3546-294E-A082-0E2FAF08E7E9}" srcId="{0B45E06B-8805-C546-85F1-E4ECC5009D97}" destId="{E9F5D916-31A3-554B-9930-EBC86252CD34}" srcOrd="4" destOrd="0" parTransId="{91DA412A-CFA4-FD4A-AE5C-EDD3847234B5}" sibTransId="{C29988D6-BB9F-D342-9778-A8C33B3E74D2}"/>
    <dgm:cxn modelId="{537BB727-4638-584B-9FA5-F69A8E48E438}" srcId="{2B02DC55-1266-2D41-82F7-A88756E6BCDC}" destId="{07294A9B-1082-0146-AC8C-55264777FE4A}" srcOrd="2" destOrd="0" parTransId="{981AA87A-1996-A74C-9FAD-1B4D7FF471DE}" sibTransId="{B57B95AC-08AC-7146-AD40-E388B2D8ED86}"/>
    <dgm:cxn modelId="{47442E3E-044C-214B-8BCD-FCC859C0EE24}" type="presOf" srcId="{248CD778-2FC6-8C4F-BE3C-6ED22B450C49}" destId="{8D367468-2F00-2F4F-AF3E-7DDB5C7E26BB}" srcOrd="0" destOrd="2" presId="urn:microsoft.com/office/officeart/2005/8/layout/hList6"/>
    <dgm:cxn modelId="{AC2E645E-D882-B545-A802-97FD86CA7FAB}" type="presOf" srcId="{C52FED4D-6F2C-8447-9C03-06A0C3CDA1C8}" destId="{5A8A5AF3-5393-DE4C-9D33-9A89B21C5EB9}" srcOrd="0" destOrd="4" presId="urn:microsoft.com/office/officeart/2005/8/layout/hList6"/>
    <dgm:cxn modelId="{6DC00841-E47B-094A-A176-6DBB6EA0CB4F}" type="presOf" srcId="{97757DF5-B8DE-5048-ABBF-31E163018FE8}" destId="{5A8A5AF3-5393-DE4C-9D33-9A89B21C5EB9}" srcOrd="0" destOrd="6" presId="urn:microsoft.com/office/officeart/2005/8/layout/hList6"/>
    <dgm:cxn modelId="{3ABE9041-229A-3B46-AF11-253215311ECE}" type="presOf" srcId="{2B02DC55-1266-2D41-82F7-A88756E6BCDC}" destId="{5A8A5AF3-5393-DE4C-9D33-9A89B21C5EB9}" srcOrd="0" destOrd="0" presId="urn:microsoft.com/office/officeart/2005/8/layout/hList6"/>
    <dgm:cxn modelId="{2F96A763-5690-894C-8896-5FD940FC2001}" type="presOf" srcId="{731962B7-6887-5445-B0CA-2DFBC2892E0D}" destId="{5A8A5AF3-5393-DE4C-9D33-9A89B21C5EB9}" srcOrd="0" destOrd="5" presId="urn:microsoft.com/office/officeart/2005/8/layout/hList6"/>
    <dgm:cxn modelId="{22C4DA63-F2A7-624F-AD4A-3EAEAB382494}" srcId="{215888E8-FB3C-2542-BD71-C2347AD2D964}" destId="{2B02DC55-1266-2D41-82F7-A88756E6BCDC}" srcOrd="0" destOrd="0" parTransId="{0F2E48D3-4FDE-7C44-860D-FCDED98F5008}" sibTransId="{9FE9DC01-1C15-2F40-A70A-B5362608E213}"/>
    <dgm:cxn modelId="{F8F9DB48-2FF1-C94F-882E-E81BC71C9F66}" type="presOf" srcId="{E9F5D916-31A3-554B-9930-EBC86252CD34}" destId="{8D367468-2F00-2F4F-AF3E-7DDB5C7E26BB}" srcOrd="0" destOrd="5" presId="urn:microsoft.com/office/officeart/2005/8/layout/hList6"/>
    <dgm:cxn modelId="{3A3EEA4D-A2D7-2E49-AB93-CA6115D70914}" srcId="{0B45E06B-8805-C546-85F1-E4ECC5009D97}" destId="{248CD778-2FC6-8C4F-BE3C-6ED22B450C49}" srcOrd="1" destOrd="0" parTransId="{2CF3C148-DA1E-014F-8EAE-3D7CC929D378}" sibTransId="{D4F723FE-A0FD-AA4F-BACB-2F264B5D6CDF}"/>
    <dgm:cxn modelId="{FA37736F-9DB5-264E-B225-D2D1478B1FEF}" srcId="{2B02DC55-1266-2D41-82F7-A88756E6BCDC}" destId="{C52FED4D-6F2C-8447-9C03-06A0C3CDA1C8}" srcOrd="3" destOrd="0" parTransId="{FE6776FE-E715-CA41-A53E-F46ED59E2981}" sibTransId="{1D9EC97E-CB3D-DB40-BAA4-B4B8E8C0B6AB}"/>
    <dgm:cxn modelId="{95320373-7A9D-F844-BBEC-E5EC4EC967A4}" type="presOf" srcId="{42EA4CC5-BA3D-724E-9AB6-0684002A2ACC}" destId="{5A8A5AF3-5393-DE4C-9D33-9A89B21C5EB9}" srcOrd="0" destOrd="1" presId="urn:microsoft.com/office/officeart/2005/8/layout/hList6"/>
    <dgm:cxn modelId="{68EACF95-1194-8E40-A4A9-7F8DFB75F4AA}" type="presOf" srcId="{45FC04E8-BEED-E443-B502-8F60664FD3DC}" destId="{8D367468-2F00-2F4F-AF3E-7DDB5C7E26BB}" srcOrd="0" destOrd="3" presId="urn:microsoft.com/office/officeart/2005/8/layout/hList6"/>
    <dgm:cxn modelId="{5365C9A2-C0B9-7D41-8817-353321DAA59C}" srcId="{215888E8-FB3C-2542-BD71-C2347AD2D964}" destId="{0B45E06B-8805-C546-85F1-E4ECC5009D97}" srcOrd="1" destOrd="0" parTransId="{2249D716-9A84-B743-AB25-406B8832F624}" sibTransId="{65DBD2E9-309A-0A47-97C4-70E63F9ACB07}"/>
    <dgm:cxn modelId="{A5004AA4-9904-C345-8DCF-2F6D30B8EA9E}" srcId="{2B02DC55-1266-2D41-82F7-A88756E6BCDC}" destId="{1B7A01AB-2388-094C-BBAD-1E3410A0832E}" srcOrd="1" destOrd="0" parTransId="{8206E86C-5185-5648-8C1A-19BF85BA578A}" sibTransId="{4FD16CA2-6E15-FD4E-919C-AC2A29952E4E}"/>
    <dgm:cxn modelId="{1F3B24C1-0176-C94B-ADE8-6AAEC3940743}" srcId="{2B02DC55-1266-2D41-82F7-A88756E6BCDC}" destId="{731962B7-6887-5445-B0CA-2DFBC2892E0D}" srcOrd="4" destOrd="0" parTransId="{A09D07CD-C8B2-CB4B-9E06-6A54A3BEA838}" sibTransId="{BF09E19E-006F-884E-8A4F-BE7A4D9C2623}"/>
    <dgm:cxn modelId="{6E2B92C2-7AD4-CD42-84F0-768F265290AB}" type="presOf" srcId="{4BC721E8-0DA5-0B46-AD8C-7C008A917804}" destId="{8D367468-2F00-2F4F-AF3E-7DDB5C7E26BB}" srcOrd="0" destOrd="1" presId="urn:microsoft.com/office/officeart/2005/8/layout/hList6"/>
    <dgm:cxn modelId="{AFA84DC4-D989-C549-8E65-1E7D730F9600}" srcId="{0B45E06B-8805-C546-85F1-E4ECC5009D97}" destId="{AB254D1D-E62B-104A-A431-16034038DD12}" srcOrd="3" destOrd="0" parTransId="{167E7C0D-3E74-0E49-8818-78E0B44BFF2A}" sibTransId="{643E4F8B-66A9-334B-A6E9-FB5A0A5331CE}"/>
    <dgm:cxn modelId="{480F0AD0-194F-A549-8584-8707E1B831FF}" srcId="{0B45E06B-8805-C546-85F1-E4ECC5009D97}" destId="{45FC04E8-BEED-E443-B502-8F60664FD3DC}" srcOrd="2" destOrd="0" parTransId="{C88FF3E0-C699-704B-8CEF-18CA6A73566F}" sibTransId="{E603A1B4-D857-1542-B2F0-4F1FDE43063E}"/>
    <dgm:cxn modelId="{24D5F0D0-593C-114C-9906-51B77AEC4A53}" type="presOf" srcId="{07294A9B-1082-0146-AC8C-55264777FE4A}" destId="{5A8A5AF3-5393-DE4C-9D33-9A89B21C5EB9}" srcOrd="0" destOrd="3" presId="urn:microsoft.com/office/officeart/2005/8/layout/hList6"/>
    <dgm:cxn modelId="{60D59CDC-22DF-4D4F-B002-3297157C3390}" type="presOf" srcId="{AB254D1D-E62B-104A-A431-16034038DD12}" destId="{8D367468-2F00-2F4F-AF3E-7DDB5C7E26BB}" srcOrd="0" destOrd="4" presId="urn:microsoft.com/office/officeart/2005/8/layout/hList6"/>
    <dgm:cxn modelId="{C928BEE3-3980-ED48-8A21-FC0BDD52399F}" type="presOf" srcId="{1B7A01AB-2388-094C-BBAD-1E3410A0832E}" destId="{5A8A5AF3-5393-DE4C-9D33-9A89B21C5EB9}" srcOrd="0" destOrd="2" presId="urn:microsoft.com/office/officeart/2005/8/layout/hList6"/>
    <dgm:cxn modelId="{E58B18FB-8665-274B-BF38-FC2D0CEB06EE}" type="presOf" srcId="{215888E8-FB3C-2542-BD71-C2347AD2D964}" destId="{AFC9ED92-CB42-CE4F-BCC2-A5CF3793AE7C}" srcOrd="0" destOrd="0" presId="urn:microsoft.com/office/officeart/2005/8/layout/hList6"/>
    <dgm:cxn modelId="{0C62E9FE-7C99-E745-9E52-CE19FE3F4AD4}" type="presOf" srcId="{0B45E06B-8805-C546-85F1-E4ECC5009D97}" destId="{8D367468-2F00-2F4F-AF3E-7DDB5C7E26BB}" srcOrd="0" destOrd="0" presId="urn:microsoft.com/office/officeart/2005/8/layout/hList6"/>
    <dgm:cxn modelId="{18568409-3D1C-6940-B7B2-199DED379BAC}" type="presParOf" srcId="{AFC9ED92-CB42-CE4F-BCC2-A5CF3793AE7C}" destId="{5A8A5AF3-5393-DE4C-9D33-9A89B21C5EB9}" srcOrd="0" destOrd="0" presId="urn:microsoft.com/office/officeart/2005/8/layout/hList6"/>
    <dgm:cxn modelId="{CA5581C1-2AF4-BF47-9D05-68BC2A56D39D}" type="presParOf" srcId="{AFC9ED92-CB42-CE4F-BCC2-A5CF3793AE7C}" destId="{C7E6F5F7-34DA-2647-B6B8-F0F5507DAA1A}" srcOrd="1" destOrd="0" presId="urn:microsoft.com/office/officeart/2005/8/layout/hList6"/>
    <dgm:cxn modelId="{AD3A32D6-4E8F-1E46-B213-B692855D9CB0}" type="presParOf" srcId="{AFC9ED92-CB42-CE4F-BCC2-A5CF3793AE7C}" destId="{8D367468-2F00-2F4F-AF3E-7DDB5C7E26BB}" srcOrd="2"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58AB1D-DCB0-2E4F-9173-3B5569006ED8}" type="doc">
      <dgm:prSet loTypeId="urn:microsoft.com/office/officeart/2005/8/layout/default" loCatId="" qsTypeId="urn:microsoft.com/office/officeart/2005/8/quickstyle/simple3" qsCatId="simple" csTypeId="urn:microsoft.com/office/officeart/2005/8/colors/accent1_3" csCatId="accent1" phldr="1"/>
      <dgm:spPr/>
      <dgm:t>
        <a:bodyPr/>
        <a:lstStyle/>
        <a:p>
          <a:endParaRPr lang="en-GB"/>
        </a:p>
      </dgm:t>
    </dgm:pt>
    <dgm:pt modelId="{6AFB5142-9819-814E-8353-FD8BE573C512}">
      <dgm:prSet phldrT="[Text]"/>
      <dgm:spPr/>
      <dgm:t>
        <a:bodyPr/>
        <a:lstStyle/>
        <a:p>
          <a:pPr>
            <a:buNone/>
          </a:pPr>
          <a:r>
            <a:rPr lang="en-PK" b="1"/>
            <a:t>Polypharmacy management (deprescribing) </a:t>
          </a:r>
          <a:r>
            <a:rPr lang="en-PK"/>
            <a:t>(McGrory and Elnaem, 2025)</a:t>
          </a:r>
        </a:p>
        <a:p>
          <a:pPr>
            <a:buNone/>
          </a:pPr>
          <a:r>
            <a:rPr lang="en-PK"/>
            <a:t>Works when pharmacist-led reviews link to CGA goals and are followed by check-ins to maintain changes. </a:t>
          </a:r>
        </a:p>
        <a:p>
          <a:pPr>
            <a:buNone/>
          </a:pPr>
          <a:r>
            <a:rPr lang="en-PK" b="1"/>
            <a:t>Why:</a:t>
          </a:r>
          <a:r>
            <a:rPr lang="en-PK"/>
            <a:t> lowering anticholinergic/sedative burden reduces falls, confusion and treatment workload. </a:t>
          </a:r>
        </a:p>
        <a:p>
          <a:pPr>
            <a:buNone/>
          </a:pPr>
          <a:r>
            <a:rPr lang="en-PK" b="1"/>
            <a:t>Best practice:</a:t>
          </a:r>
          <a:r>
            <a:rPr lang="en-PK"/>
            <a:t> PCN clinics using STOPP/START plus teach-back saw fewer fall-related ED attendances and simpler, adhered-to regimens. </a:t>
          </a:r>
        </a:p>
        <a:p>
          <a:pPr>
            <a:buNone/>
          </a:pPr>
          <a:r>
            <a:rPr lang="en-PK"/>
            <a:t>However, one-off reviews without ownership or follow-up drift back to over-prescribing</a:t>
          </a:r>
          <a:endParaRPr lang="en-GB"/>
        </a:p>
      </dgm:t>
    </dgm:pt>
    <dgm:pt modelId="{C75CC06C-0E1F-B948-9C55-A991BCCC7B04}" type="parTrans" cxnId="{10AD84B1-7135-D949-AF2A-BB0CCC814105}">
      <dgm:prSet/>
      <dgm:spPr/>
      <dgm:t>
        <a:bodyPr/>
        <a:lstStyle/>
        <a:p>
          <a:endParaRPr lang="en-GB"/>
        </a:p>
      </dgm:t>
    </dgm:pt>
    <dgm:pt modelId="{2C6BC932-9B97-1743-9957-6CD89AAAE399}" type="sibTrans" cxnId="{10AD84B1-7135-D949-AF2A-BB0CCC814105}">
      <dgm:prSet/>
      <dgm:spPr/>
      <dgm:t>
        <a:bodyPr/>
        <a:lstStyle/>
        <a:p>
          <a:endParaRPr lang="en-GB"/>
        </a:p>
      </dgm:t>
    </dgm:pt>
    <dgm:pt modelId="{227BCC83-1443-E04D-AB87-AC9A88E08662}">
      <dgm:prSet phldrT="[Text]"/>
      <dgm:spPr/>
      <dgm:t>
        <a:bodyPr/>
        <a:lstStyle/>
        <a:p>
          <a:pPr>
            <a:buNone/>
          </a:pPr>
          <a:r>
            <a:rPr lang="en-PK" b="1"/>
            <a:t>Health literacy under cognitive load </a:t>
          </a:r>
          <a:r>
            <a:rPr lang="en-PK"/>
            <a:t>(McGrory and Elnaem, 2025)</a:t>
          </a:r>
        </a:p>
        <a:p>
          <a:pPr>
            <a:buNone/>
          </a:pPr>
          <a:r>
            <a:rPr lang="en-PK"/>
            <a:t>Works when teams use </a:t>
          </a:r>
          <a:r>
            <a:rPr lang="en-PK" b="1"/>
            <a:t>plain language, teach-back, large print, translated/accessible formats</a:t>
          </a:r>
          <a:r>
            <a:rPr lang="en-PK"/>
            <a:t>, and leave short written summaries. </a:t>
          </a:r>
        </a:p>
        <a:p>
          <a:pPr>
            <a:buNone/>
          </a:pPr>
          <a:r>
            <a:rPr lang="en-PK" b="1"/>
            <a:t>Why:</a:t>
          </a:r>
          <a:r>
            <a:rPr lang="en-PK"/>
            <a:t> lowers cognitive effort, supports memory, and improves adherence. </a:t>
          </a:r>
        </a:p>
        <a:p>
          <a:pPr>
            <a:buNone/>
          </a:pPr>
          <a:r>
            <a:rPr lang="en-PK" b="1"/>
            <a:t>Best practice:</a:t>
          </a:r>
          <a:r>
            <a:rPr lang="en-PK"/>
            <a:t> community clinics giving bilingual summaries and a “what to do if…” magnet improved appointment keeping and correct medicine use. </a:t>
          </a:r>
        </a:p>
        <a:p>
          <a:pPr>
            <a:buNone/>
          </a:pPr>
          <a:r>
            <a:rPr lang="en-PK"/>
            <a:t>However, digital-only instructions or jargon exclude people with low digital skills or sensory impairment.</a:t>
          </a:r>
          <a:endParaRPr lang="en-GB"/>
        </a:p>
      </dgm:t>
    </dgm:pt>
    <dgm:pt modelId="{FC93EBFA-D972-CD4D-8891-BE2BA60E678E}" type="parTrans" cxnId="{8D1A96A4-7726-FB4A-92C7-D62130E11D41}">
      <dgm:prSet/>
      <dgm:spPr/>
      <dgm:t>
        <a:bodyPr/>
        <a:lstStyle/>
        <a:p>
          <a:endParaRPr lang="en-GB"/>
        </a:p>
      </dgm:t>
    </dgm:pt>
    <dgm:pt modelId="{EFD14215-DA78-3C4A-90FD-BA63596FF269}" type="sibTrans" cxnId="{8D1A96A4-7726-FB4A-92C7-D62130E11D41}">
      <dgm:prSet/>
      <dgm:spPr/>
      <dgm:t>
        <a:bodyPr/>
        <a:lstStyle/>
        <a:p>
          <a:endParaRPr lang="en-GB"/>
        </a:p>
      </dgm:t>
    </dgm:pt>
    <dgm:pt modelId="{2F8F35AE-8F52-5D4D-9E6D-5E0BCF8B9EC2}">
      <dgm:prSet phldrT="[Text]"/>
      <dgm:spPr/>
      <dgm:t>
        <a:bodyPr/>
        <a:lstStyle/>
        <a:p>
          <a:pPr>
            <a:buNone/>
          </a:pPr>
          <a:r>
            <a:rPr lang="en-PK" b="1"/>
            <a:t>Carer inclusion &amp; respite </a:t>
          </a:r>
          <a:r>
            <a:rPr lang="en-PK"/>
            <a:t>(Spiers </a:t>
          </a:r>
          <a:r>
            <a:rPr lang="en-PK" i="1"/>
            <a:t>et al.</a:t>
          </a:r>
          <a:r>
            <a:rPr lang="en-PK"/>
            <a:t>, 2024)</a:t>
          </a:r>
        </a:p>
        <a:p>
          <a:pPr>
            <a:buNone/>
          </a:pPr>
          <a:r>
            <a:rPr lang="en-PK"/>
            <a:t>Works when unpaid carers are trained, given interpreters where needed, and offered planned respite. </a:t>
          </a:r>
        </a:p>
        <a:p>
          <a:pPr>
            <a:buNone/>
          </a:pPr>
          <a:r>
            <a:rPr lang="en-PK" b="1"/>
            <a:t>Why:</a:t>
          </a:r>
          <a:r>
            <a:rPr lang="en-PK"/>
            <a:t> carers sustain rehab practice, medicines routines and early escalation. </a:t>
          </a:r>
        </a:p>
        <a:p>
          <a:pPr>
            <a:buNone/>
          </a:pPr>
          <a:r>
            <a:rPr lang="en-PK" b="1"/>
            <a:t>Best practice:</a:t>
          </a:r>
          <a:r>
            <a:rPr lang="en-PK"/>
            <a:t> a borough carers hub offering skills workshops plus rapid respite vouchers improved continuity of home-based care. </a:t>
          </a:r>
        </a:p>
        <a:p>
          <a:pPr>
            <a:buNone/>
          </a:pPr>
          <a:r>
            <a:rPr lang="en-PK"/>
            <a:t>However, in many areas respite is wait-listed, so carer strain rises and independence declines.</a:t>
          </a:r>
          <a:endParaRPr lang="en-GB"/>
        </a:p>
      </dgm:t>
    </dgm:pt>
    <dgm:pt modelId="{B1A8E518-B730-3E44-9C80-8EB12692BCAF}" type="parTrans" cxnId="{B0E8D568-AF06-144F-A08C-DB416B06592D}">
      <dgm:prSet/>
      <dgm:spPr/>
      <dgm:t>
        <a:bodyPr/>
        <a:lstStyle/>
        <a:p>
          <a:endParaRPr lang="en-GB"/>
        </a:p>
      </dgm:t>
    </dgm:pt>
    <dgm:pt modelId="{C78AE4FC-DF80-D24B-9BB5-BF6285A644D3}" type="sibTrans" cxnId="{B0E8D568-AF06-144F-A08C-DB416B06592D}">
      <dgm:prSet/>
      <dgm:spPr/>
      <dgm:t>
        <a:bodyPr/>
        <a:lstStyle/>
        <a:p>
          <a:endParaRPr lang="en-GB"/>
        </a:p>
      </dgm:t>
    </dgm:pt>
    <dgm:pt modelId="{7D555485-78C5-684F-A535-26921B901713}" type="pres">
      <dgm:prSet presAssocID="{0358AB1D-DCB0-2E4F-9173-3B5569006ED8}" presName="diagram" presStyleCnt="0">
        <dgm:presLayoutVars>
          <dgm:dir/>
          <dgm:resizeHandles val="exact"/>
        </dgm:presLayoutVars>
      </dgm:prSet>
      <dgm:spPr/>
    </dgm:pt>
    <dgm:pt modelId="{201612C5-AD7C-DA44-ABD4-875804519013}" type="pres">
      <dgm:prSet presAssocID="{6AFB5142-9819-814E-8353-FD8BE573C512}" presName="node" presStyleLbl="node1" presStyleIdx="0" presStyleCnt="3">
        <dgm:presLayoutVars>
          <dgm:bulletEnabled val="1"/>
        </dgm:presLayoutVars>
      </dgm:prSet>
      <dgm:spPr/>
    </dgm:pt>
    <dgm:pt modelId="{025FF2D7-7836-0D49-887E-DCE5546272A4}" type="pres">
      <dgm:prSet presAssocID="{2C6BC932-9B97-1743-9957-6CD89AAAE399}" presName="sibTrans" presStyleCnt="0"/>
      <dgm:spPr/>
    </dgm:pt>
    <dgm:pt modelId="{FE0643E4-3786-F949-B1A7-A70111E51880}" type="pres">
      <dgm:prSet presAssocID="{227BCC83-1443-E04D-AB87-AC9A88E08662}" presName="node" presStyleLbl="node1" presStyleIdx="1" presStyleCnt="3">
        <dgm:presLayoutVars>
          <dgm:bulletEnabled val="1"/>
        </dgm:presLayoutVars>
      </dgm:prSet>
      <dgm:spPr/>
    </dgm:pt>
    <dgm:pt modelId="{A13A8C9C-A22A-E647-880A-F3AC209B9AE9}" type="pres">
      <dgm:prSet presAssocID="{EFD14215-DA78-3C4A-90FD-BA63596FF269}" presName="sibTrans" presStyleCnt="0"/>
      <dgm:spPr/>
    </dgm:pt>
    <dgm:pt modelId="{0A6A7C92-7FD1-F047-9225-0DED3B6FB1AC}" type="pres">
      <dgm:prSet presAssocID="{2F8F35AE-8F52-5D4D-9E6D-5E0BCF8B9EC2}" presName="node" presStyleLbl="node1" presStyleIdx="2" presStyleCnt="3">
        <dgm:presLayoutVars>
          <dgm:bulletEnabled val="1"/>
        </dgm:presLayoutVars>
      </dgm:prSet>
      <dgm:spPr/>
    </dgm:pt>
  </dgm:ptLst>
  <dgm:cxnLst>
    <dgm:cxn modelId="{57E31C44-9E48-F04F-8068-FE7AEB2F3349}" type="presOf" srcId="{6AFB5142-9819-814E-8353-FD8BE573C512}" destId="{201612C5-AD7C-DA44-ABD4-875804519013}" srcOrd="0" destOrd="0" presId="urn:microsoft.com/office/officeart/2005/8/layout/default"/>
    <dgm:cxn modelId="{B0E8D568-AF06-144F-A08C-DB416B06592D}" srcId="{0358AB1D-DCB0-2E4F-9173-3B5569006ED8}" destId="{2F8F35AE-8F52-5D4D-9E6D-5E0BCF8B9EC2}" srcOrd="2" destOrd="0" parTransId="{B1A8E518-B730-3E44-9C80-8EB12692BCAF}" sibTransId="{C78AE4FC-DF80-D24B-9BB5-BF6285A644D3}"/>
    <dgm:cxn modelId="{FC78044A-D740-EA4F-B90A-2BD6A3D89664}" type="presOf" srcId="{0358AB1D-DCB0-2E4F-9173-3B5569006ED8}" destId="{7D555485-78C5-684F-A535-26921B901713}" srcOrd="0" destOrd="0" presId="urn:microsoft.com/office/officeart/2005/8/layout/default"/>
    <dgm:cxn modelId="{8D1A96A4-7726-FB4A-92C7-D62130E11D41}" srcId="{0358AB1D-DCB0-2E4F-9173-3B5569006ED8}" destId="{227BCC83-1443-E04D-AB87-AC9A88E08662}" srcOrd="1" destOrd="0" parTransId="{FC93EBFA-D972-CD4D-8891-BE2BA60E678E}" sibTransId="{EFD14215-DA78-3C4A-90FD-BA63596FF269}"/>
    <dgm:cxn modelId="{10AD84B1-7135-D949-AF2A-BB0CCC814105}" srcId="{0358AB1D-DCB0-2E4F-9173-3B5569006ED8}" destId="{6AFB5142-9819-814E-8353-FD8BE573C512}" srcOrd="0" destOrd="0" parTransId="{C75CC06C-0E1F-B948-9C55-A991BCCC7B04}" sibTransId="{2C6BC932-9B97-1743-9957-6CD89AAAE399}"/>
    <dgm:cxn modelId="{8E7431E1-70C0-6C42-86C9-A3C33FB1DB1F}" type="presOf" srcId="{2F8F35AE-8F52-5D4D-9E6D-5E0BCF8B9EC2}" destId="{0A6A7C92-7FD1-F047-9225-0DED3B6FB1AC}" srcOrd="0" destOrd="0" presId="urn:microsoft.com/office/officeart/2005/8/layout/default"/>
    <dgm:cxn modelId="{596D1EEB-73A1-E44B-8F87-67FF5B0980BD}" type="presOf" srcId="{227BCC83-1443-E04D-AB87-AC9A88E08662}" destId="{FE0643E4-3786-F949-B1A7-A70111E51880}" srcOrd="0" destOrd="0" presId="urn:microsoft.com/office/officeart/2005/8/layout/default"/>
    <dgm:cxn modelId="{51487F6D-83B5-F245-9DCB-2A87040F1393}" type="presParOf" srcId="{7D555485-78C5-684F-A535-26921B901713}" destId="{201612C5-AD7C-DA44-ABD4-875804519013}" srcOrd="0" destOrd="0" presId="urn:microsoft.com/office/officeart/2005/8/layout/default"/>
    <dgm:cxn modelId="{649BECF5-8E9B-1645-B580-BA302999E5A3}" type="presParOf" srcId="{7D555485-78C5-684F-A535-26921B901713}" destId="{025FF2D7-7836-0D49-887E-DCE5546272A4}" srcOrd="1" destOrd="0" presId="urn:microsoft.com/office/officeart/2005/8/layout/default"/>
    <dgm:cxn modelId="{D394B382-7942-0040-A5BD-116298CFD181}" type="presParOf" srcId="{7D555485-78C5-684F-A535-26921B901713}" destId="{FE0643E4-3786-F949-B1A7-A70111E51880}" srcOrd="2" destOrd="0" presId="urn:microsoft.com/office/officeart/2005/8/layout/default"/>
    <dgm:cxn modelId="{1889DE8B-3A80-AC42-9B8A-864A260F94E0}" type="presParOf" srcId="{7D555485-78C5-684F-A535-26921B901713}" destId="{A13A8C9C-A22A-E647-880A-F3AC209B9AE9}" srcOrd="3" destOrd="0" presId="urn:microsoft.com/office/officeart/2005/8/layout/default"/>
    <dgm:cxn modelId="{5E07DA3F-7BC7-8047-85B3-F9E3148DE4E7}" type="presParOf" srcId="{7D555485-78C5-684F-A535-26921B901713}" destId="{0A6A7C92-7FD1-F047-9225-0DED3B6FB1AC}"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2A73F8-547C-4C87-B4E6-ADB22DAE7A68}" type="doc">
      <dgm:prSet loTypeId="urn:microsoft.com/office/officeart/2005/8/layout/process1" loCatId="process" qsTypeId="urn:microsoft.com/office/officeart/2005/8/quickstyle/simple3" qsCatId="simple" csTypeId="urn:microsoft.com/office/officeart/2005/8/colors/accent1_2" csCatId="accent1"/>
      <dgm:spPr/>
      <dgm:t>
        <a:bodyPr/>
        <a:lstStyle/>
        <a:p>
          <a:endParaRPr lang="en-US"/>
        </a:p>
      </dgm:t>
    </dgm:pt>
    <dgm:pt modelId="{5DDF4A89-FAF3-4DA9-9EF0-47BC5CEF6543}">
      <dgm:prSet/>
      <dgm:spPr/>
      <dgm:t>
        <a:bodyPr/>
        <a:lstStyle/>
        <a:p>
          <a:r>
            <a:rPr lang="en-PK" b="1"/>
            <a:t>Personal level (older person &amp; carer): </a:t>
          </a:r>
          <a:r>
            <a:rPr lang="en-PK"/>
            <a:t>CGA, reablement, deprescribing and social prescribing help when people </a:t>
          </a:r>
          <a:r>
            <a:rPr lang="en-PK" b="1"/>
            <a:t>set goals, understand options, and can act</a:t>
          </a:r>
          <a:r>
            <a:rPr lang="en-PK"/>
            <a:t>. Benefit falls when information is complex, visits are short, or digital tools are hard to use, choice exists on paper but not in practice (Zimmerman, 2000).</a:t>
          </a:r>
          <a:endParaRPr lang="en-US"/>
        </a:p>
      </dgm:t>
    </dgm:pt>
    <dgm:pt modelId="{92623B89-9F45-4753-970A-37C2B93DBC4C}" type="parTrans" cxnId="{6B7BA601-527C-463C-B4BE-E52765215190}">
      <dgm:prSet/>
      <dgm:spPr/>
      <dgm:t>
        <a:bodyPr/>
        <a:lstStyle/>
        <a:p>
          <a:endParaRPr lang="en-US"/>
        </a:p>
      </dgm:t>
    </dgm:pt>
    <dgm:pt modelId="{000DE61B-7E7C-4CEF-AD68-E8A1D1DF9114}" type="sibTrans" cxnId="{6B7BA601-527C-463C-B4BE-E52765215190}">
      <dgm:prSet/>
      <dgm:spPr/>
      <dgm:t>
        <a:bodyPr/>
        <a:lstStyle/>
        <a:p>
          <a:endParaRPr lang="en-US"/>
        </a:p>
      </dgm:t>
    </dgm:pt>
    <dgm:pt modelId="{964C1D04-FF2C-41A1-B2EA-3EFD86394875}">
      <dgm:prSet/>
      <dgm:spPr/>
      <dgm:t>
        <a:bodyPr/>
        <a:lstStyle/>
        <a:p>
          <a:r>
            <a:rPr lang="en-PK" b="1"/>
            <a:t>Organisational level (teams &amp; providers): </a:t>
          </a:r>
          <a:r>
            <a:rPr lang="en-PK"/>
            <a:t>Virtual wards, EHCH and falls services work best where staff have </a:t>
          </a:r>
          <a:r>
            <a:rPr lang="en-PK" b="1"/>
            <a:t>clear roles, shared records, and time for coaching</a:t>
          </a:r>
          <a:r>
            <a:rPr lang="en-PK"/>
            <a:t>. Where home-care markets are fragile or weekend cover is thin, the “empowerment” narrative collapses into risk-avoidance and default hospital use.</a:t>
          </a:r>
          <a:endParaRPr lang="en-US"/>
        </a:p>
      </dgm:t>
    </dgm:pt>
    <dgm:pt modelId="{9E221355-A337-4D68-AF5F-61FD4ADB5C93}" type="parTrans" cxnId="{B4AE3556-4EB0-4E24-8110-4DD7B59539E1}">
      <dgm:prSet/>
      <dgm:spPr/>
      <dgm:t>
        <a:bodyPr/>
        <a:lstStyle/>
        <a:p>
          <a:endParaRPr lang="en-US"/>
        </a:p>
      </dgm:t>
    </dgm:pt>
    <dgm:pt modelId="{F73DFBD4-B394-43C8-BD88-AA4C68607065}" type="sibTrans" cxnId="{B4AE3556-4EB0-4E24-8110-4DD7B59539E1}">
      <dgm:prSet/>
      <dgm:spPr/>
      <dgm:t>
        <a:bodyPr/>
        <a:lstStyle/>
        <a:p>
          <a:endParaRPr lang="en-US"/>
        </a:p>
      </dgm:t>
    </dgm:pt>
    <dgm:pt modelId="{DAB39526-3472-4392-B2AD-78CD84A0D795}">
      <dgm:prSet/>
      <dgm:spPr/>
      <dgm:t>
        <a:bodyPr/>
        <a:lstStyle/>
        <a:p>
          <a:r>
            <a:rPr lang="en-PK" b="1"/>
            <a:t>Community level (systems &amp; assets): </a:t>
          </a:r>
          <a:r>
            <a:rPr lang="en-PK"/>
            <a:t>ICSs, link workers and community hubs empower when </a:t>
          </a:r>
          <a:r>
            <a:rPr lang="en-PK" b="1"/>
            <a:t>local assets, transport, and culturally safe groups</a:t>
          </a:r>
          <a:r>
            <a:rPr lang="en-PK"/>
            <a:t> are funded. When grants are short-term or feedback to GPs is missing, gains fade and inequalities widen (Golby </a:t>
          </a:r>
          <a:r>
            <a:rPr lang="en-PK" i="1"/>
            <a:t>et al.</a:t>
          </a:r>
          <a:r>
            <a:rPr lang="en-PK"/>
            <a:t>, 2024).</a:t>
          </a:r>
          <a:endParaRPr lang="en-US"/>
        </a:p>
      </dgm:t>
    </dgm:pt>
    <dgm:pt modelId="{562D2DF9-0A9B-46EA-ADF7-F744E4591D54}" type="parTrans" cxnId="{B47BB972-5654-4509-8D58-603F33500E05}">
      <dgm:prSet/>
      <dgm:spPr/>
      <dgm:t>
        <a:bodyPr/>
        <a:lstStyle/>
        <a:p>
          <a:endParaRPr lang="en-US"/>
        </a:p>
      </dgm:t>
    </dgm:pt>
    <dgm:pt modelId="{F403FC6F-A180-4060-AA4C-4FB2FB769042}" type="sibTrans" cxnId="{B47BB972-5654-4509-8D58-603F33500E05}">
      <dgm:prSet/>
      <dgm:spPr/>
      <dgm:t>
        <a:bodyPr/>
        <a:lstStyle/>
        <a:p>
          <a:endParaRPr lang="en-US"/>
        </a:p>
      </dgm:t>
    </dgm:pt>
    <dgm:pt modelId="{88A5A4D4-1339-AF4C-9E25-9BB8D318D88A}" type="pres">
      <dgm:prSet presAssocID="{C72A73F8-547C-4C87-B4E6-ADB22DAE7A68}" presName="Name0" presStyleCnt="0">
        <dgm:presLayoutVars>
          <dgm:dir/>
          <dgm:resizeHandles val="exact"/>
        </dgm:presLayoutVars>
      </dgm:prSet>
      <dgm:spPr/>
    </dgm:pt>
    <dgm:pt modelId="{511B1AF3-BC63-6B40-B522-44C4674727F7}" type="pres">
      <dgm:prSet presAssocID="{5DDF4A89-FAF3-4DA9-9EF0-47BC5CEF6543}" presName="node" presStyleLbl="node1" presStyleIdx="0" presStyleCnt="3">
        <dgm:presLayoutVars>
          <dgm:bulletEnabled val="1"/>
        </dgm:presLayoutVars>
      </dgm:prSet>
      <dgm:spPr/>
    </dgm:pt>
    <dgm:pt modelId="{7FE182E5-90E3-8B42-9B59-6E42DE2DD99A}" type="pres">
      <dgm:prSet presAssocID="{000DE61B-7E7C-4CEF-AD68-E8A1D1DF9114}" presName="sibTrans" presStyleLbl="sibTrans2D1" presStyleIdx="0" presStyleCnt="2"/>
      <dgm:spPr/>
    </dgm:pt>
    <dgm:pt modelId="{3F9EAEA3-890C-4C4A-AF87-EEA8649DAB54}" type="pres">
      <dgm:prSet presAssocID="{000DE61B-7E7C-4CEF-AD68-E8A1D1DF9114}" presName="connectorText" presStyleLbl="sibTrans2D1" presStyleIdx="0" presStyleCnt="2"/>
      <dgm:spPr/>
    </dgm:pt>
    <dgm:pt modelId="{AA2BFA3A-CBAA-FB40-B88C-CC3E55997571}" type="pres">
      <dgm:prSet presAssocID="{964C1D04-FF2C-41A1-B2EA-3EFD86394875}" presName="node" presStyleLbl="node1" presStyleIdx="1" presStyleCnt="3">
        <dgm:presLayoutVars>
          <dgm:bulletEnabled val="1"/>
        </dgm:presLayoutVars>
      </dgm:prSet>
      <dgm:spPr/>
    </dgm:pt>
    <dgm:pt modelId="{89D4F63F-462B-0F48-9680-349F4DE2CDA2}" type="pres">
      <dgm:prSet presAssocID="{F73DFBD4-B394-43C8-BD88-AA4C68607065}" presName="sibTrans" presStyleLbl="sibTrans2D1" presStyleIdx="1" presStyleCnt="2"/>
      <dgm:spPr/>
    </dgm:pt>
    <dgm:pt modelId="{6DC92A86-0A29-974A-BC53-CF1290E19E45}" type="pres">
      <dgm:prSet presAssocID="{F73DFBD4-B394-43C8-BD88-AA4C68607065}" presName="connectorText" presStyleLbl="sibTrans2D1" presStyleIdx="1" presStyleCnt="2"/>
      <dgm:spPr/>
    </dgm:pt>
    <dgm:pt modelId="{36CA2250-E0EF-334B-BC3E-AA8BC4B6D92F}" type="pres">
      <dgm:prSet presAssocID="{DAB39526-3472-4392-B2AD-78CD84A0D795}" presName="node" presStyleLbl="node1" presStyleIdx="2" presStyleCnt="3">
        <dgm:presLayoutVars>
          <dgm:bulletEnabled val="1"/>
        </dgm:presLayoutVars>
      </dgm:prSet>
      <dgm:spPr/>
    </dgm:pt>
  </dgm:ptLst>
  <dgm:cxnLst>
    <dgm:cxn modelId="{6B7BA601-527C-463C-B4BE-E52765215190}" srcId="{C72A73F8-547C-4C87-B4E6-ADB22DAE7A68}" destId="{5DDF4A89-FAF3-4DA9-9EF0-47BC5CEF6543}" srcOrd="0" destOrd="0" parTransId="{92623B89-9F45-4753-970A-37C2B93DBC4C}" sibTransId="{000DE61B-7E7C-4CEF-AD68-E8A1D1DF9114}"/>
    <dgm:cxn modelId="{92B32124-35B1-F946-900F-019EA8BECE06}" type="presOf" srcId="{C72A73F8-547C-4C87-B4E6-ADB22DAE7A68}" destId="{88A5A4D4-1339-AF4C-9E25-9BB8D318D88A}" srcOrd="0" destOrd="0" presId="urn:microsoft.com/office/officeart/2005/8/layout/process1"/>
    <dgm:cxn modelId="{C6D2345F-34F9-0445-957A-48DD91D9F204}" type="presOf" srcId="{964C1D04-FF2C-41A1-B2EA-3EFD86394875}" destId="{AA2BFA3A-CBAA-FB40-B88C-CC3E55997571}" srcOrd="0" destOrd="0" presId="urn:microsoft.com/office/officeart/2005/8/layout/process1"/>
    <dgm:cxn modelId="{B47BB972-5654-4509-8D58-603F33500E05}" srcId="{C72A73F8-547C-4C87-B4E6-ADB22DAE7A68}" destId="{DAB39526-3472-4392-B2AD-78CD84A0D795}" srcOrd="2" destOrd="0" parTransId="{562D2DF9-0A9B-46EA-ADF7-F744E4591D54}" sibTransId="{F403FC6F-A180-4060-AA4C-4FB2FB769042}"/>
    <dgm:cxn modelId="{B4AE3556-4EB0-4E24-8110-4DD7B59539E1}" srcId="{C72A73F8-547C-4C87-B4E6-ADB22DAE7A68}" destId="{964C1D04-FF2C-41A1-B2EA-3EFD86394875}" srcOrd="1" destOrd="0" parTransId="{9E221355-A337-4D68-AF5F-61FD4ADB5C93}" sibTransId="{F73DFBD4-B394-43C8-BD88-AA4C68607065}"/>
    <dgm:cxn modelId="{4EFEC977-C3C7-064E-86C3-F5811FC0138E}" type="presOf" srcId="{000DE61B-7E7C-4CEF-AD68-E8A1D1DF9114}" destId="{7FE182E5-90E3-8B42-9B59-6E42DE2DD99A}" srcOrd="0" destOrd="0" presId="urn:microsoft.com/office/officeart/2005/8/layout/process1"/>
    <dgm:cxn modelId="{04FC6C88-2FE7-AF41-AF04-1BA77A5D1D5A}" type="presOf" srcId="{F73DFBD4-B394-43C8-BD88-AA4C68607065}" destId="{89D4F63F-462B-0F48-9680-349F4DE2CDA2}" srcOrd="0" destOrd="0" presId="urn:microsoft.com/office/officeart/2005/8/layout/process1"/>
    <dgm:cxn modelId="{34AC679F-6CC3-EB48-9219-4B09B71FF48E}" type="presOf" srcId="{5DDF4A89-FAF3-4DA9-9EF0-47BC5CEF6543}" destId="{511B1AF3-BC63-6B40-B522-44C4674727F7}" srcOrd="0" destOrd="0" presId="urn:microsoft.com/office/officeart/2005/8/layout/process1"/>
    <dgm:cxn modelId="{F42BACC4-CDD1-1045-9088-4098C04B872C}" type="presOf" srcId="{000DE61B-7E7C-4CEF-AD68-E8A1D1DF9114}" destId="{3F9EAEA3-890C-4C4A-AF87-EEA8649DAB54}" srcOrd="1" destOrd="0" presId="urn:microsoft.com/office/officeart/2005/8/layout/process1"/>
    <dgm:cxn modelId="{6C8331E1-E801-3141-9A28-BE018E4E486C}" type="presOf" srcId="{F73DFBD4-B394-43C8-BD88-AA4C68607065}" destId="{6DC92A86-0A29-974A-BC53-CF1290E19E45}" srcOrd="1" destOrd="0" presId="urn:microsoft.com/office/officeart/2005/8/layout/process1"/>
    <dgm:cxn modelId="{1D9B8FF5-D808-594B-8F40-4E3995328A41}" type="presOf" srcId="{DAB39526-3472-4392-B2AD-78CD84A0D795}" destId="{36CA2250-E0EF-334B-BC3E-AA8BC4B6D92F}" srcOrd="0" destOrd="0" presId="urn:microsoft.com/office/officeart/2005/8/layout/process1"/>
    <dgm:cxn modelId="{5FF2D774-67DA-B04A-9B97-B26725D50387}" type="presParOf" srcId="{88A5A4D4-1339-AF4C-9E25-9BB8D318D88A}" destId="{511B1AF3-BC63-6B40-B522-44C4674727F7}" srcOrd="0" destOrd="0" presId="urn:microsoft.com/office/officeart/2005/8/layout/process1"/>
    <dgm:cxn modelId="{80A4F7EC-896B-D346-A7FA-315346FACE67}" type="presParOf" srcId="{88A5A4D4-1339-AF4C-9E25-9BB8D318D88A}" destId="{7FE182E5-90E3-8B42-9B59-6E42DE2DD99A}" srcOrd="1" destOrd="0" presId="urn:microsoft.com/office/officeart/2005/8/layout/process1"/>
    <dgm:cxn modelId="{0D3D3D2E-9EC9-CE48-B7E5-CC14E2E27D7A}" type="presParOf" srcId="{7FE182E5-90E3-8B42-9B59-6E42DE2DD99A}" destId="{3F9EAEA3-890C-4C4A-AF87-EEA8649DAB54}" srcOrd="0" destOrd="0" presId="urn:microsoft.com/office/officeart/2005/8/layout/process1"/>
    <dgm:cxn modelId="{07BA0CA9-ECB2-2B46-B4A6-F489A22CBFF8}" type="presParOf" srcId="{88A5A4D4-1339-AF4C-9E25-9BB8D318D88A}" destId="{AA2BFA3A-CBAA-FB40-B88C-CC3E55997571}" srcOrd="2" destOrd="0" presId="urn:microsoft.com/office/officeart/2005/8/layout/process1"/>
    <dgm:cxn modelId="{08618296-0477-4844-9ADC-E47A012EB58E}" type="presParOf" srcId="{88A5A4D4-1339-AF4C-9E25-9BB8D318D88A}" destId="{89D4F63F-462B-0F48-9680-349F4DE2CDA2}" srcOrd="3" destOrd="0" presId="urn:microsoft.com/office/officeart/2005/8/layout/process1"/>
    <dgm:cxn modelId="{CA4CA8BD-7B58-8A4D-9A13-34BA687EF5FD}" type="presParOf" srcId="{89D4F63F-462B-0F48-9680-349F4DE2CDA2}" destId="{6DC92A86-0A29-974A-BC53-CF1290E19E45}" srcOrd="0" destOrd="0" presId="urn:microsoft.com/office/officeart/2005/8/layout/process1"/>
    <dgm:cxn modelId="{73A7B36E-ED4C-BA48-AFA9-45C57B47DDA6}" type="presParOf" srcId="{88A5A4D4-1339-AF4C-9E25-9BB8D318D88A}" destId="{36CA2250-E0EF-334B-BC3E-AA8BC4B6D92F}"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661B18-C544-7348-B56B-F41BE3AA6165}" type="doc">
      <dgm:prSet loTypeId="urn:microsoft.com/office/officeart/2005/8/layout/matrix2" loCatId="" qsTypeId="urn:microsoft.com/office/officeart/2005/8/quickstyle/simple1" qsCatId="simple" csTypeId="urn:microsoft.com/office/officeart/2005/8/colors/accent1_2" csCatId="accent1" phldr="1"/>
      <dgm:spPr/>
      <dgm:t>
        <a:bodyPr/>
        <a:lstStyle/>
        <a:p>
          <a:endParaRPr lang="en-GB"/>
        </a:p>
      </dgm:t>
    </dgm:pt>
    <dgm:pt modelId="{7FFB0231-D60D-9044-A94F-B7EBF605E136}">
      <dgm:prSet phldrT="[Text]"/>
      <dgm:spPr/>
      <dgm:t>
        <a:bodyPr/>
        <a:lstStyle/>
        <a:p>
          <a:pPr>
            <a:buNone/>
          </a:pPr>
          <a:r>
            <a:rPr lang="en-PK" b="1"/>
            <a:t>Coherence (shared purpose): </a:t>
          </a:r>
          <a:r>
            <a:rPr lang="en-PK"/>
            <a:t>Teams succeed when everyone understands </a:t>
          </a:r>
          <a:r>
            <a:rPr lang="en-PK" b="1"/>
            <a:t>what CGA/Virtual Ward is for</a:t>
          </a:r>
          <a:r>
            <a:rPr lang="en-PK"/>
            <a:t> (prevention, function, avoiding admission). Confusion about aims leads to parallel assessments and duplication.</a:t>
          </a:r>
          <a:endParaRPr lang="en-GB"/>
        </a:p>
      </dgm:t>
    </dgm:pt>
    <dgm:pt modelId="{41FE88F3-C0F4-6E47-9334-BCC00B1E2266}" type="parTrans" cxnId="{CDAB8036-010D-9743-BC76-D8AFAA3BB34C}">
      <dgm:prSet/>
      <dgm:spPr/>
      <dgm:t>
        <a:bodyPr/>
        <a:lstStyle/>
        <a:p>
          <a:endParaRPr lang="en-GB"/>
        </a:p>
      </dgm:t>
    </dgm:pt>
    <dgm:pt modelId="{AD91A821-741D-9549-957F-7BCCE2235587}" type="sibTrans" cxnId="{CDAB8036-010D-9743-BC76-D8AFAA3BB34C}">
      <dgm:prSet/>
      <dgm:spPr/>
      <dgm:t>
        <a:bodyPr/>
        <a:lstStyle/>
        <a:p>
          <a:endParaRPr lang="en-GB"/>
        </a:p>
      </dgm:t>
    </dgm:pt>
    <dgm:pt modelId="{6A388EE3-BB24-6F4E-93B4-F431A79C0D31}">
      <dgm:prSet phldrT="[Text]" phldr="1"/>
      <dgm:spPr/>
      <dgm:t>
        <a:bodyPr/>
        <a:lstStyle/>
        <a:p>
          <a:endParaRPr lang="en-GB"/>
        </a:p>
      </dgm:t>
    </dgm:pt>
    <dgm:pt modelId="{4408D9CA-D2B0-EF4A-AB88-EA223AF57946}" type="parTrans" cxnId="{C528D819-108A-4E40-9D84-58D2D5F99BC3}">
      <dgm:prSet/>
      <dgm:spPr/>
      <dgm:t>
        <a:bodyPr/>
        <a:lstStyle/>
        <a:p>
          <a:endParaRPr lang="en-GB"/>
        </a:p>
      </dgm:t>
    </dgm:pt>
    <dgm:pt modelId="{134F452C-F765-9147-9E86-4F1A125332C6}" type="sibTrans" cxnId="{C528D819-108A-4E40-9D84-58D2D5F99BC3}">
      <dgm:prSet/>
      <dgm:spPr/>
      <dgm:t>
        <a:bodyPr/>
        <a:lstStyle/>
        <a:p>
          <a:endParaRPr lang="en-GB"/>
        </a:p>
      </dgm:t>
    </dgm:pt>
    <dgm:pt modelId="{3C14501A-0B0B-C442-A06C-3753FEB31A73}">
      <dgm:prSet/>
      <dgm:spPr/>
      <dgm:t>
        <a:bodyPr/>
        <a:lstStyle/>
        <a:p>
          <a:pPr>
            <a:buNone/>
          </a:pPr>
          <a:r>
            <a:rPr lang="en-PK" b="1"/>
            <a:t>Collective action (doing the work): </a:t>
          </a:r>
          <a:r>
            <a:rPr lang="en-PK"/>
            <a:t>Shared care plans, interoperable records and </a:t>
          </a:r>
          <a:r>
            <a:rPr lang="en-PK" b="1"/>
            <a:t>clear escalation</a:t>
          </a:r>
          <a:r>
            <a:rPr lang="en-PK"/>
            <a:t> make daily tasks doable; lack of access, short visits, or agency churn </a:t>
          </a:r>
          <a:r>
            <a:rPr lang="en-PK" b="1"/>
            <a:t>blocks delivery</a:t>
          </a:r>
          <a:r>
            <a:rPr lang="en-PK"/>
            <a:t> even with goodwill.</a:t>
          </a:r>
        </a:p>
      </dgm:t>
    </dgm:pt>
    <dgm:pt modelId="{432ED554-25B5-2444-8F42-EE9BF15C4215}" type="parTrans" cxnId="{BFFE243C-0968-0C41-B1FC-ADEE4D3D4F27}">
      <dgm:prSet/>
      <dgm:spPr/>
      <dgm:t>
        <a:bodyPr/>
        <a:lstStyle/>
        <a:p>
          <a:endParaRPr lang="en-GB"/>
        </a:p>
      </dgm:t>
    </dgm:pt>
    <dgm:pt modelId="{EE2E7080-F9A6-F14A-85C8-9E0B0DAFC0C3}" type="sibTrans" cxnId="{BFFE243C-0968-0C41-B1FC-ADEE4D3D4F27}">
      <dgm:prSet/>
      <dgm:spPr/>
      <dgm:t>
        <a:bodyPr/>
        <a:lstStyle/>
        <a:p>
          <a:endParaRPr lang="en-GB"/>
        </a:p>
      </dgm:t>
    </dgm:pt>
    <dgm:pt modelId="{E936F417-96F3-1841-B55D-34B4E5234009}">
      <dgm:prSet/>
      <dgm:spPr/>
      <dgm:t>
        <a:bodyPr/>
        <a:lstStyle/>
        <a:p>
          <a:pPr>
            <a:buNone/>
          </a:pPr>
          <a:r>
            <a:rPr lang="en-PK" b="1"/>
            <a:t>Reflexive monitoring (learning &amp; adaption): </a:t>
          </a:r>
          <a:r>
            <a:rPr lang="en-PK"/>
            <a:t>Services that track </a:t>
          </a:r>
          <a:r>
            <a:rPr lang="en-PK" b="1"/>
            <a:t>goal attainment, falls, carer strain and patient activation</a:t>
          </a:r>
          <a:r>
            <a:rPr lang="en-PK"/>
            <a:t> refine quickly; those counting only contacts/throughput </a:t>
          </a:r>
          <a:r>
            <a:rPr lang="en-PK" b="1"/>
            <a:t>miss problems</a:t>
          </a:r>
          <a:r>
            <a:rPr lang="en-PK"/>
            <a:t> and slide back to business-as-usual (Shiwani </a:t>
          </a:r>
          <a:r>
            <a:rPr lang="en-PK" i="1"/>
            <a:t>et al.</a:t>
          </a:r>
          <a:r>
            <a:rPr lang="en-PK"/>
            <a:t>, 2023).</a:t>
          </a:r>
        </a:p>
      </dgm:t>
    </dgm:pt>
    <dgm:pt modelId="{56B3397E-E00F-3D41-928F-E0401CF6B7AF}" type="parTrans" cxnId="{BA0B5287-E9B7-3842-806A-6383E3B691A4}">
      <dgm:prSet/>
      <dgm:spPr/>
      <dgm:t>
        <a:bodyPr/>
        <a:lstStyle/>
        <a:p>
          <a:endParaRPr lang="en-GB"/>
        </a:p>
      </dgm:t>
    </dgm:pt>
    <dgm:pt modelId="{5C34B4F8-62F0-3442-BDEF-AD75E3CD42B0}" type="sibTrans" cxnId="{BA0B5287-E9B7-3842-806A-6383E3B691A4}">
      <dgm:prSet/>
      <dgm:spPr/>
      <dgm:t>
        <a:bodyPr/>
        <a:lstStyle/>
        <a:p>
          <a:endParaRPr lang="en-GB"/>
        </a:p>
      </dgm:t>
    </dgm:pt>
    <dgm:pt modelId="{CFB3318B-51B4-B042-A272-F67C9FD0FB18}">
      <dgm:prSet/>
      <dgm:spPr/>
      <dgm:t>
        <a:bodyPr/>
        <a:lstStyle/>
        <a:p>
          <a:pPr>
            <a:buNone/>
          </a:pPr>
          <a:r>
            <a:rPr lang="en-PK" b="1"/>
            <a:t>Cognitive participation (buy-in &amp; champions): </a:t>
          </a:r>
          <a:r>
            <a:rPr lang="en-PK"/>
            <a:t>Named clinical leads and link workers pull services together; without champions, EHCH rounds or deprescribing clinics stall after pilots (Huddlestone </a:t>
          </a:r>
          <a:r>
            <a:rPr lang="en-PK" i="1"/>
            <a:t>et al.</a:t>
          </a:r>
          <a:r>
            <a:rPr lang="en-PK"/>
            <a:t>, 2020).</a:t>
          </a:r>
        </a:p>
      </dgm:t>
    </dgm:pt>
    <dgm:pt modelId="{4CDAAAFF-8B4D-804A-9947-23C47DFAF24D}" type="sibTrans" cxnId="{73DE4649-9B65-A841-B59E-4B30C8B5B47E}">
      <dgm:prSet/>
      <dgm:spPr/>
      <dgm:t>
        <a:bodyPr/>
        <a:lstStyle/>
        <a:p>
          <a:endParaRPr lang="en-GB"/>
        </a:p>
      </dgm:t>
    </dgm:pt>
    <dgm:pt modelId="{38BFE788-A029-6B4B-904D-6D4F06FA8475}" type="parTrans" cxnId="{73DE4649-9B65-A841-B59E-4B30C8B5B47E}">
      <dgm:prSet/>
      <dgm:spPr/>
      <dgm:t>
        <a:bodyPr/>
        <a:lstStyle/>
        <a:p>
          <a:endParaRPr lang="en-GB"/>
        </a:p>
      </dgm:t>
    </dgm:pt>
    <dgm:pt modelId="{080CF498-C553-5F48-B602-558B721B99B4}" type="pres">
      <dgm:prSet presAssocID="{24661B18-C544-7348-B56B-F41BE3AA6165}" presName="matrix" presStyleCnt="0">
        <dgm:presLayoutVars>
          <dgm:chMax val="1"/>
          <dgm:dir/>
          <dgm:resizeHandles val="exact"/>
        </dgm:presLayoutVars>
      </dgm:prSet>
      <dgm:spPr/>
    </dgm:pt>
    <dgm:pt modelId="{238DAF1B-0D43-BB4F-9BC0-28134C68F3F3}" type="pres">
      <dgm:prSet presAssocID="{24661B18-C544-7348-B56B-F41BE3AA6165}" presName="axisShape" presStyleLbl="bgShp" presStyleIdx="0" presStyleCnt="1"/>
      <dgm:spPr/>
    </dgm:pt>
    <dgm:pt modelId="{7C7A788D-E955-3042-A595-B63EB236DFA2}" type="pres">
      <dgm:prSet presAssocID="{24661B18-C544-7348-B56B-F41BE3AA6165}" presName="rect1" presStyleLbl="node1" presStyleIdx="0" presStyleCnt="4">
        <dgm:presLayoutVars>
          <dgm:chMax val="0"/>
          <dgm:chPref val="0"/>
          <dgm:bulletEnabled val="1"/>
        </dgm:presLayoutVars>
      </dgm:prSet>
      <dgm:spPr/>
    </dgm:pt>
    <dgm:pt modelId="{F6DC7E89-5BB9-8342-9DA5-3C4EE9F1F09C}" type="pres">
      <dgm:prSet presAssocID="{24661B18-C544-7348-B56B-F41BE3AA6165}" presName="rect2" presStyleLbl="node1" presStyleIdx="1" presStyleCnt="4">
        <dgm:presLayoutVars>
          <dgm:chMax val="0"/>
          <dgm:chPref val="0"/>
          <dgm:bulletEnabled val="1"/>
        </dgm:presLayoutVars>
      </dgm:prSet>
      <dgm:spPr/>
    </dgm:pt>
    <dgm:pt modelId="{920BD721-67EC-FE48-82B8-DBD4882E4F7C}" type="pres">
      <dgm:prSet presAssocID="{24661B18-C544-7348-B56B-F41BE3AA6165}" presName="rect3" presStyleLbl="node1" presStyleIdx="2" presStyleCnt="4">
        <dgm:presLayoutVars>
          <dgm:chMax val="0"/>
          <dgm:chPref val="0"/>
          <dgm:bulletEnabled val="1"/>
        </dgm:presLayoutVars>
      </dgm:prSet>
      <dgm:spPr/>
    </dgm:pt>
    <dgm:pt modelId="{172BEBE8-5524-ED4E-A7E4-4F9E38AB5B9F}" type="pres">
      <dgm:prSet presAssocID="{24661B18-C544-7348-B56B-F41BE3AA6165}" presName="rect4" presStyleLbl="node1" presStyleIdx="3" presStyleCnt="4">
        <dgm:presLayoutVars>
          <dgm:chMax val="0"/>
          <dgm:chPref val="0"/>
          <dgm:bulletEnabled val="1"/>
        </dgm:presLayoutVars>
      </dgm:prSet>
      <dgm:spPr/>
    </dgm:pt>
  </dgm:ptLst>
  <dgm:cxnLst>
    <dgm:cxn modelId="{C528D819-108A-4E40-9D84-58D2D5F99BC3}" srcId="{24661B18-C544-7348-B56B-F41BE3AA6165}" destId="{6A388EE3-BB24-6F4E-93B4-F431A79C0D31}" srcOrd="4" destOrd="0" parTransId="{4408D9CA-D2B0-EF4A-AB88-EA223AF57946}" sibTransId="{134F452C-F765-9147-9E86-4F1A125332C6}"/>
    <dgm:cxn modelId="{51AF0025-D01D-324E-893F-A029D5DBA1A3}" type="presOf" srcId="{7FFB0231-D60D-9044-A94F-B7EBF605E136}" destId="{7C7A788D-E955-3042-A595-B63EB236DFA2}" srcOrd="0" destOrd="0" presId="urn:microsoft.com/office/officeart/2005/8/layout/matrix2"/>
    <dgm:cxn modelId="{CDAB8036-010D-9743-BC76-D8AFAA3BB34C}" srcId="{24661B18-C544-7348-B56B-F41BE3AA6165}" destId="{7FFB0231-D60D-9044-A94F-B7EBF605E136}" srcOrd="0" destOrd="0" parTransId="{41FE88F3-C0F4-6E47-9334-BCC00B1E2266}" sibTransId="{AD91A821-741D-9549-957F-7BCCE2235587}"/>
    <dgm:cxn modelId="{AE9DD03B-29E9-E746-8E26-8C6AE1DB2085}" type="presOf" srcId="{CFB3318B-51B4-B042-A272-F67C9FD0FB18}" destId="{F6DC7E89-5BB9-8342-9DA5-3C4EE9F1F09C}" srcOrd="0" destOrd="0" presId="urn:microsoft.com/office/officeart/2005/8/layout/matrix2"/>
    <dgm:cxn modelId="{BFFE243C-0968-0C41-B1FC-ADEE4D3D4F27}" srcId="{24661B18-C544-7348-B56B-F41BE3AA6165}" destId="{3C14501A-0B0B-C442-A06C-3753FEB31A73}" srcOrd="2" destOrd="0" parTransId="{432ED554-25B5-2444-8F42-EE9BF15C4215}" sibTransId="{EE2E7080-F9A6-F14A-85C8-9E0B0DAFC0C3}"/>
    <dgm:cxn modelId="{9D5E9668-7041-364D-8A5E-772A241C7748}" type="presOf" srcId="{24661B18-C544-7348-B56B-F41BE3AA6165}" destId="{080CF498-C553-5F48-B602-558B721B99B4}" srcOrd="0" destOrd="0" presId="urn:microsoft.com/office/officeart/2005/8/layout/matrix2"/>
    <dgm:cxn modelId="{73DE4649-9B65-A841-B59E-4B30C8B5B47E}" srcId="{24661B18-C544-7348-B56B-F41BE3AA6165}" destId="{CFB3318B-51B4-B042-A272-F67C9FD0FB18}" srcOrd="1" destOrd="0" parTransId="{38BFE788-A029-6B4B-904D-6D4F06FA8475}" sibTransId="{4CDAAAFF-8B4D-804A-9947-23C47DFAF24D}"/>
    <dgm:cxn modelId="{D5383A4B-B5D0-2249-A549-A14938171534}" type="presOf" srcId="{3C14501A-0B0B-C442-A06C-3753FEB31A73}" destId="{920BD721-67EC-FE48-82B8-DBD4882E4F7C}" srcOrd="0" destOrd="0" presId="urn:microsoft.com/office/officeart/2005/8/layout/matrix2"/>
    <dgm:cxn modelId="{BA0B5287-E9B7-3842-806A-6383E3B691A4}" srcId="{24661B18-C544-7348-B56B-F41BE3AA6165}" destId="{E936F417-96F3-1841-B55D-34B4E5234009}" srcOrd="3" destOrd="0" parTransId="{56B3397E-E00F-3D41-928F-E0401CF6B7AF}" sibTransId="{5C34B4F8-62F0-3442-BDEF-AD75E3CD42B0}"/>
    <dgm:cxn modelId="{1B0042D0-9F05-2742-AE12-C8D6BDD30DD8}" type="presOf" srcId="{E936F417-96F3-1841-B55D-34B4E5234009}" destId="{172BEBE8-5524-ED4E-A7E4-4F9E38AB5B9F}" srcOrd="0" destOrd="0" presId="urn:microsoft.com/office/officeart/2005/8/layout/matrix2"/>
    <dgm:cxn modelId="{799393D5-4F66-A646-B3CE-52B67702204F}" type="presParOf" srcId="{080CF498-C553-5F48-B602-558B721B99B4}" destId="{238DAF1B-0D43-BB4F-9BC0-28134C68F3F3}" srcOrd="0" destOrd="0" presId="urn:microsoft.com/office/officeart/2005/8/layout/matrix2"/>
    <dgm:cxn modelId="{635960A7-6A31-554A-8583-25DEBAB9CCB6}" type="presParOf" srcId="{080CF498-C553-5F48-B602-558B721B99B4}" destId="{7C7A788D-E955-3042-A595-B63EB236DFA2}" srcOrd="1" destOrd="0" presId="urn:microsoft.com/office/officeart/2005/8/layout/matrix2"/>
    <dgm:cxn modelId="{1A524AC9-AE79-094B-A6C1-887D5C229B8E}" type="presParOf" srcId="{080CF498-C553-5F48-B602-558B721B99B4}" destId="{F6DC7E89-5BB9-8342-9DA5-3C4EE9F1F09C}" srcOrd="2" destOrd="0" presId="urn:microsoft.com/office/officeart/2005/8/layout/matrix2"/>
    <dgm:cxn modelId="{0F866F4F-69F1-784E-9410-829F31ADC977}" type="presParOf" srcId="{080CF498-C553-5F48-B602-558B721B99B4}" destId="{920BD721-67EC-FE48-82B8-DBD4882E4F7C}" srcOrd="3" destOrd="0" presId="urn:microsoft.com/office/officeart/2005/8/layout/matrix2"/>
    <dgm:cxn modelId="{C3726312-003F-EF41-B1EC-C6380E92C804}" type="presParOf" srcId="{080CF498-C553-5F48-B602-558B721B99B4}" destId="{172BEBE8-5524-ED4E-A7E4-4F9E38AB5B9F}" srcOrd="4" destOrd="0" presId="urn:microsoft.com/office/officeart/2005/8/layout/matrix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C4CF1A-5782-E24E-BBBF-10AA58122647}" type="doc">
      <dgm:prSet loTypeId="urn:microsoft.com/office/officeart/2005/8/layout/cycle8" loCatId="" qsTypeId="urn:microsoft.com/office/officeart/2005/8/quickstyle/simple3" qsCatId="simple" csTypeId="urn:microsoft.com/office/officeart/2005/8/colors/accent1_2" csCatId="accent1" phldr="1"/>
      <dgm:spPr/>
    </dgm:pt>
    <dgm:pt modelId="{B003AEF9-0948-6A46-B68A-BC2F6A48B391}">
      <dgm:prSet phldrT="[Text]"/>
      <dgm:spPr/>
      <dgm:t>
        <a:bodyPr/>
        <a:lstStyle/>
        <a:p>
          <a:r>
            <a:rPr lang="en-PK" b="1"/>
            <a:t>Fragmented records and interoperability gaps:</a:t>
          </a:r>
          <a:r>
            <a:rPr lang="en-PK"/>
            <a:t> Older people repeat their history at every hand-off, key information gets missed (medications, risks, preferences), and care plans do not follow them between hospital, GP, community teams, and care homes so progress stalls and confidence drops (Cam </a:t>
          </a:r>
          <a:r>
            <a:rPr lang="en-PK" i="1"/>
            <a:t>et al.</a:t>
          </a:r>
          <a:r>
            <a:rPr lang="en-PK"/>
            <a:t>, 2023).</a:t>
          </a:r>
          <a:endParaRPr lang="en-GB"/>
        </a:p>
      </dgm:t>
    </dgm:pt>
    <dgm:pt modelId="{9B053621-B0EA-034E-80EE-ADD9A734D22D}" type="parTrans" cxnId="{4D5EBAFA-7935-4B47-A59B-7CAD7EE8DF5B}">
      <dgm:prSet/>
      <dgm:spPr/>
      <dgm:t>
        <a:bodyPr/>
        <a:lstStyle/>
        <a:p>
          <a:endParaRPr lang="en-GB"/>
        </a:p>
      </dgm:t>
    </dgm:pt>
    <dgm:pt modelId="{1ED62162-6B8C-1E4B-9F5A-F44D1E869C51}" type="sibTrans" cxnId="{4D5EBAFA-7935-4B47-A59B-7CAD7EE8DF5B}">
      <dgm:prSet/>
      <dgm:spPr/>
      <dgm:t>
        <a:bodyPr/>
        <a:lstStyle/>
        <a:p>
          <a:endParaRPr lang="en-GB"/>
        </a:p>
      </dgm:t>
    </dgm:pt>
    <dgm:pt modelId="{A41CD23C-AFAB-6D4B-9EF1-AA2C8A7869BE}">
      <dgm:prSet/>
      <dgm:spPr/>
      <dgm:t>
        <a:bodyPr/>
        <a:lstStyle/>
        <a:p>
          <a:r>
            <a:rPr lang="en-PK" b="1"/>
            <a:t>Short visit times and an unstable home-care market:</a:t>
          </a:r>
          <a:r>
            <a:rPr lang="en-PK"/>
            <a:t> Rapid staff turnover and 15-minute visits leave little time for safe mobility practice, medication checks, or goal review; without continuity, people lose skills and become more dependent (Shen, McGarry and Gandhi, 2023).</a:t>
          </a:r>
        </a:p>
      </dgm:t>
    </dgm:pt>
    <dgm:pt modelId="{57816FAB-325D-7B44-9303-133A600852C9}" type="parTrans" cxnId="{40235F90-2FEF-CD4C-B25D-9CE46AF16B02}">
      <dgm:prSet/>
      <dgm:spPr/>
      <dgm:t>
        <a:bodyPr/>
        <a:lstStyle/>
        <a:p>
          <a:endParaRPr lang="en-GB"/>
        </a:p>
      </dgm:t>
    </dgm:pt>
    <dgm:pt modelId="{06CAC011-A538-6D48-B143-11B90361A01D}" type="sibTrans" cxnId="{40235F90-2FEF-CD4C-B25D-9CE46AF16B02}">
      <dgm:prSet/>
      <dgm:spPr/>
      <dgm:t>
        <a:bodyPr/>
        <a:lstStyle/>
        <a:p>
          <a:endParaRPr lang="en-GB"/>
        </a:p>
      </dgm:t>
    </dgm:pt>
    <dgm:pt modelId="{514B43FD-9A3F-224C-9E23-6BB9C70D88B4}">
      <dgm:prSet/>
      <dgm:spPr/>
      <dgm:t>
        <a:bodyPr/>
        <a:lstStyle/>
        <a:p>
          <a:r>
            <a:rPr lang="en-PK" b="1"/>
            <a:t>Inequalities by deprivation, ethnicity, and rurality:</a:t>
          </a:r>
          <a:r>
            <a:rPr lang="en-PK"/>
            <a:t> Poor transport, language barriers, and limited local services mean some groups get later, thinner support; even when choice exists, it is not real if people cannot reach classes, get interpreters, or afford data for digital tools (Spiers </a:t>
          </a:r>
          <a:r>
            <a:rPr lang="en-PK" i="1"/>
            <a:t>et al.</a:t>
          </a:r>
          <a:r>
            <a:rPr lang="en-PK"/>
            <a:t>, 2024).</a:t>
          </a:r>
        </a:p>
      </dgm:t>
    </dgm:pt>
    <dgm:pt modelId="{3D85049E-A511-EB4E-9E7D-F7CD4CB5AB9C}" type="parTrans" cxnId="{FFA4E6BB-A89A-EE4D-8709-F0FC8BA678F6}">
      <dgm:prSet/>
      <dgm:spPr/>
      <dgm:t>
        <a:bodyPr/>
        <a:lstStyle/>
        <a:p>
          <a:endParaRPr lang="en-GB"/>
        </a:p>
      </dgm:t>
    </dgm:pt>
    <dgm:pt modelId="{4E27895C-3757-644C-B5B5-7F2C940130D1}" type="sibTrans" cxnId="{FFA4E6BB-A89A-EE4D-8709-F0FC8BA678F6}">
      <dgm:prSet/>
      <dgm:spPr/>
      <dgm:t>
        <a:bodyPr/>
        <a:lstStyle/>
        <a:p>
          <a:endParaRPr lang="en-GB"/>
        </a:p>
      </dgm:t>
    </dgm:pt>
    <dgm:pt modelId="{EF902DD7-0A1B-794C-9B1B-9D4EF2C8E2FA}" type="pres">
      <dgm:prSet presAssocID="{1CC4CF1A-5782-E24E-BBBF-10AA58122647}" presName="compositeShape" presStyleCnt="0">
        <dgm:presLayoutVars>
          <dgm:chMax val="7"/>
          <dgm:dir/>
          <dgm:resizeHandles val="exact"/>
        </dgm:presLayoutVars>
      </dgm:prSet>
      <dgm:spPr/>
    </dgm:pt>
    <dgm:pt modelId="{B4CA17C8-765F-A442-BE96-99C26E1DD622}" type="pres">
      <dgm:prSet presAssocID="{1CC4CF1A-5782-E24E-BBBF-10AA58122647}" presName="wedge1" presStyleLbl="node1" presStyleIdx="0" presStyleCnt="3"/>
      <dgm:spPr/>
    </dgm:pt>
    <dgm:pt modelId="{EA33AA31-7514-9B41-A4A8-1E92DBB38942}" type="pres">
      <dgm:prSet presAssocID="{1CC4CF1A-5782-E24E-BBBF-10AA58122647}" presName="dummy1a" presStyleCnt="0"/>
      <dgm:spPr/>
    </dgm:pt>
    <dgm:pt modelId="{F83C1305-EE25-294F-B862-74B0BFA2A74F}" type="pres">
      <dgm:prSet presAssocID="{1CC4CF1A-5782-E24E-BBBF-10AA58122647}" presName="dummy1b" presStyleCnt="0"/>
      <dgm:spPr/>
    </dgm:pt>
    <dgm:pt modelId="{5E660775-0B51-A149-931F-72D1F6FD6CEF}" type="pres">
      <dgm:prSet presAssocID="{1CC4CF1A-5782-E24E-BBBF-10AA58122647}" presName="wedge1Tx" presStyleLbl="node1" presStyleIdx="0" presStyleCnt="3">
        <dgm:presLayoutVars>
          <dgm:chMax val="0"/>
          <dgm:chPref val="0"/>
          <dgm:bulletEnabled val="1"/>
        </dgm:presLayoutVars>
      </dgm:prSet>
      <dgm:spPr/>
    </dgm:pt>
    <dgm:pt modelId="{743CFB46-BF84-0445-ABB9-54F8AEEF4574}" type="pres">
      <dgm:prSet presAssocID="{1CC4CF1A-5782-E24E-BBBF-10AA58122647}" presName="wedge2" presStyleLbl="node1" presStyleIdx="1" presStyleCnt="3"/>
      <dgm:spPr/>
    </dgm:pt>
    <dgm:pt modelId="{741CB750-741C-2648-A7F9-78EBFE2949EB}" type="pres">
      <dgm:prSet presAssocID="{1CC4CF1A-5782-E24E-BBBF-10AA58122647}" presName="dummy2a" presStyleCnt="0"/>
      <dgm:spPr/>
    </dgm:pt>
    <dgm:pt modelId="{0758C454-DC33-EF4C-8C47-D517F71CB04F}" type="pres">
      <dgm:prSet presAssocID="{1CC4CF1A-5782-E24E-BBBF-10AA58122647}" presName="dummy2b" presStyleCnt="0"/>
      <dgm:spPr/>
    </dgm:pt>
    <dgm:pt modelId="{B6C7F05C-8EE1-7A4F-AAD6-985AD1AD3D7C}" type="pres">
      <dgm:prSet presAssocID="{1CC4CF1A-5782-E24E-BBBF-10AA58122647}" presName="wedge2Tx" presStyleLbl="node1" presStyleIdx="1" presStyleCnt="3">
        <dgm:presLayoutVars>
          <dgm:chMax val="0"/>
          <dgm:chPref val="0"/>
          <dgm:bulletEnabled val="1"/>
        </dgm:presLayoutVars>
      </dgm:prSet>
      <dgm:spPr/>
    </dgm:pt>
    <dgm:pt modelId="{C0546028-6D69-4B40-B4BD-85D428AE2020}" type="pres">
      <dgm:prSet presAssocID="{1CC4CF1A-5782-E24E-BBBF-10AA58122647}" presName="wedge3" presStyleLbl="node1" presStyleIdx="2" presStyleCnt="3"/>
      <dgm:spPr/>
    </dgm:pt>
    <dgm:pt modelId="{2A091767-640E-9C4F-8712-A0FA5D61E132}" type="pres">
      <dgm:prSet presAssocID="{1CC4CF1A-5782-E24E-BBBF-10AA58122647}" presName="dummy3a" presStyleCnt="0"/>
      <dgm:spPr/>
    </dgm:pt>
    <dgm:pt modelId="{698BE8C9-B811-0D4B-BC14-88946BCF53BD}" type="pres">
      <dgm:prSet presAssocID="{1CC4CF1A-5782-E24E-BBBF-10AA58122647}" presName="dummy3b" presStyleCnt="0"/>
      <dgm:spPr/>
    </dgm:pt>
    <dgm:pt modelId="{155DA4BA-4A10-6543-B36D-794CE0A4FE50}" type="pres">
      <dgm:prSet presAssocID="{1CC4CF1A-5782-E24E-BBBF-10AA58122647}" presName="wedge3Tx" presStyleLbl="node1" presStyleIdx="2" presStyleCnt="3">
        <dgm:presLayoutVars>
          <dgm:chMax val="0"/>
          <dgm:chPref val="0"/>
          <dgm:bulletEnabled val="1"/>
        </dgm:presLayoutVars>
      </dgm:prSet>
      <dgm:spPr/>
    </dgm:pt>
    <dgm:pt modelId="{F50CDB09-33F1-5B48-B2F2-6B865FBDAFDF}" type="pres">
      <dgm:prSet presAssocID="{1ED62162-6B8C-1E4B-9F5A-F44D1E869C51}" presName="arrowWedge1" presStyleLbl="fgSibTrans2D1" presStyleIdx="0" presStyleCnt="3"/>
      <dgm:spPr/>
    </dgm:pt>
    <dgm:pt modelId="{8A8032E1-CFE2-AD44-B0A2-1C44F46E8DAC}" type="pres">
      <dgm:prSet presAssocID="{06CAC011-A538-6D48-B143-11B90361A01D}" presName="arrowWedge2" presStyleLbl="fgSibTrans2D1" presStyleIdx="1" presStyleCnt="3"/>
      <dgm:spPr/>
    </dgm:pt>
    <dgm:pt modelId="{23825994-A759-984C-BC0A-BA2DC373A33A}" type="pres">
      <dgm:prSet presAssocID="{4E27895C-3757-644C-B5B5-7F2C940130D1}" presName="arrowWedge3" presStyleLbl="fgSibTrans2D1" presStyleIdx="2" presStyleCnt="3"/>
      <dgm:spPr/>
    </dgm:pt>
  </dgm:ptLst>
  <dgm:cxnLst>
    <dgm:cxn modelId="{054D2A23-8C80-684B-B7E1-C4AC1AC53956}" type="presOf" srcId="{A41CD23C-AFAB-6D4B-9EF1-AA2C8A7869BE}" destId="{B6C7F05C-8EE1-7A4F-AAD6-985AD1AD3D7C}" srcOrd="1" destOrd="0" presId="urn:microsoft.com/office/officeart/2005/8/layout/cycle8"/>
    <dgm:cxn modelId="{69CD4055-DF03-9345-8D2F-326CA13B67E9}" type="presOf" srcId="{1CC4CF1A-5782-E24E-BBBF-10AA58122647}" destId="{EF902DD7-0A1B-794C-9B1B-9D4EF2C8E2FA}" srcOrd="0" destOrd="0" presId="urn:microsoft.com/office/officeart/2005/8/layout/cycle8"/>
    <dgm:cxn modelId="{43064185-49A7-DE40-A8E7-65301497318C}" type="presOf" srcId="{B003AEF9-0948-6A46-B68A-BC2F6A48B391}" destId="{B4CA17C8-765F-A442-BE96-99C26E1DD622}" srcOrd="0" destOrd="0" presId="urn:microsoft.com/office/officeart/2005/8/layout/cycle8"/>
    <dgm:cxn modelId="{40235F90-2FEF-CD4C-B25D-9CE46AF16B02}" srcId="{1CC4CF1A-5782-E24E-BBBF-10AA58122647}" destId="{A41CD23C-AFAB-6D4B-9EF1-AA2C8A7869BE}" srcOrd="1" destOrd="0" parTransId="{57816FAB-325D-7B44-9303-133A600852C9}" sibTransId="{06CAC011-A538-6D48-B143-11B90361A01D}"/>
    <dgm:cxn modelId="{8605B097-F0C9-B049-8320-806E200BB90B}" type="presOf" srcId="{A41CD23C-AFAB-6D4B-9EF1-AA2C8A7869BE}" destId="{743CFB46-BF84-0445-ABB9-54F8AEEF4574}" srcOrd="0" destOrd="0" presId="urn:microsoft.com/office/officeart/2005/8/layout/cycle8"/>
    <dgm:cxn modelId="{89C560A3-BD78-7A4F-98AE-6624448D40DB}" type="presOf" srcId="{514B43FD-9A3F-224C-9E23-6BB9C70D88B4}" destId="{C0546028-6D69-4B40-B4BD-85D428AE2020}" srcOrd="0" destOrd="0" presId="urn:microsoft.com/office/officeart/2005/8/layout/cycle8"/>
    <dgm:cxn modelId="{582C04A7-4EE8-2D40-9A7B-6A65FD531F58}" type="presOf" srcId="{514B43FD-9A3F-224C-9E23-6BB9C70D88B4}" destId="{155DA4BA-4A10-6543-B36D-794CE0A4FE50}" srcOrd="1" destOrd="0" presId="urn:microsoft.com/office/officeart/2005/8/layout/cycle8"/>
    <dgm:cxn modelId="{FFA4E6BB-A89A-EE4D-8709-F0FC8BA678F6}" srcId="{1CC4CF1A-5782-E24E-BBBF-10AA58122647}" destId="{514B43FD-9A3F-224C-9E23-6BB9C70D88B4}" srcOrd="2" destOrd="0" parTransId="{3D85049E-A511-EB4E-9E7D-F7CD4CB5AB9C}" sibTransId="{4E27895C-3757-644C-B5B5-7F2C940130D1}"/>
    <dgm:cxn modelId="{6D26CCDC-79EF-2348-8FCF-9B7DD96CFFB3}" type="presOf" srcId="{B003AEF9-0948-6A46-B68A-BC2F6A48B391}" destId="{5E660775-0B51-A149-931F-72D1F6FD6CEF}" srcOrd="1" destOrd="0" presId="urn:microsoft.com/office/officeart/2005/8/layout/cycle8"/>
    <dgm:cxn modelId="{4D5EBAFA-7935-4B47-A59B-7CAD7EE8DF5B}" srcId="{1CC4CF1A-5782-E24E-BBBF-10AA58122647}" destId="{B003AEF9-0948-6A46-B68A-BC2F6A48B391}" srcOrd="0" destOrd="0" parTransId="{9B053621-B0EA-034E-80EE-ADD9A734D22D}" sibTransId="{1ED62162-6B8C-1E4B-9F5A-F44D1E869C51}"/>
    <dgm:cxn modelId="{1BC8686C-8930-804D-8F40-A5C6467A725E}" type="presParOf" srcId="{EF902DD7-0A1B-794C-9B1B-9D4EF2C8E2FA}" destId="{B4CA17C8-765F-A442-BE96-99C26E1DD622}" srcOrd="0" destOrd="0" presId="urn:microsoft.com/office/officeart/2005/8/layout/cycle8"/>
    <dgm:cxn modelId="{939E9A0C-8DC6-FE43-83F5-4C46CA3F7FED}" type="presParOf" srcId="{EF902DD7-0A1B-794C-9B1B-9D4EF2C8E2FA}" destId="{EA33AA31-7514-9B41-A4A8-1E92DBB38942}" srcOrd="1" destOrd="0" presId="urn:microsoft.com/office/officeart/2005/8/layout/cycle8"/>
    <dgm:cxn modelId="{28EC01D7-BD4B-9245-8B67-2170E368C6EE}" type="presParOf" srcId="{EF902DD7-0A1B-794C-9B1B-9D4EF2C8E2FA}" destId="{F83C1305-EE25-294F-B862-74B0BFA2A74F}" srcOrd="2" destOrd="0" presId="urn:microsoft.com/office/officeart/2005/8/layout/cycle8"/>
    <dgm:cxn modelId="{DAA819C7-8EFC-D246-A5EB-C26F1A089DD6}" type="presParOf" srcId="{EF902DD7-0A1B-794C-9B1B-9D4EF2C8E2FA}" destId="{5E660775-0B51-A149-931F-72D1F6FD6CEF}" srcOrd="3" destOrd="0" presId="urn:microsoft.com/office/officeart/2005/8/layout/cycle8"/>
    <dgm:cxn modelId="{E29705BC-EF6F-F248-A549-85711A4C5386}" type="presParOf" srcId="{EF902DD7-0A1B-794C-9B1B-9D4EF2C8E2FA}" destId="{743CFB46-BF84-0445-ABB9-54F8AEEF4574}" srcOrd="4" destOrd="0" presId="urn:microsoft.com/office/officeart/2005/8/layout/cycle8"/>
    <dgm:cxn modelId="{CF264BD1-E238-7E40-8267-941CEC2E100F}" type="presParOf" srcId="{EF902DD7-0A1B-794C-9B1B-9D4EF2C8E2FA}" destId="{741CB750-741C-2648-A7F9-78EBFE2949EB}" srcOrd="5" destOrd="0" presId="urn:microsoft.com/office/officeart/2005/8/layout/cycle8"/>
    <dgm:cxn modelId="{1DCC0D33-B8A7-744F-AB99-DA112D47EB4F}" type="presParOf" srcId="{EF902DD7-0A1B-794C-9B1B-9D4EF2C8E2FA}" destId="{0758C454-DC33-EF4C-8C47-D517F71CB04F}" srcOrd="6" destOrd="0" presId="urn:microsoft.com/office/officeart/2005/8/layout/cycle8"/>
    <dgm:cxn modelId="{C163B3B1-2856-D245-BB75-633AAC6683F7}" type="presParOf" srcId="{EF902DD7-0A1B-794C-9B1B-9D4EF2C8E2FA}" destId="{B6C7F05C-8EE1-7A4F-AAD6-985AD1AD3D7C}" srcOrd="7" destOrd="0" presId="urn:microsoft.com/office/officeart/2005/8/layout/cycle8"/>
    <dgm:cxn modelId="{39FE8A7E-5F08-EF4B-AFA5-76343AC1D52F}" type="presParOf" srcId="{EF902DD7-0A1B-794C-9B1B-9D4EF2C8E2FA}" destId="{C0546028-6D69-4B40-B4BD-85D428AE2020}" srcOrd="8" destOrd="0" presId="urn:microsoft.com/office/officeart/2005/8/layout/cycle8"/>
    <dgm:cxn modelId="{82A0322B-6ACF-1B43-B0BB-A50DFC0D9293}" type="presParOf" srcId="{EF902DD7-0A1B-794C-9B1B-9D4EF2C8E2FA}" destId="{2A091767-640E-9C4F-8712-A0FA5D61E132}" srcOrd="9" destOrd="0" presId="urn:microsoft.com/office/officeart/2005/8/layout/cycle8"/>
    <dgm:cxn modelId="{29F0288F-8124-8D4F-A391-31E7D18FDC99}" type="presParOf" srcId="{EF902DD7-0A1B-794C-9B1B-9D4EF2C8E2FA}" destId="{698BE8C9-B811-0D4B-BC14-88946BCF53BD}" srcOrd="10" destOrd="0" presId="urn:microsoft.com/office/officeart/2005/8/layout/cycle8"/>
    <dgm:cxn modelId="{75905C66-42E7-F84C-A203-7981C2B51EEF}" type="presParOf" srcId="{EF902DD7-0A1B-794C-9B1B-9D4EF2C8E2FA}" destId="{155DA4BA-4A10-6543-B36D-794CE0A4FE50}" srcOrd="11" destOrd="0" presId="urn:microsoft.com/office/officeart/2005/8/layout/cycle8"/>
    <dgm:cxn modelId="{929FC7E8-9BE5-6E42-B08A-CD4A057C059C}" type="presParOf" srcId="{EF902DD7-0A1B-794C-9B1B-9D4EF2C8E2FA}" destId="{F50CDB09-33F1-5B48-B2F2-6B865FBDAFDF}" srcOrd="12" destOrd="0" presId="urn:microsoft.com/office/officeart/2005/8/layout/cycle8"/>
    <dgm:cxn modelId="{94635CE9-1028-8143-A06D-7C2BFC4526A4}" type="presParOf" srcId="{EF902DD7-0A1B-794C-9B1B-9D4EF2C8E2FA}" destId="{8A8032E1-CFE2-AD44-B0A2-1C44F46E8DAC}" srcOrd="13" destOrd="0" presId="urn:microsoft.com/office/officeart/2005/8/layout/cycle8"/>
    <dgm:cxn modelId="{EE786180-C875-D941-B5F0-39A1E4D8F66D}" type="presParOf" srcId="{EF902DD7-0A1B-794C-9B1B-9D4EF2C8E2FA}" destId="{23825994-A759-984C-BC0A-BA2DC373A33A}" srcOrd="1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8F6621-4939-43DD-B7EC-FE5F7244187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D71ECAA-23BD-493A-8ED0-53B658B29F82}">
      <dgm:prSet/>
      <dgm:spPr/>
      <dgm:t>
        <a:bodyPr/>
        <a:lstStyle/>
        <a:p>
          <a:pPr>
            <a:lnSpc>
              <a:spcPct val="100000"/>
            </a:lnSpc>
          </a:pPr>
          <a:r>
            <a:rPr lang="en-PK"/>
            <a:t>Make Comprehensive Geriatric Assessment routine across settings and ensure the shared care plan is visible to hospital, GP, community, and care-home teams; when CGA is patchy or the plan is hidden in one system, replace parallel assessments with a single plan, shared records, and brief weekly Multidisciplinary Team reviews (Goggins, 2023).</a:t>
          </a:r>
          <a:endParaRPr lang="en-US"/>
        </a:p>
      </dgm:t>
    </dgm:pt>
    <dgm:pt modelId="{46DE905C-D924-4BE5-B5E2-8B7890E858AB}" type="parTrans" cxnId="{950C003C-0AFA-4632-B6BE-9AB62BDEA659}">
      <dgm:prSet/>
      <dgm:spPr/>
      <dgm:t>
        <a:bodyPr/>
        <a:lstStyle/>
        <a:p>
          <a:endParaRPr lang="en-US"/>
        </a:p>
      </dgm:t>
    </dgm:pt>
    <dgm:pt modelId="{4F8F3650-9ADA-454A-91BE-D5C272787514}" type="sibTrans" cxnId="{950C003C-0AFA-4632-B6BE-9AB62BDEA659}">
      <dgm:prSet/>
      <dgm:spPr/>
      <dgm:t>
        <a:bodyPr/>
        <a:lstStyle/>
        <a:p>
          <a:endParaRPr lang="en-US"/>
        </a:p>
      </dgm:t>
    </dgm:pt>
    <dgm:pt modelId="{11C2B2B9-DF08-4F83-ACFD-40FE14F0ABFB}">
      <dgm:prSet/>
      <dgm:spPr/>
      <dgm:t>
        <a:bodyPr/>
        <a:lstStyle/>
        <a:p>
          <a:pPr>
            <a:lnSpc>
              <a:spcPct val="100000"/>
            </a:lnSpc>
          </a:pPr>
          <a:r>
            <a:rPr lang="en-PK"/>
            <a:t>Assign a named key worker as the single point of contact to coordinate equipment, reviews, carer support, and escalation; if continuity is weak, redesign rotas to protect relationship-based care and measure success by goal progress and reduced hand-offs, not just visit counts (Huddlestone </a:t>
          </a:r>
          <a:r>
            <a:rPr lang="en-PK" i="1"/>
            <a:t>et al.</a:t>
          </a:r>
          <a:r>
            <a:rPr lang="en-PK"/>
            <a:t>, 2020).</a:t>
          </a:r>
          <a:endParaRPr lang="en-US"/>
        </a:p>
      </dgm:t>
    </dgm:pt>
    <dgm:pt modelId="{251F3EAB-EF45-4CCC-BEDF-577829CC440E}" type="parTrans" cxnId="{04E70520-13D0-4BFD-91BE-BE41048E03F4}">
      <dgm:prSet/>
      <dgm:spPr/>
      <dgm:t>
        <a:bodyPr/>
        <a:lstStyle/>
        <a:p>
          <a:endParaRPr lang="en-US"/>
        </a:p>
      </dgm:t>
    </dgm:pt>
    <dgm:pt modelId="{1D066847-D3A6-4C5B-9C81-F573BD86818B}" type="sibTrans" cxnId="{04E70520-13D0-4BFD-91BE-BE41048E03F4}">
      <dgm:prSet/>
      <dgm:spPr/>
      <dgm:t>
        <a:bodyPr/>
        <a:lstStyle/>
        <a:p>
          <a:endParaRPr lang="en-US"/>
        </a:p>
      </dgm:t>
    </dgm:pt>
    <dgm:pt modelId="{F74BE421-1393-428A-ABBE-A7DC30AA9BCE}">
      <dgm:prSet/>
      <dgm:spPr/>
      <dgm:t>
        <a:bodyPr/>
        <a:lstStyle/>
        <a:p>
          <a:pPr>
            <a:lnSpc>
              <a:spcPct val="100000"/>
            </a:lnSpc>
          </a:pPr>
          <a:r>
            <a:rPr lang="en-PK"/>
            <a:t>Run structured deprescribing (e.g., STOPP/START) within the CGA with shared-decision tools and follow-up calls; if one-off reviews keep drifting back to polypharmacy, switch to scheduled monitoring, patient activation checks, and clear responsibility for med changes across settings (Eddine </a:t>
          </a:r>
          <a:r>
            <a:rPr lang="en-PK" i="1"/>
            <a:t>et al.</a:t>
          </a:r>
          <a:r>
            <a:rPr lang="en-PK"/>
            <a:t>, 2023).</a:t>
          </a:r>
          <a:endParaRPr lang="en-US"/>
        </a:p>
      </dgm:t>
    </dgm:pt>
    <dgm:pt modelId="{4035BBAD-0878-4D11-A9C7-39B03A0224A3}" type="parTrans" cxnId="{1CFBAFAB-16EC-4522-A2EB-A691D07332B2}">
      <dgm:prSet/>
      <dgm:spPr/>
      <dgm:t>
        <a:bodyPr/>
        <a:lstStyle/>
        <a:p>
          <a:endParaRPr lang="en-US"/>
        </a:p>
      </dgm:t>
    </dgm:pt>
    <dgm:pt modelId="{48298D54-07F0-4B2B-9CB9-6828ECF9448F}" type="sibTrans" cxnId="{1CFBAFAB-16EC-4522-A2EB-A691D07332B2}">
      <dgm:prSet/>
      <dgm:spPr/>
      <dgm:t>
        <a:bodyPr/>
        <a:lstStyle/>
        <a:p>
          <a:endParaRPr lang="en-US"/>
        </a:p>
      </dgm:t>
    </dgm:pt>
    <dgm:pt modelId="{66CD5D5F-7567-4A00-B840-C1D242F9203B}" type="pres">
      <dgm:prSet presAssocID="{B28F6621-4939-43DD-B7EC-FE5F72441878}" presName="root" presStyleCnt="0">
        <dgm:presLayoutVars>
          <dgm:dir/>
          <dgm:resizeHandles val="exact"/>
        </dgm:presLayoutVars>
      </dgm:prSet>
      <dgm:spPr/>
    </dgm:pt>
    <dgm:pt modelId="{F9C628CD-0807-466C-AA7C-9E3DA0AAC2A2}" type="pres">
      <dgm:prSet presAssocID="{4D71ECAA-23BD-493A-8ED0-53B658B29F82}" presName="compNode" presStyleCnt="0"/>
      <dgm:spPr/>
    </dgm:pt>
    <dgm:pt modelId="{CC238CA2-0D36-490B-90B5-E18729669A4F}" type="pres">
      <dgm:prSet presAssocID="{4D71ECAA-23BD-493A-8ED0-53B658B29F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FD1EFDAC-2F9C-4DF6-A28E-70646D1D16D3}" type="pres">
      <dgm:prSet presAssocID="{4D71ECAA-23BD-493A-8ED0-53B658B29F82}" presName="spaceRect" presStyleCnt="0"/>
      <dgm:spPr/>
    </dgm:pt>
    <dgm:pt modelId="{8F94E7B7-E178-4AAF-BB4A-7CC100FF020A}" type="pres">
      <dgm:prSet presAssocID="{4D71ECAA-23BD-493A-8ED0-53B658B29F82}" presName="textRect" presStyleLbl="revTx" presStyleIdx="0" presStyleCnt="3">
        <dgm:presLayoutVars>
          <dgm:chMax val="1"/>
          <dgm:chPref val="1"/>
        </dgm:presLayoutVars>
      </dgm:prSet>
      <dgm:spPr/>
    </dgm:pt>
    <dgm:pt modelId="{993457E0-7142-444B-B5CE-69507DCF7220}" type="pres">
      <dgm:prSet presAssocID="{4F8F3650-9ADA-454A-91BE-D5C272787514}" presName="sibTrans" presStyleCnt="0"/>
      <dgm:spPr/>
    </dgm:pt>
    <dgm:pt modelId="{5E7BD454-56CB-4D34-B926-D5E5C8E6534F}" type="pres">
      <dgm:prSet presAssocID="{11C2B2B9-DF08-4F83-ACFD-40FE14F0ABFB}" presName="compNode" presStyleCnt="0"/>
      <dgm:spPr/>
    </dgm:pt>
    <dgm:pt modelId="{AE2EB653-4F56-407A-B576-1D2012872084}" type="pres">
      <dgm:prSet presAssocID="{11C2B2B9-DF08-4F83-ACFD-40FE14F0ABF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0CA51AEF-5F97-4345-ABA7-97BAB003C1C3}" type="pres">
      <dgm:prSet presAssocID="{11C2B2B9-DF08-4F83-ACFD-40FE14F0ABFB}" presName="spaceRect" presStyleCnt="0"/>
      <dgm:spPr/>
    </dgm:pt>
    <dgm:pt modelId="{4A241BB9-6C45-4E88-A046-7EE1A1DB1785}" type="pres">
      <dgm:prSet presAssocID="{11C2B2B9-DF08-4F83-ACFD-40FE14F0ABFB}" presName="textRect" presStyleLbl="revTx" presStyleIdx="1" presStyleCnt="3">
        <dgm:presLayoutVars>
          <dgm:chMax val="1"/>
          <dgm:chPref val="1"/>
        </dgm:presLayoutVars>
      </dgm:prSet>
      <dgm:spPr/>
    </dgm:pt>
    <dgm:pt modelId="{36C1A14E-F4DB-4C48-B55F-361A6CCF7B67}" type="pres">
      <dgm:prSet presAssocID="{1D066847-D3A6-4C5B-9C81-F573BD86818B}" presName="sibTrans" presStyleCnt="0"/>
      <dgm:spPr/>
    </dgm:pt>
    <dgm:pt modelId="{10810181-A16C-441C-ABBE-B9710D095248}" type="pres">
      <dgm:prSet presAssocID="{F74BE421-1393-428A-ABBE-A7DC30AA9BCE}" presName="compNode" presStyleCnt="0"/>
      <dgm:spPr/>
    </dgm:pt>
    <dgm:pt modelId="{1F77281B-1D42-4896-96E5-272F1B61A25C}" type="pres">
      <dgm:prSet presAssocID="{F74BE421-1393-428A-ABBE-A7DC30AA9BC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69165D81-71CC-4EDD-8547-A7568AE9241F}" type="pres">
      <dgm:prSet presAssocID="{F74BE421-1393-428A-ABBE-A7DC30AA9BCE}" presName="spaceRect" presStyleCnt="0"/>
      <dgm:spPr/>
    </dgm:pt>
    <dgm:pt modelId="{6145467C-BBEE-487D-89EE-B5EB9E9AB2E3}" type="pres">
      <dgm:prSet presAssocID="{F74BE421-1393-428A-ABBE-A7DC30AA9BCE}" presName="textRect" presStyleLbl="revTx" presStyleIdx="2" presStyleCnt="3">
        <dgm:presLayoutVars>
          <dgm:chMax val="1"/>
          <dgm:chPref val="1"/>
        </dgm:presLayoutVars>
      </dgm:prSet>
      <dgm:spPr/>
    </dgm:pt>
  </dgm:ptLst>
  <dgm:cxnLst>
    <dgm:cxn modelId="{671A6F09-8D1A-4AA3-BED7-765B3A8318CC}" type="presOf" srcId="{4D71ECAA-23BD-493A-8ED0-53B658B29F82}" destId="{8F94E7B7-E178-4AAF-BB4A-7CC100FF020A}" srcOrd="0" destOrd="0" presId="urn:microsoft.com/office/officeart/2018/2/layout/IconLabelList"/>
    <dgm:cxn modelId="{8EA58B1E-F8A2-42BA-BB0C-F6D4144B21EE}" type="presOf" srcId="{B28F6621-4939-43DD-B7EC-FE5F72441878}" destId="{66CD5D5F-7567-4A00-B840-C1D242F9203B}" srcOrd="0" destOrd="0" presId="urn:microsoft.com/office/officeart/2018/2/layout/IconLabelList"/>
    <dgm:cxn modelId="{04E70520-13D0-4BFD-91BE-BE41048E03F4}" srcId="{B28F6621-4939-43DD-B7EC-FE5F72441878}" destId="{11C2B2B9-DF08-4F83-ACFD-40FE14F0ABFB}" srcOrd="1" destOrd="0" parTransId="{251F3EAB-EF45-4CCC-BEDF-577829CC440E}" sibTransId="{1D066847-D3A6-4C5B-9C81-F573BD86818B}"/>
    <dgm:cxn modelId="{9224D230-EA00-421A-A83C-8625A245FEC2}" type="presOf" srcId="{F74BE421-1393-428A-ABBE-A7DC30AA9BCE}" destId="{6145467C-BBEE-487D-89EE-B5EB9E9AB2E3}" srcOrd="0" destOrd="0" presId="urn:microsoft.com/office/officeart/2018/2/layout/IconLabelList"/>
    <dgm:cxn modelId="{950C003C-0AFA-4632-B6BE-9AB62BDEA659}" srcId="{B28F6621-4939-43DD-B7EC-FE5F72441878}" destId="{4D71ECAA-23BD-493A-8ED0-53B658B29F82}" srcOrd="0" destOrd="0" parTransId="{46DE905C-D924-4BE5-B5E2-8B7890E858AB}" sibTransId="{4F8F3650-9ADA-454A-91BE-D5C272787514}"/>
    <dgm:cxn modelId="{1CFBAFAB-16EC-4522-A2EB-A691D07332B2}" srcId="{B28F6621-4939-43DD-B7EC-FE5F72441878}" destId="{F74BE421-1393-428A-ABBE-A7DC30AA9BCE}" srcOrd="2" destOrd="0" parTransId="{4035BBAD-0878-4D11-A9C7-39B03A0224A3}" sibTransId="{48298D54-07F0-4B2B-9CB9-6828ECF9448F}"/>
    <dgm:cxn modelId="{ED39F4AD-1782-48B2-B294-41B2736D6CAB}" type="presOf" srcId="{11C2B2B9-DF08-4F83-ACFD-40FE14F0ABFB}" destId="{4A241BB9-6C45-4E88-A046-7EE1A1DB1785}" srcOrd="0" destOrd="0" presId="urn:microsoft.com/office/officeart/2018/2/layout/IconLabelList"/>
    <dgm:cxn modelId="{382DCA83-20BB-471C-8C9F-053482A8D46F}" type="presParOf" srcId="{66CD5D5F-7567-4A00-B840-C1D242F9203B}" destId="{F9C628CD-0807-466C-AA7C-9E3DA0AAC2A2}" srcOrd="0" destOrd="0" presId="urn:microsoft.com/office/officeart/2018/2/layout/IconLabelList"/>
    <dgm:cxn modelId="{8F91C56D-0396-4876-BDB4-B99BB1D3FFD7}" type="presParOf" srcId="{F9C628CD-0807-466C-AA7C-9E3DA0AAC2A2}" destId="{CC238CA2-0D36-490B-90B5-E18729669A4F}" srcOrd="0" destOrd="0" presId="urn:microsoft.com/office/officeart/2018/2/layout/IconLabelList"/>
    <dgm:cxn modelId="{9AA3389C-0561-4BE6-82E6-E1DFFA66BA88}" type="presParOf" srcId="{F9C628CD-0807-466C-AA7C-9E3DA0AAC2A2}" destId="{FD1EFDAC-2F9C-4DF6-A28E-70646D1D16D3}" srcOrd="1" destOrd="0" presId="urn:microsoft.com/office/officeart/2018/2/layout/IconLabelList"/>
    <dgm:cxn modelId="{76B0CAA6-4597-4E77-B215-B4D5AD73E690}" type="presParOf" srcId="{F9C628CD-0807-466C-AA7C-9E3DA0AAC2A2}" destId="{8F94E7B7-E178-4AAF-BB4A-7CC100FF020A}" srcOrd="2" destOrd="0" presId="urn:microsoft.com/office/officeart/2018/2/layout/IconLabelList"/>
    <dgm:cxn modelId="{B78B9DEF-F90A-42EB-BB2A-1E5C864825B3}" type="presParOf" srcId="{66CD5D5F-7567-4A00-B840-C1D242F9203B}" destId="{993457E0-7142-444B-B5CE-69507DCF7220}" srcOrd="1" destOrd="0" presId="urn:microsoft.com/office/officeart/2018/2/layout/IconLabelList"/>
    <dgm:cxn modelId="{4D58895B-E62B-4072-BD7F-0CABBC2C7444}" type="presParOf" srcId="{66CD5D5F-7567-4A00-B840-C1D242F9203B}" destId="{5E7BD454-56CB-4D34-B926-D5E5C8E6534F}" srcOrd="2" destOrd="0" presId="urn:microsoft.com/office/officeart/2018/2/layout/IconLabelList"/>
    <dgm:cxn modelId="{3847D61E-FAC5-4262-A825-B134A85431B0}" type="presParOf" srcId="{5E7BD454-56CB-4D34-B926-D5E5C8E6534F}" destId="{AE2EB653-4F56-407A-B576-1D2012872084}" srcOrd="0" destOrd="0" presId="urn:microsoft.com/office/officeart/2018/2/layout/IconLabelList"/>
    <dgm:cxn modelId="{B8D933A4-B3D5-4222-95DC-4FB49C25CA63}" type="presParOf" srcId="{5E7BD454-56CB-4D34-B926-D5E5C8E6534F}" destId="{0CA51AEF-5F97-4345-ABA7-97BAB003C1C3}" srcOrd="1" destOrd="0" presId="urn:microsoft.com/office/officeart/2018/2/layout/IconLabelList"/>
    <dgm:cxn modelId="{59903BBD-38E1-4B8F-8E10-1DBB4FD1EAB1}" type="presParOf" srcId="{5E7BD454-56CB-4D34-B926-D5E5C8E6534F}" destId="{4A241BB9-6C45-4E88-A046-7EE1A1DB1785}" srcOrd="2" destOrd="0" presId="urn:microsoft.com/office/officeart/2018/2/layout/IconLabelList"/>
    <dgm:cxn modelId="{076364AD-178A-48A5-AA4D-27A0611E5386}" type="presParOf" srcId="{66CD5D5F-7567-4A00-B840-C1D242F9203B}" destId="{36C1A14E-F4DB-4C48-B55F-361A6CCF7B67}" srcOrd="3" destOrd="0" presId="urn:microsoft.com/office/officeart/2018/2/layout/IconLabelList"/>
    <dgm:cxn modelId="{DF5C6F50-73AA-4698-87DE-3A795D7B6E14}" type="presParOf" srcId="{66CD5D5F-7567-4A00-B840-C1D242F9203B}" destId="{10810181-A16C-441C-ABBE-B9710D095248}" srcOrd="4" destOrd="0" presId="urn:microsoft.com/office/officeart/2018/2/layout/IconLabelList"/>
    <dgm:cxn modelId="{9468F35A-0ED1-4169-B2AA-DF1773C38DEF}" type="presParOf" srcId="{10810181-A16C-441C-ABBE-B9710D095248}" destId="{1F77281B-1D42-4896-96E5-272F1B61A25C}" srcOrd="0" destOrd="0" presId="urn:microsoft.com/office/officeart/2018/2/layout/IconLabelList"/>
    <dgm:cxn modelId="{2ED20EE3-FFEF-459B-9BBC-AE75CDB54631}" type="presParOf" srcId="{10810181-A16C-441C-ABBE-B9710D095248}" destId="{69165D81-71CC-4EDD-8547-A7568AE9241F}" srcOrd="1" destOrd="0" presId="urn:microsoft.com/office/officeart/2018/2/layout/IconLabelList"/>
    <dgm:cxn modelId="{0892468B-5906-4964-94EE-73C6EF988B76}" type="presParOf" srcId="{10810181-A16C-441C-ABBE-B9710D095248}" destId="{6145467C-BBEE-487D-89EE-B5EB9E9AB2E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A5AF3-5393-DE4C-9D33-9A89B21C5EB9}">
      <dsp:nvSpPr>
        <dsp:cNvPr id="0" name=""/>
        <dsp:cNvSpPr/>
      </dsp:nvSpPr>
      <dsp:spPr>
        <a:xfrm rot="16200000">
          <a:off x="-1001066" y="1004093"/>
          <a:ext cx="4919922" cy="2911735"/>
        </a:xfrm>
        <a:prstGeom prst="flowChartManualOperation">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8900" tIns="0" rIns="89049" bIns="0" numCol="1" spcCol="1270" anchor="t" anchorCtr="0">
          <a:noAutofit/>
        </a:bodyPr>
        <a:lstStyle/>
        <a:p>
          <a:pPr marL="0" lvl="0" indent="0" algn="l" defTabSz="622300">
            <a:lnSpc>
              <a:spcPct val="90000"/>
            </a:lnSpc>
            <a:spcBef>
              <a:spcPct val="0"/>
            </a:spcBef>
            <a:spcAft>
              <a:spcPct val="35000"/>
            </a:spcAft>
            <a:buNone/>
          </a:pPr>
          <a:r>
            <a:rPr lang="en-PK" sz="1400" b="1" kern="1200"/>
            <a:t>Comprehensive Geriatric Assessment (CGA) </a:t>
          </a:r>
          <a:r>
            <a:rPr lang="en-PK" sz="1400" kern="1200"/>
            <a:t>(Parker </a:t>
          </a:r>
          <a:r>
            <a:rPr lang="en-PK" sz="1400" i="1" kern="1200"/>
            <a:t>et al.</a:t>
          </a:r>
          <a:r>
            <a:rPr lang="en-PK" sz="1400" kern="1200"/>
            <a:t>, 2018)</a:t>
          </a:r>
          <a:endParaRPr lang="en-GB" sz="1400" kern="1200"/>
        </a:p>
        <a:p>
          <a:pPr marL="57150" lvl="1" indent="-57150" algn="l" defTabSz="488950">
            <a:lnSpc>
              <a:spcPct val="90000"/>
            </a:lnSpc>
            <a:spcBef>
              <a:spcPct val="0"/>
            </a:spcBef>
            <a:spcAft>
              <a:spcPct val="15000"/>
            </a:spcAft>
            <a:buNone/>
          </a:pPr>
          <a:r>
            <a:rPr lang="en-PK" sz="1100" kern="1200"/>
            <a:t>Works when a single MDT plan links medical, functional, cognitive and social goals to home-based rehab and equipment. </a:t>
          </a:r>
          <a:endParaRPr lang="en-GB" sz="1100" kern="1200"/>
        </a:p>
        <a:p>
          <a:pPr marL="57150" lvl="1" indent="-57150" algn="l" defTabSz="488950">
            <a:lnSpc>
              <a:spcPct val="90000"/>
            </a:lnSpc>
            <a:spcBef>
              <a:spcPct val="0"/>
            </a:spcBef>
            <a:spcAft>
              <a:spcPct val="15000"/>
            </a:spcAft>
            <a:buNone/>
          </a:pPr>
          <a:r>
            <a:rPr lang="en-PK" sz="1100" b="1" kern="1200"/>
            <a:t>Why:</a:t>
          </a:r>
          <a:r>
            <a:rPr lang="en-PK" sz="1100" kern="1200"/>
            <a:t> reduces duplication, sets clear goals, and aligns teams and carers. </a:t>
          </a:r>
        </a:p>
        <a:p>
          <a:pPr marL="57150" lvl="1" indent="-57150" algn="l" defTabSz="488950">
            <a:lnSpc>
              <a:spcPct val="90000"/>
            </a:lnSpc>
            <a:spcBef>
              <a:spcPct val="0"/>
            </a:spcBef>
            <a:spcAft>
              <a:spcPct val="15000"/>
            </a:spcAft>
            <a:buNone/>
          </a:pPr>
          <a:r>
            <a:rPr lang="en-PK" sz="1100" b="1" kern="1200"/>
            <a:t>Best practice:</a:t>
          </a:r>
          <a:r>
            <a:rPr lang="en-PK" sz="1100" kern="1200"/>
            <a:t> an acute frailty unit delivering CGA within 24 hours and handing a shared plan to the community team improved mobility scores and cut 30-day readmissions.</a:t>
          </a:r>
        </a:p>
        <a:p>
          <a:pPr marL="57150" lvl="1" indent="-57150" algn="l" defTabSz="488950">
            <a:lnSpc>
              <a:spcPct val="90000"/>
            </a:lnSpc>
            <a:spcBef>
              <a:spcPct val="0"/>
            </a:spcBef>
            <a:spcAft>
              <a:spcPct val="15000"/>
            </a:spcAft>
            <a:buNone/>
          </a:pPr>
          <a:r>
            <a:rPr lang="en-PK" sz="1100" b="1" kern="1200"/>
            <a:t>However,</a:t>
          </a:r>
          <a:r>
            <a:rPr lang="en-PK" sz="1100" kern="1200"/>
            <a:t> benefits shrink when records aren’t shared or weekend cover is thin.</a:t>
          </a:r>
        </a:p>
        <a:p>
          <a:pPr marL="57150" lvl="1" indent="-57150" algn="l" defTabSz="488950" rtl="0">
            <a:lnSpc>
              <a:spcPct val="90000"/>
            </a:lnSpc>
            <a:spcBef>
              <a:spcPct val="0"/>
            </a:spcBef>
            <a:spcAft>
              <a:spcPct val="15000"/>
            </a:spcAft>
            <a:buNone/>
          </a:pPr>
          <a:endParaRPr lang="en-PK" sz="1100" kern="1200"/>
        </a:p>
        <a:p>
          <a:pPr marL="57150" lvl="1" indent="-57150" algn="l" defTabSz="488950" rtl="0">
            <a:lnSpc>
              <a:spcPct val="90000"/>
            </a:lnSpc>
            <a:spcBef>
              <a:spcPct val="0"/>
            </a:spcBef>
            <a:spcAft>
              <a:spcPct val="15000"/>
            </a:spcAft>
            <a:buChar char="•"/>
          </a:pPr>
          <a:endParaRPr lang="en-GB" sz="1100" kern="1200"/>
        </a:p>
      </dsp:txBody>
      <dsp:txXfrm rot="5400000">
        <a:off x="3027" y="983984"/>
        <a:ext cx="2911735" cy="2951954"/>
      </dsp:txXfrm>
    </dsp:sp>
    <dsp:sp modelId="{8D367468-2F00-2F4F-AF3E-7DDB5C7E26BB}">
      <dsp:nvSpPr>
        <dsp:cNvPr id="0" name=""/>
        <dsp:cNvSpPr/>
      </dsp:nvSpPr>
      <dsp:spPr>
        <a:xfrm rot="16200000">
          <a:off x="2129049" y="1004093"/>
          <a:ext cx="4919922" cy="2911735"/>
        </a:xfrm>
        <a:prstGeom prst="flowChartManualOperation">
          <a:avLst/>
        </a:prstGeom>
        <a:gradFill rotWithShape="0">
          <a:gsLst>
            <a:gs pos="0">
              <a:schemeClr val="accent1">
                <a:shade val="80000"/>
                <a:hueOff val="545598"/>
                <a:satOff val="-56892"/>
                <a:lumOff val="38221"/>
                <a:alphaOff val="0"/>
                <a:lumMod val="110000"/>
                <a:satMod val="105000"/>
                <a:tint val="67000"/>
              </a:schemeClr>
            </a:gs>
            <a:gs pos="50000">
              <a:schemeClr val="accent1">
                <a:shade val="80000"/>
                <a:hueOff val="545598"/>
                <a:satOff val="-56892"/>
                <a:lumOff val="38221"/>
                <a:alphaOff val="0"/>
                <a:lumMod val="105000"/>
                <a:satMod val="103000"/>
                <a:tint val="73000"/>
              </a:schemeClr>
            </a:gs>
            <a:gs pos="100000">
              <a:schemeClr val="accent1">
                <a:shade val="80000"/>
                <a:hueOff val="545598"/>
                <a:satOff val="-56892"/>
                <a:lumOff val="3822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8900" tIns="0" rIns="89049" bIns="0" numCol="1" spcCol="1270" anchor="t" anchorCtr="0">
          <a:noAutofit/>
        </a:bodyPr>
        <a:lstStyle/>
        <a:p>
          <a:pPr marL="0" lvl="0" indent="0" algn="l" defTabSz="622300">
            <a:lnSpc>
              <a:spcPct val="90000"/>
            </a:lnSpc>
            <a:spcBef>
              <a:spcPct val="0"/>
            </a:spcBef>
            <a:spcAft>
              <a:spcPct val="35000"/>
            </a:spcAft>
            <a:buNone/>
          </a:pPr>
          <a:r>
            <a:rPr lang="en-PK" sz="1400" b="1" kern="1200"/>
            <a:t>Decision-making support (capacity, ACP, anticipatory care) </a:t>
          </a:r>
          <a:r>
            <a:rPr lang="en-PK" sz="1400" kern="1200"/>
            <a:t>(Usher and Stapleton, 2022)</a:t>
          </a:r>
          <a:endParaRPr lang="en-GB" sz="1400" kern="1200"/>
        </a:p>
        <a:p>
          <a:pPr marL="57150" lvl="1" indent="-57150" algn="l" defTabSz="488950">
            <a:lnSpc>
              <a:spcPct val="90000"/>
            </a:lnSpc>
            <a:spcBef>
              <a:spcPct val="0"/>
            </a:spcBef>
            <a:spcAft>
              <a:spcPct val="15000"/>
            </a:spcAft>
            <a:buNone/>
          </a:pPr>
          <a:r>
            <a:rPr lang="en-PK" sz="1100" kern="1200"/>
            <a:t>Works when capacity is assessed properly, options are explained clearly, and </a:t>
          </a:r>
          <a:r>
            <a:rPr lang="en-PK" sz="1100" b="1" kern="1200"/>
            <a:t>advance/anticipatory care plans</a:t>
          </a:r>
          <a:r>
            <a:rPr lang="en-PK" sz="1100" kern="1200"/>
            <a:t> state preferences, red flags, and who to call. </a:t>
          </a:r>
          <a:endParaRPr lang="en-GB" sz="1100" kern="1200"/>
        </a:p>
        <a:p>
          <a:pPr marL="57150" lvl="1" indent="-57150" algn="l" defTabSz="488950">
            <a:lnSpc>
              <a:spcPct val="90000"/>
            </a:lnSpc>
            <a:spcBef>
              <a:spcPct val="0"/>
            </a:spcBef>
            <a:spcAft>
              <a:spcPct val="15000"/>
            </a:spcAft>
            <a:buNone/>
          </a:pPr>
          <a:r>
            <a:rPr lang="en-PK" sz="1100" b="1" kern="1200"/>
            <a:t>Why:</a:t>
          </a:r>
          <a:r>
            <a:rPr lang="en-PK" sz="1100" kern="1200"/>
            <a:t> reduces crisis decisions and honours values. </a:t>
          </a:r>
        </a:p>
        <a:p>
          <a:pPr marL="57150" lvl="1" indent="-57150" algn="l" defTabSz="488950">
            <a:lnSpc>
              <a:spcPct val="90000"/>
            </a:lnSpc>
            <a:spcBef>
              <a:spcPct val="0"/>
            </a:spcBef>
            <a:spcAft>
              <a:spcPct val="15000"/>
            </a:spcAft>
            <a:buNone/>
          </a:pPr>
          <a:r>
            <a:rPr lang="en-PK" sz="1100" b="1" kern="1200"/>
            <a:t>Best practice:</a:t>
          </a:r>
          <a:r>
            <a:rPr lang="en-PK" sz="1100" kern="1200"/>
            <a:t> a primary-care network using structured ACP templates and red-flag cards reduced out-of-hours conveyances from care homes. </a:t>
          </a:r>
        </a:p>
        <a:p>
          <a:pPr marL="57150" lvl="1" indent="-57150" algn="l" defTabSz="488950">
            <a:lnSpc>
              <a:spcPct val="90000"/>
            </a:lnSpc>
            <a:spcBef>
              <a:spcPct val="0"/>
            </a:spcBef>
            <a:spcAft>
              <a:spcPct val="15000"/>
            </a:spcAft>
            <a:buNone/>
          </a:pPr>
          <a:r>
            <a:rPr lang="en-PK" sz="1100" kern="1200"/>
            <a:t>However, forms without follow-through (no copies across services) lead to defaults back to hospital.</a:t>
          </a:r>
        </a:p>
        <a:p>
          <a:pPr marL="57150" lvl="1" indent="-57150" algn="l" defTabSz="488950" rtl="0">
            <a:lnSpc>
              <a:spcPct val="90000"/>
            </a:lnSpc>
            <a:spcBef>
              <a:spcPct val="0"/>
            </a:spcBef>
            <a:spcAft>
              <a:spcPct val="15000"/>
            </a:spcAft>
            <a:buChar char="•"/>
          </a:pPr>
          <a:endParaRPr lang="en-GB" sz="1100" kern="1200"/>
        </a:p>
      </dsp:txBody>
      <dsp:txXfrm rot="5400000">
        <a:off x="3133142" y="983984"/>
        <a:ext cx="2911735" cy="29519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612C5-AD7C-DA44-ABD4-875804519013}">
      <dsp:nvSpPr>
        <dsp:cNvPr id="0" name=""/>
        <dsp:cNvSpPr/>
      </dsp:nvSpPr>
      <dsp:spPr>
        <a:xfrm>
          <a:off x="1306868" y="1341"/>
          <a:ext cx="3871814" cy="2323088"/>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PK" sz="1100" b="1" kern="1200"/>
            <a:t>Polypharmacy management (deprescribing) </a:t>
          </a:r>
          <a:r>
            <a:rPr lang="en-PK" sz="1100" kern="1200"/>
            <a:t>(McGrory and Elnaem, 2025)</a:t>
          </a:r>
        </a:p>
        <a:p>
          <a:pPr marL="0" lvl="0" indent="0" algn="ctr" defTabSz="488950">
            <a:lnSpc>
              <a:spcPct val="90000"/>
            </a:lnSpc>
            <a:spcBef>
              <a:spcPct val="0"/>
            </a:spcBef>
            <a:spcAft>
              <a:spcPct val="35000"/>
            </a:spcAft>
            <a:buNone/>
          </a:pPr>
          <a:r>
            <a:rPr lang="en-PK" sz="1100" kern="1200"/>
            <a:t>Works when pharmacist-led reviews link to CGA goals and are followed by check-ins to maintain changes. </a:t>
          </a:r>
        </a:p>
        <a:p>
          <a:pPr marL="0" lvl="0" indent="0" algn="ctr" defTabSz="488950">
            <a:lnSpc>
              <a:spcPct val="90000"/>
            </a:lnSpc>
            <a:spcBef>
              <a:spcPct val="0"/>
            </a:spcBef>
            <a:spcAft>
              <a:spcPct val="35000"/>
            </a:spcAft>
            <a:buNone/>
          </a:pPr>
          <a:r>
            <a:rPr lang="en-PK" sz="1100" b="1" kern="1200"/>
            <a:t>Why:</a:t>
          </a:r>
          <a:r>
            <a:rPr lang="en-PK" sz="1100" kern="1200"/>
            <a:t> lowering anticholinergic/sedative burden reduces falls, confusion and treatment workload. </a:t>
          </a:r>
        </a:p>
        <a:p>
          <a:pPr marL="0" lvl="0" indent="0" algn="ctr" defTabSz="488950">
            <a:lnSpc>
              <a:spcPct val="90000"/>
            </a:lnSpc>
            <a:spcBef>
              <a:spcPct val="0"/>
            </a:spcBef>
            <a:spcAft>
              <a:spcPct val="35000"/>
            </a:spcAft>
            <a:buNone/>
          </a:pPr>
          <a:r>
            <a:rPr lang="en-PK" sz="1100" b="1" kern="1200"/>
            <a:t>Best practice:</a:t>
          </a:r>
          <a:r>
            <a:rPr lang="en-PK" sz="1100" kern="1200"/>
            <a:t> PCN clinics using STOPP/START plus teach-back saw fewer fall-related ED attendances and simpler, adhered-to regimens. </a:t>
          </a:r>
        </a:p>
        <a:p>
          <a:pPr marL="0" lvl="0" indent="0" algn="ctr" defTabSz="488950">
            <a:lnSpc>
              <a:spcPct val="90000"/>
            </a:lnSpc>
            <a:spcBef>
              <a:spcPct val="0"/>
            </a:spcBef>
            <a:spcAft>
              <a:spcPct val="35000"/>
            </a:spcAft>
            <a:buNone/>
          </a:pPr>
          <a:r>
            <a:rPr lang="en-PK" sz="1100" kern="1200"/>
            <a:t>However, one-off reviews without ownership or follow-up drift back to over-prescribing</a:t>
          </a:r>
          <a:endParaRPr lang="en-GB" sz="1100" kern="1200"/>
        </a:p>
      </dsp:txBody>
      <dsp:txXfrm>
        <a:off x="1306868" y="1341"/>
        <a:ext cx="3871814" cy="2323088"/>
      </dsp:txXfrm>
    </dsp:sp>
    <dsp:sp modelId="{FE0643E4-3786-F949-B1A7-A70111E51880}">
      <dsp:nvSpPr>
        <dsp:cNvPr id="0" name=""/>
        <dsp:cNvSpPr/>
      </dsp:nvSpPr>
      <dsp:spPr>
        <a:xfrm>
          <a:off x="5565864" y="1341"/>
          <a:ext cx="3871814" cy="2323088"/>
        </a:xfrm>
        <a:prstGeom prst="rect">
          <a:avLst/>
        </a:prstGeom>
        <a:gradFill rotWithShape="0">
          <a:gsLst>
            <a:gs pos="0">
              <a:schemeClr val="accent1">
                <a:shade val="80000"/>
                <a:hueOff val="272799"/>
                <a:satOff val="-28446"/>
                <a:lumOff val="19110"/>
                <a:alphaOff val="0"/>
                <a:lumMod val="110000"/>
                <a:satMod val="105000"/>
                <a:tint val="67000"/>
              </a:schemeClr>
            </a:gs>
            <a:gs pos="50000">
              <a:schemeClr val="accent1">
                <a:shade val="80000"/>
                <a:hueOff val="272799"/>
                <a:satOff val="-28446"/>
                <a:lumOff val="19110"/>
                <a:alphaOff val="0"/>
                <a:lumMod val="105000"/>
                <a:satMod val="103000"/>
                <a:tint val="73000"/>
              </a:schemeClr>
            </a:gs>
            <a:gs pos="100000">
              <a:schemeClr val="accent1">
                <a:shade val="80000"/>
                <a:hueOff val="272799"/>
                <a:satOff val="-28446"/>
                <a:lumOff val="1911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PK" sz="1100" b="1" kern="1200"/>
            <a:t>Health literacy under cognitive load </a:t>
          </a:r>
          <a:r>
            <a:rPr lang="en-PK" sz="1100" kern="1200"/>
            <a:t>(McGrory and Elnaem, 2025)</a:t>
          </a:r>
        </a:p>
        <a:p>
          <a:pPr marL="0" lvl="0" indent="0" algn="ctr" defTabSz="488950">
            <a:lnSpc>
              <a:spcPct val="90000"/>
            </a:lnSpc>
            <a:spcBef>
              <a:spcPct val="0"/>
            </a:spcBef>
            <a:spcAft>
              <a:spcPct val="35000"/>
            </a:spcAft>
            <a:buNone/>
          </a:pPr>
          <a:r>
            <a:rPr lang="en-PK" sz="1100" kern="1200"/>
            <a:t>Works when teams use </a:t>
          </a:r>
          <a:r>
            <a:rPr lang="en-PK" sz="1100" b="1" kern="1200"/>
            <a:t>plain language, teach-back, large print, translated/accessible formats</a:t>
          </a:r>
          <a:r>
            <a:rPr lang="en-PK" sz="1100" kern="1200"/>
            <a:t>, and leave short written summaries. </a:t>
          </a:r>
        </a:p>
        <a:p>
          <a:pPr marL="0" lvl="0" indent="0" algn="ctr" defTabSz="488950">
            <a:lnSpc>
              <a:spcPct val="90000"/>
            </a:lnSpc>
            <a:spcBef>
              <a:spcPct val="0"/>
            </a:spcBef>
            <a:spcAft>
              <a:spcPct val="35000"/>
            </a:spcAft>
            <a:buNone/>
          </a:pPr>
          <a:r>
            <a:rPr lang="en-PK" sz="1100" b="1" kern="1200"/>
            <a:t>Why:</a:t>
          </a:r>
          <a:r>
            <a:rPr lang="en-PK" sz="1100" kern="1200"/>
            <a:t> lowers cognitive effort, supports memory, and improves adherence. </a:t>
          </a:r>
        </a:p>
        <a:p>
          <a:pPr marL="0" lvl="0" indent="0" algn="ctr" defTabSz="488950">
            <a:lnSpc>
              <a:spcPct val="90000"/>
            </a:lnSpc>
            <a:spcBef>
              <a:spcPct val="0"/>
            </a:spcBef>
            <a:spcAft>
              <a:spcPct val="35000"/>
            </a:spcAft>
            <a:buNone/>
          </a:pPr>
          <a:r>
            <a:rPr lang="en-PK" sz="1100" b="1" kern="1200"/>
            <a:t>Best practice:</a:t>
          </a:r>
          <a:r>
            <a:rPr lang="en-PK" sz="1100" kern="1200"/>
            <a:t> community clinics giving bilingual summaries and a “what to do if…” magnet improved appointment keeping and correct medicine use. </a:t>
          </a:r>
        </a:p>
        <a:p>
          <a:pPr marL="0" lvl="0" indent="0" algn="ctr" defTabSz="488950">
            <a:lnSpc>
              <a:spcPct val="90000"/>
            </a:lnSpc>
            <a:spcBef>
              <a:spcPct val="0"/>
            </a:spcBef>
            <a:spcAft>
              <a:spcPct val="35000"/>
            </a:spcAft>
            <a:buNone/>
          </a:pPr>
          <a:r>
            <a:rPr lang="en-PK" sz="1100" kern="1200"/>
            <a:t>However, digital-only instructions or jargon exclude people with low digital skills or sensory impairment.</a:t>
          </a:r>
          <a:endParaRPr lang="en-GB" sz="1100" kern="1200"/>
        </a:p>
      </dsp:txBody>
      <dsp:txXfrm>
        <a:off x="5565864" y="1341"/>
        <a:ext cx="3871814" cy="2323088"/>
      </dsp:txXfrm>
    </dsp:sp>
    <dsp:sp modelId="{0A6A7C92-7FD1-F047-9225-0DED3B6FB1AC}">
      <dsp:nvSpPr>
        <dsp:cNvPr id="0" name=""/>
        <dsp:cNvSpPr/>
      </dsp:nvSpPr>
      <dsp:spPr>
        <a:xfrm>
          <a:off x="3436366" y="2711612"/>
          <a:ext cx="3871814" cy="2323088"/>
        </a:xfrm>
        <a:prstGeom prst="rect">
          <a:avLst/>
        </a:prstGeom>
        <a:gradFill rotWithShape="0">
          <a:gsLst>
            <a:gs pos="0">
              <a:schemeClr val="accent1">
                <a:shade val="80000"/>
                <a:hueOff val="545598"/>
                <a:satOff val="-56892"/>
                <a:lumOff val="38221"/>
                <a:alphaOff val="0"/>
                <a:lumMod val="110000"/>
                <a:satMod val="105000"/>
                <a:tint val="67000"/>
              </a:schemeClr>
            </a:gs>
            <a:gs pos="50000">
              <a:schemeClr val="accent1">
                <a:shade val="80000"/>
                <a:hueOff val="545598"/>
                <a:satOff val="-56892"/>
                <a:lumOff val="38221"/>
                <a:alphaOff val="0"/>
                <a:lumMod val="105000"/>
                <a:satMod val="103000"/>
                <a:tint val="73000"/>
              </a:schemeClr>
            </a:gs>
            <a:gs pos="100000">
              <a:schemeClr val="accent1">
                <a:shade val="80000"/>
                <a:hueOff val="545598"/>
                <a:satOff val="-56892"/>
                <a:lumOff val="3822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PK" sz="1100" b="1" kern="1200"/>
            <a:t>Carer inclusion &amp; respite </a:t>
          </a:r>
          <a:r>
            <a:rPr lang="en-PK" sz="1100" kern="1200"/>
            <a:t>(Spiers </a:t>
          </a:r>
          <a:r>
            <a:rPr lang="en-PK" sz="1100" i="1" kern="1200"/>
            <a:t>et al.</a:t>
          </a:r>
          <a:r>
            <a:rPr lang="en-PK" sz="1100" kern="1200"/>
            <a:t>, 2024)</a:t>
          </a:r>
        </a:p>
        <a:p>
          <a:pPr marL="0" lvl="0" indent="0" algn="ctr" defTabSz="488950">
            <a:lnSpc>
              <a:spcPct val="90000"/>
            </a:lnSpc>
            <a:spcBef>
              <a:spcPct val="0"/>
            </a:spcBef>
            <a:spcAft>
              <a:spcPct val="35000"/>
            </a:spcAft>
            <a:buNone/>
          </a:pPr>
          <a:r>
            <a:rPr lang="en-PK" sz="1100" kern="1200"/>
            <a:t>Works when unpaid carers are trained, given interpreters where needed, and offered planned respite. </a:t>
          </a:r>
        </a:p>
        <a:p>
          <a:pPr marL="0" lvl="0" indent="0" algn="ctr" defTabSz="488950">
            <a:lnSpc>
              <a:spcPct val="90000"/>
            </a:lnSpc>
            <a:spcBef>
              <a:spcPct val="0"/>
            </a:spcBef>
            <a:spcAft>
              <a:spcPct val="35000"/>
            </a:spcAft>
            <a:buNone/>
          </a:pPr>
          <a:r>
            <a:rPr lang="en-PK" sz="1100" b="1" kern="1200"/>
            <a:t>Why:</a:t>
          </a:r>
          <a:r>
            <a:rPr lang="en-PK" sz="1100" kern="1200"/>
            <a:t> carers sustain rehab practice, medicines routines and early escalation. </a:t>
          </a:r>
        </a:p>
        <a:p>
          <a:pPr marL="0" lvl="0" indent="0" algn="ctr" defTabSz="488950">
            <a:lnSpc>
              <a:spcPct val="90000"/>
            </a:lnSpc>
            <a:spcBef>
              <a:spcPct val="0"/>
            </a:spcBef>
            <a:spcAft>
              <a:spcPct val="35000"/>
            </a:spcAft>
            <a:buNone/>
          </a:pPr>
          <a:r>
            <a:rPr lang="en-PK" sz="1100" b="1" kern="1200"/>
            <a:t>Best practice:</a:t>
          </a:r>
          <a:r>
            <a:rPr lang="en-PK" sz="1100" kern="1200"/>
            <a:t> a borough carers hub offering skills workshops plus rapid respite vouchers improved continuity of home-based care. </a:t>
          </a:r>
        </a:p>
        <a:p>
          <a:pPr marL="0" lvl="0" indent="0" algn="ctr" defTabSz="488950">
            <a:lnSpc>
              <a:spcPct val="90000"/>
            </a:lnSpc>
            <a:spcBef>
              <a:spcPct val="0"/>
            </a:spcBef>
            <a:spcAft>
              <a:spcPct val="35000"/>
            </a:spcAft>
            <a:buNone/>
          </a:pPr>
          <a:r>
            <a:rPr lang="en-PK" sz="1100" kern="1200"/>
            <a:t>However, in many areas respite is wait-listed, so carer strain rises and independence declines.</a:t>
          </a:r>
          <a:endParaRPr lang="en-GB" sz="1100" kern="1200"/>
        </a:p>
      </dsp:txBody>
      <dsp:txXfrm>
        <a:off x="3436366" y="2711612"/>
        <a:ext cx="3871814" cy="23230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B1AF3-BC63-6B40-B522-44C4674727F7}">
      <dsp:nvSpPr>
        <dsp:cNvPr id="0" name=""/>
        <dsp:cNvSpPr/>
      </dsp:nvSpPr>
      <dsp:spPr>
        <a:xfrm>
          <a:off x="9242" y="66616"/>
          <a:ext cx="2762398" cy="367744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PK" sz="1700" b="1" kern="1200"/>
            <a:t>Personal level (older person &amp; carer): </a:t>
          </a:r>
          <a:r>
            <a:rPr lang="en-PK" sz="1700" kern="1200"/>
            <a:t>CGA, reablement, deprescribing and social prescribing help when people </a:t>
          </a:r>
          <a:r>
            <a:rPr lang="en-PK" sz="1700" b="1" kern="1200"/>
            <a:t>set goals, understand options, and can act</a:t>
          </a:r>
          <a:r>
            <a:rPr lang="en-PK" sz="1700" kern="1200"/>
            <a:t>. Benefit falls when information is complex, visits are short, or digital tools are hard to use, choice exists on paper but not in practice (Zimmerman, 2000).</a:t>
          </a:r>
          <a:endParaRPr lang="en-US" sz="1700" kern="1200"/>
        </a:p>
      </dsp:txBody>
      <dsp:txXfrm>
        <a:off x="90150" y="147524"/>
        <a:ext cx="2600582" cy="3515627"/>
      </dsp:txXfrm>
    </dsp:sp>
    <dsp:sp modelId="{7FE182E5-90E3-8B42-9B59-6E42DE2DD99A}">
      <dsp:nvSpPr>
        <dsp:cNvPr id="0" name=""/>
        <dsp:cNvSpPr/>
      </dsp:nvSpPr>
      <dsp:spPr>
        <a:xfrm>
          <a:off x="3047880" y="1562801"/>
          <a:ext cx="585628" cy="685074"/>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699816"/>
        <a:ext cx="409940" cy="411044"/>
      </dsp:txXfrm>
    </dsp:sp>
    <dsp:sp modelId="{AA2BFA3A-CBAA-FB40-B88C-CC3E55997571}">
      <dsp:nvSpPr>
        <dsp:cNvPr id="0" name=""/>
        <dsp:cNvSpPr/>
      </dsp:nvSpPr>
      <dsp:spPr>
        <a:xfrm>
          <a:off x="3876600" y="66616"/>
          <a:ext cx="2762398" cy="367744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PK" sz="1700" b="1" kern="1200"/>
            <a:t>Organisational level (teams &amp; providers): </a:t>
          </a:r>
          <a:r>
            <a:rPr lang="en-PK" sz="1700" kern="1200"/>
            <a:t>Virtual wards, EHCH and falls services work best where staff have </a:t>
          </a:r>
          <a:r>
            <a:rPr lang="en-PK" sz="1700" b="1" kern="1200"/>
            <a:t>clear roles, shared records, and time for coaching</a:t>
          </a:r>
          <a:r>
            <a:rPr lang="en-PK" sz="1700" kern="1200"/>
            <a:t>. Where home-care markets are fragile or weekend cover is thin, the “empowerment” narrative collapses into risk-avoidance and default hospital use.</a:t>
          </a:r>
          <a:endParaRPr lang="en-US" sz="1700" kern="1200"/>
        </a:p>
      </dsp:txBody>
      <dsp:txXfrm>
        <a:off x="3957508" y="147524"/>
        <a:ext cx="2600582" cy="3515627"/>
      </dsp:txXfrm>
    </dsp:sp>
    <dsp:sp modelId="{89D4F63F-462B-0F48-9680-349F4DE2CDA2}">
      <dsp:nvSpPr>
        <dsp:cNvPr id="0" name=""/>
        <dsp:cNvSpPr/>
      </dsp:nvSpPr>
      <dsp:spPr>
        <a:xfrm>
          <a:off x="6915239" y="1562801"/>
          <a:ext cx="585628" cy="685074"/>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699816"/>
        <a:ext cx="409940" cy="411044"/>
      </dsp:txXfrm>
    </dsp:sp>
    <dsp:sp modelId="{36CA2250-E0EF-334B-BC3E-AA8BC4B6D92F}">
      <dsp:nvSpPr>
        <dsp:cNvPr id="0" name=""/>
        <dsp:cNvSpPr/>
      </dsp:nvSpPr>
      <dsp:spPr>
        <a:xfrm>
          <a:off x="7743958" y="66616"/>
          <a:ext cx="2762398" cy="367744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PK" sz="1700" b="1" kern="1200"/>
            <a:t>Community level (systems &amp; assets): </a:t>
          </a:r>
          <a:r>
            <a:rPr lang="en-PK" sz="1700" kern="1200"/>
            <a:t>ICSs, link workers and community hubs empower when </a:t>
          </a:r>
          <a:r>
            <a:rPr lang="en-PK" sz="1700" b="1" kern="1200"/>
            <a:t>local assets, transport, and culturally safe groups</a:t>
          </a:r>
          <a:r>
            <a:rPr lang="en-PK" sz="1700" kern="1200"/>
            <a:t> are funded. When grants are short-term or feedback to GPs is missing, gains fade and inequalities widen (Golby </a:t>
          </a:r>
          <a:r>
            <a:rPr lang="en-PK" sz="1700" i="1" kern="1200"/>
            <a:t>et al.</a:t>
          </a:r>
          <a:r>
            <a:rPr lang="en-PK" sz="1700" kern="1200"/>
            <a:t>, 2024).</a:t>
          </a:r>
          <a:endParaRPr lang="en-US" sz="1700" kern="1200"/>
        </a:p>
      </dsp:txBody>
      <dsp:txXfrm>
        <a:off x="7824866" y="147524"/>
        <a:ext cx="2600582" cy="3515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DAF1B-0D43-BB4F-9BC0-28134C68F3F3}">
      <dsp:nvSpPr>
        <dsp:cNvPr id="0" name=""/>
        <dsp:cNvSpPr/>
      </dsp:nvSpPr>
      <dsp:spPr>
        <a:xfrm>
          <a:off x="1632953" y="0"/>
          <a:ext cx="5001271" cy="5001271"/>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A788D-E955-3042-A595-B63EB236DFA2}">
      <dsp:nvSpPr>
        <dsp:cNvPr id="0" name=""/>
        <dsp:cNvSpPr/>
      </dsp:nvSpPr>
      <dsp:spPr>
        <a:xfrm>
          <a:off x="1958036" y="325082"/>
          <a:ext cx="2000508" cy="200050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PK" sz="1100" b="1" kern="1200"/>
            <a:t>Coherence (shared purpose): </a:t>
          </a:r>
          <a:r>
            <a:rPr lang="en-PK" sz="1100" kern="1200"/>
            <a:t>Teams succeed when everyone understands </a:t>
          </a:r>
          <a:r>
            <a:rPr lang="en-PK" sz="1100" b="1" kern="1200"/>
            <a:t>what CGA/Virtual Ward is for</a:t>
          </a:r>
          <a:r>
            <a:rPr lang="en-PK" sz="1100" kern="1200"/>
            <a:t> (prevention, function, avoiding admission). Confusion about aims leads to parallel assessments and duplication.</a:t>
          </a:r>
          <a:endParaRPr lang="en-GB" sz="1100" kern="1200"/>
        </a:p>
      </dsp:txBody>
      <dsp:txXfrm>
        <a:off x="2055693" y="422739"/>
        <a:ext cx="1805194" cy="1805194"/>
      </dsp:txXfrm>
    </dsp:sp>
    <dsp:sp modelId="{F6DC7E89-5BB9-8342-9DA5-3C4EE9F1F09C}">
      <dsp:nvSpPr>
        <dsp:cNvPr id="0" name=""/>
        <dsp:cNvSpPr/>
      </dsp:nvSpPr>
      <dsp:spPr>
        <a:xfrm>
          <a:off x="4308633" y="325082"/>
          <a:ext cx="2000508" cy="200050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PK" sz="1100" b="1" kern="1200"/>
            <a:t>Cognitive participation (buy-in &amp; champions): </a:t>
          </a:r>
          <a:r>
            <a:rPr lang="en-PK" sz="1100" kern="1200"/>
            <a:t>Named clinical leads and link workers pull services together; without champions, EHCH rounds or deprescribing clinics stall after pilots (Huddlestone </a:t>
          </a:r>
          <a:r>
            <a:rPr lang="en-PK" sz="1100" i="1" kern="1200"/>
            <a:t>et al.</a:t>
          </a:r>
          <a:r>
            <a:rPr lang="en-PK" sz="1100" kern="1200"/>
            <a:t>, 2020).</a:t>
          </a:r>
        </a:p>
      </dsp:txBody>
      <dsp:txXfrm>
        <a:off x="4406290" y="422739"/>
        <a:ext cx="1805194" cy="1805194"/>
      </dsp:txXfrm>
    </dsp:sp>
    <dsp:sp modelId="{920BD721-67EC-FE48-82B8-DBD4882E4F7C}">
      <dsp:nvSpPr>
        <dsp:cNvPr id="0" name=""/>
        <dsp:cNvSpPr/>
      </dsp:nvSpPr>
      <dsp:spPr>
        <a:xfrm>
          <a:off x="1958036" y="2675679"/>
          <a:ext cx="2000508" cy="200050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PK" sz="1100" b="1" kern="1200"/>
            <a:t>Collective action (doing the work): </a:t>
          </a:r>
          <a:r>
            <a:rPr lang="en-PK" sz="1100" kern="1200"/>
            <a:t>Shared care plans, interoperable records and </a:t>
          </a:r>
          <a:r>
            <a:rPr lang="en-PK" sz="1100" b="1" kern="1200"/>
            <a:t>clear escalation</a:t>
          </a:r>
          <a:r>
            <a:rPr lang="en-PK" sz="1100" kern="1200"/>
            <a:t> make daily tasks doable; lack of access, short visits, or agency churn </a:t>
          </a:r>
          <a:r>
            <a:rPr lang="en-PK" sz="1100" b="1" kern="1200"/>
            <a:t>blocks delivery</a:t>
          </a:r>
          <a:r>
            <a:rPr lang="en-PK" sz="1100" kern="1200"/>
            <a:t> even with goodwill.</a:t>
          </a:r>
        </a:p>
      </dsp:txBody>
      <dsp:txXfrm>
        <a:off x="2055693" y="2773336"/>
        <a:ext cx="1805194" cy="1805194"/>
      </dsp:txXfrm>
    </dsp:sp>
    <dsp:sp modelId="{172BEBE8-5524-ED4E-A7E4-4F9E38AB5B9F}">
      <dsp:nvSpPr>
        <dsp:cNvPr id="0" name=""/>
        <dsp:cNvSpPr/>
      </dsp:nvSpPr>
      <dsp:spPr>
        <a:xfrm>
          <a:off x="4308633" y="2675679"/>
          <a:ext cx="2000508" cy="200050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PK" sz="1100" b="1" kern="1200"/>
            <a:t>Reflexive monitoring (learning &amp; adaption): </a:t>
          </a:r>
          <a:r>
            <a:rPr lang="en-PK" sz="1100" kern="1200"/>
            <a:t>Services that track </a:t>
          </a:r>
          <a:r>
            <a:rPr lang="en-PK" sz="1100" b="1" kern="1200"/>
            <a:t>goal attainment, falls, carer strain and patient activation</a:t>
          </a:r>
          <a:r>
            <a:rPr lang="en-PK" sz="1100" kern="1200"/>
            <a:t> refine quickly; those counting only contacts/throughput </a:t>
          </a:r>
          <a:r>
            <a:rPr lang="en-PK" sz="1100" b="1" kern="1200"/>
            <a:t>miss problems</a:t>
          </a:r>
          <a:r>
            <a:rPr lang="en-PK" sz="1100" kern="1200"/>
            <a:t> and slide back to business-as-usual (Shiwani </a:t>
          </a:r>
          <a:r>
            <a:rPr lang="en-PK" sz="1100" i="1" kern="1200"/>
            <a:t>et al.</a:t>
          </a:r>
          <a:r>
            <a:rPr lang="en-PK" sz="1100" kern="1200"/>
            <a:t>, 2023).</a:t>
          </a:r>
        </a:p>
      </dsp:txBody>
      <dsp:txXfrm>
        <a:off x="4406290" y="2773336"/>
        <a:ext cx="1805194" cy="18051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A17C8-765F-A442-BE96-99C26E1DD622}">
      <dsp:nvSpPr>
        <dsp:cNvPr id="0" name=""/>
        <dsp:cNvSpPr/>
      </dsp:nvSpPr>
      <dsp:spPr>
        <a:xfrm>
          <a:off x="2555128" y="407540"/>
          <a:ext cx="5266679" cy="5266679"/>
        </a:xfrm>
        <a:prstGeom prst="pie">
          <a:avLst>
            <a:gd name="adj1" fmla="val 16200000"/>
            <a:gd name="adj2" fmla="val 18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PK" sz="1000" b="1" kern="1200"/>
            <a:t>Fragmented records and interoperability gaps:</a:t>
          </a:r>
          <a:r>
            <a:rPr lang="en-PK" sz="1000" kern="1200"/>
            <a:t> Older people repeat their history at every hand-off, key information gets missed (medications, risks, preferences), and care plans do not follow them between hospital, GP, community teams, and care homes so progress stalls and confidence drops (Cam </a:t>
          </a:r>
          <a:r>
            <a:rPr lang="en-PK" sz="1000" i="1" kern="1200"/>
            <a:t>et al.</a:t>
          </a:r>
          <a:r>
            <a:rPr lang="en-PK" sz="1000" kern="1200"/>
            <a:t>, 2023).</a:t>
          </a:r>
          <a:endParaRPr lang="en-GB" sz="1000" kern="1200"/>
        </a:p>
      </dsp:txBody>
      <dsp:txXfrm>
        <a:off x="5330794" y="1523575"/>
        <a:ext cx="1880957" cy="1567464"/>
      </dsp:txXfrm>
    </dsp:sp>
    <dsp:sp modelId="{743CFB46-BF84-0445-ABB9-54F8AEEF4574}">
      <dsp:nvSpPr>
        <dsp:cNvPr id="0" name=""/>
        <dsp:cNvSpPr/>
      </dsp:nvSpPr>
      <dsp:spPr>
        <a:xfrm>
          <a:off x="2446660" y="595636"/>
          <a:ext cx="5266679" cy="5266679"/>
        </a:xfrm>
        <a:prstGeom prst="pie">
          <a:avLst>
            <a:gd name="adj1" fmla="val 1800000"/>
            <a:gd name="adj2" fmla="val 90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PK" sz="1000" b="1" kern="1200"/>
            <a:t>Short visit times and an unstable home-care market:</a:t>
          </a:r>
          <a:r>
            <a:rPr lang="en-PK" sz="1000" kern="1200"/>
            <a:t> Rapid staff turnover and 15-minute visits leave little time for safe mobility practice, medication checks, or goal review; without continuity, people lose skills and become more dependent (Shen, McGarry and Gandhi, 2023).</a:t>
          </a:r>
        </a:p>
      </dsp:txBody>
      <dsp:txXfrm>
        <a:off x="3700631" y="4012708"/>
        <a:ext cx="2821435" cy="1379368"/>
      </dsp:txXfrm>
    </dsp:sp>
    <dsp:sp modelId="{C0546028-6D69-4B40-B4BD-85D428AE2020}">
      <dsp:nvSpPr>
        <dsp:cNvPr id="0" name=""/>
        <dsp:cNvSpPr/>
      </dsp:nvSpPr>
      <dsp:spPr>
        <a:xfrm>
          <a:off x="2338191" y="407540"/>
          <a:ext cx="5266679" cy="5266679"/>
        </a:xfrm>
        <a:prstGeom prst="pie">
          <a:avLst>
            <a:gd name="adj1" fmla="val 90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PK" sz="1000" b="1" kern="1200"/>
            <a:t>Inequalities by deprivation, ethnicity, and rurality:</a:t>
          </a:r>
          <a:r>
            <a:rPr lang="en-PK" sz="1000" kern="1200"/>
            <a:t> Poor transport, language barriers, and limited local services mean some groups get later, thinner support; even when choice exists, it is not real if people cannot reach classes, get interpreters, or afford data for digital tools (Spiers </a:t>
          </a:r>
          <a:r>
            <a:rPr lang="en-PK" sz="1000" i="1" kern="1200"/>
            <a:t>et al.</a:t>
          </a:r>
          <a:r>
            <a:rPr lang="en-PK" sz="1000" kern="1200"/>
            <a:t>, 2024).</a:t>
          </a:r>
        </a:p>
      </dsp:txBody>
      <dsp:txXfrm>
        <a:off x="2948248" y="1523575"/>
        <a:ext cx="1880957" cy="1567464"/>
      </dsp:txXfrm>
    </dsp:sp>
    <dsp:sp modelId="{F50CDB09-33F1-5B48-B2F2-6B865FBDAFDF}">
      <dsp:nvSpPr>
        <dsp:cNvPr id="0" name=""/>
        <dsp:cNvSpPr/>
      </dsp:nvSpPr>
      <dsp:spPr>
        <a:xfrm>
          <a:off x="2229530" y="81508"/>
          <a:ext cx="5918745" cy="5918745"/>
        </a:xfrm>
        <a:prstGeom prst="circularArrow">
          <a:avLst>
            <a:gd name="adj1" fmla="val 5085"/>
            <a:gd name="adj2" fmla="val 327528"/>
            <a:gd name="adj3" fmla="val 1472472"/>
            <a:gd name="adj4" fmla="val 16199432"/>
            <a:gd name="adj5" fmla="val 5932"/>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8A8032E1-CFE2-AD44-B0A2-1C44F46E8DAC}">
      <dsp:nvSpPr>
        <dsp:cNvPr id="0" name=""/>
        <dsp:cNvSpPr/>
      </dsp:nvSpPr>
      <dsp:spPr>
        <a:xfrm>
          <a:off x="2120627" y="269270"/>
          <a:ext cx="5918745" cy="5918745"/>
        </a:xfrm>
        <a:prstGeom prst="circularArrow">
          <a:avLst>
            <a:gd name="adj1" fmla="val 5085"/>
            <a:gd name="adj2" fmla="val 327528"/>
            <a:gd name="adj3" fmla="val 8671970"/>
            <a:gd name="adj4" fmla="val 1800502"/>
            <a:gd name="adj5" fmla="val 5932"/>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23825994-A759-984C-BC0A-BA2DC373A33A}">
      <dsp:nvSpPr>
        <dsp:cNvPr id="0" name=""/>
        <dsp:cNvSpPr/>
      </dsp:nvSpPr>
      <dsp:spPr>
        <a:xfrm>
          <a:off x="2011724" y="81508"/>
          <a:ext cx="5918745" cy="5918745"/>
        </a:xfrm>
        <a:prstGeom prst="circularArrow">
          <a:avLst>
            <a:gd name="adj1" fmla="val 5085"/>
            <a:gd name="adj2" fmla="val 327528"/>
            <a:gd name="adj3" fmla="val 15873039"/>
            <a:gd name="adj4" fmla="val 9000000"/>
            <a:gd name="adj5" fmla="val 5932"/>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38CA2-0D36-490B-90B5-E18729669A4F}">
      <dsp:nvSpPr>
        <dsp:cNvPr id="0" name=""/>
        <dsp:cNvSpPr/>
      </dsp:nvSpPr>
      <dsp:spPr>
        <a:xfrm>
          <a:off x="1212569" y="603453"/>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94E7B7-E178-4AAF-BB4A-7CC100FF020A}">
      <dsp:nvSpPr>
        <dsp:cNvPr id="0" name=""/>
        <dsp:cNvSpPr/>
      </dsp:nvSpPr>
      <dsp:spPr>
        <a:xfrm>
          <a:off x="417971" y="2375384"/>
          <a:ext cx="288945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PK" sz="1100" kern="1200"/>
            <a:t>Make Comprehensive Geriatric Assessment routine across settings and ensure the shared care plan is visible to hospital, GP, community, and care-home teams; when CGA is patchy or the plan is hidden in one system, replace parallel assessments with a single plan, shared records, and brief weekly Multidisciplinary Team reviews (Goggins, 2023).</a:t>
          </a:r>
          <a:endParaRPr lang="en-US" sz="1100" kern="1200"/>
        </a:p>
      </dsp:txBody>
      <dsp:txXfrm>
        <a:off x="417971" y="2375384"/>
        <a:ext cx="2889450" cy="1372500"/>
      </dsp:txXfrm>
    </dsp:sp>
    <dsp:sp modelId="{AE2EB653-4F56-407A-B576-1D2012872084}">
      <dsp:nvSpPr>
        <dsp:cNvPr id="0" name=""/>
        <dsp:cNvSpPr/>
      </dsp:nvSpPr>
      <dsp:spPr>
        <a:xfrm>
          <a:off x="4607673" y="603453"/>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41BB9-6C45-4E88-A046-7EE1A1DB1785}">
      <dsp:nvSpPr>
        <dsp:cNvPr id="0" name=""/>
        <dsp:cNvSpPr/>
      </dsp:nvSpPr>
      <dsp:spPr>
        <a:xfrm>
          <a:off x="3813075" y="2375384"/>
          <a:ext cx="288945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PK" sz="1100" kern="1200"/>
            <a:t>Assign a named key worker as the single point of contact to coordinate equipment, reviews, carer support, and escalation; if continuity is weak, redesign rotas to protect relationship-based care and measure success by goal progress and reduced hand-offs, not just visit counts (Huddlestone </a:t>
          </a:r>
          <a:r>
            <a:rPr lang="en-PK" sz="1100" i="1" kern="1200"/>
            <a:t>et al.</a:t>
          </a:r>
          <a:r>
            <a:rPr lang="en-PK" sz="1100" kern="1200"/>
            <a:t>, 2020).</a:t>
          </a:r>
          <a:endParaRPr lang="en-US" sz="1100" kern="1200"/>
        </a:p>
      </dsp:txBody>
      <dsp:txXfrm>
        <a:off x="3813075" y="2375384"/>
        <a:ext cx="2889450" cy="1372500"/>
      </dsp:txXfrm>
    </dsp:sp>
    <dsp:sp modelId="{1F77281B-1D42-4896-96E5-272F1B61A25C}">
      <dsp:nvSpPr>
        <dsp:cNvPr id="0" name=""/>
        <dsp:cNvSpPr/>
      </dsp:nvSpPr>
      <dsp:spPr>
        <a:xfrm>
          <a:off x="8002777" y="603453"/>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45467C-BBEE-487D-89EE-B5EB9E9AB2E3}">
      <dsp:nvSpPr>
        <dsp:cNvPr id="0" name=""/>
        <dsp:cNvSpPr/>
      </dsp:nvSpPr>
      <dsp:spPr>
        <a:xfrm>
          <a:off x="7208178" y="2375384"/>
          <a:ext cx="288945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PK" sz="1100" kern="1200"/>
            <a:t>Run structured deprescribing (e.g., STOPP/START) within the CGA with shared-decision tools and follow-up calls; if one-off reviews keep drifting back to polypharmacy, switch to scheduled monitoring, patient activation checks, and clear responsibility for med changes across settings (Eddine </a:t>
          </a:r>
          <a:r>
            <a:rPr lang="en-PK" sz="1100" i="1" kern="1200"/>
            <a:t>et al.</a:t>
          </a:r>
          <a:r>
            <a:rPr lang="en-PK" sz="1100" kern="1200"/>
            <a:t>, 2023).</a:t>
          </a:r>
          <a:endParaRPr lang="en-US" sz="1100" kern="1200"/>
        </a:p>
      </dsp:txBody>
      <dsp:txXfrm>
        <a:off x="7208178" y="2375384"/>
        <a:ext cx="2889450" cy="137250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4075-76C1-F933-72F8-2629E08E5E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34DAE15C-BB9E-D55B-5782-482DF24F27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F819BC17-DDAB-5E8A-5B54-F9DA481252FD}"/>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5" name="Footer Placeholder 4">
            <a:extLst>
              <a:ext uri="{FF2B5EF4-FFF2-40B4-BE49-F238E27FC236}">
                <a16:creationId xmlns:a16="http://schemas.microsoft.com/office/drawing/2014/main" id="{A6A3FD12-4CB4-6C66-B616-709B95BD25A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0AFE883-AB66-A95B-E930-0C1CF9324DEB}"/>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805009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434DA-8EF5-489D-888B-59DCD5257FB2}"/>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4A5CAC01-B1EF-5A70-AD1A-12D5629798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5CAFDBD2-2C38-CB41-BD62-66312E753397}"/>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5" name="Footer Placeholder 4">
            <a:extLst>
              <a:ext uri="{FF2B5EF4-FFF2-40B4-BE49-F238E27FC236}">
                <a16:creationId xmlns:a16="http://schemas.microsoft.com/office/drawing/2014/main" id="{6706F42F-CADA-085E-5EA3-BC8940DE54D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AF978A22-726B-8AD4-D16A-3CFD8950EDA6}"/>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531677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833A-35DC-54A5-DDBE-783F324F61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079B48D9-88D7-AD78-5339-7AE8D14A53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1623C7F-9D59-67CF-708D-8983D948414F}"/>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5" name="Footer Placeholder 4">
            <a:extLst>
              <a:ext uri="{FF2B5EF4-FFF2-40B4-BE49-F238E27FC236}">
                <a16:creationId xmlns:a16="http://schemas.microsoft.com/office/drawing/2014/main" id="{5FCC8FBF-4697-B755-795F-294C6994B6F1}"/>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59DE7F1-13E2-9CE7-8415-6CB505815E9D}"/>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389432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BA5E-7ECE-8162-6FC3-FA7DCF0BE223}"/>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F5A51EDE-16D3-F1ED-1C21-B414316EFD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7E708442-C779-794B-393B-D44098255F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CE56E638-0F12-D195-C1ED-076CDD2584E8}"/>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6" name="Footer Placeholder 5">
            <a:extLst>
              <a:ext uri="{FF2B5EF4-FFF2-40B4-BE49-F238E27FC236}">
                <a16:creationId xmlns:a16="http://schemas.microsoft.com/office/drawing/2014/main" id="{977C26D6-82DF-D23D-1E61-4516A8DD324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742EE40-8DCA-73EB-B640-1D93AE7F486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046377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C78E-09EC-7A65-910A-42F98AFCC936}"/>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052D9687-A35A-40DC-6B05-8C359A14F8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743761-F482-14E4-C6A2-0FC0786B7F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B5377A9D-19BA-9D51-7606-27CF63493B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2D5341-A784-663E-13ED-555C0938B0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C6B7BB73-238D-C940-670A-E517A028DC9B}"/>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8" name="Footer Placeholder 7">
            <a:extLst>
              <a:ext uri="{FF2B5EF4-FFF2-40B4-BE49-F238E27FC236}">
                <a16:creationId xmlns:a16="http://schemas.microsoft.com/office/drawing/2014/main" id="{236E5E37-7CDD-F8E3-FB61-D25D589625E3}"/>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9946026D-2C88-FD86-75D6-298FE4AD4F6A}"/>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77285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04A7B-73C4-0874-53C9-538179396C92}"/>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DE65B3AB-B8AD-5DEC-266C-A495FC6A4CEA}"/>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4" name="Footer Placeholder 3">
            <a:extLst>
              <a:ext uri="{FF2B5EF4-FFF2-40B4-BE49-F238E27FC236}">
                <a16:creationId xmlns:a16="http://schemas.microsoft.com/office/drawing/2014/main" id="{0460A552-079A-E8EA-D19D-4CB9623A7054}"/>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FDC56ED9-9F3F-5137-0DD5-58A1DD2AD9D3}"/>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53230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A5CB-3CE4-2FD2-0129-E821293E65C0}"/>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3" name="Footer Placeholder 2">
            <a:extLst>
              <a:ext uri="{FF2B5EF4-FFF2-40B4-BE49-F238E27FC236}">
                <a16:creationId xmlns:a16="http://schemas.microsoft.com/office/drawing/2014/main" id="{C4941349-C6CA-308E-4C73-B4E2DA6ECF2A}"/>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76113AA9-2FD5-AC32-0B9E-607C0E5C532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119255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B3779-1959-72B8-9B06-70CBA379F8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C408C12D-889E-1BC5-2210-3B76F11E45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351B3B23-8302-8D09-FA08-5D8823990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5ABCD-C902-4208-1F64-FF69BF5B5A74}"/>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6" name="Footer Placeholder 5">
            <a:extLst>
              <a:ext uri="{FF2B5EF4-FFF2-40B4-BE49-F238E27FC236}">
                <a16:creationId xmlns:a16="http://schemas.microsoft.com/office/drawing/2014/main" id="{9497674E-070B-AC65-B22A-FE3AE976AFA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664845A-3B65-36BC-52BF-8EE120B3AFF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8112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0521-958D-CDC6-9781-2DA675C460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59005A4F-644C-D150-0C3B-81748BA87C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57ABBBE-B31E-1A10-1DE5-FC380F7E53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68CFA1-CF57-D302-1EED-7D41655CA6DB}"/>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6" name="Footer Placeholder 5">
            <a:extLst>
              <a:ext uri="{FF2B5EF4-FFF2-40B4-BE49-F238E27FC236}">
                <a16:creationId xmlns:a16="http://schemas.microsoft.com/office/drawing/2014/main" id="{0EF191C4-3FEC-5D1A-9E43-1E7EAA454ADD}"/>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3B86C0B-34A8-D451-AE14-7E077F608E31}"/>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52504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2801D-AE8B-0246-D976-918AE18B9247}"/>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6556174-06E9-D64F-2418-82B0B62577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7C96D34-3E66-A8D4-6446-1A106D53E162}"/>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5" name="Footer Placeholder 4">
            <a:extLst>
              <a:ext uri="{FF2B5EF4-FFF2-40B4-BE49-F238E27FC236}">
                <a16:creationId xmlns:a16="http://schemas.microsoft.com/office/drawing/2014/main" id="{744FFC8C-47A3-21A2-EB10-C2941978294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D138C61-281F-E4BB-7B3E-7424FB91325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69676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6000E7-48A8-6ECF-E325-D5346D2B47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79E9E2A-6590-04E9-58BE-E06C829978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05DB89B-F071-94DC-649C-92CAF7B1A7BF}"/>
              </a:ext>
            </a:extLst>
          </p:cNvPr>
          <p:cNvSpPr>
            <a:spLocks noGrp="1"/>
          </p:cNvSpPr>
          <p:nvPr>
            <p:ph type="dt" sz="half" idx="10"/>
          </p:nvPr>
        </p:nvSpPr>
        <p:spPr/>
        <p:txBody>
          <a:bodyPr/>
          <a:lstStyle/>
          <a:p>
            <a:fld id="{9D02CD2E-35EA-5B43-AA2A-D2B7CF508373}" type="datetimeFigureOut">
              <a:rPr lang="en-PK" smtClean="0"/>
              <a:t>10/23/2025</a:t>
            </a:fld>
            <a:endParaRPr lang="en-PK"/>
          </a:p>
        </p:txBody>
      </p:sp>
      <p:sp>
        <p:nvSpPr>
          <p:cNvPr id="5" name="Footer Placeholder 4">
            <a:extLst>
              <a:ext uri="{FF2B5EF4-FFF2-40B4-BE49-F238E27FC236}">
                <a16:creationId xmlns:a16="http://schemas.microsoft.com/office/drawing/2014/main" id="{0D430AA0-374B-0A75-CE2D-A3D3308DB36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EA58497-F9BB-9727-966F-0B1F6770940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333344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036476-6C0A-1BA0-C4A6-374E4FFEB4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5AE72911-5B66-8658-8875-D8767297B0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8B895485-16CC-D046-0401-46001D2495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02CD2E-35EA-5B43-AA2A-D2B7CF508373}" type="datetimeFigureOut">
              <a:rPr lang="en-PK" smtClean="0"/>
              <a:t>10/23/2025</a:t>
            </a:fld>
            <a:endParaRPr lang="en-PK"/>
          </a:p>
        </p:txBody>
      </p:sp>
      <p:sp>
        <p:nvSpPr>
          <p:cNvPr id="5" name="Footer Placeholder 4">
            <a:extLst>
              <a:ext uri="{FF2B5EF4-FFF2-40B4-BE49-F238E27FC236}">
                <a16:creationId xmlns:a16="http://schemas.microsoft.com/office/drawing/2014/main" id="{D7115FEB-2C23-2653-8709-011D6460F0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0D22AC4B-C497-0D10-A66D-724FD9315B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5AFA2A-8974-2D4E-BC87-E0262BA60F68}" type="slidenum">
              <a:rPr lang="en-PK" smtClean="0"/>
              <a:t>‹#›</a:t>
            </a:fld>
            <a:endParaRPr lang="en-PK"/>
          </a:p>
        </p:txBody>
      </p:sp>
    </p:spTree>
    <p:extLst>
      <p:ext uri="{BB962C8B-B14F-4D97-AF65-F5344CB8AC3E}">
        <p14:creationId xmlns:p14="http://schemas.microsoft.com/office/powerpoint/2010/main" val="3683243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microsoft.com/office/2007/relationships/hdphoto" Target="../media/hdphoto1.wdp"/><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11" Type="http://schemas.openxmlformats.org/officeDocument/2006/relationships/image" Target="../media/image1.png"/><Relationship Id="rId5" Type="http://schemas.openxmlformats.org/officeDocument/2006/relationships/diagramLayout" Target="../diagrams/layout1.xml"/><Relationship Id="rId10" Type="http://schemas.openxmlformats.org/officeDocument/2006/relationships/image" Target="https://www.researchgate.net/publication/346542805/figure/fig2/AS:11431281211610800@1702468437731/Comprehensive-geriatric-assessment-CGA-is-an-organized-evaluation-method-to-provide-a.tif" TargetMode="External"/><Relationship Id="rId4" Type="http://schemas.openxmlformats.org/officeDocument/2006/relationships/diagramData" Target="../diagrams/data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sv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1.png"/><Relationship Id="rId4" Type="http://schemas.openxmlformats.org/officeDocument/2006/relationships/diagramData" Target="../diagrams/data4.xml"/><Relationship Id="rId9"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D4914E-8136-F5A0-338D-B24684524631}"/>
              </a:ext>
            </a:extLst>
          </p:cNvPr>
          <p:cNvSpPr>
            <a:spLocks noGrp="1"/>
          </p:cNvSpPr>
          <p:nvPr>
            <p:ph type="ctrTitle"/>
          </p:nvPr>
        </p:nvSpPr>
        <p:spPr>
          <a:xfrm>
            <a:off x="1314824" y="735106"/>
            <a:ext cx="10053763" cy="2928470"/>
          </a:xfrm>
        </p:spPr>
        <p:txBody>
          <a:bodyPr anchor="b">
            <a:normAutofit/>
          </a:bodyPr>
          <a:lstStyle/>
          <a:p>
            <a:pPr algn="l"/>
            <a:r>
              <a:rPr lang="en-PK" sz="4800" i="1">
                <a:solidFill>
                  <a:srgbClr val="FFFFFF"/>
                </a:solidFill>
              </a:rPr>
              <a:t>Frailty, Multimorbidity &amp; Empowerment in Later Life: Critical Review of UK Approaches</a:t>
            </a:r>
            <a:r>
              <a:rPr lang="en-PK" sz="4800">
                <a:solidFill>
                  <a:srgbClr val="FFFFFF"/>
                </a:solidFill>
              </a:rPr>
              <a:t> </a:t>
            </a:r>
          </a:p>
        </p:txBody>
      </p:sp>
      <p:sp>
        <p:nvSpPr>
          <p:cNvPr id="3" name="Subtitle 2">
            <a:extLst>
              <a:ext uri="{FF2B5EF4-FFF2-40B4-BE49-F238E27FC236}">
                <a16:creationId xmlns:a16="http://schemas.microsoft.com/office/drawing/2014/main" id="{1C0C50A3-E0B8-0FCC-A45F-7D43A038D75D}"/>
              </a:ext>
            </a:extLst>
          </p:cNvPr>
          <p:cNvSpPr>
            <a:spLocks noGrp="1"/>
          </p:cNvSpPr>
          <p:nvPr>
            <p:ph type="subTitle" idx="1"/>
          </p:nvPr>
        </p:nvSpPr>
        <p:spPr>
          <a:xfrm>
            <a:off x="307229" y="4838700"/>
            <a:ext cx="11061358" cy="1823757"/>
          </a:xfrm>
        </p:spPr>
        <p:txBody>
          <a:bodyPr anchor="ctr">
            <a:normAutofit lnSpcReduction="10000"/>
          </a:bodyPr>
          <a:lstStyle/>
          <a:p>
            <a:pPr algn="l"/>
            <a:r>
              <a:rPr lang="en-GB" sz="1800"/>
              <a:t>Student Name: Kamran Khan</a:t>
            </a:r>
          </a:p>
          <a:p>
            <a:pPr algn="l"/>
            <a:r>
              <a:rPr lang="en-GB" sz="1800"/>
              <a:t>Student Number: 2246128 </a:t>
            </a:r>
          </a:p>
          <a:p>
            <a:pPr algn="l"/>
            <a:r>
              <a:rPr lang="en-GB" sz="1800"/>
              <a:t>Lecturer Name: Joanne Davies</a:t>
            </a:r>
          </a:p>
          <a:p>
            <a:pPr algn="l"/>
            <a:r>
              <a:rPr lang="en-GB" sz="1800"/>
              <a:t>Module Code: BMHP6027</a:t>
            </a:r>
          </a:p>
          <a:p>
            <a:pPr algn="l"/>
            <a:r>
              <a:rPr lang="en-GB" sz="1800"/>
              <a:t>Component 1: Individual Presentation</a:t>
            </a:r>
          </a:p>
          <a:p>
            <a:pPr algn="l"/>
            <a:endParaRPr lang="en-PK" sz="1800"/>
          </a:p>
          <a:p>
            <a:pPr algn="l"/>
            <a:endParaRPr lang="en-PK" sz="1800"/>
          </a:p>
        </p:txBody>
      </p:sp>
      <p:pic>
        <p:nvPicPr>
          <p:cNvPr id="4" name="trimtitle">
            <a:hlinkClick r:id="" action="ppaction://media"/>
            <a:extLst>
              <a:ext uri="{FF2B5EF4-FFF2-40B4-BE49-F238E27FC236}">
                <a16:creationId xmlns:a16="http://schemas.microsoft.com/office/drawing/2014/main" id="{ECA76ED0-CB2A-6DB9-E16E-BD72E4FE52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722913" y="5004818"/>
            <a:ext cx="730250" cy="730250"/>
          </a:xfrm>
          <a:prstGeom prst="rect">
            <a:avLst/>
          </a:prstGeom>
        </p:spPr>
      </p:pic>
    </p:spTree>
    <p:extLst>
      <p:ext uri="{BB962C8B-B14F-4D97-AF65-F5344CB8AC3E}">
        <p14:creationId xmlns:p14="http://schemas.microsoft.com/office/powerpoint/2010/main" val="14423154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0E080-B1FC-DF77-092E-6AE2D57B589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a:t>
            </a:r>
            <a:r>
              <a:rPr lang="en-PK" sz="4000">
                <a:solidFill>
                  <a:srgbClr val="FFFFFF"/>
                </a:solidFill>
              </a:rPr>
              <a:t>ntroduction </a:t>
            </a:r>
          </a:p>
        </p:txBody>
      </p:sp>
      <p:sp>
        <p:nvSpPr>
          <p:cNvPr id="3" name="Content Placeholder 2">
            <a:extLst>
              <a:ext uri="{FF2B5EF4-FFF2-40B4-BE49-F238E27FC236}">
                <a16:creationId xmlns:a16="http://schemas.microsoft.com/office/drawing/2014/main" id="{04F3948B-C862-4E5A-7C9B-79D23B0646A9}"/>
              </a:ext>
            </a:extLst>
          </p:cNvPr>
          <p:cNvSpPr>
            <a:spLocks noGrp="1"/>
          </p:cNvSpPr>
          <p:nvPr>
            <p:ph idx="1"/>
          </p:nvPr>
        </p:nvSpPr>
        <p:spPr>
          <a:xfrm>
            <a:off x="424418" y="2458700"/>
            <a:ext cx="5782963" cy="3683358"/>
          </a:xfrm>
        </p:spPr>
        <p:txBody>
          <a:bodyPr anchor="ctr">
            <a:normAutofit fontScale="85000" lnSpcReduction="20000"/>
          </a:bodyPr>
          <a:lstStyle/>
          <a:p>
            <a:r>
              <a:rPr lang="en-PK" sz="1900"/>
              <a:t>The UK’s population is ageing fast, and rising frailty with multiple long-term conditions is driving more complex health and social care needs (Stevenson and Mutebi, 2024).</a:t>
            </a:r>
          </a:p>
          <a:p>
            <a:r>
              <a:rPr lang="en-PK" sz="1900"/>
              <a:t>Demographics of presentation: Moderate–severe frailty with multiple long-term conditions, especially during </a:t>
            </a:r>
            <a:r>
              <a:rPr lang="en-PK" sz="1900" b="1"/>
              <a:t>care transitions</a:t>
            </a:r>
            <a:r>
              <a:rPr lang="en-PK" sz="1900"/>
              <a:t> (hospital ↔ home/care home). These patients face </a:t>
            </a:r>
            <a:r>
              <a:rPr lang="en-PK" sz="1900" b="1"/>
              <a:t>high readmissions</a:t>
            </a:r>
            <a:r>
              <a:rPr lang="en-PK" sz="1900"/>
              <a:t>, heavy </a:t>
            </a:r>
            <a:r>
              <a:rPr lang="en-PK" sz="1900" b="1"/>
              <a:t>treatment burden</a:t>
            </a:r>
            <a:r>
              <a:rPr lang="en-PK" sz="1900"/>
              <a:t> (appointments, meds, self-management), and clear </a:t>
            </a:r>
            <a:r>
              <a:rPr lang="en-PK" sz="1900" b="1"/>
              <a:t>inequalities</a:t>
            </a:r>
            <a:r>
              <a:rPr lang="en-PK" sz="1900"/>
              <a:t> in access and outcomes (King </a:t>
            </a:r>
            <a:r>
              <a:rPr lang="en-PK" sz="1900" i="1"/>
              <a:t>et al.</a:t>
            </a:r>
            <a:r>
              <a:rPr lang="en-PK" sz="1900"/>
              <a:t>, 2022).</a:t>
            </a:r>
          </a:p>
          <a:p>
            <a:r>
              <a:rPr lang="en-PK" sz="1900"/>
              <a:t>Here, empowerment means enabling informed choices, dignity, and confidence going beyond simple compliance with clinical instructions (Wakefield </a:t>
            </a:r>
            <a:r>
              <a:rPr lang="en-PK" sz="1900" i="1"/>
              <a:t>et al.</a:t>
            </a:r>
            <a:r>
              <a:rPr lang="en-PK" sz="1900"/>
              <a:t>, 2018).</a:t>
            </a:r>
          </a:p>
          <a:p>
            <a:r>
              <a:rPr lang="en-PK" sz="1900"/>
              <a:t>This presentation will critically review older people’s care, empowerment, and support needs; assess how well current UK approaches work; highlight barriers to maintaining independence; and offer evidence-based recommendations for improvement.</a:t>
            </a:r>
          </a:p>
          <a:p>
            <a:endParaRPr lang="en-PK" sz="1900"/>
          </a:p>
          <a:p>
            <a:endParaRPr lang="en-PK" sz="1900"/>
          </a:p>
        </p:txBody>
      </p:sp>
      <p:pic>
        <p:nvPicPr>
          <p:cNvPr id="4" name="Picture 3" descr="A graph showing the growth of the company's stock market&#10;&#10;AI-generated content may be incorrect.">
            <a:extLst>
              <a:ext uri="{FF2B5EF4-FFF2-40B4-BE49-F238E27FC236}">
                <a16:creationId xmlns:a16="http://schemas.microsoft.com/office/drawing/2014/main" id="{1933838E-5FDE-1607-902F-E3E33388E3AB}"/>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6212445" y="1926557"/>
            <a:ext cx="5782963" cy="3556520"/>
          </a:xfrm>
          <a:prstGeom prst="rect">
            <a:avLst/>
          </a:prstGeom>
        </p:spPr>
      </p:pic>
      <p:sp>
        <p:nvSpPr>
          <p:cNvPr id="6" name="TextBox 5">
            <a:extLst>
              <a:ext uri="{FF2B5EF4-FFF2-40B4-BE49-F238E27FC236}">
                <a16:creationId xmlns:a16="http://schemas.microsoft.com/office/drawing/2014/main" id="{3719CEA4-F70E-20A9-5D25-1CA656D07BB9}"/>
              </a:ext>
            </a:extLst>
          </p:cNvPr>
          <p:cNvSpPr txBox="1"/>
          <p:nvPr/>
        </p:nvSpPr>
        <p:spPr>
          <a:xfrm>
            <a:off x="6088878" y="5557283"/>
            <a:ext cx="6098058" cy="584775"/>
          </a:xfrm>
          <a:prstGeom prst="rect">
            <a:avLst/>
          </a:prstGeom>
          <a:noFill/>
        </p:spPr>
        <p:txBody>
          <a:bodyPr wrap="square">
            <a:spAutoFit/>
          </a:bodyPr>
          <a:lstStyle/>
          <a:p>
            <a:pPr algn="ctr">
              <a:buNone/>
            </a:pPr>
            <a:r>
              <a:rPr lang="en-PK" sz="1600">
                <a:effectLst/>
                <a:latin typeface="Aptos" panose="020B0004020202020204" pitchFamily="34" charset="0"/>
                <a:ea typeface="Times New Roman" panose="02020603050405020304" pitchFamily="18" charset="0"/>
              </a:rPr>
              <a:t>Estimated population of the United Kingdom from 1871 to 2024 (Clark, 2024)</a:t>
            </a:r>
          </a:p>
        </p:txBody>
      </p:sp>
      <p:pic>
        <p:nvPicPr>
          <p:cNvPr id="5" name="trimintro 2">
            <a:hlinkClick r:id="" action="ppaction://media"/>
            <a:extLst>
              <a:ext uri="{FF2B5EF4-FFF2-40B4-BE49-F238E27FC236}">
                <a16:creationId xmlns:a16="http://schemas.microsoft.com/office/drawing/2014/main" id="{D5A367AC-BEB8-A3F7-54AA-97660B131E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919328" y="5766818"/>
            <a:ext cx="730250" cy="730250"/>
          </a:xfrm>
          <a:prstGeom prst="rect">
            <a:avLst/>
          </a:prstGeom>
        </p:spPr>
      </p:pic>
    </p:spTree>
    <p:extLst>
      <p:ext uri="{BB962C8B-B14F-4D97-AF65-F5344CB8AC3E}">
        <p14:creationId xmlns:p14="http://schemas.microsoft.com/office/powerpoint/2010/main" val="20474493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A932-633F-9630-8F7E-89AE70D0A250}"/>
              </a:ext>
            </a:extLst>
          </p:cNvPr>
          <p:cNvSpPr>
            <a:spLocks noGrp="1"/>
          </p:cNvSpPr>
          <p:nvPr>
            <p:ph type="title"/>
          </p:nvPr>
        </p:nvSpPr>
        <p:spPr>
          <a:xfrm>
            <a:off x="838200" y="365125"/>
            <a:ext cx="10515600" cy="737165"/>
          </a:xfrm>
        </p:spPr>
        <p:txBody>
          <a:bodyPr/>
          <a:lstStyle/>
          <a:p>
            <a:pPr algn="ctr"/>
            <a:r>
              <a:rPr lang="en-PK"/>
              <a:t>Needs: Care, Empowerment &amp; Support </a:t>
            </a:r>
          </a:p>
        </p:txBody>
      </p:sp>
      <p:graphicFrame>
        <p:nvGraphicFramePr>
          <p:cNvPr id="4" name="Diagram 3">
            <a:extLst>
              <a:ext uri="{FF2B5EF4-FFF2-40B4-BE49-F238E27FC236}">
                <a16:creationId xmlns:a16="http://schemas.microsoft.com/office/drawing/2014/main" id="{2DE8B84F-BD01-73E0-8731-54DAB820FF45}"/>
              </a:ext>
            </a:extLst>
          </p:cNvPr>
          <p:cNvGraphicFramePr/>
          <p:nvPr>
            <p:extLst>
              <p:ext uri="{D42A27DB-BD31-4B8C-83A1-F6EECF244321}">
                <p14:modId xmlns:p14="http://schemas.microsoft.com/office/powerpoint/2010/main" val="397517224"/>
              </p:ext>
            </p:extLst>
          </p:nvPr>
        </p:nvGraphicFramePr>
        <p:xfrm>
          <a:off x="1042443" y="1345968"/>
          <a:ext cx="6047905" cy="49199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2">
            <a:extLst>
              <a:ext uri="{FF2B5EF4-FFF2-40B4-BE49-F238E27FC236}">
                <a16:creationId xmlns:a16="http://schemas.microsoft.com/office/drawing/2014/main" id="{C94947A9-7C51-F30F-B0EC-DCDC5513981A}"/>
              </a:ext>
            </a:extLst>
          </p:cNvPr>
          <p:cNvSpPr>
            <a:spLocks noChangeArrowheads="1"/>
          </p:cNvSpPr>
          <p:nvPr/>
        </p:nvSpPr>
        <p:spPr bwMode="auto">
          <a:xfrm>
            <a:off x="7861300" y="148402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PK"/>
          </a:p>
        </p:txBody>
      </p:sp>
      <p:pic>
        <p:nvPicPr>
          <p:cNvPr id="2049" name="Picture 1" descr="Comprehensive geriatric assessment (CGA) is an organized evaluation... |  Download Scientific Diagram">
            <a:extLst>
              <a:ext uri="{FF2B5EF4-FFF2-40B4-BE49-F238E27FC236}">
                <a16:creationId xmlns:a16="http://schemas.microsoft.com/office/drawing/2014/main" id="{3B2FD4BE-6916-C892-5B66-0A11A302165F}"/>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7649603" y="1345968"/>
            <a:ext cx="3869089" cy="35736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D6F1F5E-7617-A461-1BC5-515D158F9FE2}"/>
              </a:ext>
            </a:extLst>
          </p:cNvPr>
          <p:cNvSpPr txBox="1"/>
          <p:nvPr/>
        </p:nvSpPr>
        <p:spPr>
          <a:xfrm>
            <a:off x="7484711" y="4951621"/>
            <a:ext cx="6100996" cy="553998"/>
          </a:xfrm>
          <a:prstGeom prst="rect">
            <a:avLst/>
          </a:prstGeom>
          <a:noFill/>
        </p:spPr>
        <p:txBody>
          <a:bodyPr wrap="square">
            <a:spAutoFit/>
          </a:bodyPr>
          <a:lstStyle/>
          <a:p>
            <a:r>
              <a:rPr lang="en-PK" sz="1200"/>
              <a:t>Comprehensive Geriatric Assessment (CGA) (Blasiak </a:t>
            </a:r>
            <a:r>
              <a:rPr lang="en-PK" sz="1200" i="1"/>
              <a:t>et al.</a:t>
            </a:r>
            <a:r>
              <a:rPr lang="en-PK" sz="1200"/>
              <a:t>, 2020)</a:t>
            </a:r>
          </a:p>
          <a:p>
            <a:pPr lvl="0"/>
            <a:r>
              <a:rPr lang="en-PK" b="1"/>
              <a:t> </a:t>
            </a:r>
            <a:endParaRPr lang="en-GB"/>
          </a:p>
        </p:txBody>
      </p:sp>
      <p:pic>
        <p:nvPicPr>
          <p:cNvPr id="9" name="slide 3">
            <a:hlinkClick r:id="" action="ppaction://media"/>
            <a:extLst>
              <a:ext uri="{FF2B5EF4-FFF2-40B4-BE49-F238E27FC236}">
                <a16:creationId xmlns:a16="http://schemas.microsoft.com/office/drawing/2014/main" id="{91B9895B-9C74-3F1B-25EA-4F68045795B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6766045" y="5508026"/>
            <a:ext cx="730250" cy="730250"/>
          </a:xfrm>
          <a:prstGeom prst="rect">
            <a:avLst/>
          </a:prstGeom>
        </p:spPr>
      </p:pic>
    </p:spTree>
    <p:extLst>
      <p:ext uri="{BB962C8B-B14F-4D97-AF65-F5344CB8AC3E}">
        <p14:creationId xmlns:p14="http://schemas.microsoft.com/office/powerpoint/2010/main" val="438825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5E235-903D-6E90-DB56-F39C66DE8B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F92AAC-EC9C-12A2-F61E-A789C6D894C6}"/>
              </a:ext>
            </a:extLst>
          </p:cNvPr>
          <p:cNvSpPr>
            <a:spLocks noGrp="1"/>
          </p:cNvSpPr>
          <p:nvPr>
            <p:ph type="title"/>
          </p:nvPr>
        </p:nvSpPr>
        <p:spPr>
          <a:xfrm>
            <a:off x="838200" y="365125"/>
            <a:ext cx="10515600" cy="737165"/>
          </a:xfrm>
        </p:spPr>
        <p:txBody>
          <a:bodyPr/>
          <a:lstStyle/>
          <a:p>
            <a:pPr algn="ctr"/>
            <a:r>
              <a:rPr lang="en-PK"/>
              <a:t>Needs: Care, Empowerment &amp; Support </a:t>
            </a:r>
          </a:p>
        </p:txBody>
      </p:sp>
      <p:graphicFrame>
        <p:nvGraphicFramePr>
          <p:cNvPr id="3" name="Diagram 2">
            <a:extLst>
              <a:ext uri="{FF2B5EF4-FFF2-40B4-BE49-F238E27FC236}">
                <a16:creationId xmlns:a16="http://schemas.microsoft.com/office/drawing/2014/main" id="{3F17F362-25C5-FA55-4A56-8BB45A651FED}"/>
              </a:ext>
            </a:extLst>
          </p:cNvPr>
          <p:cNvGraphicFramePr/>
          <p:nvPr>
            <p:extLst>
              <p:ext uri="{D42A27DB-BD31-4B8C-83A1-F6EECF244321}">
                <p14:modId xmlns:p14="http://schemas.microsoft.com/office/powerpoint/2010/main" val="2220657239"/>
              </p:ext>
            </p:extLst>
          </p:nvPr>
        </p:nvGraphicFramePr>
        <p:xfrm>
          <a:off x="723726" y="1456832"/>
          <a:ext cx="10744548" cy="50360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2">
            <a:extLst>
              <a:ext uri="{FF2B5EF4-FFF2-40B4-BE49-F238E27FC236}">
                <a16:creationId xmlns:a16="http://schemas.microsoft.com/office/drawing/2014/main" id="{903DF572-8AA9-3743-013C-9CB70BF8FC9A}"/>
              </a:ext>
            </a:extLst>
          </p:cNvPr>
          <p:cNvSpPr>
            <a:spLocks noChangeArrowheads="1"/>
          </p:cNvSpPr>
          <p:nvPr/>
        </p:nvSpPr>
        <p:spPr bwMode="auto">
          <a:xfrm>
            <a:off x="8154444" y="156575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PK"/>
          </a:p>
        </p:txBody>
      </p:sp>
      <p:pic>
        <p:nvPicPr>
          <p:cNvPr id="9" name="slide 4">
            <a:hlinkClick r:id="" action="ppaction://media"/>
            <a:extLst>
              <a:ext uri="{FF2B5EF4-FFF2-40B4-BE49-F238E27FC236}">
                <a16:creationId xmlns:a16="http://schemas.microsoft.com/office/drawing/2014/main" id="{BC380FE0-E2AB-8899-9F72-D57F2CAA07F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323441" y="4774781"/>
            <a:ext cx="730250" cy="730250"/>
          </a:xfrm>
          <a:prstGeom prst="rect">
            <a:avLst/>
          </a:prstGeom>
        </p:spPr>
      </p:pic>
    </p:spTree>
    <p:extLst>
      <p:ext uri="{BB962C8B-B14F-4D97-AF65-F5344CB8AC3E}">
        <p14:creationId xmlns:p14="http://schemas.microsoft.com/office/powerpoint/2010/main" val="16040889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8132F8-FDB3-7CE1-0605-75D6B21F4B47}"/>
              </a:ext>
            </a:extLst>
          </p:cNvPr>
          <p:cNvSpPr>
            <a:spLocks noGrp="1"/>
          </p:cNvSpPr>
          <p:nvPr>
            <p:ph type="title"/>
          </p:nvPr>
        </p:nvSpPr>
        <p:spPr>
          <a:xfrm>
            <a:off x="516467" y="438600"/>
            <a:ext cx="9280024" cy="662067"/>
          </a:xfrm>
        </p:spPr>
        <p:txBody>
          <a:bodyPr anchor="t">
            <a:normAutofit/>
          </a:bodyPr>
          <a:lstStyle/>
          <a:p>
            <a:pPr algn="ctr"/>
            <a:r>
              <a:rPr lang="en-PK" sz="4000"/>
              <a:t>UK Current Provisions &amp; Models </a:t>
            </a:r>
          </a:p>
        </p:txBody>
      </p:sp>
      <p:pic>
        <p:nvPicPr>
          <p:cNvPr id="7" name="Graphic 6" descr="Hospital">
            <a:extLst>
              <a:ext uri="{FF2B5EF4-FFF2-40B4-BE49-F238E27FC236}">
                <a16:creationId xmlns:a16="http://schemas.microsoft.com/office/drawing/2014/main" id="{C3B3B278-598B-4A54-4B13-C9AD71F499A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3465" y="186267"/>
            <a:ext cx="914400" cy="914400"/>
          </a:xfrm>
          <a:prstGeom prst="rect">
            <a:avLst/>
          </a:prstGeom>
        </p:spPr>
      </p:pic>
      <p:sp>
        <p:nvSpPr>
          <p:cNvPr id="3" name="Content Placeholder 2">
            <a:extLst>
              <a:ext uri="{FF2B5EF4-FFF2-40B4-BE49-F238E27FC236}">
                <a16:creationId xmlns:a16="http://schemas.microsoft.com/office/drawing/2014/main" id="{A7345B2D-79BE-47E2-E8CB-20B629B9FC0D}"/>
              </a:ext>
            </a:extLst>
          </p:cNvPr>
          <p:cNvSpPr>
            <a:spLocks noGrp="1"/>
          </p:cNvSpPr>
          <p:nvPr>
            <p:ph idx="1"/>
          </p:nvPr>
        </p:nvSpPr>
        <p:spPr>
          <a:xfrm>
            <a:off x="643464" y="1353000"/>
            <a:ext cx="11198765" cy="5066400"/>
          </a:xfrm>
        </p:spPr>
        <p:txBody>
          <a:bodyPr anchor="ctr">
            <a:normAutofit lnSpcReduction="10000"/>
          </a:bodyPr>
          <a:lstStyle/>
          <a:p>
            <a:pPr marL="0" indent="0">
              <a:buNone/>
            </a:pPr>
            <a:r>
              <a:rPr lang="en-PK" sz="1400" b="1" i="1"/>
              <a:t>Integrated Care Systems (ICSs) &amp; Ageing-Well programmes</a:t>
            </a:r>
          </a:p>
          <a:p>
            <a:pPr lvl="0"/>
            <a:r>
              <a:rPr lang="en-PK" sz="1400"/>
              <a:t>NHS, councils and local charities work together so more care happens in the community and problems are prevented early.</a:t>
            </a:r>
          </a:p>
          <a:p>
            <a:pPr lvl="0"/>
            <a:r>
              <a:rPr lang="en-PK" sz="1400"/>
              <a:t>It works where teams share the same care record and pool money; it fails when IT systems don’t talk and each service has different rules for who qualifies (NHS England, 2022).</a:t>
            </a:r>
          </a:p>
          <a:p>
            <a:pPr lvl="0"/>
            <a:r>
              <a:rPr lang="en-PK" sz="1400"/>
              <a:t>A Midlands ICS used one frailty dashboard and a rapid response team; care homes made fewer 999 calls and hospital trips (Jacques, Gaywood and Singh, 2019)</a:t>
            </a:r>
            <a:r>
              <a:rPr lang="en-PK" sz="1400" b="1"/>
              <a:t>.</a:t>
            </a:r>
            <a:endParaRPr lang="en-PK" sz="1400"/>
          </a:p>
          <a:p>
            <a:pPr marL="0" indent="0">
              <a:buNone/>
            </a:pPr>
            <a:r>
              <a:rPr lang="en-PK" sz="1400" b="1" i="1"/>
              <a:t>CGA with Hospital@Home / Virtual Wards (frailty)</a:t>
            </a:r>
          </a:p>
          <a:p>
            <a:pPr lvl="0"/>
            <a:r>
              <a:rPr lang="en-PK" sz="1400"/>
              <a:t>A Comprehensive Geriatric Assessment (CGA) by a team (doctor, nurse, physio, pharmacist, etc.) plus short-term hospital-level care at home to avoid admission.</a:t>
            </a:r>
          </a:p>
          <a:p>
            <a:pPr lvl="0"/>
            <a:r>
              <a:rPr lang="en-PK" sz="1400"/>
              <a:t>It works with clear referral criteria, daily team huddles, and carer involvement; it struggles when weekend cover is thin or there’s no clear plan if someone gets worse (Goggins, 2023).</a:t>
            </a:r>
          </a:p>
          <a:p>
            <a:pPr lvl="0"/>
            <a:r>
              <a:rPr lang="en-PK" sz="1400"/>
              <a:t>In the North East, a virtual frailty ward with a pharmacist and therapist on daily rounds shortened length of stay and improved function at 30 days (NHS England, 2024).</a:t>
            </a:r>
          </a:p>
          <a:p>
            <a:pPr marL="0" indent="0">
              <a:buNone/>
            </a:pPr>
            <a:r>
              <a:rPr lang="en-PK" sz="1400" b="1" i="1"/>
              <a:t>Enhanced Health in Care Homes (EHCH)</a:t>
            </a:r>
          </a:p>
          <a:p>
            <a:pPr lvl="0"/>
            <a:r>
              <a:rPr lang="en-PK" sz="1400"/>
              <a:t>Care homes get a named GP/clinical lead, regular weekly rounds, and visiting multidisciplinary teams who keep one shared plan for each resident.</a:t>
            </a:r>
          </a:p>
          <a:p>
            <a:pPr lvl="0"/>
            <a:r>
              <a:rPr lang="en-PK" sz="1400"/>
              <a:t>It works when all services can see the plan and there’s same-day urgent response; it slips when there’s high staff agency turnover or patchy records (Riverol and McCarthy, 2021).</a:t>
            </a:r>
          </a:p>
          <a:p>
            <a:pPr lvl="0"/>
            <a:r>
              <a:rPr lang="en-PK" sz="1400"/>
              <a:t>In a London borough, an in-reach team introduced shared escalation plans and halved urgent hospital conveyances (HM Government, 2013).</a:t>
            </a:r>
          </a:p>
          <a:p>
            <a:endParaRPr lang="en-PK" sz="1400"/>
          </a:p>
        </p:txBody>
      </p:sp>
      <p:pic>
        <p:nvPicPr>
          <p:cNvPr id="4" name="trimslide 5">
            <a:hlinkClick r:id="" action="ppaction://media"/>
            <a:extLst>
              <a:ext uri="{FF2B5EF4-FFF2-40B4-BE49-F238E27FC236}">
                <a16:creationId xmlns:a16="http://schemas.microsoft.com/office/drawing/2014/main" id="{EC0FFEB6-647D-64D6-0507-AB9AC8901C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090309" y="6054366"/>
            <a:ext cx="730250" cy="730250"/>
          </a:xfrm>
          <a:prstGeom prst="rect">
            <a:avLst/>
          </a:prstGeom>
        </p:spPr>
      </p:pic>
    </p:spTree>
    <p:extLst>
      <p:ext uri="{BB962C8B-B14F-4D97-AF65-F5344CB8AC3E}">
        <p14:creationId xmlns:p14="http://schemas.microsoft.com/office/powerpoint/2010/main" val="28124497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F8BE0-E4D2-DB6F-950D-6806D5E5F9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3291A7-CD26-3A50-DDBC-2BF7612106DA}"/>
              </a:ext>
            </a:extLst>
          </p:cNvPr>
          <p:cNvSpPr>
            <a:spLocks noGrp="1"/>
          </p:cNvSpPr>
          <p:nvPr>
            <p:ph type="title"/>
          </p:nvPr>
        </p:nvSpPr>
        <p:spPr>
          <a:xfrm>
            <a:off x="516467" y="438600"/>
            <a:ext cx="9280024" cy="662067"/>
          </a:xfrm>
        </p:spPr>
        <p:txBody>
          <a:bodyPr anchor="t">
            <a:normAutofit/>
          </a:bodyPr>
          <a:lstStyle/>
          <a:p>
            <a:pPr algn="ctr"/>
            <a:r>
              <a:rPr lang="en-PK" sz="4000"/>
              <a:t>UK Current Provisions &amp; Models </a:t>
            </a:r>
          </a:p>
        </p:txBody>
      </p:sp>
      <p:pic>
        <p:nvPicPr>
          <p:cNvPr id="7" name="Graphic 6" descr="Hospital">
            <a:extLst>
              <a:ext uri="{FF2B5EF4-FFF2-40B4-BE49-F238E27FC236}">
                <a16:creationId xmlns:a16="http://schemas.microsoft.com/office/drawing/2014/main" id="{EC6A272E-4AEF-1685-F466-D9253BE85EF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3465" y="186267"/>
            <a:ext cx="914400" cy="914400"/>
          </a:xfrm>
          <a:prstGeom prst="rect">
            <a:avLst/>
          </a:prstGeom>
        </p:spPr>
      </p:pic>
      <p:sp>
        <p:nvSpPr>
          <p:cNvPr id="3" name="Content Placeholder 2">
            <a:extLst>
              <a:ext uri="{FF2B5EF4-FFF2-40B4-BE49-F238E27FC236}">
                <a16:creationId xmlns:a16="http://schemas.microsoft.com/office/drawing/2014/main" id="{7F911AE7-2D09-7B3E-ABBB-7EBB52EB29FC}"/>
              </a:ext>
            </a:extLst>
          </p:cNvPr>
          <p:cNvSpPr>
            <a:spLocks noGrp="1"/>
          </p:cNvSpPr>
          <p:nvPr>
            <p:ph idx="1"/>
          </p:nvPr>
        </p:nvSpPr>
        <p:spPr>
          <a:xfrm>
            <a:off x="643464" y="1353000"/>
            <a:ext cx="11198765" cy="5066400"/>
          </a:xfrm>
        </p:spPr>
        <p:txBody>
          <a:bodyPr anchor="ctr">
            <a:normAutofit fontScale="85000" lnSpcReduction="20000"/>
          </a:bodyPr>
          <a:lstStyle/>
          <a:p>
            <a:pPr marL="0" indent="0">
              <a:buNone/>
            </a:pPr>
            <a:r>
              <a:rPr lang="en-PK" b="1" i="1"/>
              <a:t>Medication reviews / deprescribing (pharmacist-led)</a:t>
            </a:r>
          </a:p>
          <a:p>
            <a:pPr lvl="0"/>
            <a:r>
              <a:rPr lang="en-PK"/>
              <a:t>A pharmacist checks all medicines, removes risky ones, and simplifies the schedule so it’s easier and safer.</a:t>
            </a:r>
          </a:p>
          <a:p>
            <a:pPr lvl="0"/>
            <a:r>
              <a:rPr lang="en-PK"/>
              <a:t>It works when reviews are linked to Comprehensive Geriatric Assessment goals and there are follow-up calls; one-off reviews without monitoring drift back to too many drugs (Eddine </a:t>
            </a:r>
            <a:r>
              <a:rPr lang="en-PK" i="1"/>
              <a:t>et al.</a:t>
            </a:r>
            <a:r>
              <a:rPr lang="en-PK"/>
              <a:t>, 2023).</a:t>
            </a:r>
          </a:p>
          <a:p>
            <a:pPr lvl="0"/>
            <a:r>
              <a:rPr lang="en-PK"/>
              <a:t>Primary Care Network clinics using STOPP/START plus follow-up saw fewer falls and confusion flags (Eddine </a:t>
            </a:r>
            <a:r>
              <a:rPr lang="en-PK" i="1"/>
              <a:t>et al.</a:t>
            </a:r>
            <a:r>
              <a:rPr lang="en-PK"/>
              <a:t>, 2023).</a:t>
            </a:r>
          </a:p>
          <a:p>
            <a:pPr marL="0" indent="0">
              <a:buNone/>
            </a:pPr>
            <a:r>
              <a:rPr lang="en-PK" b="1" i="1"/>
              <a:t>Carer assessment via local authorities</a:t>
            </a:r>
          </a:p>
          <a:p>
            <a:pPr lvl="0"/>
            <a:r>
              <a:rPr lang="en-PK"/>
              <a:t>Councils must assess unpaid carers and offer </a:t>
            </a:r>
            <a:r>
              <a:rPr lang="en-PK" b="1"/>
              <a:t>advice, training and respite</a:t>
            </a:r>
            <a:r>
              <a:rPr lang="en-PK"/>
              <a:t> so they can keep going.</a:t>
            </a:r>
          </a:p>
          <a:p>
            <a:pPr lvl="0"/>
            <a:r>
              <a:rPr lang="en-PK"/>
              <a:t>It helps when assessments lead to </a:t>
            </a:r>
            <a:r>
              <a:rPr lang="en-PK" b="1"/>
              <a:t>actual respite and skills training</a:t>
            </a:r>
            <a:r>
              <a:rPr lang="en-PK"/>
              <a:t>; it disappoints where support is </a:t>
            </a:r>
            <a:r>
              <a:rPr lang="en-PK" b="1"/>
              <a:t>wait-listed</a:t>
            </a:r>
            <a:r>
              <a:rPr lang="en-PK"/>
              <a:t> or very limited (Eddine </a:t>
            </a:r>
            <a:r>
              <a:rPr lang="en-PK" i="1"/>
              <a:t>et al.</a:t>
            </a:r>
            <a:r>
              <a:rPr lang="en-PK"/>
              <a:t>, 2023).</a:t>
            </a:r>
          </a:p>
          <a:p>
            <a:pPr lvl="0"/>
            <a:r>
              <a:rPr lang="en-PK"/>
              <a:t>A </a:t>
            </a:r>
            <a:r>
              <a:rPr lang="en-PK" b="1"/>
              <a:t>Northern ICS carers’ hub</a:t>
            </a:r>
            <a:r>
              <a:rPr lang="en-PK"/>
              <a:t> offered </a:t>
            </a:r>
            <a:r>
              <a:rPr lang="en-PK" b="1"/>
              <a:t>fast respite vouchers</a:t>
            </a:r>
            <a:r>
              <a:rPr lang="en-PK"/>
              <a:t> and </a:t>
            </a:r>
            <a:r>
              <a:rPr lang="en-PK" b="1"/>
              <a:t>skills workshops</a:t>
            </a:r>
            <a:r>
              <a:rPr lang="en-PK"/>
              <a:t>, helping families </a:t>
            </a:r>
            <a:r>
              <a:rPr lang="en-PK" b="1"/>
              <a:t>sustain care at home</a:t>
            </a:r>
            <a:r>
              <a:rPr lang="en-PK"/>
              <a:t> longer (Northern Trust Carer Hub, 2023).</a:t>
            </a:r>
          </a:p>
        </p:txBody>
      </p:sp>
      <p:pic>
        <p:nvPicPr>
          <p:cNvPr id="4" name="slide 6">
            <a:hlinkClick r:id="" action="ppaction://media"/>
            <a:extLst>
              <a:ext uri="{FF2B5EF4-FFF2-40B4-BE49-F238E27FC236}">
                <a16:creationId xmlns:a16="http://schemas.microsoft.com/office/drawing/2014/main" id="{58183E15-C97D-0DF9-D54B-199AD57BDEC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66422" y="993535"/>
            <a:ext cx="730250" cy="730250"/>
          </a:xfrm>
          <a:prstGeom prst="rect">
            <a:avLst/>
          </a:prstGeom>
        </p:spPr>
      </p:pic>
    </p:spTree>
    <p:extLst>
      <p:ext uri="{BB962C8B-B14F-4D97-AF65-F5344CB8AC3E}">
        <p14:creationId xmlns:p14="http://schemas.microsoft.com/office/powerpoint/2010/main" val="7876556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D52CB-42EB-9EF2-B857-86B14B727CC9}"/>
              </a:ext>
            </a:extLst>
          </p:cNvPr>
          <p:cNvSpPr>
            <a:spLocks noGrp="1"/>
          </p:cNvSpPr>
          <p:nvPr>
            <p:ph type="title"/>
          </p:nvPr>
        </p:nvSpPr>
        <p:spPr>
          <a:xfrm>
            <a:off x="838200" y="806297"/>
            <a:ext cx="10515600" cy="712113"/>
          </a:xfrm>
        </p:spPr>
        <p:txBody>
          <a:bodyPr>
            <a:normAutofit fontScale="90000"/>
          </a:bodyPr>
          <a:lstStyle/>
          <a:p>
            <a:pPr algn="ctr"/>
            <a:r>
              <a:rPr lang="en-PK"/>
              <a:t>Theoretical &amp; Analytical Frames</a:t>
            </a:r>
            <a:br>
              <a:rPr lang="en-PK"/>
            </a:br>
            <a:r>
              <a:rPr lang="en-PK"/>
              <a:t> </a:t>
            </a:r>
            <a:br>
              <a:rPr lang="en-PK"/>
            </a:br>
            <a:r>
              <a:rPr lang="en-PK" sz="2700" b="1"/>
              <a:t>Empowerment Theory (Zimmerman) Personal, Organisational, Community</a:t>
            </a:r>
            <a:br>
              <a:rPr lang="en-PK"/>
            </a:br>
            <a:endParaRPr lang="en-PK"/>
          </a:p>
        </p:txBody>
      </p:sp>
      <p:graphicFrame>
        <p:nvGraphicFramePr>
          <p:cNvPr id="5" name="Content Placeholder 2">
            <a:extLst>
              <a:ext uri="{FF2B5EF4-FFF2-40B4-BE49-F238E27FC236}">
                <a16:creationId xmlns:a16="http://schemas.microsoft.com/office/drawing/2014/main" id="{8446DA44-EA0F-E5AC-8352-FF14D24DA425}"/>
              </a:ext>
            </a:extLst>
          </p:cNvPr>
          <p:cNvGraphicFramePr>
            <a:graphicFrameLocks noGrp="1"/>
          </p:cNvGraphicFramePr>
          <p:nvPr>
            <p:ph idx="1"/>
            <p:extLst>
              <p:ext uri="{D42A27DB-BD31-4B8C-83A1-F6EECF244321}">
                <p14:modId xmlns:p14="http://schemas.microsoft.com/office/powerpoint/2010/main" val="69476101"/>
              </p:ext>
            </p:extLst>
          </p:nvPr>
        </p:nvGraphicFramePr>
        <p:xfrm>
          <a:off x="838200" y="1825625"/>
          <a:ext cx="10515600" cy="38106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7809E41F-A3AA-39D2-0EB6-04BD752907FF}"/>
              </a:ext>
            </a:extLst>
          </p:cNvPr>
          <p:cNvSpPr txBox="1"/>
          <p:nvPr/>
        </p:nvSpPr>
        <p:spPr>
          <a:xfrm>
            <a:off x="838200" y="5853797"/>
            <a:ext cx="10515600" cy="646331"/>
          </a:xfrm>
          <a:prstGeom prst="rect">
            <a:avLst/>
          </a:prstGeom>
          <a:noFill/>
        </p:spPr>
        <p:txBody>
          <a:bodyPr wrap="square">
            <a:spAutoFit/>
          </a:bodyPr>
          <a:lstStyle/>
          <a:p>
            <a:pPr algn="ctr"/>
            <a:r>
              <a:rPr lang="en-PK"/>
              <a:t>Many UK provisions empower </a:t>
            </a:r>
            <a:r>
              <a:rPr lang="en-PK" b="1"/>
              <a:t>only when</a:t>
            </a:r>
            <a:r>
              <a:rPr lang="en-PK"/>
              <a:t> resources (time, tech support, transport, respite) match the responsibility placed on people and carers; otherwise “empowerment” becomes tokenistic.</a:t>
            </a:r>
          </a:p>
        </p:txBody>
      </p:sp>
      <p:pic>
        <p:nvPicPr>
          <p:cNvPr id="11" name="slide 7">
            <a:hlinkClick r:id="" action="ppaction://media"/>
            <a:extLst>
              <a:ext uri="{FF2B5EF4-FFF2-40B4-BE49-F238E27FC236}">
                <a16:creationId xmlns:a16="http://schemas.microsoft.com/office/drawing/2014/main" id="{764537C9-AD3B-9FCF-3AFC-6AB83A52643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79894" y="5853083"/>
            <a:ext cx="730250" cy="730250"/>
          </a:xfrm>
          <a:prstGeom prst="rect">
            <a:avLst/>
          </a:prstGeom>
        </p:spPr>
      </p:pic>
    </p:spTree>
    <p:extLst>
      <p:ext uri="{BB962C8B-B14F-4D97-AF65-F5344CB8AC3E}">
        <p14:creationId xmlns:p14="http://schemas.microsoft.com/office/powerpoint/2010/main" val="16865182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nextCondLst>
                <p:cond evt="onClick" delay="0">
                  <p:tgtEl>
                    <p:spTgt spid="11"/>
                  </p:tgtEl>
                </p:cond>
              </p:nextCondLst>
            </p:seq>
            <p:audio>
              <p:cMediaNode>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06DD8-E0E1-14ED-C1FE-333822C9A8A7}"/>
              </a:ext>
            </a:extLst>
          </p:cNvPr>
          <p:cNvSpPr>
            <a:spLocks noGrp="1"/>
          </p:cNvSpPr>
          <p:nvPr>
            <p:ph type="title"/>
          </p:nvPr>
        </p:nvSpPr>
        <p:spPr>
          <a:xfrm>
            <a:off x="838200" y="678275"/>
            <a:ext cx="10515600" cy="1325563"/>
          </a:xfrm>
        </p:spPr>
        <p:txBody>
          <a:bodyPr>
            <a:normAutofit fontScale="90000"/>
          </a:bodyPr>
          <a:lstStyle/>
          <a:p>
            <a:pPr algn="ctr"/>
            <a:r>
              <a:rPr lang="en-PK"/>
              <a:t>Theoretical &amp; Analytical Frames</a:t>
            </a:r>
            <a:br>
              <a:rPr lang="en-PK"/>
            </a:br>
            <a:r>
              <a:rPr lang="en-PK"/>
              <a:t> </a:t>
            </a:r>
            <a:br>
              <a:rPr lang="en-PK"/>
            </a:br>
            <a:r>
              <a:rPr lang="en-PK" sz="3100"/>
              <a:t>Normalisation Process Theory (NPT) </a:t>
            </a:r>
            <a:br>
              <a:rPr lang="en-PK"/>
            </a:br>
            <a:endParaRPr lang="en-PK"/>
          </a:p>
        </p:txBody>
      </p:sp>
      <p:graphicFrame>
        <p:nvGraphicFramePr>
          <p:cNvPr id="4" name="Diagram 3">
            <a:extLst>
              <a:ext uri="{FF2B5EF4-FFF2-40B4-BE49-F238E27FC236}">
                <a16:creationId xmlns:a16="http://schemas.microsoft.com/office/drawing/2014/main" id="{C12DAA4E-41DE-CA7E-B57C-A3B6B66DF6A6}"/>
              </a:ext>
            </a:extLst>
          </p:cNvPr>
          <p:cNvGraphicFramePr/>
          <p:nvPr>
            <p:extLst>
              <p:ext uri="{D42A27DB-BD31-4B8C-83A1-F6EECF244321}">
                <p14:modId xmlns:p14="http://schemas.microsoft.com/office/powerpoint/2010/main" val="1974352207"/>
              </p:ext>
            </p:extLst>
          </p:nvPr>
        </p:nvGraphicFramePr>
        <p:xfrm>
          <a:off x="-1415441" y="1856729"/>
          <a:ext cx="8267178" cy="50012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4A99F19C-6C10-D185-E374-94F7CAB01746}"/>
              </a:ext>
            </a:extLst>
          </p:cNvPr>
          <p:cNvSpPr txBox="1"/>
          <p:nvPr/>
        </p:nvSpPr>
        <p:spPr>
          <a:xfrm>
            <a:off x="5590784" y="5825859"/>
            <a:ext cx="6601216" cy="954107"/>
          </a:xfrm>
          <a:prstGeom prst="rect">
            <a:avLst/>
          </a:prstGeom>
          <a:noFill/>
        </p:spPr>
        <p:txBody>
          <a:bodyPr wrap="square">
            <a:spAutoFit/>
          </a:bodyPr>
          <a:lstStyle/>
          <a:p>
            <a:pPr algn="ctr"/>
            <a:r>
              <a:rPr lang="en-PK" sz="1400" kern="0">
                <a:effectLst/>
                <a:latin typeface="Aptos" panose="020B0004020202020204" pitchFamily="34" charset="0"/>
                <a:ea typeface="Times New Roman" panose="02020603050405020304" pitchFamily="18" charset="0"/>
              </a:rPr>
              <a:t>UK interventions often </a:t>
            </a:r>
            <a:r>
              <a:rPr lang="en-PK" sz="1400" b="1" kern="0">
                <a:effectLst/>
                <a:latin typeface="Aptos" panose="020B0004020202020204" pitchFamily="34" charset="0"/>
                <a:ea typeface="Times New Roman" panose="02020603050405020304" pitchFamily="18" charset="0"/>
              </a:rPr>
              <a:t>prove the concept</a:t>
            </a:r>
            <a:r>
              <a:rPr lang="en-PK" sz="1400" kern="0">
                <a:effectLst/>
                <a:latin typeface="Aptos" panose="020B0004020202020204" pitchFamily="34" charset="0"/>
                <a:ea typeface="Times New Roman" panose="02020603050405020304" pitchFamily="18" charset="0"/>
              </a:rPr>
              <a:t> but fail to normalise when record systems do not talk, workforce capacity is thin, or metrics reward volume over value; embedding needs </a:t>
            </a:r>
            <a:r>
              <a:rPr lang="en-PK" sz="1400" b="1" kern="0">
                <a:effectLst/>
                <a:latin typeface="Aptos" panose="020B0004020202020204" pitchFamily="34" charset="0"/>
                <a:ea typeface="Times New Roman" panose="02020603050405020304" pitchFamily="18" charset="0"/>
              </a:rPr>
              <a:t>data that matter, weekend cover, and continuous feedback loops</a:t>
            </a:r>
            <a:r>
              <a:rPr lang="en-PK" sz="1400" kern="0">
                <a:effectLst/>
                <a:latin typeface="Aptos" panose="020B0004020202020204" pitchFamily="34" charset="0"/>
                <a:ea typeface="Times New Roman" panose="02020603050405020304" pitchFamily="18" charset="0"/>
              </a:rPr>
              <a:t>.</a:t>
            </a:r>
            <a:r>
              <a:rPr lang="en-PK" sz="1400">
                <a:effectLst/>
                <a:latin typeface="Aptos" panose="020B0004020202020204" pitchFamily="34" charset="0"/>
              </a:rPr>
              <a:t> </a:t>
            </a:r>
            <a:endParaRPr lang="en-PK" sz="1400">
              <a:latin typeface="Aptos" panose="020B0004020202020204" pitchFamily="34" charset="0"/>
            </a:endParaRPr>
          </a:p>
        </p:txBody>
      </p:sp>
      <p:pic>
        <p:nvPicPr>
          <p:cNvPr id="3074" name="Picture 2" descr="Using Normalisation Process Theory to explore the contribution of  stakeholder workshops to the development and refinement of a complex  behavioural intervention: the STAMINA lifestyle intervention |  Implementation Science Communications | Full Text">
            <a:extLst>
              <a:ext uri="{FF2B5EF4-FFF2-40B4-BE49-F238E27FC236}">
                <a16:creationId xmlns:a16="http://schemas.microsoft.com/office/drawing/2014/main" id="{37538273-B3FB-8D5F-FBFF-7E906A813FA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49879" y="1916482"/>
            <a:ext cx="3883025" cy="372191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B41E158-87BC-E544-700B-8202398D6900}"/>
              </a:ext>
            </a:extLst>
          </p:cNvPr>
          <p:cNvSpPr txBox="1"/>
          <p:nvPr/>
        </p:nvSpPr>
        <p:spPr>
          <a:xfrm rot="5400000">
            <a:off x="10052656" y="3548090"/>
            <a:ext cx="2596019" cy="369332"/>
          </a:xfrm>
          <a:prstGeom prst="rect">
            <a:avLst/>
          </a:prstGeom>
          <a:noFill/>
        </p:spPr>
        <p:txBody>
          <a:bodyPr wrap="square">
            <a:spAutoFit/>
          </a:bodyPr>
          <a:lstStyle/>
          <a:p>
            <a:r>
              <a:rPr lang="en-GB" sz="1800">
                <a:effectLst/>
                <a:latin typeface="Aptos" panose="020B0004020202020204" pitchFamily="34" charset="0"/>
              </a:rPr>
              <a:t>(Reale </a:t>
            </a:r>
            <a:r>
              <a:rPr lang="en-GB" sz="1800" i="1">
                <a:effectLst/>
                <a:latin typeface="Aptos" panose="020B0004020202020204" pitchFamily="34" charset="0"/>
              </a:rPr>
              <a:t>et al.</a:t>
            </a:r>
            <a:r>
              <a:rPr lang="en-GB" sz="1800">
                <a:effectLst/>
                <a:latin typeface="Aptos" panose="020B0004020202020204" pitchFamily="34" charset="0"/>
              </a:rPr>
              <a:t>, 2024)</a:t>
            </a:r>
            <a:endParaRPr lang="en-PK">
              <a:latin typeface="Aptos" panose="020B0004020202020204" pitchFamily="34" charset="0"/>
            </a:endParaRPr>
          </a:p>
        </p:txBody>
      </p:sp>
      <p:pic>
        <p:nvPicPr>
          <p:cNvPr id="12" name="slide 8">
            <a:hlinkClick r:id="" action="ppaction://media"/>
            <a:extLst>
              <a:ext uri="{FF2B5EF4-FFF2-40B4-BE49-F238E27FC236}">
                <a16:creationId xmlns:a16="http://schemas.microsoft.com/office/drawing/2014/main" id="{64884773-3311-6827-ED02-A8EDB088A2B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28119597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nextCondLst>
                <p:cond evt="onClick" delay="0">
                  <p:tgtEl>
                    <p:spTgt spid="12"/>
                  </p:tgtEl>
                </p:cond>
              </p:nextCondLst>
            </p:seq>
            <p:audio>
              <p:cMediaNode>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B188B-3EC3-0A5A-60F6-C6062822BF2E}"/>
              </a:ext>
            </a:extLst>
          </p:cNvPr>
          <p:cNvSpPr>
            <a:spLocks noGrp="1"/>
          </p:cNvSpPr>
          <p:nvPr>
            <p:ph type="title"/>
          </p:nvPr>
        </p:nvSpPr>
        <p:spPr>
          <a:xfrm>
            <a:off x="838200" y="164709"/>
            <a:ext cx="10515600" cy="662781"/>
          </a:xfrm>
        </p:spPr>
        <p:txBody>
          <a:bodyPr>
            <a:normAutofit fontScale="90000"/>
          </a:bodyPr>
          <a:lstStyle/>
          <a:p>
            <a:pPr algn="ctr"/>
            <a:r>
              <a:rPr lang="en-PK"/>
              <a:t>Persistent Challenges</a:t>
            </a:r>
          </a:p>
        </p:txBody>
      </p:sp>
      <p:graphicFrame>
        <p:nvGraphicFramePr>
          <p:cNvPr id="4" name="Diagram 3">
            <a:extLst>
              <a:ext uri="{FF2B5EF4-FFF2-40B4-BE49-F238E27FC236}">
                <a16:creationId xmlns:a16="http://schemas.microsoft.com/office/drawing/2014/main" id="{F20C0DEE-0C36-C3A8-7BB7-C05B2B566B6B}"/>
              </a:ext>
            </a:extLst>
          </p:cNvPr>
          <p:cNvGraphicFramePr/>
          <p:nvPr>
            <p:extLst>
              <p:ext uri="{D42A27DB-BD31-4B8C-83A1-F6EECF244321}">
                <p14:modId xmlns:p14="http://schemas.microsoft.com/office/powerpoint/2010/main" val="2386838702"/>
              </p:ext>
            </p:extLst>
          </p:nvPr>
        </p:nvGraphicFramePr>
        <p:xfrm>
          <a:off x="-1562970" y="689703"/>
          <a:ext cx="10160000" cy="62698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3E80F79D-E198-6903-16C2-2FE4A592D39B}"/>
              </a:ext>
            </a:extLst>
          </p:cNvPr>
          <p:cNvSpPr txBox="1"/>
          <p:nvPr/>
        </p:nvSpPr>
        <p:spPr>
          <a:xfrm>
            <a:off x="6752968" y="1659285"/>
            <a:ext cx="5121875" cy="4031873"/>
          </a:xfrm>
          <a:prstGeom prst="rect">
            <a:avLst/>
          </a:prstGeom>
          <a:noFill/>
        </p:spPr>
        <p:txBody>
          <a:bodyPr wrap="square">
            <a:spAutoFit/>
          </a:bodyPr>
          <a:lstStyle/>
          <a:p>
            <a:pPr marL="285750" indent="-285750" algn="ctr">
              <a:buFont typeface="Arial" panose="020B0604020202020204" pitchFamily="34" charset="0"/>
              <a:buChar char="•"/>
            </a:pPr>
            <a:r>
              <a:rPr lang="en-GB" sz="1600"/>
              <a:t>Fragmented records mean teams do not see the same plan, so tasks are duplicated, key details are missed, and rehab gains often fall apart between hospital, GP, community teams, and care homes. </a:t>
            </a:r>
          </a:p>
          <a:p>
            <a:pPr marL="285750" indent="-285750" algn="ctr">
              <a:buFont typeface="Arial" panose="020B0604020202020204" pitchFamily="34" charset="0"/>
              <a:buChar char="•"/>
            </a:pPr>
            <a:r>
              <a:rPr lang="en-GB" sz="1600"/>
              <a:t>Ultra-short visits and a fragile home-care market push staff to “do for” rather than “work with,” making it hard to practise mobility, check medicines, or review goals so dependence grows. </a:t>
            </a:r>
          </a:p>
          <a:p>
            <a:pPr marL="285750" indent="-285750" algn="ctr">
              <a:buFont typeface="Arial" panose="020B0604020202020204" pitchFamily="34" charset="0"/>
              <a:buChar char="•"/>
            </a:pPr>
            <a:r>
              <a:rPr lang="en-GB" sz="1600"/>
              <a:t>Inequalities in transport, language, and digital access make “choice” hollow for many, because people can not reach classes, get interpreters, or use online tools.</a:t>
            </a:r>
          </a:p>
          <a:p>
            <a:pPr algn="ctr">
              <a:buNone/>
            </a:pPr>
            <a:r>
              <a:rPr lang="en-GB" sz="1600"/>
              <a:t>Unless we fix shared records, stabilise home care, and fund targeted access supports, well-intended interventions will keep missing those who need them most.</a:t>
            </a:r>
          </a:p>
        </p:txBody>
      </p:sp>
      <p:pic>
        <p:nvPicPr>
          <p:cNvPr id="3" name="slide 9">
            <a:hlinkClick r:id="" action="ppaction://media"/>
            <a:extLst>
              <a:ext uri="{FF2B5EF4-FFF2-40B4-BE49-F238E27FC236}">
                <a16:creationId xmlns:a16="http://schemas.microsoft.com/office/drawing/2014/main" id="{A9CD2EE3-4592-1907-371E-6DEE73A459D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622271" y="5694932"/>
            <a:ext cx="730250" cy="730250"/>
          </a:xfrm>
          <a:prstGeom prst="rect">
            <a:avLst/>
          </a:prstGeom>
        </p:spPr>
      </p:pic>
    </p:spTree>
    <p:extLst>
      <p:ext uri="{BB962C8B-B14F-4D97-AF65-F5344CB8AC3E}">
        <p14:creationId xmlns:p14="http://schemas.microsoft.com/office/powerpoint/2010/main" val="22224525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20A82-4C76-7B51-8114-5E4BB3E96CCD}"/>
              </a:ext>
            </a:extLst>
          </p:cNvPr>
          <p:cNvSpPr>
            <a:spLocks noGrp="1"/>
          </p:cNvSpPr>
          <p:nvPr>
            <p:ph type="title"/>
          </p:nvPr>
        </p:nvSpPr>
        <p:spPr/>
        <p:txBody>
          <a:bodyPr/>
          <a:lstStyle/>
          <a:p>
            <a:pPr algn="ctr"/>
            <a:r>
              <a:rPr lang="en-GB"/>
              <a:t>R</a:t>
            </a:r>
            <a:r>
              <a:rPr lang="en-PK"/>
              <a:t>ecommendations </a:t>
            </a:r>
          </a:p>
        </p:txBody>
      </p:sp>
      <p:graphicFrame>
        <p:nvGraphicFramePr>
          <p:cNvPr id="5" name="Content Placeholder 2">
            <a:extLst>
              <a:ext uri="{FF2B5EF4-FFF2-40B4-BE49-F238E27FC236}">
                <a16:creationId xmlns:a16="http://schemas.microsoft.com/office/drawing/2014/main" id="{0675F055-DA02-5114-AFB9-633D5114086F}"/>
              </a:ext>
            </a:extLst>
          </p:cNvPr>
          <p:cNvGraphicFramePr>
            <a:graphicFrameLocks noGrp="1"/>
          </p:cNvGraphicFramePr>
          <p:nvPr>
            <p:ph idx="1"/>
            <p:extLst>
              <p:ext uri="{D42A27DB-BD31-4B8C-83A1-F6EECF244321}">
                <p14:modId xmlns:p14="http://schemas.microsoft.com/office/powerpoint/2010/main" val="34539414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slide 10">
            <a:hlinkClick r:id="" action="ppaction://media"/>
            <a:extLst>
              <a:ext uri="{FF2B5EF4-FFF2-40B4-BE49-F238E27FC236}">
                <a16:creationId xmlns:a16="http://schemas.microsoft.com/office/drawing/2014/main" id="{2DE136EA-6FDB-CB5B-ACA6-A199ECD95CB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077479" y="5450517"/>
            <a:ext cx="730250" cy="730250"/>
          </a:xfrm>
          <a:prstGeom prst="rect">
            <a:avLst/>
          </a:prstGeom>
        </p:spPr>
      </p:pic>
    </p:spTree>
    <p:extLst>
      <p:ext uri="{BB962C8B-B14F-4D97-AF65-F5344CB8AC3E}">
        <p14:creationId xmlns:p14="http://schemas.microsoft.com/office/powerpoint/2010/main" val="22235710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nextCondLst>
                <p:cond evt="onClick" delay="0">
                  <p:tgtEl>
                    <p:spTgt spid="11"/>
                  </p:tgtEl>
                </p:cond>
              </p:nextCondLst>
            </p:seq>
            <p:audio>
              <p:cMediaNode>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5A094-85B6-7665-206F-195B3C55CBA6}"/>
              </a:ext>
            </a:extLst>
          </p:cNvPr>
          <p:cNvSpPr>
            <a:spLocks noGrp="1"/>
          </p:cNvSpPr>
          <p:nvPr>
            <p:ph type="title"/>
          </p:nvPr>
        </p:nvSpPr>
        <p:spPr>
          <a:xfrm>
            <a:off x="466722" y="586855"/>
            <a:ext cx="3201366" cy="3387497"/>
          </a:xfrm>
        </p:spPr>
        <p:txBody>
          <a:bodyPr anchor="b">
            <a:normAutofit/>
          </a:bodyPr>
          <a:lstStyle/>
          <a:p>
            <a:pPr algn="r"/>
            <a:r>
              <a:rPr lang="en-PK" sz="4000">
                <a:solidFill>
                  <a:srgbClr val="FFFFFF"/>
                </a:solidFill>
              </a:rPr>
              <a:t>Policy &amp; Guidance </a:t>
            </a:r>
          </a:p>
        </p:txBody>
      </p:sp>
      <p:sp>
        <p:nvSpPr>
          <p:cNvPr id="3" name="Content Placeholder 2">
            <a:extLst>
              <a:ext uri="{FF2B5EF4-FFF2-40B4-BE49-F238E27FC236}">
                <a16:creationId xmlns:a16="http://schemas.microsoft.com/office/drawing/2014/main" id="{E7736E0D-E962-6A00-F281-705F7D22E615}"/>
              </a:ext>
            </a:extLst>
          </p:cNvPr>
          <p:cNvSpPr>
            <a:spLocks noGrp="1"/>
          </p:cNvSpPr>
          <p:nvPr>
            <p:ph idx="1"/>
          </p:nvPr>
        </p:nvSpPr>
        <p:spPr>
          <a:xfrm>
            <a:off x="4810259" y="649480"/>
            <a:ext cx="6555347" cy="5546047"/>
          </a:xfrm>
        </p:spPr>
        <p:txBody>
          <a:bodyPr anchor="ctr">
            <a:normAutofit/>
          </a:bodyPr>
          <a:lstStyle/>
          <a:p>
            <a:pPr lvl="0"/>
            <a:r>
              <a:rPr lang="en-PK" sz="1700" b="1"/>
              <a:t>NHS England (Ageing Well, EHCH, Virtual Wards):</a:t>
            </a:r>
            <a:r>
              <a:rPr lang="en-PK" sz="1700"/>
              <a:t> Effective where ICSs fund rapid community response, provide seven-day cover, and use shared care records; ineffective where weekend staffing, data sharing, or inclusion criteria are weak—then virtual wards become “paper wards” and EHCH rounds do not prevent avoidable conveyances (NHS England, 2023).</a:t>
            </a:r>
          </a:p>
          <a:p>
            <a:pPr lvl="0"/>
            <a:r>
              <a:rPr lang="en-PK" sz="1700" b="1"/>
              <a:t>NICE guidance (NG56 multimorbidity; NG5 medicines optimisation; NG97 dementia):</a:t>
            </a:r>
            <a:r>
              <a:rPr lang="en-PK" sz="1700"/>
              <a:t> Effective when teams follow multi-factor assessment, deprescribing principles, and carer-inclusive communication; ineffective if services chase activity targets over outcomes, skip medication follow-up, or lack interpreters and accessible materials benefits fall away (NICE, 2016).</a:t>
            </a:r>
          </a:p>
          <a:p>
            <a:pPr lvl="0"/>
            <a:r>
              <a:rPr lang="en-PK" sz="1700" b="1"/>
              <a:t>CQC quality statements &amp; Marmot on inequalities:</a:t>
            </a:r>
            <a:r>
              <a:rPr lang="en-PK" sz="1700"/>
              <a:t> Effective as levers when providers embed equity audits (who is not accessing?) and act on them with outreach and translation; ineffective if treated as compliance paperwork without transport, community partners, and translated resources, the care gap persists (CQC, 2025).</a:t>
            </a:r>
          </a:p>
          <a:p>
            <a:endParaRPr lang="en-PK" sz="1700"/>
          </a:p>
        </p:txBody>
      </p:sp>
      <p:pic>
        <p:nvPicPr>
          <p:cNvPr id="5" name="slide 11">
            <a:hlinkClick r:id="" action="ppaction://media"/>
            <a:extLst>
              <a:ext uri="{FF2B5EF4-FFF2-40B4-BE49-F238E27FC236}">
                <a16:creationId xmlns:a16="http://schemas.microsoft.com/office/drawing/2014/main" id="{A7AD5E19-D004-6C4F-A126-1F111D8703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82875" y="5464894"/>
            <a:ext cx="730250" cy="730250"/>
          </a:xfrm>
          <a:prstGeom prst="rect">
            <a:avLst/>
          </a:prstGeom>
        </p:spPr>
      </p:pic>
    </p:spTree>
    <p:extLst>
      <p:ext uri="{BB962C8B-B14F-4D97-AF65-F5344CB8AC3E}">
        <p14:creationId xmlns:p14="http://schemas.microsoft.com/office/powerpoint/2010/main" val="13284199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9142A-A98E-B9E3-D8AF-A8043FBCE36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a:t>
            </a:r>
            <a:r>
              <a:rPr lang="en-PK" sz="4000">
                <a:solidFill>
                  <a:srgbClr val="FFFFFF"/>
                </a:solidFill>
              </a:rPr>
              <a:t>onclusion </a:t>
            </a:r>
          </a:p>
        </p:txBody>
      </p:sp>
      <p:sp>
        <p:nvSpPr>
          <p:cNvPr id="3" name="Content Placeholder 2">
            <a:extLst>
              <a:ext uri="{FF2B5EF4-FFF2-40B4-BE49-F238E27FC236}">
                <a16:creationId xmlns:a16="http://schemas.microsoft.com/office/drawing/2014/main" id="{27C906B1-770E-8B2D-6B81-FA3CB603DCBE}"/>
              </a:ext>
            </a:extLst>
          </p:cNvPr>
          <p:cNvSpPr>
            <a:spLocks noGrp="1"/>
          </p:cNvSpPr>
          <p:nvPr>
            <p:ph idx="1"/>
          </p:nvPr>
        </p:nvSpPr>
        <p:spPr>
          <a:xfrm>
            <a:off x="1371599" y="2318197"/>
            <a:ext cx="9724031" cy="3683358"/>
          </a:xfrm>
        </p:spPr>
        <p:txBody>
          <a:bodyPr anchor="ctr">
            <a:normAutofit/>
          </a:bodyPr>
          <a:lstStyle/>
          <a:p>
            <a:pPr lvl="0"/>
            <a:r>
              <a:rPr lang="en-PK" sz="2000"/>
              <a:t>Empowerment in frailty means lowering the treatment burden and supporting informed choices so people can safely do more for themselves.</a:t>
            </a:r>
          </a:p>
          <a:p>
            <a:pPr lvl="0"/>
            <a:r>
              <a:rPr lang="en-PK" sz="2000"/>
              <a:t>The strongest results come from coordinated, CGA-based models that include carers, protect continuity, and review goals regularly.</a:t>
            </a:r>
          </a:p>
          <a:p>
            <a:pPr lvl="0"/>
            <a:r>
              <a:rPr lang="en-PK" sz="2000"/>
              <a:t>Priorities are joined-up records, a named coordinator, structured deprescribing, and practical access supports for those most at risk of exclusion.</a:t>
            </a:r>
          </a:p>
          <a:p>
            <a:pPr lvl="0"/>
            <a:r>
              <a:rPr lang="en-PK" sz="2000"/>
              <a:t>Where policies are implemented with seven-day cover, shared plans, and equity actions, admissions and dependence fall; where they are partial, benefits shrink.</a:t>
            </a:r>
          </a:p>
          <a:p>
            <a:pPr lvl="0"/>
            <a:r>
              <a:rPr lang="en-PK" sz="2000"/>
              <a:t>Measure what matters to older people: confidence, daily participation, and control over decisions not just contacts or throughput.</a:t>
            </a:r>
          </a:p>
          <a:p>
            <a:endParaRPr lang="en-PK" sz="2000"/>
          </a:p>
        </p:txBody>
      </p:sp>
      <p:pic>
        <p:nvPicPr>
          <p:cNvPr id="4" name="slide 12">
            <a:hlinkClick r:id="" action="ppaction://media"/>
            <a:extLst>
              <a:ext uri="{FF2B5EF4-FFF2-40B4-BE49-F238E27FC236}">
                <a16:creationId xmlns:a16="http://schemas.microsoft.com/office/drawing/2014/main" id="{26E50C52-2D36-C764-5962-428740EF0F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767592" y="5824328"/>
            <a:ext cx="730250" cy="730250"/>
          </a:xfrm>
          <a:prstGeom prst="rect">
            <a:avLst/>
          </a:prstGeom>
        </p:spPr>
      </p:pic>
    </p:spTree>
    <p:extLst>
      <p:ext uri="{BB962C8B-B14F-4D97-AF65-F5344CB8AC3E}">
        <p14:creationId xmlns:p14="http://schemas.microsoft.com/office/powerpoint/2010/main" val="35034511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CE5B6-F911-27FC-8FD9-7DC767F70E5A}"/>
              </a:ext>
            </a:extLst>
          </p:cNvPr>
          <p:cNvSpPr>
            <a:spLocks noGrp="1"/>
          </p:cNvSpPr>
          <p:nvPr>
            <p:ph type="title"/>
          </p:nvPr>
        </p:nvSpPr>
        <p:spPr/>
        <p:txBody>
          <a:bodyPr/>
          <a:lstStyle/>
          <a:p>
            <a:pPr algn="ctr"/>
            <a:r>
              <a:rPr lang="en-GB"/>
              <a:t>R</a:t>
            </a:r>
            <a:r>
              <a:rPr lang="en-PK"/>
              <a:t>eferences </a:t>
            </a:r>
          </a:p>
        </p:txBody>
      </p:sp>
      <p:sp>
        <p:nvSpPr>
          <p:cNvPr id="3" name="Content Placeholder 2">
            <a:extLst>
              <a:ext uri="{FF2B5EF4-FFF2-40B4-BE49-F238E27FC236}">
                <a16:creationId xmlns:a16="http://schemas.microsoft.com/office/drawing/2014/main" id="{90AF17A7-A2D6-5F20-F4D7-F2109B8BD3E9}"/>
              </a:ext>
            </a:extLst>
          </p:cNvPr>
          <p:cNvSpPr>
            <a:spLocks noGrp="1"/>
          </p:cNvSpPr>
          <p:nvPr>
            <p:ph idx="1"/>
          </p:nvPr>
        </p:nvSpPr>
        <p:spPr/>
        <p:txBody>
          <a:bodyPr>
            <a:normAutofit fontScale="32500" lnSpcReduction="20000"/>
          </a:bodyPr>
          <a:lstStyle/>
          <a:p>
            <a:r>
              <a:rPr lang="en-GB"/>
              <a:t>Blasiak, J. </a:t>
            </a:r>
            <a:r>
              <a:rPr lang="en-GB" i="1"/>
              <a:t>et al.</a:t>
            </a:r>
            <a:r>
              <a:rPr lang="en-GB"/>
              <a:t> (2020) ‘Nutrition in Cancer Therapy in the Elderly—An Epigenetic Connection?’, </a:t>
            </a:r>
            <a:r>
              <a:rPr lang="en-GB" i="1"/>
              <a:t>Nutrients</a:t>
            </a:r>
            <a:r>
              <a:rPr lang="en-GB"/>
              <a:t>, 12(11). Available at: https://</a:t>
            </a:r>
            <a:r>
              <a:rPr lang="en-GB" err="1"/>
              <a:t>doi.org</a:t>
            </a:r>
            <a:r>
              <a:rPr lang="en-GB"/>
              <a:t>/10.3390/nu12113366.</a:t>
            </a:r>
          </a:p>
          <a:p>
            <a:r>
              <a:rPr lang="en-GB"/>
              <a:t>Cam, H. </a:t>
            </a:r>
            <a:r>
              <a:rPr lang="en-GB" i="1"/>
              <a:t>et al.</a:t>
            </a:r>
            <a:r>
              <a:rPr lang="en-GB"/>
              <a:t> (2023) ‘The Complexities of Communication at Hospital Discharge of Older patients: a Qualitative Study of Healthcare Professionals’ Views’, </a:t>
            </a:r>
            <a:r>
              <a:rPr lang="en-GB" i="1"/>
              <a:t>BMC Health Services Research</a:t>
            </a:r>
            <a:r>
              <a:rPr lang="en-GB"/>
              <a:t>, 23(1). Available at: https://</a:t>
            </a:r>
            <a:r>
              <a:rPr lang="en-GB" err="1"/>
              <a:t>doi.org</a:t>
            </a:r>
            <a:r>
              <a:rPr lang="en-GB"/>
              <a:t>/10.1186/s12913-023-10192-5.</a:t>
            </a:r>
          </a:p>
          <a:p>
            <a:r>
              <a:rPr lang="en-GB"/>
              <a:t>Clark, D. (2024) </a:t>
            </a:r>
            <a:r>
              <a:rPr lang="en-GB" i="1"/>
              <a:t>Estimated population of the United Kingdom from 1871 to 2024</a:t>
            </a:r>
            <a:r>
              <a:rPr lang="en-GB"/>
              <a:t>, </a:t>
            </a:r>
            <a:r>
              <a:rPr lang="en-GB" i="1"/>
              <a:t>Statista</a:t>
            </a:r>
            <a:r>
              <a:rPr lang="en-GB"/>
              <a:t>. Statista. Available at: https://</a:t>
            </a:r>
            <a:r>
              <a:rPr lang="en-GB" err="1"/>
              <a:t>www.statista.com</a:t>
            </a:r>
            <a:r>
              <a:rPr lang="en-GB"/>
              <a:t>/statistics/281296/</a:t>
            </a:r>
            <a:r>
              <a:rPr lang="en-GB" err="1"/>
              <a:t>uk</a:t>
            </a:r>
            <a:r>
              <a:rPr lang="en-GB"/>
              <a:t>-population/ (Accessed: 4 October 2025).</a:t>
            </a:r>
          </a:p>
          <a:p>
            <a:r>
              <a:rPr lang="en-GB"/>
              <a:t>CQC (2025) </a:t>
            </a:r>
            <a:r>
              <a:rPr lang="en-GB" i="1"/>
              <a:t>Equity in experiences and outcomes - Care Quality Commission</a:t>
            </a:r>
            <a:r>
              <a:rPr lang="en-GB"/>
              <a:t>, </a:t>
            </a:r>
            <a:r>
              <a:rPr lang="en-GB" i="1" err="1"/>
              <a:t>Cqc.org.uk</a:t>
            </a:r>
            <a:r>
              <a:rPr lang="en-GB"/>
              <a:t>. Available at: https://</a:t>
            </a:r>
            <a:r>
              <a:rPr lang="en-GB" err="1"/>
              <a:t>www.cqc.org.uk</a:t>
            </a:r>
            <a:r>
              <a:rPr lang="en-GB"/>
              <a:t>/guidance-regulation/local-authorities/assessment-framework/theme1/equity (Accessed: 4 October 2025).</a:t>
            </a:r>
          </a:p>
          <a:p>
            <a:r>
              <a:rPr lang="en-GB"/>
              <a:t>Eddine, N.A. </a:t>
            </a:r>
            <a:r>
              <a:rPr lang="en-GB" i="1"/>
              <a:t>et al.</a:t>
            </a:r>
            <a:r>
              <a:rPr lang="en-GB"/>
              <a:t> (2023) ‘A pharmacist-led medication review service with a deprescribing focus guided by implementation science’, </a:t>
            </a:r>
            <a:r>
              <a:rPr lang="en-GB" i="1"/>
              <a:t>Frontiers in Pharmacology</a:t>
            </a:r>
            <a:r>
              <a:rPr lang="en-GB"/>
              <a:t>, 14, p. 1097238. Available at: https://</a:t>
            </a:r>
            <a:r>
              <a:rPr lang="en-GB" err="1"/>
              <a:t>doi.org</a:t>
            </a:r>
            <a:r>
              <a:rPr lang="en-GB"/>
              <a:t>/10.3389/fphar.2023.1097238.</a:t>
            </a:r>
          </a:p>
          <a:p>
            <a:r>
              <a:rPr lang="en-GB"/>
              <a:t>Goggins, S. (2023) ‘The importance of a comprehensive geriatric assessment for older people admitted onto a virtual ward’, </a:t>
            </a:r>
            <a:r>
              <a:rPr lang="en-GB" i="1"/>
              <a:t>British journal of nursing</a:t>
            </a:r>
            <a:r>
              <a:rPr lang="en-GB"/>
              <a:t>, 32(18), pp. 882–889. Available at: https://</a:t>
            </a:r>
            <a:r>
              <a:rPr lang="en-GB" err="1"/>
              <a:t>doi.org</a:t>
            </a:r>
            <a:r>
              <a:rPr lang="en-GB"/>
              <a:t>/10.12968/bjon.2023.32.18.882.</a:t>
            </a:r>
          </a:p>
          <a:p>
            <a:r>
              <a:rPr lang="en-GB"/>
              <a:t>Golby, R. </a:t>
            </a:r>
            <a:r>
              <a:rPr lang="en-GB" i="1"/>
              <a:t>et al.</a:t>
            </a:r>
            <a:r>
              <a:rPr lang="en-GB"/>
              <a:t> (2024) ‘Understanding How, Why and for Whom Link Work Interventions Promote Access in Community Healthcare Settings in the United Kingdom: A Realist Review’, </a:t>
            </a:r>
            <a:r>
              <a:rPr lang="en-GB" i="1"/>
              <a:t>Health Expectations</a:t>
            </a:r>
            <a:r>
              <a:rPr lang="en-GB"/>
              <a:t>, 27(6). Available at: https://</a:t>
            </a:r>
            <a:r>
              <a:rPr lang="en-GB" err="1"/>
              <a:t>doi.org</a:t>
            </a:r>
            <a:r>
              <a:rPr lang="en-GB"/>
              <a:t>/10.1111/hex.70090.</a:t>
            </a:r>
          </a:p>
          <a:p>
            <a:r>
              <a:rPr lang="en-GB"/>
              <a:t>HM Government (2013) </a:t>
            </a:r>
            <a:r>
              <a:rPr lang="en-GB" i="1"/>
              <a:t>Emergency Response and Recovery Non statutory guidance accompanying the Civil Contingencies Act 2004</a:t>
            </a:r>
            <a:r>
              <a:rPr lang="en-GB"/>
              <a:t>. Available at: https://</a:t>
            </a:r>
            <a:r>
              <a:rPr lang="en-GB" err="1"/>
              <a:t>assets.publishing.service.gov.uk</a:t>
            </a:r>
            <a:r>
              <a:rPr lang="en-GB"/>
              <a:t>/media/5a7c1f3040f0b61a825d6974/Emergency_Response_and_Recovery_5th_edition_October_2013.pdf (Accessed: 4 October 2025).</a:t>
            </a:r>
          </a:p>
          <a:p>
            <a:r>
              <a:rPr lang="en-GB"/>
              <a:t>Huddlestone, L. </a:t>
            </a:r>
            <a:r>
              <a:rPr lang="en-GB" i="1"/>
              <a:t>et al.</a:t>
            </a:r>
            <a:r>
              <a:rPr lang="en-GB"/>
              <a:t> (2020) ‘Application of normalisation process theory in understanding implementation processes in primary care settings in the UK: a systematic review’, </a:t>
            </a:r>
            <a:r>
              <a:rPr lang="en-GB" i="1"/>
              <a:t>BMC Family Practice</a:t>
            </a:r>
            <a:r>
              <a:rPr lang="en-GB"/>
              <a:t>, 21(1). Available at: https://</a:t>
            </a:r>
            <a:r>
              <a:rPr lang="en-GB" err="1"/>
              <a:t>doi.org</a:t>
            </a:r>
            <a:r>
              <a:rPr lang="en-GB"/>
              <a:t>/10.1186/s12875-020-01107-y.</a:t>
            </a:r>
          </a:p>
          <a:p>
            <a:r>
              <a:rPr lang="en-GB"/>
              <a:t>Jacques, H., </a:t>
            </a:r>
            <a:r>
              <a:rPr lang="en-GB" err="1"/>
              <a:t>Gaywood</a:t>
            </a:r>
            <a:r>
              <a:rPr lang="en-GB"/>
              <a:t>, J. and Singh, K. (2019) ‘A survey of frailty services in acute NHS hospitals in the West Midlands’, </a:t>
            </a:r>
            <a:r>
              <a:rPr lang="en-GB" i="1"/>
              <a:t>Clinical Medicine</a:t>
            </a:r>
            <a:r>
              <a:rPr lang="en-GB"/>
              <a:t>, 19(5), pp. 423–424. Available at: https://</a:t>
            </a:r>
            <a:r>
              <a:rPr lang="en-GB" err="1"/>
              <a:t>doi.org</a:t>
            </a:r>
            <a:r>
              <a:rPr lang="en-GB"/>
              <a:t>/10.7861/clinmed.2019-0154.</a:t>
            </a:r>
          </a:p>
          <a:p>
            <a:r>
              <a:rPr lang="en-GB"/>
              <a:t>King, L. </a:t>
            </a:r>
            <a:r>
              <a:rPr lang="en-GB" i="1"/>
              <a:t>et al.</a:t>
            </a:r>
            <a:r>
              <a:rPr lang="en-GB"/>
              <a:t> (2022) ‘Towards reduction of preventable hospital readmission: Older people and family members’ views on planned self‐management of care at home’, </a:t>
            </a:r>
            <a:r>
              <a:rPr lang="en-GB" i="1"/>
              <a:t>Journal of Clinical Nursing</a:t>
            </a:r>
            <a:r>
              <a:rPr lang="en-GB"/>
              <a:t>, 32(15-16). Available at: https://</a:t>
            </a:r>
            <a:r>
              <a:rPr lang="en-GB" err="1"/>
              <a:t>doi.org</a:t>
            </a:r>
            <a:r>
              <a:rPr lang="en-GB"/>
              <a:t>/10.1111/jocn.16492.</a:t>
            </a:r>
          </a:p>
          <a:p>
            <a:r>
              <a:rPr lang="en-GB"/>
              <a:t>McGrory, F. and </a:t>
            </a:r>
            <a:r>
              <a:rPr lang="en-GB" err="1"/>
              <a:t>Elnaem</a:t>
            </a:r>
            <a:r>
              <a:rPr lang="en-GB"/>
              <a:t>, M.H. (2025) ‘Pharmacist-Led Interventions for Polypharmacy Management in Older Adults: A Systematic Review of Strategies and Outcomes in the United Kingdom and the Republic of Ireland’, </a:t>
            </a:r>
            <a:r>
              <a:rPr lang="en-GB" i="1"/>
              <a:t>Pharmacy</a:t>
            </a:r>
            <a:r>
              <a:rPr lang="en-GB"/>
              <a:t>, 13(4), p. 109. Available at: https://</a:t>
            </a:r>
            <a:r>
              <a:rPr lang="en-GB" err="1"/>
              <a:t>doi.org</a:t>
            </a:r>
            <a:r>
              <a:rPr lang="en-GB"/>
              <a:t>/10.3390/pharmacy13040109.</a:t>
            </a:r>
          </a:p>
          <a:p>
            <a:r>
              <a:rPr lang="en-GB"/>
              <a:t>NHS England (2022) </a:t>
            </a:r>
            <a:r>
              <a:rPr lang="en-GB" i="1"/>
              <a:t>What Are Integrated Care systems?</a:t>
            </a:r>
            <a:r>
              <a:rPr lang="en-GB"/>
              <a:t>, </a:t>
            </a:r>
            <a:r>
              <a:rPr lang="en-GB" i="1"/>
              <a:t>NHS England</a:t>
            </a:r>
            <a:r>
              <a:rPr lang="en-GB"/>
              <a:t>. Available at: https://</a:t>
            </a:r>
            <a:r>
              <a:rPr lang="en-GB" err="1"/>
              <a:t>www.england.nhs.uk</a:t>
            </a:r>
            <a:r>
              <a:rPr lang="en-GB"/>
              <a:t>/</a:t>
            </a:r>
            <a:r>
              <a:rPr lang="en-GB" err="1"/>
              <a:t>integratedcare</a:t>
            </a:r>
            <a:r>
              <a:rPr lang="en-GB"/>
              <a:t>/what-is-integrated-care/ (Accessed: 4 October 2025).</a:t>
            </a:r>
          </a:p>
          <a:p>
            <a:r>
              <a:rPr lang="en-GB"/>
              <a:t>NHS England (2023) </a:t>
            </a:r>
            <a:r>
              <a:rPr lang="en-GB" i="1"/>
              <a:t>Virtual Wards Operational Framework</a:t>
            </a:r>
            <a:r>
              <a:rPr lang="en-GB"/>
              <a:t>, </a:t>
            </a:r>
            <a:r>
              <a:rPr lang="en-GB" i="1" err="1"/>
              <a:t>England.nhs.uk</a:t>
            </a:r>
            <a:r>
              <a:rPr lang="en-GB"/>
              <a:t>. Available at: https://</a:t>
            </a:r>
            <a:r>
              <a:rPr lang="en-GB" err="1"/>
              <a:t>www.england.nhs.uk</a:t>
            </a:r>
            <a:r>
              <a:rPr lang="en-GB"/>
              <a:t>/long-read/virtual-wards-operational-framework/ (Accessed: 4 October 2025).</a:t>
            </a:r>
          </a:p>
          <a:p>
            <a:r>
              <a:rPr lang="en-GB"/>
              <a:t>NHS England (2024) </a:t>
            </a:r>
            <a:r>
              <a:rPr lang="en-GB" i="1"/>
              <a:t>Virtual Wards Operational Framework</a:t>
            </a:r>
            <a:r>
              <a:rPr lang="en-GB"/>
              <a:t>, </a:t>
            </a:r>
            <a:r>
              <a:rPr lang="en-GB" i="1" err="1"/>
              <a:t>England.nhs.uk</a:t>
            </a:r>
            <a:r>
              <a:rPr lang="en-GB"/>
              <a:t>. Available at: https://</a:t>
            </a:r>
            <a:r>
              <a:rPr lang="en-GB" err="1"/>
              <a:t>www.england.nhs.uk</a:t>
            </a:r>
            <a:r>
              <a:rPr lang="en-GB"/>
              <a:t>/long-read/virtual-wards-operational-framework/ (Accessed: 4 October 2025).</a:t>
            </a:r>
          </a:p>
          <a:p>
            <a:endParaRPr lang="en-PK"/>
          </a:p>
        </p:txBody>
      </p:sp>
    </p:spTree>
    <p:extLst>
      <p:ext uri="{BB962C8B-B14F-4D97-AF65-F5344CB8AC3E}">
        <p14:creationId xmlns:p14="http://schemas.microsoft.com/office/powerpoint/2010/main" val="4092794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59C48-DA43-09E0-1B42-F62DA4DABB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A1D9C-F163-2B86-A326-6A1F442D8064}"/>
              </a:ext>
            </a:extLst>
          </p:cNvPr>
          <p:cNvSpPr>
            <a:spLocks noGrp="1"/>
          </p:cNvSpPr>
          <p:nvPr>
            <p:ph type="title"/>
          </p:nvPr>
        </p:nvSpPr>
        <p:spPr/>
        <p:txBody>
          <a:bodyPr/>
          <a:lstStyle/>
          <a:p>
            <a:pPr algn="ctr"/>
            <a:r>
              <a:rPr lang="en-GB"/>
              <a:t>R</a:t>
            </a:r>
            <a:r>
              <a:rPr lang="en-PK"/>
              <a:t>eferences </a:t>
            </a:r>
          </a:p>
        </p:txBody>
      </p:sp>
      <p:sp>
        <p:nvSpPr>
          <p:cNvPr id="3" name="Content Placeholder 2">
            <a:extLst>
              <a:ext uri="{FF2B5EF4-FFF2-40B4-BE49-F238E27FC236}">
                <a16:creationId xmlns:a16="http://schemas.microsoft.com/office/drawing/2014/main" id="{573B1C2B-41E3-7F04-0535-6AC3FF27F48F}"/>
              </a:ext>
            </a:extLst>
          </p:cNvPr>
          <p:cNvSpPr>
            <a:spLocks noGrp="1"/>
          </p:cNvSpPr>
          <p:nvPr>
            <p:ph idx="1"/>
          </p:nvPr>
        </p:nvSpPr>
        <p:spPr/>
        <p:txBody>
          <a:bodyPr>
            <a:normAutofit fontScale="40000" lnSpcReduction="20000"/>
          </a:bodyPr>
          <a:lstStyle/>
          <a:p>
            <a:r>
              <a:rPr lang="en-GB"/>
              <a:t>NICE (2016) </a:t>
            </a:r>
            <a:r>
              <a:rPr lang="en-GB" i="1"/>
              <a:t>Multimorbidity: Clinical Assessment and Management | Guidance | NICE</a:t>
            </a:r>
            <a:r>
              <a:rPr lang="en-GB"/>
              <a:t>, </a:t>
            </a:r>
            <a:r>
              <a:rPr lang="en-GB" i="1" err="1"/>
              <a:t>Nice.org.uk</a:t>
            </a:r>
            <a:r>
              <a:rPr lang="en-GB"/>
              <a:t>. NICE. Available at: https://</a:t>
            </a:r>
            <a:r>
              <a:rPr lang="en-GB" err="1"/>
              <a:t>www.nice.org.uk</a:t>
            </a:r>
            <a:r>
              <a:rPr lang="en-GB"/>
              <a:t>/guidance/ng56 (Accessed: 4 October 2025).</a:t>
            </a:r>
          </a:p>
          <a:p>
            <a:r>
              <a:rPr lang="en-GB"/>
              <a:t>Northern Trust Carer Hub (2023) </a:t>
            </a:r>
            <a:r>
              <a:rPr lang="en-GB" i="1"/>
              <a:t>Carer Hub - Northern Health and Social Care Trust</a:t>
            </a:r>
            <a:r>
              <a:rPr lang="en-GB"/>
              <a:t>, </a:t>
            </a:r>
            <a:r>
              <a:rPr lang="en-GB" i="1"/>
              <a:t>Northern Health and Social Care Trust</a:t>
            </a:r>
            <a:r>
              <a:rPr lang="en-GB"/>
              <a:t>. Available at: https://</a:t>
            </a:r>
            <a:r>
              <a:rPr lang="en-GB" err="1"/>
              <a:t>www.northerntrust.hscni.net</a:t>
            </a:r>
            <a:r>
              <a:rPr lang="en-GB"/>
              <a:t>/services/</a:t>
            </a:r>
            <a:r>
              <a:rPr lang="en-GB" err="1"/>
              <a:t>carerhub</a:t>
            </a:r>
            <a:r>
              <a:rPr lang="en-GB"/>
              <a:t>/ (Accessed: 4 October 2025).</a:t>
            </a:r>
          </a:p>
          <a:p>
            <a:r>
              <a:rPr lang="en-GB"/>
              <a:t>Parker, S.G. </a:t>
            </a:r>
            <a:r>
              <a:rPr lang="en-GB" i="1"/>
              <a:t>et al.</a:t>
            </a:r>
            <a:r>
              <a:rPr lang="en-GB"/>
              <a:t> (2018) ‘What is Comprehensive Geriatric Assessment (CGA)? An umbrella review’, </a:t>
            </a:r>
            <a:r>
              <a:rPr lang="en-GB" i="1"/>
              <a:t>Age and Ageing</a:t>
            </a:r>
            <a:r>
              <a:rPr lang="en-GB"/>
              <a:t>, 47(1), pp. 149–155. Available at: https://</a:t>
            </a:r>
            <a:r>
              <a:rPr lang="en-GB" err="1"/>
              <a:t>doi.org</a:t>
            </a:r>
            <a:r>
              <a:rPr lang="en-GB"/>
              <a:t>/10.1093/ageing/afx166.</a:t>
            </a:r>
          </a:p>
          <a:p>
            <a:r>
              <a:rPr lang="en-GB"/>
              <a:t>Reale, S. </a:t>
            </a:r>
            <a:r>
              <a:rPr lang="en-GB" i="1"/>
              <a:t>et al.</a:t>
            </a:r>
            <a:r>
              <a:rPr lang="en-GB"/>
              <a:t> (2024) ‘Using Normalisation Process Theory to explore the contribution of stakeholder workshops to the development and refinement of a complex behavioural intervention: the STAMINA lifestyle intervention’, </a:t>
            </a:r>
            <a:r>
              <a:rPr lang="en-GB" i="1"/>
              <a:t>Implementation Science Communications</a:t>
            </a:r>
            <a:r>
              <a:rPr lang="en-GB"/>
              <a:t>, 5(1). Available at: https://</a:t>
            </a:r>
            <a:r>
              <a:rPr lang="en-GB" err="1"/>
              <a:t>doi.org</a:t>
            </a:r>
            <a:r>
              <a:rPr lang="en-GB"/>
              <a:t>/10.1186/s43058-024-00629-1.</a:t>
            </a:r>
          </a:p>
          <a:p>
            <a:r>
              <a:rPr lang="en-GB"/>
              <a:t>Riverol, S.L. and McCarthy, R. (2021) ‘Early implementation of the Enhanced Health in Care Homes model due to COVID-19: a service review’, </a:t>
            </a:r>
            <a:r>
              <a:rPr lang="en-GB" i="1"/>
              <a:t>Primary Health Care</a:t>
            </a:r>
            <a:r>
              <a:rPr lang="en-GB"/>
              <a:t>, 31(3), pp. 24–29. Available at: https://</a:t>
            </a:r>
            <a:r>
              <a:rPr lang="en-GB" err="1"/>
              <a:t>doi.org</a:t>
            </a:r>
            <a:r>
              <a:rPr lang="en-GB"/>
              <a:t>/10.7748/phc.2021.e1703.</a:t>
            </a:r>
          </a:p>
          <a:p>
            <a:r>
              <a:rPr lang="en-GB"/>
              <a:t>Shen, K., McGarry, B.E. and Gandhi, A.D. (2023) ‘Health Care Staff Turnover and Quality of Care at Nursing Homes’, </a:t>
            </a:r>
            <a:r>
              <a:rPr lang="en-GB" i="1"/>
              <a:t>JAMA Internal Medicine</a:t>
            </a:r>
            <a:r>
              <a:rPr lang="en-GB"/>
              <a:t>, 183(11), pp. 1247–1254. Available at: https://</a:t>
            </a:r>
            <a:r>
              <a:rPr lang="en-GB" err="1"/>
              <a:t>doi.org</a:t>
            </a:r>
            <a:r>
              <a:rPr lang="en-GB"/>
              <a:t>/10.1001/jamainternmed.2023.5225.</a:t>
            </a:r>
          </a:p>
          <a:p>
            <a:r>
              <a:rPr lang="en-GB"/>
              <a:t>Shiwani, M.A. </a:t>
            </a:r>
            <a:r>
              <a:rPr lang="en-GB" i="1"/>
              <a:t>et al.</a:t>
            </a:r>
            <a:r>
              <a:rPr lang="en-GB"/>
              <a:t> (2023) ‘Continuous Monitoring of Health and Mobility Indicators in Patients with Cardiovascular Disease: A Review of Recent Technologies’, </a:t>
            </a:r>
            <a:r>
              <a:rPr lang="en-GB" i="1"/>
              <a:t>Sensors</a:t>
            </a:r>
            <a:r>
              <a:rPr lang="en-GB"/>
              <a:t>, 23(12), p. 5752. Available at: https://</a:t>
            </a:r>
            <a:r>
              <a:rPr lang="en-GB" err="1"/>
              <a:t>doi.org</a:t>
            </a:r>
            <a:r>
              <a:rPr lang="en-GB"/>
              <a:t>/10.3390/s23125752.</a:t>
            </a:r>
          </a:p>
          <a:p>
            <a:r>
              <a:rPr lang="en-GB"/>
              <a:t>Spiers, G. </a:t>
            </a:r>
            <a:r>
              <a:rPr lang="en-GB" i="1"/>
              <a:t>et al.</a:t>
            </a:r>
            <a:r>
              <a:rPr lang="en-GB"/>
              <a:t> (2024) ‘What works to support carers of older people and older carers? an international evidence map of interventions and outcomes’, </a:t>
            </a:r>
            <a:r>
              <a:rPr lang="en-GB" i="1"/>
              <a:t>BMC geriatrics</a:t>
            </a:r>
            <a:r>
              <a:rPr lang="en-GB"/>
              <a:t>, 24(1). Available at: https://</a:t>
            </a:r>
            <a:r>
              <a:rPr lang="en-GB" err="1"/>
              <a:t>doi.org</a:t>
            </a:r>
            <a:r>
              <a:rPr lang="en-GB"/>
              <a:t>/10.1186/s12877-024-04897-3.</a:t>
            </a:r>
          </a:p>
          <a:p>
            <a:r>
              <a:rPr lang="en-GB"/>
              <a:t>Stevenson, E. and Mutebi, N. (2024) </a:t>
            </a:r>
            <a:r>
              <a:rPr lang="en-GB" i="1"/>
              <a:t>Healthy Ageing and Care for Older Populations</a:t>
            </a:r>
            <a:r>
              <a:rPr lang="en-GB"/>
              <a:t>, </a:t>
            </a:r>
            <a:r>
              <a:rPr lang="en-GB" i="1"/>
              <a:t>UK Parliament</a:t>
            </a:r>
            <a:r>
              <a:rPr lang="en-GB"/>
              <a:t>. Available at: https://</a:t>
            </a:r>
            <a:r>
              <a:rPr lang="en-GB" err="1"/>
              <a:t>post.parliament.uk</a:t>
            </a:r>
            <a:r>
              <a:rPr lang="en-GB"/>
              <a:t>/healthy-ageing-and-care-for-older-populations/ (Accessed: 4 October 2025).</a:t>
            </a:r>
          </a:p>
          <a:p>
            <a:r>
              <a:rPr lang="en-GB"/>
              <a:t>Usher, R. and Stapleton, T. (2022) ‘Assessing Older Adults’ Decision-Making Capacity for Independent Living: Practice Tensions and Complexities’, </a:t>
            </a:r>
            <a:r>
              <a:rPr lang="en-GB" i="1"/>
              <a:t>Journal of Applied Gerontology</a:t>
            </a:r>
            <a:r>
              <a:rPr lang="en-GB"/>
              <a:t>, 41(5), p. 073346482110650. Available at: https://</a:t>
            </a:r>
            <a:r>
              <a:rPr lang="en-GB" err="1"/>
              <a:t>doi.org</a:t>
            </a:r>
            <a:r>
              <a:rPr lang="en-GB"/>
              <a:t>/10.1177/07334648211065029.</a:t>
            </a:r>
          </a:p>
          <a:p>
            <a:r>
              <a:rPr lang="en-GB"/>
              <a:t>Wakefield, D. </a:t>
            </a:r>
            <a:r>
              <a:rPr lang="en-GB" i="1"/>
              <a:t>et al.</a:t>
            </a:r>
            <a:r>
              <a:rPr lang="en-GB"/>
              <a:t> (2018) ‘Patient empowerment, what does it mean for adults in the advanced stages of a life-limiting illness: A systematic review using critical interpretive synthesis’, </a:t>
            </a:r>
            <a:r>
              <a:rPr lang="en-GB" i="1"/>
              <a:t>Palliative Medicine</a:t>
            </a:r>
            <a:r>
              <a:rPr lang="en-GB"/>
              <a:t>, 32(8), pp. 1288–1304. Available at: https://</a:t>
            </a:r>
            <a:r>
              <a:rPr lang="en-GB" err="1"/>
              <a:t>doi.org</a:t>
            </a:r>
            <a:r>
              <a:rPr lang="en-GB"/>
              <a:t>/10.1177/0269216318783919.</a:t>
            </a:r>
          </a:p>
          <a:p>
            <a:r>
              <a:rPr lang="en-GB"/>
              <a:t>Zimmerman, M.A. (2000) ‘Empowerment theory’, </a:t>
            </a:r>
            <a:r>
              <a:rPr lang="en-GB" i="1"/>
              <a:t>Handbook of Community Psychology</a:t>
            </a:r>
            <a:r>
              <a:rPr lang="en-GB"/>
              <a:t>, 1, pp. 43–63. Available at: https://</a:t>
            </a:r>
            <a:r>
              <a:rPr lang="en-GB" err="1"/>
              <a:t>doi.org</a:t>
            </a:r>
            <a:r>
              <a:rPr lang="en-GB"/>
              <a:t>/10.1007/978-1-4615-4193-6_2.</a:t>
            </a:r>
          </a:p>
          <a:p>
            <a:endParaRPr lang="en-PK"/>
          </a:p>
        </p:txBody>
      </p:sp>
    </p:spTree>
    <p:extLst>
      <p:ext uri="{BB962C8B-B14F-4D97-AF65-F5344CB8AC3E}">
        <p14:creationId xmlns:p14="http://schemas.microsoft.com/office/powerpoint/2010/main" val="1906598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Frailty, Multimorbidity &amp; Empowerment in Later Life: Critical Review of UK Approaches </vt:lpstr>
      <vt:lpstr>Introduction </vt:lpstr>
      <vt:lpstr>Needs: Care, Empowerment &amp; Support </vt:lpstr>
      <vt:lpstr>Needs: Care, Empowerment &amp; Support </vt:lpstr>
      <vt:lpstr>UK Current Provisions &amp; Models </vt:lpstr>
      <vt:lpstr>UK Current Provisions &amp; Models </vt:lpstr>
      <vt:lpstr>Theoretical &amp; Analytical Frames   Empowerment Theory (Zimmerman) Personal, Organisational, Community </vt:lpstr>
      <vt:lpstr>Theoretical &amp; Analytical Frames   Normalisation Process Theory (NPT)  </vt:lpstr>
      <vt:lpstr>Persistent Challenges</vt:lpstr>
      <vt:lpstr>Recommendations </vt:lpstr>
      <vt:lpstr>Policy &amp; Guidance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Frailty, Multimorbidity &amp; Empowerment in Later Life: Critical Review of UK Approaches </dc:title>
  <dc:creator>WORD FILE</dc:creator>
  <cp:revision>1</cp:revision>
  <dcterms:created xsi:type="dcterms:W3CDTF">2025-10-03T07:07:37Z</dcterms:created>
  <dcterms:modified xsi:type="dcterms:W3CDTF">2025-10-23T10:47:15Z</dcterms:modified>
</cp:coreProperties>
</file>