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6" r:id="rId3"/>
  </p:sldIdLst>
  <p:sldSz cx="51206400" cy="38404800"/>
  <p:notesSz cx="37585650" cy="51206400"/>
  <p:custDataLst>
    <p:tags r:id="rId9"/>
  </p:custDataLst>
  <p:defaultTextStyle>
    <a:defPPr>
      <a:defRPr lang="en-US"/>
    </a:defPPr>
    <a:lvl1pPr marL="0" lvl="0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1pPr>
    <a:lvl2pPr marL="457200" lvl="1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2pPr>
    <a:lvl3pPr marL="914400" lvl="2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3pPr>
    <a:lvl4pPr marL="1371600" lvl="3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4pPr>
    <a:lvl5pPr marL="1828800" lvl="4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5pPr>
    <a:lvl6pPr marL="2286000" lvl="5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6pPr>
    <a:lvl7pPr marL="2743200" lvl="6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7pPr>
    <a:lvl8pPr marL="3200400" lvl="7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8pPr>
    <a:lvl9pPr marL="3657600" lvl="8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sz="2400" b="0" i="0" u="none" kern="1200" baseline="0">
        <a:solidFill>
          <a:schemeClr val="tx1"/>
        </a:solidFill>
        <a:latin typeface="Times New Roman" panose="0202050305040509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96" userDrawn="1">
          <p15:clr>
            <a:srgbClr val="A4A3A4"/>
          </p15:clr>
        </p15:guide>
        <p15:guide id="2" pos="1611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D462"/>
    <a:srgbClr val="F8CC44"/>
    <a:srgbClr val="FAE5AC"/>
    <a:srgbClr val="F9E4A8"/>
    <a:srgbClr val="F4D46A"/>
    <a:srgbClr val="326598"/>
    <a:srgbClr val="DFB465"/>
    <a:srgbClr val="FF0000"/>
    <a:srgbClr val="993366"/>
    <a:srgbClr val="C5B7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620"/>
    <p:restoredTop sz="94660"/>
  </p:normalViewPr>
  <p:slideViewPr>
    <p:cSldViewPr showGuides="1">
      <p:cViewPr varScale="1">
        <p:scale>
          <a:sx n="13" d="100"/>
          <a:sy n="13" d="100"/>
        </p:scale>
        <p:origin x="-558" y="-258"/>
      </p:cViewPr>
      <p:guideLst>
        <p:guide orient="horz" pos="12096"/>
        <p:guide pos="1611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tags" Target="tags/tag14.xml"/><Relationship Id="rId8" Type="http://schemas.openxmlformats.org/officeDocument/2006/relationships/tableStyles" Target="tableStyles.xml"/><Relationship Id="rId7" Type="http://schemas.openxmlformats.org/officeDocument/2006/relationships/viewProps" Target="viewProps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5122" name="页眉占位符 512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16287750" cy="2659063"/>
          </a:xfrm>
          <a:prstGeom prst="rect">
            <a:avLst/>
          </a:prstGeom>
          <a:noFill/>
          <a:ln w="9525">
            <a:noFill/>
          </a:ln>
        </p:spPr>
        <p:txBody>
          <a:bodyPr lIns="518666" tIns="259333" rIns="518666" bIns="259333"/>
          <a:p>
            <a:pPr lvl="0" defTabSz="5186680"/>
            <a:endParaRPr lang="en-US" sz="6800"/>
          </a:p>
        </p:txBody>
      </p:sp>
      <p:sp>
        <p:nvSpPr>
          <p:cNvPr id="5123" name="日期占位符 5122"/>
          <p:cNvSpPr>
            <a:spLocks noGrp="1"/>
          </p:cNvSpPr>
          <p:nvPr>
            <p:ph type="dt" sz="quarter" idx="1"/>
          </p:nvPr>
        </p:nvSpPr>
        <p:spPr>
          <a:xfrm>
            <a:off x="21297900" y="0"/>
            <a:ext cx="16287750" cy="2659063"/>
          </a:xfrm>
          <a:prstGeom prst="rect">
            <a:avLst/>
          </a:prstGeom>
          <a:noFill/>
          <a:ln w="9525">
            <a:noFill/>
          </a:ln>
        </p:spPr>
        <p:txBody>
          <a:bodyPr lIns="518666" tIns="259333" rIns="518666" bIns="259333"/>
          <a:p>
            <a:pPr lvl="0" algn="r" defTabSz="5186680"/>
            <a:endParaRPr lang="en-US" sz="6800"/>
          </a:p>
        </p:txBody>
      </p:sp>
      <p:sp>
        <p:nvSpPr>
          <p:cNvPr id="5124" name="页脚占位符 5123"/>
          <p:cNvSpPr>
            <a:spLocks noGrp="1"/>
          </p:cNvSpPr>
          <p:nvPr>
            <p:ph type="ftr" sz="quarter" idx="2"/>
          </p:nvPr>
        </p:nvSpPr>
        <p:spPr>
          <a:xfrm>
            <a:off x="0" y="50522188"/>
            <a:ext cx="16287750" cy="2659062"/>
          </a:xfrm>
          <a:prstGeom prst="rect">
            <a:avLst/>
          </a:prstGeom>
          <a:noFill/>
          <a:ln w="9525">
            <a:noFill/>
          </a:ln>
        </p:spPr>
        <p:txBody>
          <a:bodyPr lIns="518666" tIns="259333" rIns="518666" bIns="259333" anchor="b" anchorCtr="0"/>
          <a:p>
            <a:pPr lvl="0" defTabSz="5186680"/>
            <a:endParaRPr lang="en-US" sz="6800"/>
          </a:p>
        </p:txBody>
      </p:sp>
      <p:sp>
        <p:nvSpPr>
          <p:cNvPr id="5125" name="灯片编号占位符 5124"/>
          <p:cNvSpPr>
            <a:spLocks noGrp="1"/>
          </p:cNvSpPr>
          <p:nvPr>
            <p:ph type="sldNum" sz="quarter" idx="3"/>
          </p:nvPr>
        </p:nvSpPr>
        <p:spPr>
          <a:xfrm>
            <a:off x="21297900" y="50522188"/>
            <a:ext cx="16287750" cy="2659062"/>
          </a:xfrm>
          <a:prstGeom prst="rect">
            <a:avLst/>
          </a:prstGeom>
          <a:noFill/>
          <a:ln w="9525">
            <a:noFill/>
          </a:ln>
        </p:spPr>
        <p:txBody>
          <a:bodyPr lIns="518666" tIns="259333" rIns="518666" bIns="259333" anchor="b" anchorCtr="0"/>
          <a:p>
            <a:pPr lvl="0" algn="r" defTabSz="5186680"/>
            <a:fld id="{9A0DB2DC-4C9A-4742-B13C-FB6460FD3503}" type="slidenum">
              <a:rPr lang="en-US" sz="6800"/>
            </a:fld>
            <a:endParaRPr lang="en-US" sz="6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16287115" cy="25692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21289837" y="0"/>
            <a:ext cx="16287115" cy="25692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430905" y="6400800"/>
            <a:ext cx="30723840" cy="1728216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3758565" y="24643080"/>
            <a:ext cx="30068520" cy="201625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48637193"/>
            <a:ext cx="16287115" cy="256920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21289837" y="48637193"/>
            <a:ext cx="16287115" cy="256920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400800" y="6285233"/>
            <a:ext cx="38404800" cy="13370560"/>
          </a:xfrm>
          <a:prstGeom prst="rect">
            <a:avLst/>
          </a:prstGeom>
        </p:spPr>
        <p:txBody>
          <a:bodyPr anchor="b"/>
          <a:lstStyle>
            <a:lvl1pPr algn="ctr">
              <a:defRPr sz="25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400800" y="20171413"/>
            <a:ext cx="38404800" cy="9272267"/>
          </a:xfrm>
        </p:spPr>
        <p:txBody>
          <a:bodyPr/>
          <a:lstStyle>
            <a:lvl1pPr marL="0" indent="0" algn="ctr">
              <a:buNone/>
              <a:defRPr sz="10080"/>
            </a:lvl1pPr>
            <a:lvl2pPr marL="1920240" indent="0" algn="ctr">
              <a:buNone/>
              <a:defRPr sz="8400"/>
            </a:lvl2pPr>
            <a:lvl3pPr marL="3840480" indent="0" algn="ctr">
              <a:buNone/>
              <a:defRPr sz="7560"/>
            </a:lvl3pPr>
            <a:lvl4pPr marL="5760720" indent="0" algn="ctr">
              <a:buNone/>
              <a:defRPr sz="6720"/>
            </a:lvl4pPr>
            <a:lvl5pPr marL="7680960" indent="0" algn="ctr">
              <a:buNone/>
              <a:defRPr sz="6720"/>
            </a:lvl5pPr>
            <a:lvl6pPr marL="9601200" indent="0" algn="ctr">
              <a:buNone/>
              <a:defRPr sz="6720"/>
            </a:lvl6pPr>
            <a:lvl7pPr marL="11521440" indent="0" algn="ctr">
              <a:buNone/>
              <a:defRPr sz="6720"/>
            </a:lvl7pPr>
            <a:lvl8pPr marL="13441680" indent="0" algn="ctr">
              <a:buNone/>
              <a:defRPr sz="6720"/>
            </a:lvl8pPr>
            <a:lvl9pPr marL="15361920" indent="0" algn="ctr">
              <a:buNone/>
              <a:defRPr sz="672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493770" y="9574533"/>
            <a:ext cx="44165520" cy="15975327"/>
          </a:xfrm>
          <a:prstGeom prst="rect">
            <a:avLst/>
          </a:prstGeom>
        </p:spPr>
        <p:txBody>
          <a:bodyPr anchor="b"/>
          <a:lstStyle>
            <a:lvl1pPr>
              <a:defRPr sz="25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493770" y="25700993"/>
            <a:ext cx="44165520" cy="8401047"/>
          </a:xfrm>
        </p:spPr>
        <p:txBody>
          <a:bodyPr/>
          <a:lstStyle>
            <a:lvl1pPr marL="0" indent="0">
              <a:buNone/>
              <a:defRPr sz="10080">
                <a:solidFill>
                  <a:schemeClr val="tx1">
                    <a:tint val="75000"/>
                  </a:schemeClr>
                </a:solidFill>
              </a:defRPr>
            </a:lvl1pPr>
            <a:lvl2pPr marL="1920240" indent="0">
              <a:buNone/>
              <a:defRPr sz="8400">
                <a:solidFill>
                  <a:schemeClr val="tx1">
                    <a:tint val="75000"/>
                  </a:schemeClr>
                </a:solidFill>
              </a:defRPr>
            </a:lvl2pPr>
            <a:lvl3pPr marL="3840480" indent="0">
              <a:buNone/>
              <a:defRPr sz="7560">
                <a:solidFill>
                  <a:schemeClr val="tx1">
                    <a:tint val="75000"/>
                  </a:schemeClr>
                </a:solidFill>
              </a:defRPr>
            </a:lvl3pPr>
            <a:lvl4pPr marL="57607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4pPr>
            <a:lvl5pPr marL="768096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5pPr>
            <a:lvl6pPr marL="960120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6pPr>
            <a:lvl7pPr marL="1152144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7pPr>
            <a:lvl8pPr marL="1344168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8pPr>
            <a:lvl9pPr marL="153619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0" y="0"/>
            <a:ext cx="25091136" cy="3840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26115264" y="0"/>
            <a:ext cx="25091136" cy="3840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527110" y="2044700"/>
            <a:ext cx="44165520" cy="742315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984451" y="9959253"/>
            <a:ext cx="20469011" cy="4613907"/>
          </a:xfrm>
        </p:spPr>
        <p:txBody>
          <a:bodyPr anchor="ctr" anchorCtr="0"/>
          <a:lstStyle>
            <a:lvl1pPr marL="0" indent="0">
              <a:buNone/>
              <a:defRPr sz="11760"/>
            </a:lvl1pPr>
            <a:lvl2pPr marL="1920240" indent="0">
              <a:buNone/>
              <a:defRPr sz="10080"/>
            </a:lvl2pPr>
            <a:lvl3pPr marL="3840480" indent="0">
              <a:buNone/>
              <a:defRPr sz="8400"/>
            </a:lvl3pPr>
            <a:lvl4pPr marL="5760720" indent="0">
              <a:buNone/>
              <a:defRPr sz="7560"/>
            </a:lvl4pPr>
            <a:lvl5pPr marL="7680960" indent="0">
              <a:buNone/>
              <a:defRPr sz="7560"/>
            </a:lvl5pPr>
            <a:lvl6pPr marL="9601200" indent="0">
              <a:buNone/>
              <a:defRPr sz="7560"/>
            </a:lvl6pPr>
            <a:lvl7pPr marL="11521440" indent="0">
              <a:buNone/>
              <a:defRPr sz="7560"/>
            </a:lvl7pPr>
            <a:lvl8pPr marL="13441680" indent="0">
              <a:buNone/>
              <a:defRPr sz="7560"/>
            </a:lvl8pPr>
            <a:lvl9pPr marL="15361920" indent="0">
              <a:buNone/>
              <a:defRPr sz="756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84451" y="14926122"/>
            <a:ext cx="20469011" cy="1973599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26279140" y="9959253"/>
            <a:ext cx="20569819" cy="4613907"/>
          </a:xfrm>
        </p:spPr>
        <p:txBody>
          <a:bodyPr anchor="ctr" anchorCtr="0"/>
          <a:lstStyle>
            <a:lvl1pPr marL="0" indent="0">
              <a:buNone/>
              <a:defRPr sz="11760"/>
            </a:lvl1pPr>
            <a:lvl2pPr marL="1920240" indent="0">
              <a:buNone/>
              <a:defRPr sz="10080"/>
            </a:lvl2pPr>
            <a:lvl3pPr marL="3840480" indent="0">
              <a:buNone/>
              <a:defRPr sz="8400"/>
            </a:lvl3pPr>
            <a:lvl4pPr marL="5760720" indent="0">
              <a:buNone/>
              <a:defRPr sz="7560"/>
            </a:lvl4pPr>
            <a:lvl5pPr marL="7680960" indent="0">
              <a:buNone/>
              <a:defRPr sz="7560"/>
            </a:lvl5pPr>
            <a:lvl6pPr marL="9601200" indent="0">
              <a:buNone/>
              <a:defRPr sz="7560"/>
            </a:lvl6pPr>
            <a:lvl7pPr marL="11521440" indent="0">
              <a:buNone/>
              <a:defRPr sz="7560"/>
            </a:lvl7pPr>
            <a:lvl8pPr marL="13441680" indent="0">
              <a:buNone/>
              <a:defRPr sz="7560"/>
            </a:lvl8pPr>
            <a:lvl9pPr marL="15361920" indent="0">
              <a:buNone/>
              <a:defRPr sz="756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26279140" y="14926122"/>
            <a:ext cx="20569819" cy="1973599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527110" y="2560320"/>
            <a:ext cx="16515395" cy="8961120"/>
          </a:xfrm>
          <a:prstGeom prst="rect">
            <a:avLst/>
          </a:prstGeom>
        </p:spPr>
        <p:txBody>
          <a:bodyPr anchor="b"/>
          <a:lstStyle>
            <a:lvl1pPr>
              <a:defRPr sz="1344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1769390" y="5529580"/>
            <a:ext cx="25923240" cy="27292300"/>
          </a:xfrm>
        </p:spPr>
        <p:txBody>
          <a:bodyPr/>
          <a:lstStyle>
            <a:lvl1pPr>
              <a:defRPr sz="13440"/>
            </a:lvl1pPr>
            <a:lvl2pPr>
              <a:defRPr sz="11760"/>
            </a:lvl2pPr>
            <a:lvl3pPr>
              <a:defRPr sz="10080"/>
            </a:lvl3pPr>
            <a:lvl4pPr>
              <a:defRPr sz="8400"/>
            </a:lvl4pPr>
            <a:lvl5pPr>
              <a:defRPr sz="8400"/>
            </a:lvl5pPr>
            <a:lvl6pPr>
              <a:defRPr sz="8400"/>
            </a:lvl6pPr>
            <a:lvl7pPr>
              <a:defRPr sz="8400"/>
            </a:lvl7pPr>
            <a:lvl8pPr>
              <a:defRPr sz="8400"/>
            </a:lvl8pPr>
            <a:lvl9pPr>
              <a:defRPr sz="8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3527110" y="11521440"/>
            <a:ext cx="16515395" cy="21344893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527110" y="2560320"/>
            <a:ext cx="17494466" cy="8961120"/>
          </a:xfrm>
          <a:prstGeom prst="rect">
            <a:avLst/>
          </a:prstGeom>
        </p:spPr>
        <p:txBody>
          <a:bodyPr anchor="b"/>
          <a:lstStyle>
            <a:lvl1pPr>
              <a:defRPr sz="1344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1769390" y="2560326"/>
            <a:ext cx="25923240" cy="30261560"/>
          </a:xfrm>
        </p:spPr>
        <p:txBody>
          <a:bodyPr/>
          <a:lstStyle>
            <a:lvl1pPr marL="0" indent="0">
              <a:buNone/>
              <a:defRPr sz="13440"/>
            </a:lvl1pPr>
            <a:lvl2pPr marL="1920240" indent="0">
              <a:buNone/>
              <a:defRPr sz="11760"/>
            </a:lvl2pPr>
            <a:lvl3pPr marL="3840480" indent="0">
              <a:buNone/>
              <a:defRPr sz="10080"/>
            </a:lvl3pPr>
            <a:lvl4pPr marL="5760720" indent="0">
              <a:buNone/>
              <a:defRPr sz="8400"/>
            </a:lvl4pPr>
            <a:lvl5pPr marL="7680960" indent="0">
              <a:buNone/>
              <a:defRPr sz="8400"/>
            </a:lvl5pPr>
            <a:lvl6pPr marL="9601200" indent="0">
              <a:buNone/>
              <a:defRPr sz="8400"/>
            </a:lvl6pPr>
            <a:lvl7pPr marL="11521440" indent="0">
              <a:buNone/>
              <a:defRPr sz="8400"/>
            </a:lvl7pPr>
            <a:lvl8pPr marL="13441680" indent="0">
              <a:buNone/>
              <a:defRPr sz="8400"/>
            </a:lvl8pPr>
            <a:lvl9pPr marL="15361920" indent="0">
              <a:buNone/>
              <a:defRPr sz="84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3527110" y="11521440"/>
            <a:ext cx="17494466" cy="21344893"/>
          </a:xfrm>
        </p:spPr>
        <p:txBody>
          <a:bodyPr/>
          <a:lstStyle>
            <a:lvl1pPr marL="0" indent="0">
              <a:buNone/>
              <a:defRPr sz="8400"/>
            </a:lvl1pPr>
            <a:lvl2pPr marL="1920240" indent="0">
              <a:buNone/>
              <a:defRPr sz="7560"/>
            </a:lvl2pPr>
            <a:lvl3pPr marL="3840480" indent="0">
              <a:buNone/>
              <a:defRPr sz="6720"/>
            </a:lvl3pPr>
            <a:lvl4pPr marL="5760720" indent="0">
              <a:buNone/>
              <a:defRPr sz="5880"/>
            </a:lvl4pPr>
            <a:lvl5pPr marL="7680960" indent="0">
              <a:buNone/>
              <a:defRPr sz="5880"/>
            </a:lvl5pPr>
            <a:lvl6pPr marL="9601200" indent="0">
              <a:buNone/>
              <a:defRPr sz="5880"/>
            </a:lvl6pPr>
            <a:lvl7pPr marL="11521440" indent="0">
              <a:buNone/>
              <a:defRPr sz="5880"/>
            </a:lvl7pPr>
            <a:lvl8pPr marL="13441680" indent="0">
              <a:buNone/>
              <a:defRPr sz="5880"/>
            </a:lvl8pPr>
            <a:lvl9pPr marL="15361920" indent="0">
              <a:buNone/>
              <a:defRPr sz="588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38404800" y="0"/>
            <a:ext cx="12801600" cy="38404800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0" y="0"/>
            <a:ext cx="37662678" cy="384048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CC"/>
            </a:gs>
            <a:gs pos="100000">
              <a:srgbClr val="33CCCC">
                <a:gamma/>
                <a:tint val="27451"/>
                <a:invGamma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0" y="0"/>
            <a:ext cx="51206400" cy="38404800"/>
          </a:xfrm>
          <a:prstGeom prst="rect">
            <a:avLst/>
          </a:prstGeom>
          <a:noFill/>
          <a:ln w="9525">
            <a:noFill/>
          </a:ln>
        </p:spPr>
        <p:txBody>
          <a:bodyPr lIns="496386" tIns="248192" rIns="496386" bIns="248192"/>
          <a:p>
            <a:pPr lvl="0"/>
            <a:r>
              <a:rPr lang="en-US" altLang="zh-CN" dirty="0"/>
              <a:t>Click to 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en-US" altLang="zh-CN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/>
  <p:txStyles>
    <p:titleStyle>
      <a:lvl1pPr marL="0" lvl="0" indent="0" algn="ctr" defTabSz="496443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39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60550" lvl="0" indent="-1860550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173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032250" lvl="1" indent="-1549400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15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6203950" lvl="2" indent="-1239520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13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8686800" lvl="3" indent="-1239520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10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1169650" lvl="4" indent="-1242695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0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0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0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0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496443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0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503050405090304" pitchFamily="18" charset="0"/>
          <a:ea typeface="+mn-ea"/>
          <a:cs typeface="+mn-cs"/>
        </a:defRPr>
      </a:lvl2pPr>
      <a:lvl3pPr marL="914400" lvl="2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503050405090304" pitchFamily="18" charset="0"/>
          <a:ea typeface="+mn-ea"/>
          <a:cs typeface="+mn-cs"/>
        </a:defRPr>
      </a:lvl3pPr>
      <a:lvl4pPr marL="1371600" lvl="3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503050405090304" pitchFamily="18" charset="0"/>
          <a:ea typeface="+mn-ea"/>
          <a:cs typeface="+mn-cs"/>
        </a:defRPr>
      </a:lvl4pPr>
      <a:lvl5pPr marL="1828800" lvl="4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503050405090304" pitchFamily="18" charset="0"/>
          <a:ea typeface="+mn-ea"/>
          <a:cs typeface="+mn-cs"/>
        </a:defRPr>
      </a:lvl5pPr>
      <a:lvl6pPr marL="2286000" lvl="5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503050405090304" pitchFamily="18" charset="0"/>
          <a:ea typeface="+mn-ea"/>
          <a:cs typeface="+mn-cs"/>
        </a:defRPr>
      </a:lvl6pPr>
      <a:lvl7pPr marL="2743200" lvl="6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503050405090304" pitchFamily="18" charset="0"/>
          <a:ea typeface="+mn-ea"/>
          <a:cs typeface="+mn-cs"/>
        </a:defRPr>
      </a:lvl7pPr>
      <a:lvl8pPr marL="3200400" lvl="7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503050405090304" pitchFamily="18" charset="0"/>
          <a:ea typeface="+mn-ea"/>
          <a:cs typeface="+mn-cs"/>
        </a:defRPr>
      </a:lvl8pPr>
      <a:lvl9pPr marL="3657600" lvl="8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503050405090304" pitchFamily="18" charset="0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4.png"/><Relationship Id="rId8" Type="http://schemas.openxmlformats.org/officeDocument/2006/relationships/tags" Target="../tags/tag5.xml"/><Relationship Id="rId7" Type="http://schemas.openxmlformats.org/officeDocument/2006/relationships/image" Target="../media/image3.png"/><Relationship Id="rId6" Type="http://schemas.openxmlformats.org/officeDocument/2006/relationships/tags" Target="../tags/tag4.xml"/><Relationship Id="rId5" Type="http://schemas.openxmlformats.org/officeDocument/2006/relationships/image" Target="../media/image2.png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2" Type="http://schemas.openxmlformats.org/officeDocument/2006/relationships/notesSlide" Target="../notesSlides/notesSlide1.xml"/><Relationship Id="rId21" Type="http://schemas.openxmlformats.org/officeDocument/2006/relationships/slideLayout" Target="../slideLayouts/slideLayout7.xml"/><Relationship Id="rId20" Type="http://schemas.openxmlformats.org/officeDocument/2006/relationships/image" Target="../media/image7.png"/><Relationship Id="rId2" Type="http://schemas.openxmlformats.org/officeDocument/2006/relationships/tags" Target="../tags/tag1.xml"/><Relationship Id="rId19" Type="http://schemas.openxmlformats.org/officeDocument/2006/relationships/image" Target="../media/image6.png"/><Relationship Id="rId18" Type="http://schemas.openxmlformats.org/officeDocument/2006/relationships/tags" Target="../tags/tag13.xml"/><Relationship Id="rId17" Type="http://schemas.openxmlformats.org/officeDocument/2006/relationships/tags" Target="../tags/tag12.xml"/><Relationship Id="rId16" Type="http://schemas.openxmlformats.org/officeDocument/2006/relationships/tags" Target="../tags/tag11.xml"/><Relationship Id="rId15" Type="http://schemas.openxmlformats.org/officeDocument/2006/relationships/tags" Target="../tags/tag10.xml"/><Relationship Id="rId14" Type="http://schemas.openxmlformats.org/officeDocument/2006/relationships/tags" Target="../tags/tag9.xml"/><Relationship Id="rId13" Type="http://schemas.openxmlformats.org/officeDocument/2006/relationships/image" Target="../media/image5.png"/><Relationship Id="rId12" Type="http://schemas.openxmlformats.org/officeDocument/2006/relationships/tags" Target="../tags/tag8.xml"/><Relationship Id="rId11" Type="http://schemas.openxmlformats.org/officeDocument/2006/relationships/tags" Target="../tags/tag7.xml"/><Relationship Id="rId10" Type="http://schemas.openxmlformats.org/officeDocument/2006/relationships/tags" Target="../tags/tag6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3577" name="矩形 3576"/>
          <p:cNvSpPr/>
          <p:nvPr/>
        </p:nvSpPr>
        <p:spPr>
          <a:xfrm>
            <a:off x="1027430" y="7671435"/>
            <a:ext cx="10783570" cy="10619740"/>
          </a:xfrm>
          <a:prstGeom prst="rect">
            <a:avLst/>
          </a:prstGeom>
          <a:noFill/>
          <a:ln w="76200" cap="flat" cmpd="sng">
            <a:solidFill>
              <a:srgbClr val="326598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3574" name="矩形 3573"/>
          <p:cNvSpPr/>
          <p:nvPr/>
        </p:nvSpPr>
        <p:spPr>
          <a:xfrm>
            <a:off x="12508230" y="7710170"/>
            <a:ext cx="22924770" cy="7508875"/>
          </a:xfrm>
          <a:prstGeom prst="rect">
            <a:avLst/>
          </a:prstGeom>
          <a:noFill/>
          <a:ln w="76200" cap="flat" cmpd="sng">
            <a:solidFill>
              <a:srgbClr val="326598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248" name="文本框 2247"/>
          <p:cNvSpPr txBox="1"/>
          <p:nvPr/>
        </p:nvSpPr>
        <p:spPr>
          <a:xfrm>
            <a:off x="1028700" y="7742555"/>
            <a:ext cx="10017760" cy="846455"/>
          </a:xfrm>
          <a:prstGeom prst="rect">
            <a:avLst/>
          </a:prstGeom>
          <a:noFill/>
          <a:ln w="9525">
            <a:noFill/>
          </a:ln>
        </p:spPr>
        <p:txBody>
          <a:bodyPr wrap="square" lIns="108585" tIns="54293" rIns="108585" bIns="54293" anchor="t" anchorCtr="0">
            <a:spAutoFit/>
          </a:bodyPr>
          <a:p>
            <a:pPr algn="l" defTabSz="1085850"/>
            <a:r>
              <a:rPr lang="en-US" altLang="zh-CN" sz="4800" b="1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Introduction: </a:t>
            </a:r>
            <a:r>
              <a:rPr lang="en-US" altLang="zh-CN" sz="4000" b="1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as a teacher, </a:t>
            </a:r>
            <a:endParaRPr lang="en-US" altLang="zh-CN" sz="4000" b="1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</p:txBody>
      </p:sp>
      <p:sp>
        <p:nvSpPr>
          <p:cNvPr id="2051" name="矩形 2050"/>
          <p:cNvSpPr/>
          <p:nvPr/>
        </p:nvSpPr>
        <p:spPr>
          <a:xfrm>
            <a:off x="913765" y="1600200"/>
            <a:ext cx="48997235" cy="2999105"/>
          </a:xfrm>
          <a:prstGeom prst="rect">
            <a:avLst/>
          </a:prstGeom>
          <a:noFill/>
          <a:ln w="9525">
            <a:noFill/>
          </a:ln>
        </p:spPr>
        <p:txBody>
          <a:bodyPr lIns="154077" tIns="77040" rIns="154077" bIns="77040" anchor="ctr" anchorCtr="0"/>
          <a:p>
            <a:pPr algn="ctr" defTabSz="1085850"/>
            <a:r>
              <a:rPr lang="en-US" altLang="zh-CN" sz="10000" b="1">
                <a:solidFill>
                  <a:srgbClr val="326598"/>
                </a:solidFill>
                <a:latin typeface="Arial Black" panose="020B0A04020102020204" pitchFamily="34" charset="0"/>
              </a:rPr>
              <a:t>Enhancing Grammar Proficiency through Output-Focused Instruction: Implications for Chinese Vocational College Students</a:t>
            </a:r>
            <a:endParaRPr lang="en-US" altLang="zh-CN" sz="10000" b="1">
              <a:solidFill>
                <a:srgbClr val="326598"/>
              </a:solidFill>
              <a:latin typeface="Arial Black" panose="020B0A04020102020204" pitchFamily="34" charset="0"/>
            </a:endParaRPr>
          </a:p>
        </p:txBody>
      </p:sp>
      <p:sp>
        <p:nvSpPr>
          <p:cNvPr id="2052" name="矩形 2051"/>
          <p:cNvSpPr/>
          <p:nvPr/>
        </p:nvSpPr>
        <p:spPr>
          <a:xfrm>
            <a:off x="914400" y="4383405"/>
            <a:ext cx="49323625" cy="2239645"/>
          </a:xfrm>
          <a:prstGeom prst="rect">
            <a:avLst/>
          </a:prstGeom>
          <a:noFill/>
          <a:ln w="9525">
            <a:noFill/>
          </a:ln>
        </p:spPr>
        <p:txBody>
          <a:bodyPr lIns="154077" tIns="77040" rIns="154077" bIns="77040" anchor="ctr" anchorCtr="0"/>
          <a:p>
            <a:pPr algn="ctr" defTabSz="1085850"/>
            <a:r>
              <a:rPr lang="en-US" altLang="zh-CN" sz="6600" b="1" i="1">
                <a:effectLst>
                  <a:outerShdw blurRad="38100" dist="38100" dir="2700000">
                    <a:srgbClr val="FFFFFF"/>
                  </a:outerShdw>
                </a:effectLst>
              </a:rPr>
              <a:t>Doudou Hao</a:t>
            </a:r>
            <a:endParaRPr lang="en-US" altLang="zh-CN" sz="6600" b="1" i="1">
              <a:effectLst>
                <a:outerShdw blurRad="38100" dist="38100" dir="2700000">
                  <a:srgbClr val="FFFFFF"/>
                </a:outerShdw>
              </a:effectLst>
            </a:endParaRPr>
          </a:p>
          <a:p>
            <a:pPr algn="ctr" defTabSz="1085850"/>
            <a:r>
              <a:rPr lang="en-US" altLang="zh-CN" sz="54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ProDoc in English Teahing and English Literature, Doctoral College, University of Wales Saint Triniry David</a:t>
            </a:r>
            <a:endParaRPr lang="en-US" altLang="zh-CN" sz="5400" b="1" i="1" baseline="30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</p:txBody>
      </p:sp>
      <p:sp>
        <p:nvSpPr>
          <p:cNvPr id="2236" name="文本框 2235"/>
          <p:cNvSpPr txBox="1"/>
          <p:nvPr/>
        </p:nvSpPr>
        <p:spPr>
          <a:xfrm>
            <a:off x="1044575" y="18991580"/>
            <a:ext cx="11463655" cy="866775"/>
          </a:xfrm>
          <a:prstGeom prst="rect">
            <a:avLst/>
          </a:prstGeom>
          <a:noFill/>
          <a:ln w="9525">
            <a:noFill/>
          </a:ln>
        </p:spPr>
        <p:txBody>
          <a:bodyPr wrap="square" lIns="128945" tIns="64473" rIns="128945" bIns="64473" anchor="t" anchorCtr="0">
            <a:spAutoFit/>
          </a:bodyPr>
          <a:p>
            <a:pPr defTabSz="1085850"/>
            <a:r>
              <a:rPr lang="en-US" altLang="zh-CN" sz="4800" b="1" spc="-100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FillTx/>
                <a:latin typeface="Arial Bold" panose="020B0604020202090204" charset="0"/>
                <a:cs typeface="Arial Bold" panose="020B0604020202090204" charset="0"/>
              </a:rPr>
              <a:t>Backgrouds and Research Questions</a:t>
            </a:r>
            <a:endParaRPr lang="en-US" altLang="zh-CN" sz="4800" b="1" spc="-100">
              <a:solidFill>
                <a:schemeClr val="tx1"/>
              </a:solidFill>
              <a:effectLst>
                <a:outerShdw blurRad="38100" dist="38100" dir="2700000">
                  <a:srgbClr val="FFFFFF"/>
                </a:outerShdw>
              </a:effectLst>
              <a:uFillTx/>
              <a:latin typeface="Arial Bold" panose="020B0604020202090204" charset="0"/>
              <a:cs typeface="Arial Bold" panose="020B0604020202090204" charset="0"/>
            </a:endParaRPr>
          </a:p>
        </p:txBody>
      </p:sp>
      <p:sp>
        <p:nvSpPr>
          <p:cNvPr id="2308" name="文本框 2307"/>
          <p:cNvSpPr txBox="1"/>
          <p:nvPr/>
        </p:nvSpPr>
        <p:spPr>
          <a:xfrm>
            <a:off x="36195000" y="22418675"/>
            <a:ext cx="10017760" cy="866775"/>
          </a:xfrm>
          <a:prstGeom prst="rect">
            <a:avLst/>
          </a:prstGeom>
          <a:noFill/>
          <a:ln w="9525">
            <a:noFill/>
          </a:ln>
        </p:spPr>
        <p:txBody>
          <a:bodyPr wrap="square" lIns="128945" tIns="64473" rIns="128945" bIns="64473" anchor="t" anchorCtr="0">
            <a:spAutoFit/>
          </a:bodyPr>
          <a:p>
            <a:pPr defTabSz="1085850">
              <a:spcAft>
                <a:spcPct val="30000"/>
              </a:spcAft>
            </a:pPr>
            <a:r>
              <a:rPr lang="en-US" altLang="zh-CN" sz="4800" b="1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Reference</a:t>
            </a:r>
            <a:endParaRPr lang="en-US" altLang="zh-CN" sz="4800" b="1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</p:txBody>
      </p:sp>
      <p:sp>
        <p:nvSpPr>
          <p:cNvPr id="3557" name="文本框 3556"/>
          <p:cNvSpPr txBox="1"/>
          <p:nvPr/>
        </p:nvSpPr>
        <p:spPr>
          <a:xfrm>
            <a:off x="12487275" y="31242000"/>
            <a:ext cx="22826345" cy="6008370"/>
          </a:xfrm>
          <a:prstGeom prst="rect">
            <a:avLst/>
          </a:prstGeom>
          <a:noFill/>
          <a:ln w="9525">
            <a:noFill/>
          </a:ln>
        </p:spPr>
        <p:txBody>
          <a:bodyPr wrap="square" lIns="128945" tIns="64473" rIns="128945" bIns="64473">
            <a:noAutofit/>
          </a:bodyPr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 b="1">
                <a:effectLst/>
                <a:latin typeface="Arial Regular" panose="020B0604020202090204" charset="0"/>
                <a:cs typeface="Arial Regular" panose="020B0604020202090204" charset="0"/>
              </a:rPr>
              <a:t>Hypothesis 1: Output-focused instruction leads to a significant improvement in grammar accuracy among Chinese vocational college students.</a:t>
            </a:r>
            <a:r>
              <a:rPr lang="en-US" altLang="zh-CN" sz="4000" b="1">
                <a:effectLst>
                  <a:outerShdw blurRad="38100" dist="38100" dir="2700000">
                    <a:srgbClr val="FFFFFF"/>
                  </a:outerShdw>
                </a:effectLst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 Regular" panose="020B0604020202090204" charset="0"/>
                <a:cs typeface="Arial Regular" panose="020B0604020202090204" charset="0"/>
              </a:rPr>
              <a:t> (actively producing language helps learners consolidate grammar rules, enhancing their ability to use accurate grammar structures)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 Regular" panose="020B0604020202090204" charset="0"/>
              <a:cs typeface="Arial Regular" panose="020B060402020209020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 b="1">
                <a:effectLst/>
                <a:latin typeface="Arial Bold" panose="020B0604020202090204" charset="0"/>
                <a:cs typeface="Arial Bold" panose="020B0604020202090204" charset="0"/>
              </a:rPr>
              <a:t>Hypothesis 2: Output-focused instruction improves the retention of complex grammatical structures (e.g., tense, modals) over time.</a:t>
            </a:r>
            <a:r>
              <a:rPr lang="en-US" altLang="zh-CN" sz="4000" b="1">
                <a:effectLst>
                  <a:outerShdw blurRad="38100" dist="38100" dir="2700000">
                    <a:srgbClr val="FFFFFF"/>
                  </a:outerShdw>
                </a:effectLst>
                <a:latin typeface="Arial Bold" panose="020B0604020202090204" charset="0"/>
                <a:cs typeface="Arial Bold" panose="020B0604020202090204" charset="0"/>
              </a:rPr>
              <a:t> (</a:t>
            </a: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 Regular" panose="020B0604020202090204" charset="0"/>
                <a:cs typeface="Arial Regular" panose="020B0604020202090204" charset="0"/>
              </a:rPr>
              <a:t>learners actively use these structures in output activities, they may retain the knowledge better than they would through passive exposure alone).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 Regular" panose="020B0604020202090204" charset="0"/>
              <a:cs typeface="Arial Regular" panose="020B060402020209020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 b="1">
                <a:effectLst/>
                <a:latin typeface="Arial Bold" panose="020B0604020202090204" charset="0"/>
                <a:cs typeface="Arial Bold" panose="020B0604020202090204" charset="0"/>
              </a:rPr>
              <a:t>Hypothesis 3: Output-focused instruction positively impacts learners’ confidence in using grammar in job-related or practical situations.</a:t>
            </a: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  <a:cs typeface="Arial" panose="020B0604020202090204" pitchFamily="34" charset="0"/>
              </a:rPr>
              <a:t>(better result- more motivated-more confidence)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  <p:sp>
        <p:nvSpPr>
          <p:cNvPr id="3583" name="文本框 3582"/>
          <p:cNvSpPr txBox="1"/>
          <p:nvPr/>
        </p:nvSpPr>
        <p:spPr>
          <a:xfrm>
            <a:off x="12573635" y="7696200"/>
            <a:ext cx="11580495" cy="846455"/>
          </a:xfrm>
          <a:prstGeom prst="rect">
            <a:avLst/>
          </a:prstGeom>
          <a:noFill/>
          <a:ln w="9525">
            <a:noFill/>
          </a:ln>
        </p:spPr>
        <p:txBody>
          <a:bodyPr wrap="square" lIns="108585" tIns="54293" rIns="108585" bIns="54293" anchor="t" anchorCtr="0">
            <a:spAutoFit/>
          </a:bodyPr>
          <a:p>
            <a:pPr algn="l" defTabSz="1085850"/>
            <a:r>
              <a:rPr lang="en-US" altLang="zh-CN" sz="4800" b="1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Theoretical Framework</a:t>
            </a:r>
            <a:endParaRPr lang="en-US" altLang="zh-CN" sz="4800" b="1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</p:txBody>
      </p:sp>
      <p:sp>
        <p:nvSpPr>
          <p:cNvPr id="3699" name="矩形 3698"/>
          <p:cNvSpPr/>
          <p:nvPr/>
        </p:nvSpPr>
        <p:spPr>
          <a:xfrm>
            <a:off x="36136580" y="22266275"/>
            <a:ext cx="13823950" cy="14767560"/>
          </a:xfrm>
          <a:prstGeom prst="rect">
            <a:avLst/>
          </a:prstGeom>
          <a:noFill/>
          <a:ln w="76200" cap="flat" cmpd="sng">
            <a:solidFill>
              <a:srgbClr val="326598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4059" name="文本框 4058"/>
          <p:cNvSpPr txBox="1"/>
          <p:nvPr/>
        </p:nvSpPr>
        <p:spPr>
          <a:xfrm>
            <a:off x="1028700" y="8517255"/>
            <a:ext cx="10780395" cy="449580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r>
              <a:rPr lang="en-US" altLang="zh-CN" sz="4000" b="1">
                <a:solidFill>
                  <a:schemeClr val="tx1"/>
                </a:solidFill>
                <a:latin typeface="Arial Bold" panose="020B0604020202090204" charset="0"/>
                <a:cs typeface="Arial Bold" panose="020B0604020202090204" charset="0"/>
              </a:rPr>
              <a:t>I saw:</a:t>
            </a:r>
            <a:endParaRPr lang="en-US" altLang="zh-CN" sz="4000" b="1">
              <a:solidFill>
                <a:schemeClr val="tx1"/>
              </a:solidFill>
              <a:latin typeface="Arial Bold" panose="020B0604020202090204" charset="0"/>
              <a:cs typeface="Arial Bold" panose="020B0604020202090204" charset="0"/>
            </a:endParaRPr>
          </a:p>
        </p:txBody>
      </p:sp>
      <p:sp>
        <p:nvSpPr>
          <p:cNvPr id="4060" name="文本框 4059"/>
          <p:cNvSpPr txBox="1"/>
          <p:nvPr/>
        </p:nvSpPr>
        <p:spPr>
          <a:xfrm>
            <a:off x="1068070" y="19782155"/>
            <a:ext cx="10852150" cy="17174845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r>
              <a:rPr lang="en-US" altLang="zh-CN" sz="44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</a:rPr>
              <a:t>Backgrounds:</a:t>
            </a:r>
            <a:r>
              <a:rPr lang="en-US" altLang="zh-CN" sz="4400">
                <a:latin typeface="Arial" panose="020B0604020202090204" pitchFamily="34" charset="0"/>
                <a:ea typeface="Times New Roman" panose="02020503050405090304" pitchFamily="18" charset="0"/>
              </a:rPr>
              <a:t> </a:t>
            </a:r>
            <a:endParaRPr lang="en-US" altLang="zh-CN" sz="4400">
              <a:latin typeface="Arial" panose="020B0604020202090204" pitchFamily="34" charset="0"/>
              <a:ea typeface="Times New Roman" panose="02020503050405090304" pitchFamily="18" charset="0"/>
            </a:endParaRPr>
          </a:p>
          <a:p>
            <a:r>
              <a:rPr lang="en-US" altLang="zh-CN" sz="40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  <a:sym typeface="+mn-ea"/>
              </a:rPr>
              <a:t>Krashen’s Monitor theory (1985)</a:t>
            </a:r>
            <a:r>
              <a:rPr lang="en-US" altLang="zh-CN" sz="4000">
                <a:latin typeface="Arial" panose="020B0604020202090204" pitchFamily="34" charset="0"/>
                <a:ea typeface="Times New Roman" panose="02020503050405090304" pitchFamily="18" charset="0"/>
                <a:sym typeface="+mn-ea"/>
              </a:rPr>
              <a:t> argues that input plays a more important role in L2 acquisition than output (Benati,2017). However, by examing the conversations with and between non-native speakers,</a:t>
            </a:r>
            <a:r>
              <a:rPr lang="en-US" altLang="zh-CN" sz="40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  <a:sym typeface="+mn-ea"/>
              </a:rPr>
              <a:t> interaction hypothesis </a:t>
            </a:r>
            <a:r>
              <a:rPr lang="en-US" altLang="zh-CN" sz="4000">
                <a:latin typeface="Arial" panose="020B0604020202090204" pitchFamily="34" charset="0"/>
                <a:ea typeface="Times New Roman" panose="02020503050405090304" pitchFamily="18" charset="0"/>
                <a:sym typeface="+mn-ea"/>
              </a:rPr>
              <a:t>points out that there is a indiret causal relationship between out put and L2 acquisition. In China, Vocational college students require functional English, which </a:t>
            </a:r>
            <a:r>
              <a:rPr lang="en-US" altLang="zh-CN" sz="40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  <a:sym typeface="+mn-ea"/>
              </a:rPr>
              <a:t>demands both confidence and accuracy in grammar</a:t>
            </a:r>
            <a:r>
              <a:rPr lang="en-US" altLang="zh-CN" sz="4000">
                <a:latin typeface="Arial" panose="020B0604020202090204" pitchFamily="34" charset="0"/>
                <a:ea typeface="Times New Roman" panose="02020503050405090304" pitchFamily="18" charset="0"/>
                <a:sym typeface="+mn-ea"/>
              </a:rPr>
              <a:t> for effective communication.</a:t>
            </a:r>
            <a:endParaRPr lang="en-US" altLang="zh-CN" sz="4000">
              <a:latin typeface="Arial" panose="020B0604020202090204" pitchFamily="34" charset="0"/>
              <a:ea typeface="Times New Roman" panose="02020503050405090304" pitchFamily="18" charset="0"/>
              <a:sym typeface="+mn-ea"/>
            </a:endParaRPr>
          </a:p>
          <a:p>
            <a:endParaRPr lang="en-US" altLang="zh-CN" sz="4000" b="1">
              <a:latin typeface="Arial" panose="020B0604020202090204" pitchFamily="34" charset="0"/>
              <a:ea typeface="Times New Roman" panose="02020503050405090304" pitchFamily="18" charset="0"/>
              <a:cs typeface="Arial Bold" panose="020B0604020202090204" charset="0"/>
              <a:sym typeface="+mn-ea"/>
            </a:endParaRPr>
          </a:p>
          <a:p>
            <a:r>
              <a:rPr lang="en-US" altLang="zh-CN" sz="44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</a:rPr>
              <a:t>Quantative Questions:</a:t>
            </a:r>
            <a:endParaRPr lang="en-US" altLang="zh-CN" sz="4400" b="1">
              <a:latin typeface="Arial Bold" panose="020B0604020202090204" charset="0"/>
              <a:ea typeface="Times New Roman" panose="02020503050405090304" pitchFamily="18" charset="0"/>
              <a:cs typeface="Arial Bold" panose="020B0604020202090204" charset="0"/>
            </a:endParaRPr>
          </a:p>
          <a:p>
            <a:r>
              <a:rPr lang="en-US" altLang="zh-CN" sz="40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</a:rPr>
              <a:t>Research Question 1:</a:t>
            </a:r>
            <a:r>
              <a:rPr lang="en-US" altLang="zh-CN" sz="4000">
                <a:latin typeface="Arial" panose="020B0604020202090204" pitchFamily="34" charset="0"/>
                <a:ea typeface="Times New Roman" panose="02020503050405090304" pitchFamily="18" charset="0"/>
              </a:rPr>
              <a:t> </a:t>
            </a:r>
            <a:r>
              <a:rPr lang="en-US" altLang="zh-CN" sz="4000" i="1">
                <a:solidFill>
                  <a:srgbClr val="002060"/>
                </a:solidFill>
                <a:latin typeface="Arial Italic" panose="020B0604020202090204" charset="0"/>
                <a:ea typeface="Times New Roman" panose="02020503050405090304" pitchFamily="18" charset="0"/>
                <a:cs typeface="Arial Italic" panose="020B0604020202090204" charset="0"/>
              </a:rPr>
              <a:t>Does output-focused instruction significantly improve grammar accuracy among Chinese vocational college students? </a:t>
            </a:r>
            <a:endParaRPr lang="en-US" altLang="zh-CN" sz="4000">
              <a:latin typeface="Arial" panose="020B0604020202090204" pitchFamily="34" charset="0"/>
              <a:ea typeface="Times New Roman" panose="02020503050405090304" pitchFamily="18" charset="0"/>
            </a:endParaRPr>
          </a:p>
          <a:p>
            <a:r>
              <a:rPr lang="en-US" altLang="zh-CN" sz="40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</a:rPr>
              <a:t>Research Question 2:</a:t>
            </a:r>
            <a:r>
              <a:rPr lang="en-US" altLang="zh-CN" sz="4000">
                <a:latin typeface="Arial" panose="020B0604020202090204" pitchFamily="34" charset="0"/>
                <a:ea typeface="Times New Roman" panose="02020503050405090304" pitchFamily="18" charset="0"/>
              </a:rPr>
              <a:t> </a:t>
            </a:r>
            <a:r>
              <a:rPr lang="en-US" altLang="zh-CN" sz="4000" i="1">
                <a:solidFill>
                  <a:srgbClr val="002060"/>
                </a:solidFill>
                <a:latin typeface="Arial Italic" panose="020B0604020202090204" charset="0"/>
                <a:ea typeface="Times New Roman" panose="02020503050405090304" pitchFamily="18" charset="0"/>
                <a:cs typeface="Arial Italic" panose="020B0604020202090204" charset="0"/>
              </a:rPr>
              <a:t>Does output-focused instruction enhance the retention of complex grammatical structures over time for vocational students? </a:t>
            </a:r>
            <a:endParaRPr lang="en-US" altLang="zh-CN" sz="4000" i="1">
              <a:latin typeface="Arial Italic" panose="020B0604020202090204" charset="0"/>
              <a:ea typeface="Times New Roman" panose="02020503050405090304" pitchFamily="18" charset="0"/>
              <a:cs typeface="Arial Italic" panose="020B0604020202090204" charset="0"/>
            </a:endParaRPr>
          </a:p>
          <a:p>
            <a:r>
              <a:rPr lang="en-US" altLang="zh-CN" sz="44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</a:rPr>
              <a:t>Qualitative Questions:</a:t>
            </a:r>
            <a:endParaRPr lang="en-US" altLang="zh-CN" sz="4400" b="1">
              <a:latin typeface="Arial Bold" panose="020B0604020202090204" charset="0"/>
              <a:ea typeface="Times New Roman" panose="02020503050405090304" pitchFamily="18" charset="0"/>
              <a:cs typeface="Arial Bold" panose="020B0604020202090204" charset="0"/>
            </a:endParaRPr>
          </a:p>
          <a:p>
            <a:r>
              <a:rPr lang="en-US" altLang="zh-CN" sz="4000" b="1">
                <a:latin typeface="Arial Bold" panose="020B0604020202090204" charset="0"/>
                <a:ea typeface="Times New Roman" panose="02020503050405090304" pitchFamily="18" charset="0"/>
                <a:cs typeface="Arial Bold" panose="020B0604020202090204" charset="0"/>
              </a:rPr>
              <a:t>Research Question 3: </a:t>
            </a:r>
            <a:r>
              <a:rPr lang="en-US" altLang="zh-CN" sz="4000" i="1">
                <a:solidFill>
                  <a:srgbClr val="002060"/>
                </a:solidFill>
                <a:latin typeface="Arial Italic" panose="020B0604020202090204" charset="0"/>
                <a:ea typeface="Times New Roman" panose="02020503050405090304" pitchFamily="18" charset="0"/>
                <a:cs typeface="Arial Italic" panose="020B0604020202090204" charset="0"/>
              </a:rPr>
              <a:t>How do students perceive the effectiveness of output-focused instruction in enhancing their grammar skills?</a:t>
            </a:r>
            <a:endParaRPr lang="en-US" altLang="zh-CN" sz="4000">
              <a:latin typeface="Arial" panose="020B0604020202090204" pitchFamily="34" charset="0"/>
              <a:ea typeface="Times New Roman" panose="02020503050405090304" pitchFamily="18" charset="0"/>
            </a:endParaRPr>
          </a:p>
          <a:p>
            <a:endParaRPr lang="en-US" altLang="zh-CN" sz="4000" i="1">
              <a:latin typeface="Arial Italic" panose="020B0604020202090204" charset="0"/>
              <a:ea typeface="Times New Roman" panose="02020503050405090304" pitchFamily="18" charset="0"/>
              <a:cs typeface="Arial Italic" panose="020B0604020202090204" charset="0"/>
            </a:endParaRPr>
          </a:p>
        </p:txBody>
      </p:sp>
      <p:sp>
        <p:nvSpPr>
          <p:cNvPr id="3575" name="矩形 3574"/>
          <p:cNvSpPr/>
          <p:nvPr/>
        </p:nvSpPr>
        <p:spPr>
          <a:xfrm>
            <a:off x="12471400" y="30568900"/>
            <a:ext cx="22979380" cy="6464935"/>
          </a:xfrm>
          <a:prstGeom prst="rect">
            <a:avLst/>
          </a:prstGeom>
          <a:noFill/>
          <a:ln w="76200" cap="flat" cmpd="sng">
            <a:solidFill>
              <a:srgbClr val="326598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324" name="文本框 2323"/>
          <p:cNvSpPr txBox="1"/>
          <p:nvPr/>
        </p:nvSpPr>
        <p:spPr>
          <a:xfrm>
            <a:off x="12432030" y="30556200"/>
            <a:ext cx="17299305" cy="966470"/>
          </a:xfrm>
          <a:prstGeom prst="rect">
            <a:avLst/>
          </a:prstGeom>
          <a:noFill/>
          <a:ln w="9525">
            <a:noFill/>
          </a:ln>
        </p:spPr>
        <p:txBody>
          <a:bodyPr wrap="none" lIns="128945" tIns="64473" rIns="128945" bIns="64473" anchor="t" anchorCtr="0">
            <a:noAutofit/>
          </a:bodyPr>
          <a:p>
            <a:pPr algn="l" defTabSz="1085850"/>
            <a:r>
              <a:rPr lang="en-US" altLang="zh-CN" sz="4800" b="1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  <a:sym typeface="+mn-ea"/>
              </a:rPr>
              <a:t>Hypothesis and Rationale</a:t>
            </a:r>
            <a:endParaRPr lang="en-US" altLang="zh-CN" sz="4800" b="1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  <a:p>
            <a:pPr defTabSz="1085850"/>
            <a:endParaRPr lang="en-US" altLang="zh-CN" sz="4800" b="1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</p:txBody>
      </p:sp>
      <p:sp>
        <p:nvSpPr>
          <p:cNvPr id="4071" name="矩形 4070"/>
          <p:cNvSpPr/>
          <p:nvPr/>
        </p:nvSpPr>
        <p:spPr>
          <a:xfrm>
            <a:off x="914400" y="960755"/>
            <a:ext cx="49072800" cy="5938520"/>
          </a:xfrm>
          <a:prstGeom prst="rect">
            <a:avLst/>
          </a:prstGeom>
          <a:noFill/>
          <a:ln w="76200" cap="flat" cmpd="sng">
            <a:solidFill>
              <a:srgbClr val="326598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4082" name="矩形 4081"/>
          <p:cNvSpPr/>
          <p:nvPr/>
        </p:nvSpPr>
        <p:spPr>
          <a:xfrm>
            <a:off x="36069905" y="7671435"/>
            <a:ext cx="13841095" cy="14000480"/>
          </a:xfrm>
          <a:prstGeom prst="rect">
            <a:avLst/>
          </a:prstGeom>
          <a:noFill/>
          <a:ln w="76200" cap="flat" cmpd="sng">
            <a:solidFill>
              <a:srgbClr val="326598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4083" name="文本框 4082"/>
          <p:cNvSpPr txBox="1"/>
          <p:nvPr/>
        </p:nvSpPr>
        <p:spPr>
          <a:xfrm>
            <a:off x="36106100" y="7747000"/>
            <a:ext cx="6523990" cy="866775"/>
          </a:xfrm>
          <a:prstGeom prst="rect">
            <a:avLst/>
          </a:prstGeom>
          <a:noFill/>
          <a:ln w="9525">
            <a:noFill/>
          </a:ln>
        </p:spPr>
        <p:txBody>
          <a:bodyPr wrap="none" lIns="128945" tIns="64473" rIns="128945" bIns="64473" anchor="t" anchorCtr="0">
            <a:spAutoFit/>
          </a:bodyPr>
          <a:p>
            <a:pPr defTabSz="1085850">
              <a:spcAft>
                <a:spcPct val="30000"/>
              </a:spcAft>
            </a:pPr>
            <a:r>
              <a:rPr lang="en-US" altLang="zh-CN" sz="4800" b="1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Ethical Consideration</a:t>
            </a:r>
            <a:endParaRPr lang="en-US" altLang="zh-CN" sz="4800" b="1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</p:txBody>
      </p:sp>
      <p:sp>
        <p:nvSpPr>
          <p:cNvPr id="4084" name="文本框 4083"/>
          <p:cNvSpPr txBox="1"/>
          <p:nvPr/>
        </p:nvSpPr>
        <p:spPr>
          <a:xfrm>
            <a:off x="36224210" y="8875395"/>
            <a:ext cx="13512165" cy="12795885"/>
          </a:xfrm>
          <a:prstGeom prst="rect">
            <a:avLst/>
          </a:prstGeom>
          <a:noFill/>
          <a:ln w="9525">
            <a:noFill/>
          </a:ln>
        </p:spPr>
        <p:txBody>
          <a:bodyPr lIns="128945" tIns="64473" rIns="128945" bIns="64473">
            <a:noAutofit/>
          </a:bodyPr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according to the guidelines of the British Educational Research Association (BERA) and UWTSD Research Ethics &amp; Integrity Code of Practice (2022):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1.Informed Consent: ensure that participants are fully apprised of the research's objectives, methodologies, potential hazards, and advantages, and that they provide their consent willingly. 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2.Privacy and Confidentiality: Protecting their personal data and guaranteeing that information is anonymized and stored securely. 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3.Respect for Autonomy: Acknowledging participants' autonomy and entitlement to self-determination. 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4.Data Protection and </a:t>
            </a: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  <a:sym typeface="+mn-ea"/>
              </a:rPr>
              <a:t>General Data Protection Regulation (GDPR)</a:t>
            </a: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 Compliance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5.Inclusion and Diversity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r>
              <a:rPr lang="en-US" altLang="zh-CN" sz="4000">
                <a:effectLst>
                  <a:outerShdw blurRad="38100" dist="38100" dir="2700000">
                    <a:srgbClr val="FFFFFF"/>
                  </a:outerShdw>
                </a:effectLst>
                <a:latin typeface="Arial" panose="020B0604020202090204" pitchFamily="34" charset="0"/>
              </a:rPr>
              <a:t>6.Research Integrity Research conducted in and by the University should be undertaken in accordance with commonly agreed standards of good practice. </a:t>
            </a: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  <a:p>
            <a:pPr algn="just" defTabSz="1085850">
              <a:spcAft>
                <a:spcPct val="30000"/>
              </a:spcAft>
              <a:buClr>
                <a:srgbClr val="FF0000"/>
              </a:buClr>
              <a:buSzPct val="150000"/>
              <a:buFont typeface="Symbol" pitchFamily="18" charset="2"/>
            </a:pPr>
            <a:endParaRPr lang="en-US" altLang="zh-CN" sz="4000">
              <a:effectLst>
                <a:outerShdw blurRad="38100" dist="38100" dir="2700000">
                  <a:srgbClr val="FFFFFF"/>
                </a:outerShdw>
              </a:effectLst>
              <a:latin typeface="Arial" panose="020B0604020202090204" pitchFamily="34" charset="0"/>
            </a:endParaRPr>
          </a:p>
        </p:txBody>
      </p:sp>
      <p:sp>
        <p:nvSpPr>
          <p:cNvPr id="4085" name="矩形 4084"/>
          <p:cNvSpPr/>
          <p:nvPr/>
        </p:nvSpPr>
        <p:spPr>
          <a:xfrm>
            <a:off x="12407265" y="15674975"/>
            <a:ext cx="23043515" cy="14411325"/>
          </a:xfrm>
          <a:prstGeom prst="rect">
            <a:avLst/>
          </a:prstGeom>
          <a:noFill/>
          <a:ln w="76200" cap="flat" cmpd="sng">
            <a:solidFill>
              <a:srgbClr val="326598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4086" name="文本框 4085"/>
          <p:cNvSpPr txBox="1"/>
          <p:nvPr/>
        </p:nvSpPr>
        <p:spPr>
          <a:xfrm>
            <a:off x="12407265" y="15685135"/>
            <a:ext cx="7876540" cy="866775"/>
          </a:xfrm>
          <a:prstGeom prst="rect">
            <a:avLst/>
          </a:prstGeom>
          <a:noFill/>
          <a:ln w="9525">
            <a:noFill/>
          </a:ln>
        </p:spPr>
        <p:txBody>
          <a:bodyPr wrap="none" lIns="128945" tIns="64473" rIns="128945" bIns="64473" anchor="t" anchorCtr="0">
            <a:spAutoFit/>
          </a:bodyPr>
          <a:p>
            <a:pPr defTabSz="1085850">
              <a:spcAft>
                <a:spcPct val="30000"/>
              </a:spcAft>
            </a:pPr>
            <a:r>
              <a:rPr lang="en-US" altLang="zh-CN" sz="4800" b="1">
                <a:effectLst>
                  <a:outerShdw blurRad="38100" dist="38100" dir="2700000">
                    <a:srgbClr val="FFFFFF"/>
                  </a:outerShdw>
                </a:effectLst>
                <a:latin typeface="Arial Bold" panose="020B0604020202090204" charset="0"/>
                <a:cs typeface="Arial Bold" panose="020B0604020202090204" charset="0"/>
              </a:rPr>
              <a:t>Methodology and Settings</a:t>
            </a:r>
            <a:endParaRPr lang="en-US" altLang="zh-CN" sz="4800" b="1">
              <a:effectLst>
                <a:outerShdw blurRad="38100" dist="38100" dir="2700000">
                  <a:srgbClr val="FFFFFF"/>
                </a:outerShdw>
              </a:effectLst>
              <a:latin typeface="Arial Bold" panose="020B0604020202090204" charset="0"/>
              <a:cs typeface="Arial Bold" panose="020B060402020209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2471400" y="8463280"/>
            <a:ext cx="22862540" cy="6652895"/>
          </a:xfrm>
          <a:prstGeom prst="rect">
            <a:avLst/>
          </a:prstGeom>
        </p:spPr>
        <p:txBody>
          <a:bodyPr>
            <a:noAutofit/>
          </a:bodyPr>
          <a:p>
            <a:pPr marL="0" indent="26670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Times New Roman Bold" panose="02020503050405090304"/>
                <a:ea typeface="宋体"/>
              </a:rPr>
              <a:t>Universal Grammar (UG) (Noam Chomsky,1959) - </a:t>
            </a:r>
            <a:r>
              <a:rPr lang="en-US" altLang="zh-CN" sz="4000" i="1">
                <a:solidFill>
                  <a:srgbClr val="002060"/>
                </a:solidFill>
                <a:latin typeface="Times New Roman Italic" panose="02020503050405090304" charset="0"/>
                <a:ea typeface="宋体"/>
                <a:cs typeface="Times New Roman Italic" panose="02020503050405090304" charset="0"/>
              </a:rPr>
              <a:t>guidance for output focused activities design</a:t>
            </a:r>
            <a:endParaRPr lang="en-US" altLang="zh-CN" sz="4000" i="1">
              <a:latin typeface="Times New Roman Regular" panose="02020503050405090304"/>
              <a:ea typeface="宋体"/>
            </a:endParaRPr>
          </a:p>
          <a:p>
            <a:pPr marL="571500" indent="-571500" algn="just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4000">
                <a:solidFill>
                  <a:schemeClr val="tx1"/>
                </a:solidFill>
                <a:ea typeface="宋体"/>
                <a:cs typeface="Times New Roman" panose="02020503050405090304" pitchFamily="18" charset="0"/>
              </a:rPr>
              <a:t>humans are born with an innate ability to acquire language (Poole,2011). </a:t>
            </a:r>
            <a:endParaRPr lang="en-US" altLang="zh-CN" sz="4000">
              <a:solidFill>
                <a:schemeClr val="tx1"/>
              </a:solidFill>
              <a:ea typeface="宋体"/>
              <a:cs typeface="Times New Roman" panose="02020503050405090304" pitchFamily="18" charset="0"/>
            </a:endParaRPr>
          </a:p>
          <a:p>
            <a:pPr marL="571500" indent="-571500" algn="just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4000">
                <a:solidFill>
                  <a:schemeClr val="tx1"/>
                </a:solidFill>
                <a:ea typeface="宋体"/>
                <a:cs typeface="Times New Roman" panose="02020503050405090304" pitchFamily="18" charset="0"/>
              </a:rPr>
              <a:t>all languages share a set of underlying principles and structures, which form a “universal grammar” 		embedded in the human mind. </a:t>
            </a:r>
            <a:endParaRPr lang="en-US" altLang="zh-CN" sz="4000">
              <a:solidFill>
                <a:schemeClr val="tx1"/>
              </a:solidFill>
              <a:ea typeface="宋体"/>
              <a:cs typeface="Times New Roman" panose="02020503050405090304" pitchFamily="18" charset="0"/>
            </a:endParaRPr>
          </a:p>
          <a:p>
            <a:pPr marL="0" indent="26670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Interaction hypothesis(Michael Long,1980)</a:t>
            </a:r>
            <a:endParaRPr lang="en-US" altLang="zh-CN" sz="4000" b="1">
              <a:solidFill>
                <a:schemeClr val="tx1"/>
              </a:solidFill>
              <a:latin typeface="Times New Roman Bold" panose="02020503050405090304" charset="0"/>
              <a:cs typeface="Times New Roman Bold" panose="02020503050405090304" charset="0"/>
              <a:sym typeface="+mn-ea"/>
            </a:endParaRPr>
          </a:p>
          <a:p>
            <a:pPr marL="571500" indent="-571500" algn="just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4000">
                <a:sym typeface="+mn-ea"/>
              </a:rPr>
              <a:t>study on interaction is needed to test the nature of language input</a:t>
            </a:r>
            <a:endParaRPr lang="en-US" altLang="zh-CN" sz="4000">
              <a:sym typeface="+mn-ea"/>
            </a:endParaRPr>
          </a:p>
          <a:p>
            <a:pPr marL="571500" indent="-571500" algn="just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4000">
                <a:ea typeface="宋体"/>
                <a:cs typeface="Times New Roman" panose="02020503050405090304" pitchFamily="18" charset="0"/>
                <a:sym typeface="+mn-ea"/>
              </a:rPr>
              <a:t>Output can improve the understanding and consolidation of L2 input </a:t>
            </a:r>
            <a:endParaRPr lang="en-US" altLang="zh-CN" sz="4000">
              <a:ea typeface="宋体"/>
              <a:cs typeface="Times New Roman" panose="02020503050405090304" pitchFamily="18" charset="0"/>
            </a:endParaRPr>
          </a:p>
          <a:p>
            <a:pPr marL="0" indent="26670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Times New Roman Bold" panose="02020503050405090304" charset="0"/>
                <a:ea typeface="宋体"/>
                <a:cs typeface="Times New Roman Bold" panose="02020503050405090304" charset="0"/>
              </a:rPr>
              <a:t>The comprehensible Output Hypothesis: (</a:t>
            </a:r>
            <a:r>
              <a:rPr lang="en-US" altLang="zh-CN" sz="4000" b="1">
                <a:ea typeface="宋体"/>
                <a:cs typeface="Times New Roman" panose="02020503050405090304" pitchFamily="18" charset="0"/>
              </a:rPr>
              <a:t>Merrill Swain1995)</a:t>
            </a:r>
            <a:r>
              <a:rPr lang="en-US" altLang="zh-CN" sz="4000">
                <a:ea typeface="宋体"/>
                <a:cs typeface="Times New Roman" panose="02020503050405090304" pitchFamily="18" charset="0"/>
              </a:rPr>
              <a:t> </a:t>
            </a:r>
            <a:endParaRPr lang="en-US" altLang="zh-CN" sz="4000">
              <a:ea typeface="宋体"/>
              <a:cs typeface="Times New Roman" panose="02020503050405090304" pitchFamily="18" charset="0"/>
            </a:endParaRPr>
          </a:p>
          <a:p>
            <a:pPr marL="571500" indent="-571500" algn="just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4000" spc="-100">
                <a:solidFill>
                  <a:schemeClr val="tx1"/>
                </a:solidFill>
                <a:uFillTx/>
                <a:ea typeface="宋体"/>
                <a:cs typeface="Times New Roman" panose="02020503050405090304" pitchFamily="18" charset="0"/>
              </a:rPr>
              <a:t>receptive abilities (listening&amp;reading) &gt; productive abilities (speaking&amp;writing) due to input focused methods</a:t>
            </a:r>
            <a:endParaRPr lang="en-US" altLang="zh-CN" sz="4000" spc="-100">
              <a:solidFill>
                <a:schemeClr val="tx1"/>
              </a:solidFill>
              <a:uFillTx/>
              <a:ea typeface="宋体"/>
              <a:cs typeface="Times New Roman" panose="02020503050405090304" pitchFamily="18" charset="0"/>
            </a:endParaRPr>
          </a:p>
          <a:p>
            <a:pPr marL="571500" indent="-571500" algn="just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4000">
                <a:ea typeface="宋体"/>
                <a:cs typeface="Times New Roman" panose="02020503050405090304" pitchFamily="18" charset="0"/>
              </a:rPr>
              <a:t>Output could promote the L2 productive abilit, improve SLA.</a:t>
            </a:r>
            <a:endParaRPr lang="en-US" altLang="zh-CN" sz="4000">
              <a:ea typeface="宋体"/>
              <a:cs typeface="Times New Roman" panose="02020503050405090304" pitchFamily="18" charset="0"/>
            </a:endParaRPr>
          </a:p>
          <a:p>
            <a:pPr marL="571500" indent="-571500" algn="just" defTabSz="266700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4000">
                <a:ea typeface="宋体"/>
                <a:cs typeface="Times New Roman" panose="02020503050405090304" pitchFamily="18" charset="0"/>
              </a:rPr>
              <a:t>3 functions of output:a.noticing function;b.the hypothesis testing function;c.reflective function (Liu,2022)</a:t>
            </a:r>
            <a:endParaRPr lang="en-US" altLang="zh-CN" sz="4000">
              <a:ea typeface="宋体"/>
              <a:cs typeface="Times New Roman" panose="02020503050405090304" pitchFamily="18" charset="0"/>
            </a:endParaRPr>
          </a:p>
        </p:txBody>
      </p:sp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1044575" y="18917285"/>
            <a:ext cx="10766425" cy="18115915"/>
          </a:xfrm>
          <a:prstGeom prst="rect">
            <a:avLst/>
          </a:prstGeom>
          <a:noFill/>
          <a:ln w="76200" cap="flat" cmpd="sng">
            <a:solidFill>
              <a:srgbClr val="326598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12487910" y="16482060"/>
            <a:ext cx="22862540" cy="3174365"/>
          </a:xfrm>
          <a:prstGeom prst="rect">
            <a:avLst/>
          </a:prstGeom>
        </p:spPr>
        <p:txBody>
          <a:bodyPr>
            <a:noAutofit/>
          </a:bodyPr>
          <a:p>
            <a:pPr marL="0" indent="26670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Times New Roman Bold" panose="02020503050405090304"/>
                <a:ea typeface="宋体"/>
              </a:rPr>
              <a:t>Settings: </a:t>
            </a:r>
            <a:r>
              <a:rPr lang="en-US" altLang="zh-CN" sz="4000">
                <a:ea typeface="宋体"/>
                <a:cs typeface="Times New Roman" panose="02020503050405090304" pitchFamily="18" charset="0"/>
              </a:rPr>
              <a:t>a vocational college in China taking an experiment about appling Output-focused instruction in class, measuring students’ performance and grammer test scores. </a:t>
            </a:r>
            <a:endParaRPr lang="en-US" altLang="zh-CN" sz="4000">
              <a:ea typeface="宋体"/>
              <a:cs typeface="Times New Roman" panose="02020503050405090304" pitchFamily="18" charset="0"/>
            </a:endParaRPr>
          </a:p>
          <a:p>
            <a:pPr marL="0" indent="26670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Times New Roman Bold" panose="02020503050405090304"/>
                <a:ea typeface="宋体"/>
              </a:rPr>
              <a:t>sample size: </a:t>
            </a:r>
            <a:r>
              <a:rPr lang="en-US" altLang="zh-CN" sz="4000">
                <a:ea typeface="宋体"/>
                <a:cs typeface="Times New Roman" panose="02020503050405090304" pitchFamily="18" charset="0"/>
              </a:rPr>
              <a:t>40 people@2classes = 80 samples</a:t>
            </a:r>
            <a:endParaRPr lang="en-US" altLang="zh-CN" sz="4000">
              <a:ea typeface="宋体"/>
              <a:cs typeface="Times New Roman" panose="02020503050405090304" pitchFamily="18" charset="0"/>
            </a:endParaRPr>
          </a:p>
          <a:p>
            <a:pPr marL="0" indent="26670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Times New Roman Bold" panose="02020503050405090304"/>
                <a:ea typeface="宋体"/>
              </a:rPr>
              <a:t>Timescale:</a:t>
            </a:r>
            <a:r>
              <a:rPr lang="en-US" altLang="zh-CN" sz="4000">
                <a:ea typeface="宋体"/>
                <a:cs typeface="Times New Roman" panose="02020503050405090304" pitchFamily="18" charset="0"/>
              </a:rPr>
              <a:t>6-9 months</a:t>
            </a:r>
            <a:endParaRPr lang="en-US" altLang="zh-CN" sz="4000">
              <a:ea typeface="宋体"/>
              <a:cs typeface="Times New Roman" panose="02020503050405090304" pitchFamily="18" charset="0"/>
            </a:endParaRPr>
          </a:p>
          <a:p>
            <a:pPr marL="0" indent="26670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Times New Roman Bold" panose="02020503050405090304"/>
                <a:ea typeface="宋体"/>
              </a:rPr>
              <a:t>a mixed methods of data collection and data analysis is applied </a:t>
            </a:r>
            <a:endParaRPr lang="en-US" altLang="zh-CN" sz="4000" b="1">
              <a:latin typeface="Times New Roman Bold" panose="02020503050405090304"/>
              <a:ea typeface="宋体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2760325" y="19821525"/>
            <a:ext cx="7304405" cy="10017125"/>
          </a:xfrm>
          <a:prstGeom prst="rect">
            <a:avLst/>
          </a:prstGeom>
          <a:solidFill>
            <a:srgbClr val="F4D46A">
              <a:alpha val="43000"/>
            </a:srgbClr>
          </a:solidFill>
          <a:ln>
            <a:solidFill>
              <a:schemeClr val="tx2"/>
            </a:solidFill>
          </a:ln>
        </p:spPr>
        <p:txBody>
          <a:bodyPr>
            <a:noAutofit/>
          </a:bodyPr>
          <a:p>
            <a:pPr marL="0" indent="0" algn="ctr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>
                <a:latin typeface="Arial Bold" panose="020B0604020202090204" charset="0"/>
                <a:ea typeface="宋体"/>
                <a:cs typeface="Arial Bold" panose="020B0604020202090204" charset="0"/>
                <a:sym typeface="+mn-ea"/>
              </a:rPr>
              <a:t> Data Collection</a:t>
            </a:r>
            <a:r>
              <a:rPr lang="en-US" altLang="zh-CN" sz="3600" b="1">
                <a:latin typeface="Arial Bold" panose="020B0604020202090204" charset="0"/>
                <a:ea typeface="宋体"/>
                <a:cs typeface="Arial Bold" panose="020B0604020202090204" charset="0"/>
              </a:rPr>
              <a:t>：</a:t>
            </a:r>
            <a:endParaRPr lang="en-US" altLang="zh-CN" sz="3600" b="1">
              <a:latin typeface="Arial Bold" panose="020B0604020202090204" charset="0"/>
              <a:ea typeface="宋体"/>
              <a:cs typeface="Arial Bold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>
                <a:latin typeface="Arial Bold" panose="020B0604020202090204" charset="0"/>
                <a:ea typeface="宋体"/>
                <a:cs typeface="Arial Bold" panose="020B0604020202090204" charset="0"/>
              </a:rPr>
              <a:t>Quantitative</a:t>
            </a:r>
            <a:endParaRPr lang="en-US" altLang="zh-CN" sz="3600" b="1">
              <a:latin typeface="Arial Bold" panose="020B0604020202090204" charset="0"/>
              <a:ea typeface="宋体"/>
              <a:cs typeface="Arial Bold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36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1.</a:t>
            </a:r>
            <a:r>
              <a:rPr lang="en-US" altLang="zh-CN" sz="3600">
                <a:solidFill>
                  <a:srgbClr val="FF0000"/>
                </a:solidFill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Pre and Post Test:</a:t>
            </a:r>
            <a:r>
              <a:rPr lang="en-US" altLang="zh-CN" sz="3600" b="0" i="1">
                <a:latin typeface="Arial Italic" panose="020B0604020202090204" charset="0"/>
                <a:ea typeface="宋体"/>
                <a:cs typeface="Arial Italic" panose="020B0604020202090204" charset="0"/>
              </a:rPr>
              <a:t>(measure changes in accuracy and retention before and after)</a:t>
            </a:r>
            <a:endParaRPr lang="en-US" altLang="zh-CN" sz="3600" b="0" i="1">
              <a:latin typeface="Arial Italic" panose="020B0604020202090204" charset="0"/>
              <a:ea typeface="宋体"/>
              <a:cs typeface="Arial Italic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36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2. Use Surveys: </a:t>
            </a:r>
            <a:r>
              <a:rPr lang="en-US" altLang="zh-CN" sz="3600">
                <a:solidFill>
                  <a:srgbClr val="FF0000"/>
                </a:solidFill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Likert-scale</a:t>
            </a:r>
            <a:r>
              <a:rPr lang="en-US" altLang="zh-CN" sz="36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 questionnaire </a:t>
            </a:r>
            <a:r>
              <a:rPr lang="en-US" altLang="zh-CN" sz="3600" b="0" i="1">
                <a:latin typeface="Arial Italic" panose="020B0604020202090204" charset="0"/>
                <a:ea typeface="宋体"/>
                <a:cs typeface="Arial Italic" panose="020B0604020202090204" charset="0"/>
              </a:rPr>
              <a:t>(assess students' confidence levels and attitudes)</a:t>
            </a:r>
            <a:endParaRPr lang="en-US" altLang="zh-CN" sz="3600" b="1">
              <a:latin typeface="Arial Bold" panose="020B0604020202090204" charset="0"/>
              <a:ea typeface="宋体"/>
              <a:cs typeface="Arial Bold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>
                <a:latin typeface="Arial Bold" panose="020B0604020202090204" charset="0"/>
                <a:ea typeface="宋体"/>
                <a:cs typeface="Arial Bold" panose="020B0604020202090204" charset="0"/>
              </a:rPr>
              <a:t>Qualitative </a:t>
            </a:r>
            <a:endParaRPr lang="en-US" altLang="zh-CN" sz="3600" b="1">
              <a:latin typeface="Arial Bold" panose="020B0604020202090204" charset="0"/>
              <a:ea typeface="宋体"/>
              <a:cs typeface="Arial Bold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36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3. Conduct</a:t>
            </a:r>
            <a:r>
              <a:rPr lang="en-US" altLang="zh-CN" sz="3600" b="0">
                <a:solidFill>
                  <a:srgbClr val="FF0000"/>
                </a:solidFill>
                <a:latin typeface="Arial Regular" panose="020B0604020202090204" charset="0"/>
                <a:ea typeface="宋体"/>
                <a:cs typeface="Arial Regular" panose="020B0604020202090204" charset="0"/>
              </a:rPr>
              <a:t> </a:t>
            </a:r>
            <a:r>
              <a:rPr lang="en-US" altLang="zh-CN" sz="3600">
                <a:solidFill>
                  <a:srgbClr val="FF0000"/>
                </a:solidFill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Interviews</a:t>
            </a:r>
            <a:r>
              <a:rPr lang="en-US" altLang="zh-CN" sz="3600" b="0">
                <a:solidFill>
                  <a:srgbClr val="FF0000"/>
                </a:solidFill>
                <a:latin typeface="Arial Regular" panose="020B0604020202090204" charset="0"/>
                <a:ea typeface="宋体"/>
                <a:cs typeface="Arial Regular" panose="020B0604020202090204" charset="0"/>
              </a:rPr>
              <a:t> or Focus Groups</a:t>
            </a:r>
            <a:r>
              <a:rPr lang="en-US" altLang="zh-CN" sz="36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 </a:t>
            </a:r>
            <a:r>
              <a:rPr lang="en-US" altLang="zh-CN" sz="3600" b="0" i="1">
                <a:latin typeface="Arial Italic" panose="020B0604020202090204" charset="0"/>
                <a:ea typeface="宋体"/>
                <a:cs typeface="Arial Italic" panose="020B0604020202090204" charset="0"/>
              </a:rPr>
              <a:t>(semi-structured interview, understand the nuances of their experience, insights about their motivations, challenges, and perceived effectiveness )</a:t>
            </a:r>
            <a:endParaRPr lang="en-US" altLang="zh-CN" sz="3600" b="0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36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4. Collect </a:t>
            </a:r>
            <a:r>
              <a:rPr lang="en-US" altLang="zh-CN" sz="3600">
                <a:solidFill>
                  <a:srgbClr val="FF0000"/>
                </a:solidFill>
                <a:latin typeface="Arial Regular" panose="020B0604020202090204" charset="0"/>
                <a:ea typeface="宋体"/>
                <a:cs typeface="Arial Regular" panose="020B0604020202090204" charset="0"/>
              </a:rPr>
              <a:t>Reflective</a:t>
            </a:r>
            <a:r>
              <a:rPr lang="en-US" altLang="zh-CN" sz="3600" b="1">
                <a:solidFill>
                  <a:srgbClr val="FF0000"/>
                </a:solidFill>
                <a:latin typeface="Arial Regular" panose="020B0604020202090204" charset="0"/>
                <a:ea typeface="宋体"/>
                <a:cs typeface="Arial Regular" panose="020B0604020202090204" charset="0"/>
              </a:rPr>
              <a:t> Journals:</a:t>
            </a:r>
            <a:r>
              <a:rPr lang="en-US" altLang="zh-CN" sz="36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 </a:t>
            </a:r>
            <a:r>
              <a:rPr lang="en-US" altLang="zh-CN" sz="3600" b="0" i="1">
                <a:latin typeface="Arial Italic" panose="020B0604020202090204" charset="0"/>
                <a:ea typeface="宋体"/>
                <a:cs typeface="Arial Italic" panose="020B0604020202090204" charset="0"/>
              </a:rPr>
              <a:t>( helping to explain the “why” behind the numbers) </a:t>
            </a:r>
            <a:endParaRPr lang="en-US" altLang="zh-CN" sz="3600" b="0" i="1">
              <a:latin typeface="Arial Italic" panose="020B0604020202090204" charset="0"/>
              <a:ea typeface="宋体"/>
              <a:cs typeface="Arial Italic" panose="020B060402020209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0345400" y="19835495"/>
            <a:ext cx="7197090" cy="9940925"/>
          </a:xfrm>
          <a:prstGeom prst="rect">
            <a:avLst/>
          </a:prstGeom>
          <a:solidFill>
            <a:srgbClr val="F9E4A8"/>
          </a:solidFill>
          <a:ln>
            <a:solidFill>
              <a:schemeClr val="tx2"/>
            </a:solidFill>
          </a:ln>
        </p:spPr>
        <p:txBody>
          <a:bodyPr>
            <a:noAutofit/>
          </a:bodyPr>
          <a:p>
            <a:pPr marL="0" indent="0" algn="ctr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Arial Regular" panose="020B0604020202090204" charset="0"/>
                <a:ea typeface="宋体"/>
                <a:cs typeface="Arial Regular" panose="020B0604020202090204" charset="0"/>
              </a:rPr>
              <a:t>Data Type</a:t>
            </a:r>
            <a:endParaRPr lang="en-US" altLang="zh-CN" sz="4000" b="1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 </a:t>
            </a:r>
            <a:r>
              <a:rPr lang="en-US" altLang="zh-CN" sz="4000" b="1">
                <a:latin typeface="Arial Regular" panose="020B0604020202090204" charset="0"/>
                <a:ea typeface="宋体"/>
                <a:cs typeface="Arial Regular" panose="020B0604020202090204" charset="0"/>
                <a:sym typeface="+mn-ea"/>
              </a:rPr>
              <a:t>Quantitative</a:t>
            </a:r>
            <a:endParaRPr lang="en-US" altLang="zh-CN" sz="4000" b="1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1.pre and post test scores: including means, SD, and test size</a:t>
            </a:r>
            <a:endParaRPr lang="en-US" altLang="zh-CN" sz="4000" b="0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2. Likert-scale questionnaire answers</a:t>
            </a:r>
            <a:endParaRPr lang="en-US" altLang="zh-CN" sz="4000" b="0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Arial Bold" panose="020B0604020202090204" charset="0"/>
                <a:ea typeface="宋体"/>
                <a:cs typeface="Arial Bold" panose="020B0604020202090204" charset="0"/>
                <a:sym typeface="+mn-ea"/>
              </a:rPr>
              <a:t>Qualitative</a:t>
            </a:r>
            <a:endParaRPr lang="en-US" altLang="zh-CN" sz="4000" b="1">
              <a:latin typeface="Arial Bold" panose="020B0604020202090204" charset="0"/>
              <a:ea typeface="宋体"/>
              <a:cs typeface="Arial Bold" panose="020B0604020202090204" charset="0"/>
              <a:sym typeface="+mn-ea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0">
                <a:latin typeface="Arial Regular" panose="020B0604020202090204" charset="0"/>
                <a:ea typeface="宋体"/>
                <a:cs typeface="Arial Regular" panose="020B0604020202090204" charset="0"/>
              </a:rPr>
              <a:t>3. interview recordings and note;</a:t>
            </a:r>
            <a:endParaRPr lang="en-US" altLang="zh-CN" sz="4000" b="0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en-US" altLang="zh-CN" sz="4000" b="0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en-US" altLang="zh-CN" sz="4000" b="0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en-US" altLang="zh-CN" sz="4000" b="0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latin typeface="Arial Regular" panose="020B0604020202090204" charset="0"/>
                <a:ea typeface="宋体"/>
                <a:cs typeface="Arial Regular" panose="020B0604020202090204" charset="0"/>
              </a:rPr>
              <a:t>4. Students’ Journal</a:t>
            </a:r>
            <a:endParaRPr lang="en-US" altLang="zh-CN" sz="4000">
              <a:latin typeface="Arial Regular" panose="020B0604020202090204" charset="0"/>
              <a:ea typeface="宋体"/>
              <a:cs typeface="Arial Regular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en-US" altLang="zh-CN" sz="4000">
              <a:latin typeface="Arial Regular" panose="020B0604020202090204" charset="0"/>
              <a:ea typeface="宋体"/>
              <a:cs typeface="Arial Regular" panose="020B06040202020902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27771725" y="19812000"/>
            <a:ext cx="7304405" cy="9979025"/>
          </a:xfrm>
          <a:prstGeom prst="rect">
            <a:avLst/>
          </a:prstGeom>
          <a:solidFill>
            <a:srgbClr val="FAE5AC"/>
          </a:solidFill>
          <a:ln>
            <a:solidFill>
              <a:schemeClr val="tx2"/>
            </a:solidFill>
          </a:ln>
        </p:spPr>
        <p:txBody>
          <a:bodyPr>
            <a:noAutofit/>
          </a:bodyPr>
          <a:p>
            <a:pPr marL="0" indent="0" algn="ctr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Arial Bold" panose="020B0604020202090204" charset="0"/>
                <a:ea typeface="宋体"/>
                <a:cs typeface="Arial Bold" panose="020B0604020202090204" charset="0"/>
              </a:rPr>
              <a:t>Data Analysis</a:t>
            </a:r>
            <a:endParaRPr lang="en-US" altLang="zh-CN" sz="4000" b="1">
              <a:latin typeface="Arial Bold" panose="020B0604020202090204" charset="0"/>
              <a:ea typeface="宋体"/>
              <a:cs typeface="Arial Bold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Arial Bold" panose="020B0604020202090204" charset="0"/>
                <a:ea typeface="宋体"/>
                <a:cs typeface="Arial Bold" panose="020B0604020202090204" charset="0"/>
                <a:sym typeface="+mn-ea"/>
              </a:rPr>
              <a:t>Quantitative</a:t>
            </a:r>
            <a:endParaRPr lang="en-US" altLang="zh-CN" sz="4000" b="1">
              <a:latin typeface="Arial Bold" panose="020B0604020202090204" charset="0"/>
              <a:ea typeface="宋体"/>
              <a:cs typeface="Arial Bold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rgbClr val="FF0000"/>
                </a:solidFill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Statistical software</a:t>
            </a:r>
            <a:r>
              <a:rPr lang="en-US" altLang="zh-CN" sz="4000"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 to perform analyses data </a:t>
            </a:r>
            <a:r>
              <a:rPr lang="en-US" altLang="zh-CN" sz="4000">
                <a:latin typeface="Arial" panose="020B0604020202090204" pitchFamily="34" charset="0"/>
                <a:ea typeface="宋体"/>
                <a:cs typeface="Arial" panose="020B0604020202090204" pitchFamily="34" charset="0"/>
                <a:sym typeface="+mn-ea"/>
              </a:rPr>
              <a:t>to determine if there are improvements in  accuracy and retention</a:t>
            </a:r>
            <a:endParaRPr lang="en-US" altLang="zh-CN" sz="4000">
              <a:latin typeface="Arial" panose="020B0604020202090204" pitchFamily="34" charset="0"/>
              <a:ea typeface="宋体"/>
              <a:cs typeface="Arial" panose="020B060402020209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rgbClr val="FF0000"/>
                </a:solidFill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e.g., t-tests or ANOVA</a:t>
            </a:r>
            <a:endParaRPr lang="en-US" altLang="zh-CN" sz="4000">
              <a:solidFill>
                <a:srgbClr val="FF0000"/>
              </a:solidFill>
              <a:latin typeface="Arial" panose="020B0604020202090204" pitchFamily="34" charset="0"/>
              <a:ea typeface="宋体"/>
              <a:cs typeface="Arial" panose="020B060402020209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latin typeface="Arial Bold" panose="020B0604020202090204" charset="0"/>
                <a:ea typeface="宋体"/>
                <a:cs typeface="Arial Bold" panose="020B0604020202090204" charset="0"/>
                <a:sym typeface="+mn-ea"/>
              </a:rPr>
              <a:t>Qualitative</a:t>
            </a:r>
            <a:endParaRPr lang="en-US" altLang="zh-CN" sz="4000" b="1">
              <a:latin typeface="Arial Bold" panose="020B0604020202090204" charset="0"/>
              <a:ea typeface="宋体"/>
              <a:cs typeface="Arial Bold" panose="020B0604020202090204" charset="0"/>
              <a:sym typeface="+mn-ea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rgbClr val="FF0000"/>
                </a:solidFill>
                <a:latin typeface="Arial" panose="020B0604020202090204" pitchFamily="34" charset="0"/>
                <a:ea typeface="宋体"/>
                <a:cs typeface="Arial" panose="020B0604020202090204" pitchFamily="34" charset="0"/>
                <a:sym typeface="+mn-ea"/>
              </a:rPr>
              <a:t>thematic analysis</a:t>
            </a:r>
            <a:r>
              <a:rPr lang="en-US" altLang="zh-CN" sz="4000">
                <a:latin typeface="Arial" panose="020B0604020202090204" pitchFamily="34" charset="0"/>
                <a:ea typeface="宋体"/>
                <a:cs typeface="Arial" panose="020B0604020202090204" pitchFamily="34" charset="0"/>
                <a:sym typeface="+mn-ea"/>
              </a:rPr>
              <a:t>:</a:t>
            </a:r>
            <a:r>
              <a:rPr lang="en-US" altLang="zh-CN" sz="4000"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Transcribe and code interviews and discussions, identifying themes and patterns.</a:t>
            </a:r>
            <a:endParaRPr lang="en-US" altLang="zh-CN" sz="4000">
              <a:latin typeface="Arial" panose="020B0604020202090204" pitchFamily="34" charset="0"/>
              <a:ea typeface="宋体"/>
              <a:cs typeface="Arial" panose="020B0604020202090204" pitchFamily="3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>
                <a:solidFill>
                  <a:srgbClr val="FF0000"/>
                </a:solidFill>
                <a:latin typeface="Arial Bold" panose="020B0604020202090204" charset="0"/>
                <a:ea typeface="宋体"/>
                <a:cs typeface="Arial Bold" panose="020B0604020202090204" charset="0"/>
              </a:rPr>
              <a:t>Integration</a:t>
            </a:r>
            <a:r>
              <a:rPr lang="en-US" altLang="zh-CN" sz="4000" b="1">
                <a:latin typeface="Arial Bold" panose="020B0604020202090204" charset="0"/>
                <a:ea typeface="宋体"/>
                <a:cs typeface="Arial Bold" panose="020B0604020202090204" charset="0"/>
              </a:rPr>
              <a:t> of quantitative and qualitative data </a:t>
            </a:r>
            <a:r>
              <a:rPr lang="en-US" altLang="zh-CN" sz="4000"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to provide understandings of the research questions</a:t>
            </a:r>
            <a:endParaRPr lang="en-US" altLang="zh-CN" sz="4000" b="1">
              <a:latin typeface="Arial Bold" panose="020B0604020202090204" charset="0"/>
              <a:ea typeface="宋体"/>
              <a:cs typeface="Arial Bold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endParaRPr lang="en-US" altLang="zh-CN" sz="4000" b="1">
              <a:latin typeface="Arial Bold" panose="020B0604020202090204" charset="0"/>
              <a:ea typeface="宋体"/>
              <a:cs typeface="Arial Bold" panose="020B0604020202090204" charset="0"/>
            </a:endParaRPr>
          </a:p>
          <a:p>
            <a:pPr marL="0" indent="0" algn="just" defTabSz="266700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latin typeface="Arial" panose="020B0604020202090204" pitchFamily="34" charset="0"/>
                <a:ea typeface="宋体"/>
                <a:cs typeface="Arial" panose="020B0604020202090204" pitchFamily="34" charset="0"/>
              </a:rPr>
              <a:t> </a:t>
            </a:r>
            <a:endParaRPr lang="en-US" altLang="zh-CN" sz="4000">
              <a:latin typeface="Arial" panose="020B0604020202090204" pitchFamily="34" charset="0"/>
              <a:ea typeface="宋体"/>
              <a:cs typeface="Arial" panose="020B0604020202090204" pitchFamily="34" charset="0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1288415" y="9448800"/>
            <a:ext cx="5607685" cy="2785110"/>
            <a:chOff x="1909" y="15120"/>
            <a:chExt cx="9851" cy="4393"/>
          </a:xfrm>
        </p:grpSpPr>
        <p:pic>
          <p:nvPicPr>
            <p:cNvPr id="12" name="图片 11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1909" y="15211"/>
              <a:ext cx="3230" cy="4302"/>
            </a:xfrm>
            <a:prstGeom prst="rect">
              <a:avLst/>
            </a:prstGeom>
          </p:spPr>
        </p:pic>
        <p:grpSp>
          <p:nvGrpSpPr>
            <p:cNvPr id="21" name="组合 20"/>
            <p:cNvGrpSpPr/>
            <p:nvPr/>
          </p:nvGrpSpPr>
          <p:grpSpPr>
            <a:xfrm rot="0">
              <a:off x="5219" y="15121"/>
              <a:ext cx="3230" cy="4302"/>
              <a:chOff x="6308" y="15121"/>
              <a:chExt cx="4292" cy="5724"/>
            </a:xfrm>
          </p:grpSpPr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7"/>
              <a:stretch>
                <a:fillRect/>
              </a:stretch>
            </p:blipFill>
            <p:spPr>
              <a:xfrm>
                <a:off x="6308" y="15121"/>
                <a:ext cx="4292" cy="5725"/>
              </a:xfrm>
              <a:prstGeom prst="rect">
                <a:avLst/>
              </a:prstGeom>
            </p:spPr>
          </p:pic>
          <p:sp>
            <p:nvSpPr>
              <p:cNvPr id="15" name="文本框 14"/>
              <p:cNvSpPr txBox="1"/>
              <p:nvPr/>
            </p:nvSpPr>
            <p:spPr>
              <a:xfrm>
                <a:off x="6828" y="15404"/>
                <a:ext cx="3320" cy="1638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noAutofit/>
              </a:bodyPr>
              <a:p>
                <a:endParaRPr lang="zh-CN" altLang="en-US"/>
              </a:p>
            </p:txBody>
          </p:sp>
        </p:grpSp>
        <p:grpSp>
          <p:nvGrpSpPr>
            <p:cNvPr id="20" name="组合 19"/>
            <p:cNvGrpSpPr/>
            <p:nvPr/>
          </p:nvGrpSpPr>
          <p:grpSpPr>
            <a:xfrm rot="0">
              <a:off x="8530" y="15120"/>
              <a:ext cx="3231" cy="4304"/>
              <a:chOff x="10707" y="15120"/>
              <a:chExt cx="4294" cy="5726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9"/>
              <a:stretch>
                <a:fillRect/>
              </a:stretch>
            </p:blipFill>
            <p:spPr>
              <a:xfrm>
                <a:off x="10707" y="15120"/>
                <a:ext cx="4294" cy="5726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11244" y="18961"/>
                <a:ext cx="3320" cy="1638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noAutofit/>
              </a:bodyPr>
              <a:p>
                <a:endParaRPr lang="zh-CN" altLang="en-US"/>
              </a:p>
            </p:txBody>
          </p:sp>
        </p:grpSp>
      </p:grpSp>
      <p:sp>
        <p:nvSpPr>
          <p:cNvPr id="26" name="文本框 25"/>
          <p:cNvSpPr txBox="1"/>
          <p:nvPr>
            <p:custDataLst>
              <p:tags r:id="rId11"/>
            </p:custDataLst>
          </p:nvPr>
        </p:nvSpPr>
        <p:spPr>
          <a:xfrm>
            <a:off x="1119505" y="12420600"/>
            <a:ext cx="2834005" cy="674370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r>
              <a:rPr lang="en-US" altLang="zh-CN" sz="4000" b="1">
                <a:solidFill>
                  <a:schemeClr val="tx1"/>
                </a:solidFill>
                <a:latin typeface="Arial Bold" panose="020B0604020202090204" charset="0"/>
                <a:cs typeface="Arial Bold" panose="020B0604020202090204" charset="0"/>
              </a:rPr>
              <a:t>I found:</a:t>
            </a:r>
            <a:endParaRPr lang="en-US" altLang="zh-CN" sz="4000" b="1">
              <a:solidFill>
                <a:schemeClr val="tx1"/>
              </a:solidFill>
              <a:latin typeface="Arial Bold" panose="020B0604020202090204" charset="0"/>
              <a:cs typeface="Arial Bold" panose="020B0604020202090204" charset="0"/>
            </a:endParaRPr>
          </a:p>
          <a:p>
            <a:endParaRPr lang="en-US" altLang="zh-CN" sz="3200" b="1">
              <a:solidFill>
                <a:schemeClr val="tx1"/>
              </a:solidFill>
              <a:latin typeface="Arial Bold" panose="020B0604020202090204" charset="0"/>
              <a:cs typeface="Arial Bold" panose="020B0604020202090204" charset="0"/>
            </a:endParaRPr>
          </a:p>
          <a:p>
            <a:r>
              <a:rPr lang="en-US" altLang="zh-CN" sz="4000" b="1">
                <a:solidFill>
                  <a:schemeClr val="tx1"/>
                </a:solidFill>
                <a:latin typeface="Arial Bold" panose="020B0604020202090204" charset="0"/>
                <a:cs typeface="Arial Bold" panose="020B0604020202090204" charset="0"/>
              </a:rPr>
              <a:t> </a:t>
            </a:r>
            <a:endParaRPr lang="en-US" altLang="zh-CN" sz="4000" b="1">
              <a:solidFill>
                <a:schemeClr val="tx1"/>
              </a:solidFill>
              <a:latin typeface="Arial Bold" panose="020B0604020202090204" charset="0"/>
              <a:cs typeface="Arial Bold" panose="020B0604020202090204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12"/>
            </p:custDataLst>
          </p:nvPr>
        </p:nvSpPr>
        <p:spPr>
          <a:xfrm>
            <a:off x="1119505" y="15849600"/>
            <a:ext cx="9500870" cy="2414905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r>
              <a:rPr lang="en-US" altLang="zh-CN" sz="4000" b="1">
                <a:solidFill>
                  <a:schemeClr val="tx1"/>
                </a:solidFill>
                <a:latin typeface="Arial Bold" panose="020B0604020202090204" charset="0"/>
                <a:cs typeface="Arial Bold" panose="020B0604020202090204" charset="0"/>
              </a:rPr>
              <a:t>I want:</a:t>
            </a:r>
            <a:endParaRPr lang="en-US" altLang="zh-CN" sz="4000" b="1">
              <a:solidFill>
                <a:schemeClr val="tx1"/>
              </a:solidFill>
              <a:latin typeface="Arial Bold" panose="020B0604020202090204" charset="0"/>
              <a:cs typeface="Arial Bold" panose="020B0604020202090204" charset="0"/>
            </a:endParaRPr>
          </a:p>
          <a:p>
            <a:pPr marL="571500" indent="-571500">
              <a:buFont typeface="Wingdings" panose="05000000000000000000" charset="0"/>
              <a:buChar char=""/>
            </a:pPr>
            <a:r>
              <a:rPr lang="en-US" altLang="zh-CN" sz="4000" i="1">
                <a:solidFill>
                  <a:schemeClr val="tx1"/>
                </a:solidFill>
                <a:latin typeface="Arial Italic" panose="020B0604020202090204" charset="0"/>
                <a:cs typeface="Arial Italic" panose="020B0604020202090204" charset="0"/>
              </a:rPr>
              <a:t>Better English grammar proficieny!</a:t>
            </a:r>
            <a:endParaRPr lang="en-US" altLang="zh-CN" sz="4000" i="1">
              <a:solidFill>
                <a:schemeClr val="tx1"/>
              </a:solidFill>
              <a:latin typeface="Arial Italic" panose="020B0604020202090204" charset="0"/>
              <a:cs typeface="Arial Italic" panose="020B0604020202090204" charset="0"/>
            </a:endParaRPr>
          </a:p>
          <a:p>
            <a:pPr marL="571500" indent="-571500">
              <a:buFont typeface="Wingdings" panose="05000000000000000000" charset="0"/>
              <a:buChar char=""/>
            </a:pPr>
            <a:r>
              <a:rPr lang="en-US" altLang="zh-CN" sz="4000" i="1">
                <a:solidFill>
                  <a:schemeClr val="tx1"/>
                </a:solidFill>
                <a:latin typeface="Arial Italic" panose="020B0604020202090204" charset="0"/>
                <a:cs typeface="Arial Italic" panose="020B0604020202090204" charset="0"/>
              </a:rPr>
              <a:t>More confiden</a:t>
            </a:r>
            <a:r>
              <a:rPr lang="en-US" altLang="zh-CN" sz="4000" i="1">
                <a:solidFill>
                  <a:schemeClr val="tx1"/>
                </a:solidFill>
                <a:latin typeface="Arial Italic" panose="020B0604020202090204" charset="0"/>
                <a:cs typeface="Arial Italic" panose="020B0604020202090204" charset="0"/>
              </a:rPr>
              <a:t>t!</a:t>
            </a:r>
            <a:endParaRPr lang="en-US" altLang="zh-CN" sz="4000" i="1">
              <a:solidFill>
                <a:schemeClr val="tx1"/>
              </a:solidFill>
              <a:latin typeface="Arial Italic" panose="020B0604020202090204" charset="0"/>
              <a:cs typeface="Arial Italic" panose="020B0604020202090204" charset="0"/>
            </a:endParaRPr>
          </a:p>
          <a:p>
            <a:pPr marL="571500" indent="-571500">
              <a:buFont typeface="Wingdings" panose="05000000000000000000" charset="0"/>
              <a:buChar char=""/>
            </a:pPr>
            <a:r>
              <a:rPr lang="en-US" altLang="zh-CN" sz="4000" i="1">
                <a:solidFill>
                  <a:schemeClr val="tx1"/>
                </a:solidFill>
                <a:latin typeface="Arial Italic" panose="020B0604020202090204" charset="0"/>
                <a:cs typeface="Arial Italic" panose="020B0604020202090204" charset="0"/>
              </a:rPr>
              <a:t>Greater Job!</a:t>
            </a:r>
            <a:r>
              <a:rPr lang="en-US" altLang="zh-CN" sz="3200" b="1">
                <a:solidFill>
                  <a:schemeClr val="tx1"/>
                </a:solidFill>
                <a:latin typeface="Arial Bold" panose="020B0604020202090204" charset="0"/>
                <a:cs typeface="Arial Bold" panose="020B0604020202090204" charset="0"/>
              </a:rPr>
              <a:t> </a:t>
            </a:r>
            <a:endParaRPr lang="en-US" altLang="zh-CN" sz="3200">
              <a:solidFill>
                <a:schemeClr val="tx1"/>
              </a:solidFill>
              <a:latin typeface="Arial" panose="020B0604020202090204" pitchFamily="34" charset="0"/>
              <a:cs typeface="Times New Roman" panose="02020503050405090304" pitchFamily="18" charset="0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36278185" y="23393400"/>
            <a:ext cx="13632815" cy="13776325"/>
          </a:xfrm>
          <a:prstGeom prst="rect">
            <a:avLst/>
          </a:prstGeom>
        </p:spPr>
        <p:txBody>
          <a:bodyPr wrap="square">
            <a:noAutofit/>
          </a:bodyPr>
          <a:p>
            <a:pPr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altLang="zh-CN" sz="4000">
                <a:ea typeface="Times New Roman" panose="02020503050405090304"/>
              </a:rPr>
              <a:t>1. Baruwattegedara, P., Lakshala, S. and Kumara, P. (2016). The Effect of Explicit Grammar Instruction on Language Learning.</a:t>
            </a:r>
            <a:endParaRPr lang="en-US" altLang="zh-CN" sz="4000">
              <a:ea typeface="Times New Roman" panose="02020503050405090304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altLang="zh-CN" sz="4000">
                <a:ea typeface="Times New Roman" panose="02020503050405090304"/>
              </a:rPr>
              <a:t>2. Benati, A. (2017). The role of input and output tasks in grammar instruction: Theoretical, empirical and pedagogical considerations. Studies in Second Language Learning and Teaching, 7(3), pp.377–396. doi:https://doi.org/10.14746/ssllt.2017.7.3.2.</a:t>
            </a:r>
            <a:endParaRPr lang="en-US" altLang="zh-CN" sz="4000">
              <a:ea typeface="Times New Roman" panose="02020503050405090304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altLang="zh-CN" sz="4000">
                <a:ea typeface="Times New Roman" panose="02020503050405090304"/>
              </a:rPr>
              <a:t>3. British Educational Research Association (2024). Ethical Guidelines for Educational Research. 5th ed. London: British Educational Research Association.</a:t>
            </a:r>
            <a:endParaRPr lang="en-US" altLang="zh-CN" sz="4000">
              <a:ea typeface="Times New Roman" panose="02020503050405090304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altLang="zh-CN" sz="4000">
                <a:ea typeface="Times New Roman" panose="02020503050405090304"/>
              </a:rPr>
              <a:t>4. Ellis, R. (1985). Understanding second language acquisition. Oxford: Oxford University Press.</a:t>
            </a:r>
            <a:endParaRPr lang="en-US" altLang="zh-CN" sz="4000">
              <a:ea typeface="Times New Roman" panose="02020503050405090304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altLang="zh-CN" sz="4000">
                <a:ea typeface="Times New Roman" panose="02020503050405090304"/>
              </a:rPr>
              <a:t>5. Liu, X. (2022). The Relation of Input, Interaction, and Output in SLA. [online] pp.474–477. Available at: 10.2991/aebmr.k.220405.078 [Accessed 5 Nov. 2024].</a:t>
            </a:r>
            <a:endParaRPr lang="en-US" altLang="zh-CN" sz="4000">
              <a:ea typeface="Times New Roman" panose="02020503050405090304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altLang="zh-CN" sz="4000">
                <a:ea typeface="Times New Roman" panose="02020503050405090304"/>
              </a:rPr>
              <a:t>6. Poole, G. (2011). Syntactic Theory. 2nd ed. Bloomsbury Publishing, p.12.</a:t>
            </a:r>
            <a:endParaRPr lang="en-US" altLang="zh-CN" sz="4000">
              <a:ea typeface="Times New Roman" panose="02020503050405090304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altLang="zh-CN" sz="4000">
                <a:ea typeface="Times New Roman" panose="02020503050405090304"/>
              </a:rPr>
              <a:t>7. SWAIN, M. and LAPKIN, S. (1995). Problems in Output and the Cognitive Processes They Generate: A Step Towards Second Language Learning. Applied Linguistics, 16(3), pp.371–391. doi:https://doi.org/10.1093/applin/16.3.371.</a:t>
            </a:r>
            <a:endParaRPr lang="en-US" altLang="zh-CN" sz="4000">
              <a:ea typeface="Times New Roman" panose="02020503050405090304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endParaRPr lang="en-US" altLang="zh-CN" sz="4000">
              <a:ea typeface="Times New Roman" panose="02020503050405090304"/>
            </a:endParaRPr>
          </a:p>
        </p:txBody>
      </p:sp>
      <p:pic>
        <p:nvPicPr>
          <p:cNvPr id="6" name="https://photo-static-api.fotomore.com/creative/vcg/400/new/VCG211351967265.jpg?uid=386&amp;timestamp=1730831270&amp;sign=24f22e8d6b35233eb4c3d6b963955197" descr="/Users/donna/Library/Containers/com.kingsoft.wpsoffice.mac/Data/tmp/photoeditapp/20241105182859/temp.pngtemp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629400" y="12995910"/>
            <a:ext cx="2990215" cy="4439920"/>
          </a:xfrm>
          <a:prstGeom prst="rect">
            <a:avLst/>
          </a:prstGeom>
        </p:spPr>
      </p:pic>
      <p:sp>
        <p:nvSpPr>
          <p:cNvPr id="17" name="椭圆形标注 16"/>
          <p:cNvSpPr/>
          <p:nvPr/>
        </p:nvSpPr>
        <p:spPr>
          <a:xfrm>
            <a:off x="1981200" y="13439775"/>
            <a:ext cx="2540000" cy="866775"/>
          </a:xfrm>
          <a:prstGeom prst="wedgeEllipseCallout">
            <a:avLst>
              <a:gd name="adj1" fmla="val 74825"/>
              <a:gd name="adj2" fmla="val 103186"/>
            </a:avLst>
          </a:prstGeom>
          <a:solidFill>
            <a:srgbClr val="F8CC44">
              <a:alpha val="80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solidFill>
                  <a:schemeClr val="tx1"/>
                </a:solidFill>
              </a:rPr>
              <a:t>poor English knowledge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25" name="椭圆形标注 24"/>
          <p:cNvSpPr/>
          <p:nvPr>
            <p:custDataLst>
              <p:tags r:id="rId14"/>
            </p:custDataLst>
          </p:nvPr>
        </p:nvSpPr>
        <p:spPr>
          <a:xfrm>
            <a:off x="6629400" y="12115800"/>
            <a:ext cx="2237105" cy="1042035"/>
          </a:xfrm>
          <a:prstGeom prst="wedgeEllipseCallout">
            <a:avLst>
              <a:gd name="adj1" fmla="val 14291"/>
              <a:gd name="adj2" fmla="val 94972"/>
            </a:avLst>
          </a:prstGeom>
          <a:solidFill>
            <a:srgbClr val="F8CC44">
              <a:alpha val="80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solidFill>
                  <a:schemeClr val="tx1"/>
                </a:solidFill>
              </a:rPr>
              <a:t>lack of study skills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27" name="椭圆形标注 26"/>
          <p:cNvSpPr/>
          <p:nvPr>
            <p:custDataLst>
              <p:tags r:id="rId15"/>
            </p:custDataLst>
          </p:nvPr>
        </p:nvSpPr>
        <p:spPr>
          <a:xfrm>
            <a:off x="2440940" y="14705965"/>
            <a:ext cx="2493010" cy="1043305"/>
          </a:xfrm>
          <a:prstGeom prst="wedgeEllipseCallout">
            <a:avLst>
              <a:gd name="adj1" fmla="val 109322"/>
              <a:gd name="adj2" fmla="val 33140"/>
            </a:avLst>
          </a:prstGeom>
          <a:solidFill>
            <a:srgbClr val="F8CC44">
              <a:alpha val="80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solidFill>
                  <a:schemeClr val="tx1"/>
                </a:solidFill>
              </a:rPr>
              <a:t>lack of study motivation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28" name="椭圆形标注 27"/>
          <p:cNvSpPr/>
          <p:nvPr>
            <p:custDataLst>
              <p:tags r:id="rId16"/>
            </p:custDataLst>
          </p:nvPr>
        </p:nvSpPr>
        <p:spPr>
          <a:xfrm flipH="1">
            <a:off x="9511665" y="14401800"/>
            <a:ext cx="2237105" cy="1040765"/>
          </a:xfrm>
          <a:prstGeom prst="wedgeEllipseCallout">
            <a:avLst>
              <a:gd name="adj1" fmla="val 66945"/>
              <a:gd name="adj2" fmla="val 29621"/>
            </a:avLst>
          </a:prstGeom>
          <a:solidFill>
            <a:srgbClr val="F8CC44">
              <a:alpha val="80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solidFill>
                  <a:schemeClr val="tx1"/>
                </a:solidFill>
              </a:rPr>
              <a:t>lack of confidence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2" name="椭圆形标注 31"/>
          <p:cNvSpPr/>
          <p:nvPr>
            <p:custDataLst>
              <p:tags r:id="rId17"/>
            </p:custDataLst>
          </p:nvPr>
        </p:nvSpPr>
        <p:spPr>
          <a:xfrm>
            <a:off x="9220200" y="12573000"/>
            <a:ext cx="2540000" cy="866775"/>
          </a:xfrm>
          <a:prstGeom prst="wedgeEllipseCallout">
            <a:avLst>
              <a:gd name="adj1" fmla="val -53300"/>
              <a:gd name="adj2" fmla="val 116007"/>
            </a:avLst>
          </a:prstGeom>
          <a:solidFill>
            <a:srgbClr val="F8CC44">
              <a:alpha val="80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solidFill>
                  <a:schemeClr val="tx1"/>
                </a:solidFill>
              </a:rPr>
              <a:t>young adults at their 20s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4" name="椭圆形标注 33"/>
          <p:cNvSpPr/>
          <p:nvPr>
            <p:custDataLst>
              <p:tags r:id="rId18"/>
            </p:custDataLst>
          </p:nvPr>
        </p:nvSpPr>
        <p:spPr>
          <a:xfrm>
            <a:off x="4584700" y="13486130"/>
            <a:ext cx="2669540" cy="868045"/>
          </a:xfrm>
          <a:prstGeom prst="wedgeEllipseCallout">
            <a:avLst>
              <a:gd name="adj1" fmla="val 35450"/>
              <a:gd name="adj2" fmla="val 123333"/>
            </a:avLst>
          </a:prstGeom>
          <a:solidFill>
            <a:srgbClr val="F8CC44">
              <a:alpha val="8000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solidFill>
                  <a:schemeClr val="tx1"/>
                </a:solidFill>
              </a:rPr>
              <a:t>job-oriented study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5" name="圆角矩形标注 34"/>
          <p:cNvSpPr/>
          <p:nvPr/>
        </p:nvSpPr>
        <p:spPr>
          <a:xfrm>
            <a:off x="7620000" y="9394825"/>
            <a:ext cx="3983990" cy="1884680"/>
          </a:xfrm>
          <a:prstGeom prst="wedgeRoundRectCallout">
            <a:avLst>
              <a:gd name="adj1" fmla="val -65620"/>
              <a:gd name="adj2" fmla="val 24393"/>
              <a:gd name="adj3" fmla="val 16667"/>
            </a:avLst>
          </a:prstGeom>
          <a:solidFill>
            <a:srgbClr val="F9D46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solidFill>
                  <a:schemeClr val="tx1"/>
                </a:solidFill>
                <a:sym typeface="+mn-ea"/>
              </a:rPr>
              <a:t>Online resources: translation with bad grammar structure</a:t>
            </a:r>
            <a:endParaRPr lang="en-US" altLang="zh-CN">
              <a:solidFill>
                <a:schemeClr val="tx1"/>
              </a:solidFill>
              <a:sym typeface="+mn-ea"/>
            </a:endParaRPr>
          </a:p>
        </p:txBody>
      </p:sp>
      <p:pic>
        <p:nvPicPr>
          <p:cNvPr id="39" name="https://img8.file.cache.docer.com/storage/1695204656021318600/33e1822407f4a43d07fecf6fa0f9c718.png" descr="00769_女生学生欢呼_15609756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118725" y="16917035"/>
            <a:ext cx="1374140" cy="1374140"/>
          </a:xfrm>
          <a:prstGeom prst="rect">
            <a:avLst/>
          </a:prstGeom>
        </p:spPr>
      </p:pic>
      <p:pic>
        <p:nvPicPr>
          <p:cNvPr id="40" name="https://img8.file.cache.docer.com/storage/1695204660737611000/69f3b1779282ed9fba4841b6cf618f99.png" descr="00771_男生学生欢呼_15609756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668000" y="16839565"/>
            <a:ext cx="1451610" cy="145161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commondata" val="eyJoZGlkIjoiNmYzZDZhM2U5M2ZiYTRlNjI1NjVjMjM4ZWFiODhiODMifQ=="/>
</p:tagLst>
</file>

<file path=ppt/theme/theme1.xml><?xml version="1.0" encoding="utf-8"?>
<a:theme xmlns:a="http://schemas.openxmlformats.org/drawingml/2006/main" name="Blank Presentatio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7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CDCDC"/>
        </a:accent4>
        <a:accent5>
          <a:srgbClr val="FFCAAA"/>
        </a:accent5>
        <a:accent6>
          <a:srgbClr val="00E5E5"/>
        </a:accent6>
        <a:hlink>
          <a:srgbClr val="FF000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2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27272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9"/>
        </a:accent5>
        <a:accent6>
          <a:srgbClr val="0000E5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BE5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9E5B7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Cambria-Calibri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Designs\Soaring.pot</Template>
  <TotalTime>0</TotalTime>
  <Words>6351</Words>
  <Application>WPS 演示</Application>
  <PresentationFormat>Custom</PresentationFormat>
  <Paragraphs>124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26" baseType="lpstr">
      <vt:lpstr>Arial</vt:lpstr>
      <vt:lpstr>宋体</vt:lpstr>
      <vt:lpstr>Wingdings</vt:lpstr>
      <vt:lpstr>Times New Roman</vt:lpstr>
      <vt:lpstr>Arial Black</vt:lpstr>
      <vt:lpstr>Arial Bold</vt:lpstr>
      <vt:lpstr>Symbol</vt:lpstr>
      <vt:lpstr>Kingsoft Sign</vt:lpstr>
      <vt:lpstr>Arial Regular</vt:lpstr>
      <vt:lpstr>Arial Italic</vt:lpstr>
      <vt:lpstr>Times New Roman Bold</vt:lpstr>
      <vt:lpstr>宋体</vt:lpstr>
      <vt:lpstr>Times New Roman Italic</vt:lpstr>
      <vt:lpstr>Times New Roman Regular</vt:lpstr>
      <vt:lpstr>Times New Roman Bold</vt:lpstr>
      <vt:lpstr>Wingdings</vt:lpstr>
      <vt:lpstr>Times New Roman</vt:lpstr>
      <vt:lpstr>汉仪书宋二KW</vt:lpstr>
      <vt:lpstr>微软雅黑</vt:lpstr>
      <vt:lpstr>汉仪旗黑</vt:lpstr>
      <vt:lpstr>宋体</vt:lpstr>
      <vt:lpstr>Arial Unicode MS</vt:lpstr>
      <vt:lpstr>Calibri</vt:lpstr>
      <vt:lpstr>Helvetica Neue</vt:lpstr>
      <vt:lpstr>Blank Presentation</vt:lpstr>
      <vt:lpstr>PowerPoint 演示文稿</vt:lpstr>
    </vt:vector>
  </TitlesOfParts>
  <Company>University of California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Nutrition Department</dc:creator>
  <cp:lastModifiedBy>郝豆豆</cp:lastModifiedBy>
  <cp:revision>101</cp:revision>
  <cp:lastPrinted>2024-11-07T20:35:26Z</cp:lastPrinted>
  <dcterms:created xsi:type="dcterms:W3CDTF">2024-11-07T20:35:26Z</dcterms:created>
  <dcterms:modified xsi:type="dcterms:W3CDTF">2024-11-07T20:35:26Z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5C4DE6680CF94B32F9302A67B5BE09E0_43</vt:lpwstr>
  </property>
  <property fmtid="{D5CDD505-2E9C-101B-9397-08002B2CF9AE}" pid="3" name="KSOProductBuildVer">
    <vt:lpwstr>2052-6.11.0.8885</vt:lpwstr>
  </property>
</Properties>
</file>