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9"/>
  </p:notesMasterIdLst>
  <p:sldIdLst>
    <p:sldId id="256" r:id="rId2"/>
    <p:sldId id="278" r:id="rId3"/>
    <p:sldId id="279" r:id="rId4"/>
    <p:sldId id="280" r:id="rId5"/>
    <p:sldId id="281" r:id="rId6"/>
    <p:sldId id="284" r:id="rId7"/>
    <p:sldId id="282" r:id="rId8"/>
    <p:sldId id="285" r:id="rId9"/>
    <p:sldId id="286" r:id="rId10"/>
    <p:sldId id="283" r:id="rId11"/>
    <p:sldId id="287" r:id="rId12"/>
    <p:sldId id="288" r:id="rId13"/>
    <p:sldId id="289" r:id="rId14"/>
    <p:sldId id="290" r:id="rId15"/>
    <p:sldId id="292" r:id="rId16"/>
    <p:sldId id="291" r:id="rId17"/>
    <p:sldId id="27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 varScale="1">
        <p:scale>
          <a:sx n="76" d="100"/>
          <a:sy n="76" d="100"/>
        </p:scale>
        <p:origin x="1440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2/28/2017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18648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Server Load-Balancing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Load balancing is simply the capability to balance traffic load across a group of devices</a:t>
            </a:r>
            <a:r>
              <a:rPr lang="en-GB" dirty="0" smtClean="0"/>
              <a:t>.</a:t>
            </a:r>
          </a:p>
          <a:p>
            <a:r>
              <a:rPr lang="en-GB" dirty="0"/>
              <a:t>This implies that the load balancer is placed in the traffic path of those devices being </a:t>
            </a:r>
            <a:r>
              <a:rPr lang="en-GB" dirty="0" smtClean="0"/>
              <a:t>load-balanced.</a:t>
            </a:r>
          </a:p>
          <a:p>
            <a:r>
              <a:rPr lang="en-GB" dirty="0"/>
              <a:t>The load balancer’s role is to distribute the load and ensure that the recipients </a:t>
            </a:r>
            <a:r>
              <a:rPr lang="en-GB" dirty="0" smtClean="0"/>
              <a:t>of the </a:t>
            </a:r>
            <a:r>
              <a:rPr lang="en-GB" dirty="0"/>
              <a:t>load are available. </a:t>
            </a:r>
            <a:endParaRPr lang="en-GB" dirty="0" smtClean="0"/>
          </a:p>
          <a:p>
            <a:r>
              <a:rPr lang="en-GB" dirty="0" smtClean="0"/>
              <a:t>Load </a:t>
            </a:r>
            <a:r>
              <a:rPr lang="en-GB" dirty="0"/>
              <a:t>balancing has various uses, including server load balancing </a:t>
            </a:r>
            <a:r>
              <a:rPr lang="en-GB" dirty="0" smtClean="0"/>
              <a:t>and cache </a:t>
            </a:r>
            <a:r>
              <a:rPr lang="en-GB" dirty="0"/>
              <a:t>load balancing.</a:t>
            </a:r>
          </a:p>
        </p:txBody>
      </p:sp>
    </p:spTree>
    <p:extLst>
      <p:ext uri="{BB962C8B-B14F-4D97-AF65-F5344CB8AC3E}">
        <p14:creationId xmlns:p14="http://schemas.microsoft.com/office/powerpoint/2010/main" val="11926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 Balancing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127586" cy="4343400"/>
          </a:xfrm>
        </p:spPr>
        <p:txBody>
          <a:bodyPr>
            <a:normAutofit/>
          </a:bodyPr>
          <a:lstStyle/>
          <a:p>
            <a:r>
              <a:rPr lang="en-GB" sz="2000" dirty="0"/>
              <a:t>The most fundamental requirement behind load balancing is scalability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Traditional </a:t>
            </a:r>
            <a:r>
              <a:rPr lang="en-GB" sz="2000" dirty="0" smtClean="0"/>
              <a:t>scaling methods, include </a:t>
            </a:r>
            <a:r>
              <a:rPr lang="en-GB" sz="2000" dirty="0"/>
              <a:t>vertical scaling and horizontal scaling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The scaling </a:t>
            </a:r>
            <a:r>
              <a:rPr lang="en-GB" sz="2000" dirty="0"/>
              <a:t>methods increase the transaction rates offered by the system.</a:t>
            </a:r>
          </a:p>
        </p:txBody>
      </p:sp>
    </p:spTree>
    <p:extLst>
      <p:ext uri="{BB962C8B-B14F-4D97-AF65-F5344CB8AC3E}">
        <p14:creationId xmlns:p14="http://schemas.microsoft.com/office/powerpoint/2010/main" val="3611873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1600200"/>
            <a:ext cx="5245100" cy="5067299"/>
          </a:xfrm>
        </p:spPr>
        <p:txBody>
          <a:bodyPr>
            <a:normAutofit/>
          </a:bodyPr>
          <a:lstStyle/>
          <a:p>
            <a:r>
              <a:rPr lang="en-GB" sz="2000" dirty="0"/>
              <a:t>Vertical scaling implies adding more CPU capacity to the service device by increasing </a:t>
            </a:r>
            <a:r>
              <a:rPr lang="en-GB" sz="2000" dirty="0" smtClean="0"/>
              <a:t>the number </a:t>
            </a:r>
            <a:r>
              <a:rPr lang="en-GB" sz="2000" dirty="0"/>
              <a:t>of processors or adding faster processors, more memory, newer and faster components</a:t>
            </a:r>
            <a:r>
              <a:rPr lang="en-GB" sz="2000" dirty="0" smtClean="0"/>
              <a:t>, and </a:t>
            </a:r>
            <a:r>
              <a:rPr lang="en-GB" sz="2000" dirty="0"/>
              <a:t>so on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Every step </a:t>
            </a:r>
            <a:r>
              <a:rPr lang="en-GB" sz="2000" dirty="0" smtClean="0"/>
              <a:t>provides </a:t>
            </a:r>
            <a:r>
              <a:rPr lang="en-GB" sz="2000" dirty="0"/>
              <a:t>additional performance at </a:t>
            </a:r>
            <a:r>
              <a:rPr lang="en-GB" sz="2000" dirty="0" smtClean="0"/>
              <a:t>an incremental </a:t>
            </a:r>
            <a:r>
              <a:rPr lang="en-GB" sz="2000" dirty="0"/>
              <a:t>price, which could be significant if the base system is upgraded completely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</a:t>
            </a:r>
            <a:r>
              <a:rPr lang="en-GB" sz="2000" dirty="0" smtClean="0"/>
              <a:t>he </a:t>
            </a:r>
            <a:r>
              <a:rPr lang="en-GB" sz="2000" dirty="0"/>
              <a:t>service identified by a particular IP address, protocol, and port number is under the </a:t>
            </a:r>
            <a:r>
              <a:rPr lang="en-GB" sz="2000" dirty="0" smtClean="0"/>
              <a:t>control of </a:t>
            </a:r>
            <a:r>
              <a:rPr lang="en-GB" sz="2000" dirty="0"/>
              <a:t>the single device.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501" y="1600200"/>
            <a:ext cx="3263253" cy="4919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698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</a:t>
            </a:r>
            <a:r>
              <a:rPr lang="en-GB" dirty="0" smtClean="0"/>
              <a:t>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Horizontal scaling implies that more devices of similar or better capacity are added. </a:t>
            </a:r>
            <a:endParaRPr lang="en-GB" sz="1800" dirty="0" smtClean="0"/>
          </a:p>
          <a:p>
            <a:r>
              <a:rPr lang="en-GB" sz="1800" dirty="0" smtClean="0"/>
              <a:t>Again, at </a:t>
            </a:r>
            <a:r>
              <a:rPr lang="en-GB" sz="1800" dirty="0"/>
              <a:t>every stage, you add more processing capacity; however, the existing equipment is </a:t>
            </a:r>
            <a:r>
              <a:rPr lang="en-GB" sz="1800" dirty="0" smtClean="0"/>
              <a:t>not upgraded </a:t>
            </a:r>
            <a:r>
              <a:rPr lang="en-GB" sz="1800" dirty="0"/>
              <a:t>and the incremental cost is the result of the new systems that are added. 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0470" y="3401254"/>
            <a:ext cx="5347942" cy="3113846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81000" y="3634684"/>
            <a:ext cx="3329470" cy="27026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This upgrade path is typically more cost-effective than the path for vertical scaling.</a:t>
            </a:r>
          </a:p>
          <a:p>
            <a:r>
              <a:rPr lang="en-GB" sz="1800" dirty="0" smtClean="0"/>
              <a:t>The </a:t>
            </a:r>
            <a:r>
              <a:rPr lang="en-GB" sz="1800" dirty="0"/>
              <a:t>service belongs to many service devices</a:t>
            </a:r>
            <a:r>
              <a:rPr lang="en-GB" sz="1800" dirty="0" smtClean="0"/>
              <a:t>, which </a:t>
            </a:r>
            <a:r>
              <a:rPr lang="en-GB" sz="1800" dirty="0"/>
              <a:t>requires a mechanism to distribute the load.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4228052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Load-Balancing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6736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1800" dirty="0"/>
              <a:t>Data </a:t>
            </a:r>
            <a:r>
              <a:rPr lang="en-GB" sz="1800" dirty="0" smtClean="0"/>
              <a:t>centres </a:t>
            </a:r>
            <a:r>
              <a:rPr lang="en-GB" sz="1800" dirty="0"/>
              <a:t>are designed to host business applications in a centralized place. </a:t>
            </a:r>
            <a:endParaRPr lang="en-GB" sz="1800" dirty="0" smtClean="0"/>
          </a:p>
          <a:p>
            <a:pPr>
              <a:lnSpc>
                <a:spcPct val="120000"/>
              </a:lnSpc>
            </a:pPr>
            <a:r>
              <a:rPr lang="en-GB" sz="1800" dirty="0" smtClean="0"/>
              <a:t>These business applications </a:t>
            </a:r>
            <a:r>
              <a:rPr lang="en-GB" sz="1800" dirty="0"/>
              <a:t>are sitting on servers inside the data </a:t>
            </a:r>
            <a:r>
              <a:rPr lang="en-GB" sz="1800" dirty="0" smtClean="0"/>
              <a:t>centre.</a:t>
            </a:r>
            <a:endParaRPr lang="en-GB" sz="1800" dirty="0" smtClean="0"/>
          </a:p>
          <a:p>
            <a:pPr>
              <a:lnSpc>
                <a:spcPct val="120000"/>
              </a:lnSpc>
            </a:pPr>
            <a:r>
              <a:rPr lang="en-GB" sz="1800" dirty="0" smtClean="0"/>
              <a:t>These </a:t>
            </a:r>
            <a:r>
              <a:rPr lang="en-GB" sz="1800" dirty="0"/>
              <a:t>servers can provide service to a </a:t>
            </a:r>
            <a:r>
              <a:rPr lang="en-GB" sz="1800" dirty="0" smtClean="0"/>
              <a:t>finite number </a:t>
            </a:r>
            <a:r>
              <a:rPr lang="en-GB" sz="1800" dirty="0"/>
              <a:t>of clients depending on their computing power, memory size, and application limits</a:t>
            </a:r>
            <a:r>
              <a:rPr lang="en-GB" sz="1800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sz="1800" dirty="0" smtClean="0"/>
              <a:t>As demand </a:t>
            </a:r>
            <a:r>
              <a:rPr lang="en-GB" sz="1800" dirty="0"/>
              <a:t>for an application increases, more clients want to connect to the server. </a:t>
            </a:r>
            <a:r>
              <a:rPr lang="en-GB" sz="1800" dirty="0" smtClean="0"/>
              <a:t>This increased </a:t>
            </a:r>
            <a:r>
              <a:rPr lang="en-GB" sz="1800" dirty="0"/>
              <a:t>demand </a:t>
            </a:r>
            <a:r>
              <a:rPr lang="en-GB" sz="1800" dirty="0" smtClean="0"/>
              <a:t>may be addressed by </a:t>
            </a:r>
            <a:r>
              <a:rPr lang="en-GB" sz="1800" dirty="0"/>
              <a:t>scaling up the server resources, such as adding more CPU and memory</a:t>
            </a:r>
            <a:r>
              <a:rPr lang="en-GB" sz="1800" dirty="0" smtClean="0"/>
              <a:t>. </a:t>
            </a:r>
          </a:p>
          <a:p>
            <a:pPr>
              <a:lnSpc>
                <a:spcPct val="120000"/>
              </a:lnSpc>
            </a:pPr>
            <a:r>
              <a:rPr lang="en-GB" sz="1800" dirty="0" smtClean="0"/>
              <a:t>However</a:t>
            </a:r>
            <a:r>
              <a:rPr lang="en-GB" sz="1800" dirty="0"/>
              <a:t>, another more flexible and most commonly used solution is to scale out by adding </a:t>
            </a:r>
            <a:r>
              <a:rPr lang="en-GB" sz="1800" dirty="0" smtClean="0"/>
              <a:t>another server </a:t>
            </a:r>
            <a:r>
              <a:rPr lang="en-GB" sz="1800" dirty="0"/>
              <a:t>with the same application. When you scale out and add new servers, a server </a:t>
            </a:r>
            <a:r>
              <a:rPr lang="en-GB" sz="1800" dirty="0" smtClean="0"/>
              <a:t>load-balancing solution </a:t>
            </a:r>
            <a:r>
              <a:rPr lang="en-GB" sz="1800" dirty="0"/>
              <a:t>is required to distribute the client load between these servers.</a:t>
            </a:r>
          </a:p>
        </p:txBody>
      </p:sp>
    </p:spTree>
    <p:extLst>
      <p:ext uri="{BB962C8B-B14F-4D97-AF65-F5344CB8AC3E}">
        <p14:creationId xmlns:p14="http://schemas.microsoft.com/office/powerpoint/2010/main" val="4239169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Load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Server </a:t>
            </a:r>
            <a:r>
              <a:rPr lang="en-GB" sz="1800" dirty="0"/>
              <a:t>load balancing is load balancing of traffic among </a:t>
            </a:r>
            <a:r>
              <a:rPr lang="en-GB" sz="1800" dirty="0" smtClean="0"/>
              <a:t>servers. </a:t>
            </a:r>
          </a:p>
          <a:p>
            <a:r>
              <a:rPr lang="en-GB" sz="1800" dirty="0"/>
              <a:t>T</a:t>
            </a:r>
            <a:r>
              <a:rPr lang="en-GB" sz="1800" dirty="0" smtClean="0"/>
              <a:t>he </a:t>
            </a:r>
            <a:r>
              <a:rPr lang="en-GB" sz="1800" dirty="0"/>
              <a:t>server load balancer is capable of determining that srv1 and srv2 </a:t>
            </a:r>
            <a:r>
              <a:rPr lang="en-GB" sz="1800" dirty="0" smtClean="0"/>
              <a:t>should not </a:t>
            </a:r>
            <a:r>
              <a:rPr lang="en-GB" sz="1800" dirty="0"/>
              <a:t>receive any new connections because the servers are offline and beyond the </a:t>
            </a:r>
            <a:r>
              <a:rPr lang="en-GB" sz="1800" dirty="0" smtClean="0"/>
              <a:t>maximum allowed </a:t>
            </a:r>
            <a:r>
              <a:rPr lang="en-GB" sz="1800" dirty="0"/>
              <a:t>capacity respectively. </a:t>
            </a:r>
            <a:endParaRPr lang="en-GB" sz="1800" dirty="0" smtClean="0"/>
          </a:p>
          <a:p>
            <a:r>
              <a:rPr lang="en-GB" sz="1800" dirty="0" smtClean="0"/>
              <a:t>The connections </a:t>
            </a:r>
            <a:r>
              <a:rPr lang="en-GB" sz="1800" dirty="0"/>
              <a:t>then are load-balanced using a </a:t>
            </a:r>
            <a:r>
              <a:rPr lang="en-GB" sz="1800" dirty="0" smtClean="0"/>
              <a:t>simple round-robin </a:t>
            </a:r>
            <a:r>
              <a:rPr lang="en-GB" sz="1800" dirty="0"/>
              <a:t>algorithm so that each server receives an even load (or close to even load) </a:t>
            </a:r>
            <a:r>
              <a:rPr lang="en-GB" sz="1800" dirty="0" smtClean="0"/>
              <a:t>of the </a:t>
            </a:r>
            <a:r>
              <a:rPr lang="en-GB" sz="1800" dirty="0"/>
              <a:t>incoming requests.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2030" y="4224129"/>
            <a:ext cx="6416765" cy="252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31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 Load Balancing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6" y="1600200"/>
            <a:ext cx="4489864" cy="4698999"/>
          </a:xfrm>
        </p:spPr>
        <p:txBody>
          <a:bodyPr>
            <a:normAutofit/>
          </a:bodyPr>
          <a:lstStyle/>
          <a:p>
            <a:r>
              <a:rPr lang="en-GB" sz="1800" dirty="0"/>
              <a:t>A </a:t>
            </a:r>
            <a:r>
              <a:rPr lang="en-GB" sz="1800" dirty="0" smtClean="0"/>
              <a:t>load balancer </a:t>
            </a:r>
            <a:r>
              <a:rPr lang="en-GB" sz="1800" dirty="0"/>
              <a:t>receives the client request, </a:t>
            </a:r>
            <a:r>
              <a:rPr lang="en-GB" sz="1800" dirty="0" smtClean="0"/>
              <a:t>analyses </a:t>
            </a:r>
            <a:r>
              <a:rPr lang="en-GB" sz="1800" dirty="0"/>
              <a:t>the information in the request, and based on the </a:t>
            </a:r>
            <a:r>
              <a:rPr lang="en-GB" sz="1800" dirty="0" smtClean="0"/>
              <a:t>load-balancing algorithm</a:t>
            </a:r>
            <a:r>
              <a:rPr lang="en-GB" sz="1800" dirty="0"/>
              <a:t>, it divides the load appropriately between the servers. </a:t>
            </a:r>
            <a:endParaRPr lang="en-GB" sz="1800" dirty="0" smtClean="0"/>
          </a:p>
          <a:p>
            <a:r>
              <a:rPr lang="en-GB" sz="1800" dirty="0" smtClean="0"/>
              <a:t>Load </a:t>
            </a:r>
            <a:r>
              <a:rPr lang="en-GB" sz="1800" dirty="0"/>
              <a:t>balancing can </a:t>
            </a:r>
            <a:r>
              <a:rPr lang="en-GB" sz="1800" dirty="0" smtClean="0"/>
              <a:t>be done </a:t>
            </a:r>
            <a:r>
              <a:rPr lang="en-GB" sz="1800" dirty="0"/>
              <a:t>for client-to-server traffic, and for server-to-server </a:t>
            </a:r>
            <a:r>
              <a:rPr lang="en-GB" sz="1800" dirty="0" smtClean="0"/>
              <a:t>traffic.</a:t>
            </a:r>
          </a:p>
          <a:p>
            <a:r>
              <a:rPr lang="en-GB" sz="1800" dirty="0"/>
              <a:t>When a load balancer receives multiple requests from clients for servers in a load-balanced farm, </a:t>
            </a:r>
            <a:r>
              <a:rPr lang="en-GB" sz="1800" dirty="0" smtClean="0"/>
              <a:t>it distributes </a:t>
            </a:r>
            <a:r>
              <a:rPr lang="en-GB" sz="1800" dirty="0"/>
              <a:t>the requests evenly across all servers in the </a:t>
            </a:r>
            <a:r>
              <a:rPr lang="en-GB" sz="1800" dirty="0" smtClean="0"/>
              <a:t>farm.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40" y="1693747"/>
            <a:ext cx="3922963" cy="486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88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is a load balancer between the clients and the servers</a:t>
            </a:r>
            <a:r>
              <a:rPr lang="en-GB" dirty="0" smtClean="0"/>
              <a:t>, and </a:t>
            </a:r>
            <a:r>
              <a:rPr lang="en-GB" dirty="0"/>
              <a:t>this load balancer is configured for round-robin load balancing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load balancer receives </a:t>
            </a:r>
            <a:r>
              <a:rPr lang="en-GB" dirty="0" smtClean="0"/>
              <a:t>three requests </a:t>
            </a:r>
            <a:r>
              <a:rPr lang="en-GB" dirty="0"/>
              <a:t>from the clients. It divides these requests evenly among the three servers. Therefore, all </a:t>
            </a:r>
            <a:r>
              <a:rPr lang="en-GB" dirty="0" smtClean="0"/>
              <a:t>three servers </a:t>
            </a:r>
            <a:r>
              <a:rPr lang="en-GB" dirty="0"/>
              <a:t>are equally busy serving the clients.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Cisco Application Control Engine (ACE) is </a:t>
            </a:r>
            <a:r>
              <a:rPr lang="en-GB" dirty="0" smtClean="0"/>
              <a:t>an example </a:t>
            </a:r>
            <a:r>
              <a:rPr lang="en-GB" dirty="0"/>
              <a:t>of a network-based load balancer that can perform this task</a:t>
            </a:r>
            <a:r>
              <a:rPr lang="en-GB" dirty="0" smtClean="0"/>
              <a:t>.</a:t>
            </a:r>
          </a:p>
          <a:p>
            <a:r>
              <a:rPr lang="en-GB" dirty="0" smtClean="0"/>
              <a:t>Microsoft, F5, Round Robin method, Citrix, Kemp Technologies, </a:t>
            </a:r>
            <a:r>
              <a:rPr lang="en-GB" dirty="0" err="1" smtClean="0"/>
              <a:t>Radware</a:t>
            </a:r>
            <a:r>
              <a:rPr lang="en-GB" dirty="0" smtClean="0"/>
              <a:t>, Barracuda, Fortinet, Resonate, Zen, NGINX,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420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83041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Scalability: </a:t>
            </a:r>
            <a:r>
              <a:rPr lang="en-GB" dirty="0"/>
              <a:t>Scalability is one of the key benefits of a server load-balancing solution</a:t>
            </a:r>
            <a:r>
              <a:rPr lang="en-GB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Increased Capacity: </a:t>
            </a:r>
            <a:r>
              <a:rPr lang="en-GB" dirty="0"/>
              <a:t>Server load balancing enables you to increase the capacity of </a:t>
            </a:r>
            <a:r>
              <a:rPr lang="en-GB" dirty="0" smtClean="0"/>
              <a:t>your application </a:t>
            </a:r>
            <a:r>
              <a:rPr lang="en-GB" dirty="0"/>
              <a:t>so it can deal with peak load from the client</a:t>
            </a:r>
            <a:r>
              <a:rPr lang="en-GB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High Availability: </a:t>
            </a:r>
            <a:r>
              <a:rPr lang="en-GB" dirty="0"/>
              <a:t>In a load-balanced server farm, many servers are serving the client requests</a:t>
            </a:r>
            <a:r>
              <a:rPr lang="en-GB" dirty="0" smtClean="0"/>
              <a:t>. </a:t>
            </a:r>
            <a:r>
              <a:rPr lang="en-GB" dirty="0"/>
              <a:t>Therefore, if one server in the farm goes down, the load balancer can shift the load to </a:t>
            </a:r>
            <a:r>
              <a:rPr lang="en-GB" dirty="0" smtClean="0"/>
              <a:t>an alternate </a:t>
            </a:r>
            <a:r>
              <a:rPr lang="en-GB" dirty="0"/>
              <a:t>server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/>
              <a:t>Disaster Recovery: </a:t>
            </a:r>
            <a:r>
              <a:rPr lang="en-GB" dirty="0"/>
              <a:t>A global load-balancing solution enables you to put your servers </a:t>
            </a:r>
            <a:r>
              <a:rPr lang="en-GB" dirty="0" smtClean="0"/>
              <a:t>across multiple </a:t>
            </a:r>
            <a:r>
              <a:rPr lang="en-GB" dirty="0"/>
              <a:t>sites</a:t>
            </a:r>
            <a:r>
              <a:rPr lang="en-GB" dirty="0" smtClean="0"/>
              <a:t>. </a:t>
            </a:r>
            <a:r>
              <a:rPr lang="en-GB" dirty="0"/>
              <a:t>This feature is commonly used in disaster recovery (DR) solutions, where </a:t>
            </a:r>
            <a:r>
              <a:rPr lang="en-GB" dirty="0" smtClean="0"/>
              <a:t>clients can </a:t>
            </a:r>
            <a:r>
              <a:rPr lang="en-GB" dirty="0"/>
              <a:t>continue accessing the service during the disaster using the same server name.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/>
              <a:t>Security: </a:t>
            </a:r>
            <a:r>
              <a:rPr lang="en-GB" dirty="0"/>
              <a:t>In a load-balancing environment, all the client requests are first received by a </a:t>
            </a:r>
            <a:r>
              <a:rPr lang="en-GB" dirty="0" smtClean="0"/>
              <a:t>load balancer</a:t>
            </a:r>
            <a:r>
              <a:rPr lang="en-GB" dirty="0"/>
              <a:t>; therefore, the load balancer can perform certain security checks before </a:t>
            </a:r>
            <a:r>
              <a:rPr lang="en-GB" dirty="0" smtClean="0"/>
              <a:t>forwarding these </a:t>
            </a:r>
            <a:r>
              <a:rPr lang="en-GB" dirty="0"/>
              <a:t>requests to the servers</a:t>
            </a:r>
            <a:r>
              <a:rPr lang="en-GB" dirty="0" smtClean="0"/>
              <a:t>.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b="1" dirty="0"/>
              <a:t>Operational Efficiency: </a:t>
            </a:r>
            <a:r>
              <a:rPr lang="en-GB" dirty="0"/>
              <a:t>In a production data </a:t>
            </a:r>
            <a:r>
              <a:rPr lang="en-GB" dirty="0" smtClean="0"/>
              <a:t>centre, </a:t>
            </a:r>
            <a:r>
              <a:rPr lang="en-GB" dirty="0"/>
              <a:t>operators typically perform </a:t>
            </a:r>
            <a:r>
              <a:rPr lang="en-GB" dirty="0" smtClean="0"/>
              <a:t>maintenance tasks </a:t>
            </a:r>
            <a:r>
              <a:rPr lang="en-GB" dirty="0"/>
              <a:t>on the servers.</a:t>
            </a:r>
          </a:p>
        </p:txBody>
      </p:sp>
    </p:spTree>
    <p:extLst>
      <p:ext uri="{BB962C8B-B14F-4D97-AF65-F5344CB8AC3E}">
        <p14:creationId xmlns:p14="http://schemas.microsoft.com/office/powerpoint/2010/main" val="3528786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DNS-based load </a:t>
            </a:r>
            <a:r>
              <a:rPr lang="en-GB" dirty="0" smtClean="0"/>
              <a:t>balancing</a:t>
            </a:r>
          </a:p>
          <a:p>
            <a:r>
              <a:rPr lang="en-GB" dirty="0"/>
              <a:t>IP </a:t>
            </a:r>
            <a:r>
              <a:rPr lang="en-GB" dirty="0" err="1" smtClean="0"/>
              <a:t>Anycast</a:t>
            </a:r>
            <a:endParaRPr lang="en-GB" dirty="0"/>
          </a:p>
          <a:p>
            <a:r>
              <a:rPr lang="en-GB" dirty="0"/>
              <a:t>Server-based load-balancing </a:t>
            </a:r>
            <a:r>
              <a:rPr lang="en-GB" dirty="0" smtClean="0"/>
              <a:t>solutions</a:t>
            </a:r>
          </a:p>
          <a:p>
            <a:r>
              <a:rPr lang="en-GB" dirty="0"/>
              <a:t>Network-based load-balancing solutions</a:t>
            </a:r>
          </a:p>
        </p:txBody>
      </p:sp>
    </p:spTree>
    <p:extLst>
      <p:ext uri="{BB962C8B-B14F-4D97-AF65-F5344CB8AC3E}">
        <p14:creationId xmlns:p14="http://schemas.microsoft.com/office/powerpoint/2010/main" val="1385513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DNS-based load </a:t>
            </a:r>
            <a:r>
              <a:rPr lang="en-GB" dirty="0" smtClean="0"/>
              <a:t>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is an early method of performing server load balancing. </a:t>
            </a:r>
            <a:endParaRPr lang="en-GB" dirty="0" smtClean="0"/>
          </a:p>
          <a:p>
            <a:r>
              <a:rPr lang="en-GB" dirty="0" smtClean="0"/>
              <a:t>In this </a:t>
            </a:r>
            <a:r>
              <a:rPr lang="en-GB" dirty="0"/>
              <a:t>method, DNS name resolution is used to distribute the load among the servers. DNS </a:t>
            </a:r>
            <a:r>
              <a:rPr lang="en-GB" dirty="0" smtClean="0"/>
              <a:t>server A </a:t>
            </a:r>
            <a:r>
              <a:rPr lang="en-GB" dirty="0"/>
              <a:t>records are configured with multiple IP addresses for a name. </a:t>
            </a:r>
            <a:endParaRPr lang="en-GB" dirty="0" smtClean="0"/>
          </a:p>
          <a:p>
            <a:r>
              <a:rPr lang="en-GB" dirty="0" smtClean="0"/>
              <a:t>Name </a:t>
            </a:r>
            <a:r>
              <a:rPr lang="en-GB" dirty="0"/>
              <a:t>resolution is done in </a:t>
            </a:r>
            <a:r>
              <a:rPr lang="en-GB" dirty="0" smtClean="0"/>
              <a:t>a round-robin </a:t>
            </a:r>
            <a:r>
              <a:rPr lang="en-GB" dirty="0"/>
              <a:t>fashion, distributing the load among all the servers defined in DNS</a:t>
            </a:r>
            <a:r>
              <a:rPr lang="en-GB" dirty="0" smtClean="0"/>
              <a:t>.</a:t>
            </a:r>
          </a:p>
          <a:p>
            <a:r>
              <a:rPr lang="en-GB" dirty="0"/>
              <a:t>DNS server has no knowledge of server health. It can resolve the name to an IP even if </a:t>
            </a:r>
            <a:r>
              <a:rPr lang="en-GB" dirty="0" smtClean="0"/>
              <a:t>the server </a:t>
            </a:r>
            <a:r>
              <a:rPr lang="en-GB" dirty="0"/>
              <a:t>is down.</a:t>
            </a:r>
          </a:p>
          <a:p>
            <a:r>
              <a:rPr lang="en-GB" dirty="0"/>
              <a:t>DNS caching works against the load balancing.</a:t>
            </a:r>
          </a:p>
          <a:p>
            <a:r>
              <a:rPr lang="en-GB" dirty="0"/>
              <a:t>It supports only a very basic method of load balancing.</a:t>
            </a:r>
          </a:p>
        </p:txBody>
      </p:sp>
    </p:spTree>
    <p:extLst>
      <p:ext uri="{BB962C8B-B14F-4D97-AF65-F5344CB8AC3E}">
        <p14:creationId xmlns:p14="http://schemas.microsoft.com/office/powerpoint/2010/main" val="1454861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 </a:t>
            </a:r>
            <a:r>
              <a:rPr lang="en-GB" dirty="0" err="1" smtClean="0"/>
              <a:t>Anycast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simple </a:t>
            </a:r>
            <a:r>
              <a:rPr lang="en-GB" dirty="0"/>
              <a:t>and effective way to perform load balancing of traffic between </a:t>
            </a:r>
            <a:r>
              <a:rPr lang="en-GB" dirty="0" smtClean="0"/>
              <a:t>the geographic </a:t>
            </a:r>
            <a:r>
              <a:rPr lang="en-GB" dirty="0"/>
              <a:t>locations.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method IP routing techniques are used to redirect traffic to </a:t>
            </a:r>
            <a:r>
              <a:rPr lang="en-GB" dirty="0" smtClean="0"/>
              <a:t>the server </a:t>
            </a:r>
            <a:r>
              <a:rPr lang="en-GB" dirty="0"/>
              <a:t>in the nearest data </a:t>
            </a:r>
            <a:r>
              <a:rPr lang="en-GB" dirty="0" smtClean="0"/>
              <a:t>centre </a:t>
            </a:r>
            <a:r>
              <a:rPr lang="en-GB" dirty="0"/>
              <a:t>location.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achieved by announcing the same IP </a:t>
            </a:r>
            <a:r>
              <a:rPr lang="en-GB" dirty="0" smtClean="0"/>
              <a:t>subnet from </a:t>
            </a:r>
            <a:r>
              <a:rPr lang="en-GB" dirty="0"/>
              <a:t>multiple locations within a </a:t>
            </a:r>
            <a:r>
              <a:rPr lang="en-GB" dirty="0" smtClean="0"/>
              <a:t>network.</a:t>
            </a:r>
          </a:p>
          <a:p>
            <a:r>
              <a:rPr lang="en-GB" dirty="0" smtClean="0"/>
              <a:t>The </a:t>
            </a:r>
            <a:r>
              <a:rPr lang="en-GB" dirty="0"/>
              <a:t>routers then send the traffic to the </a:t>
            </a:r>
            <a:r>
              <a:rPr lang="en-GB" dirty="0" smtClean="0"/>
              <a:t>preferred location </a:t>
            </a:r>
            <a:r>
              <a:rPr lang="en-GB" dirty="0"/>
              <a:t>based on their routing table.</a:t>
            </a:r>
          </a:p>
        </p:txBody>
      </p:sp>
    </p:spTree>
    <p:extLst>
      <p:ext uri="{BB962C8B-B14F-4D97-AF65-F5344CB8AC3E}">
        <p14:creationId xmlns:p14="http://schemas.microsoft.com/office/powerpoint/2010/main" val="2385163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Server-based L</a:t>
            </a:r>
            <a:r>
              <a:rPr lang="en-GB" dirty="0" smtClean="0"/>
              <a:t>oad-balancing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9276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 smtClean="0"/>
              <a:t>The </a:t>
            </a:r>
            <a:r>
              <a:rPr lang="en-GB" dirty="0"/>
              <a:t>load-balancing function </a:t>
            </a:r>
            <a:r>
              <a:rPr lang="en-GB" dirty="0" smtClean="0"/>
              <a:t>is performed </a:t>
            </a:r>
            <a:r>
              <a:rPr lang="en-GB" dirty="0"/>
              <a:t>by the server itself.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This </a:t>
            </a:r>
            <a:r>
              <a:rPr lang="en-GB" dirty="0"/>
              <a:t>can be achieved using features such as </a:t>
            </a:r>
            <a:r>
              <a:rPr lang="en-GB" dirty="0" smtClean="0"/>
              <a:t>load-balancing server </a:t>
            </a:r>
            <a:r>
              <a:rPr lang="en-GB" dirty="0"/>
              <a:t>clusters or special software that runs on the server and performs the load balancing </a:t>
            </a:r>
            <a:r>
              <a:rPr lang="en-GB" dirty="0" smtClean="0"/>
              <a:t>of traffic </a:t>
            </a:r>
            <a:r>
              <a:rPr lang="en-GB" dirty="0"/>
              <a:t>between the servers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dirty="0"/>
              <a:t>In a </a:t>
            </a:r>
            <a:r>
              <a:rPr lang="en-GB" dirty="0" smtClean="0"/>
              <a:t>load-balanced cluster</a:t>
            </a:r>
            <a:r>
              <a:rPr lang="en-GB" dirty="0"/>
              <a:t>, two </a:t>
            </a:r>
            <a:r>
              <a:rPr lang="en-GB" dirty="0" smtClean="0"/>
              <a:t>or more </a:t>
            </a:r>
            <a:r>
              <a:rPr lang="en-GB" dirty="0"/>
              <a:t>servers are combined to operate as one platform and are managed as a single entity.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In a clustering </a:t>
            </a:r>
            <a:r>
              <a:rPr lang="en-GB" dirty="0"/>
              <a:t>solution, servers must be able to access common resources such as disk data. In </a:t>
            </a:r>
            <a:r>
              <a:rPr lang="en-GB" dirty="0" smtClean="0"/>
              <a:t>this solution</a:t>
            </a:r>
            <a:r>
              <a:rPr lang="en-GB" dirty="0"/>
              <a:t>, clustering software is used to manage these servers, load balance the work, </a:t>
            </a:r>
            <a:r>
              <a:rPr lang="en-GB" dirty="0" smtClean="0"/>
              <a:t>and automatically </a:t>
            </a:r>
            <a:r>
              <a:rPr lang="en-GB" dirty="0"/>
              <a:t>detect the failure of a server within the cluster.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It </a:t>
            </a:r>
            <a:r>
              <a:rPr lang="en-GB" dirty="0"/>
              <a:t>provides seamless failover </a:t>
            </a:r>
            <a:r>
              <a:rPr lang="en-GB" dirty="0" smtClean="0"/>
              <a:t>and recovery </a:t>
            </a:r>
            <a:r>
              <a:rPr lang="en-GB" dirty="0"/>
              <a:t>from the faults</a:t>
            </a:r>
            <a:r>
              <a:rPr lang="en-GB" dirty="0" smtClean="0"/>
              <a:t>.</a:t>
            </a:r>
          </a:p>
          <a:p>
            <a:r>
              <a:rPr lang="en-GB" dirty="0"/>
              <a:t>Examples of load-balanced clusters are Microsoft Windows </a:t>
            </a:r>
            <a:r>
              <a:rPr lang="en-GB" dirty="0" smtClean="0"/>
              <a:t>Server clusters </a:t>
            </a:r>
            <a:r>
              <a:rPr lang="en-GB" dirty="0"/>
              <a:t>and Linux server clusters.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547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Server-based load balancing can also be done without clustering.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 each server runs </a:t>
            </a:r>
            <a:r>
              <a:rPr lang="en-GB" dirty="0" smtClean="0"/>
              <a:t>a separate </a:t>
            </a:r>
            <a:r>
              <a:rPr lang="en-GB" dirty="0"/>
              <a:t>copy of the desired server applications, and the load is balanced using software </a:t>
            </a:r>
            <a:r>
              <a:rPr lang="en-GB" dirty="0" smtClean="0"/>
              <a:t>that runs </a:t>
            </a:r>
            <a:r>
              <a:rPr lang="en-GB" dirty="0"/>
              <a:t>on each server.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software receives the request from the client and either serves </a:t>
            </a:r>
            <a:r>
              <a:rPr lang="en-GB" dirty="0" smtClean="0"/>
              <a:t>the request </a:t>
            </a:r>
            <a:r>
              <a:rPr lang="en-GB" dirty="0"/>
              <a:t>or sends it to another server among all the independent servers participating in the </a:t>
            </a:r>
            <a:r>
              <a:rPr lang="en-GB" dirty="0" smtClean="0"/>
              <a:t>load balancing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</a:t>
            </a:r>
            <a:r>
              <a:rPr lang="en-GB" dirty="0" smtClean="0"/>
              <a:t>Microsoft </a:t>
            </a:r>
            <a:r>
              <a:rPr lang="en-GB" dirty="0"/>
              <a:t>Network Load Balancing (NLB) is a </a:t>
            </a:r>
            <a:r>
              <a:rPr lang="en-GB" dirty="0" smtClean="0"/>
              <a:t>load-balancing software </a:t>
            </a:r>
            <a:r>
              <a:rPr lang="en-GB" dirty="0"/>
              <a:t>for Internet server applications, and Microsoft Component Load Balancing (CLB) </a:t>
            </a:r>
            <a:r>
              <a:rPr lang="en-GB" dirty="0" smtClean="0"/>
              <a:t>is used </a:t>
            </a:r>
            <a:r>
              <a:rPr lang="en-GB" dirty="0"/>
              <a:t>for application load balancing.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150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Network-based </a:t>
            </a:r>
            <a:r>
              <a:rPr lang="en-GB" dirty="0" smtClean="0"/>
              <a:t>Load-balancing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Server load balancing can also be achieved </a:t>
            </a:r>
            <a:r>
              <a:rPr lang="en-GB" dirty="0" smtClean="0"/>
              <a:t>within the </a:t>
            </a:r>
            <a:r>
              <a:rPr lang="en-GB" dirty="0"/>
              <a:t>network.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solution servers can perform the application function while the network </a:t>
            </a:r>
            <a:r>
              <a:rPr lang="en-GB" dirty="0" smtClean="0"/>
              <a:t>can take </a:t>
            </a:r>
            <a:r>
              <a:rPr lang="en-GB" dirty="0"/>
              <a:t>care of the load balancing.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approach takes advantage of hardware acceleration </a:t>
            </a:r>
            <a:r>
              <a:rPr lang="en-GB" dirty="0" smtClean="0"/>
              <a:t>within the </a:t>
            </a:r>
            <a:r>
              <a:rPr lang="en-GB" dirty="0"/>
              <a:t>network device; hence it improves the performance of the </a:t>
            </a:r>
            <a:r>
              <a:rPr lang="en-GB" dirty="0" smtClean="0"/>
              <a:t>solution.</a:t>
            </a:r>
          </a:p>
          <a:p>
            <a:r>
              <a:rPr lang="en-GB" dirty="0" smtClean="0"/>
              <a:t>Network-based load-balancing services </a:t>
            </a:r>
            <a:r>
              <a:rPr lang="en-GB" dirty="0"/>
              <a:t>are deployed at the aggregation layer of the data </a:t>
            </a:r>
            <a:r>
              <a:rPr lang="en-GB" dirty="0" smtClean="0"/>
              <a:t>centre. </a:t>
            </a:r>
            <a:r>
              <a:rPr lang="en-GB" dirty="0"/>
              <a:t>These </a:t>
            </a:r>
            <a:r>
              <a:rPr lang="en-GB" dirty="0" smtClean="0"/>
              <a:t>load balancers </a:t>
            </a:r>
            <a:r>
              <a:rPr lang="en-GB" dirty="0"/>
              <a:t>could be a router with the IOS SLB feature or a specialized switch, such as </a:t>
            </a:r>
            <a:r>
              <a:rPr lang="en-GB" dirty="0" smtClean="0"/>
              <a:t>Cisco Application </a:t>
            </a:r>
            <a:r>
              <a:rPr lang="en-GB" dirty="0"/>
              <a:t>Control Engine (ACE).</a:t>
            </a:r>
          </a:p>
        </p:txBody>
      </p:sp>
    </p:spTree>
    <p:extLst>
      <p:ext uri="{BB962C8B-B14F-4D97-AF65-F5344CB8AC3E}">
        <p14:creationId xmlns:p14="http://schemas.microsoft.com/office/powerpoint/2010/main" val="1928075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All materials of this lecture </a:t>
            </a:r>
            <a:r>
              <a:rPr lang="en-GB"/>
              <a:t>are </a:t>
            </a:r>
            <a:r>
              <a:rPr lang="en-GB" smtClean="0"/>
              <a:t>from: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DCICT 640-916 Official Certification guide, </a:t>
            </a:r>
            <a:r>
              <a:rPr lang="en-GB" dirty="0" err="1"/>
              <a:t>Navaid</a:t>
            </a:r>
            <a:r>
              <a:rPr lang="en-GB" dirty="0"/>
              <a:t> </a:t>
            </a:r>
            <a:r>
              <a:rPr lang="en-GB" dirty="0" err="1"/>
              <a:t>Shamsee</a:t>
            </a:r>
            <a:r>
              <a:rPr lang="en-GB" dirty="0"/>
              <a:t>, David </a:t>
            </a:r>
            <a:r>
              <a:rPr lang="en-GB" dirty="0" err="1"/>
              <a:t>Klebanov</a:t>
            </a:r>
            <a:r>
              <a:rPr lang="en-GB" dirty="0"/>
              <a:t>, </a:t>
            </a:r>
            <a:r>
              <a:rPr lang="en-GB" dirty="0" err="1"/>
              <a:t>Hesham</a:t>
            </a:r>
            <a:r>
              <a:rPr lang="en-GB" dirty="0"/>
              <a:t> Fayed, Ahmed </a:t>
            </a:r>
            <a:r>
              <a:rPr lang="en-GB" dirty="0" err="1"/>
              <a:t>Afrose</a:t>
            </a:r>
            <a:r>
              <a:rPr lang="en-GB" dirty="0"/>
              <a:t>, </a:t>
            </a:r>
            <a:r>
              <a:rPr lang="en-GB" dirty="0" err="1"/>
              <a:t>Ozden</a:t>
            </a:r>
            <a:r>
              <a:rPr lang="en-GB" dirty="0"/>
              <a:t> </a:t>
            </a:r>
            <a:r>
              <a:rPr lang="en-GB" dirty="0" err="1"/>
              <a:t>Karakok</a:t>
            </a:r>
            <a:r>
              <a:rPr lang="en-GB" dirty="0"/>
              <a:t>, published Cisco press (2015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r>
              <a:rPr lang="en-GB" dirty="0" smtClean="0"/>
              <a:t>and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Fundamentals by Mauricio </a:t>
            </a:r>
            <a:r>
              <a:rPr lang="en-GB" dirty="0" err="1"/>
              <a:t>Arregoces</a:t>
            </a:r>
            <a:r>
              <a:rPr lang="en-GB" dirty="0"/>
              <a:t> &amp; Maurizio </a:t>
            </a:r>
            <a:r>
              <a:rPr lang="en-GB" dirty="0" err="1"/>
              <a:t>Portolani</a:t>
            </a:r>
            <a:r>
              <a:rPr lang="en-GB" dirty="0"/>
              <a:t> published Cisco press (2004).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539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6138</TotalTime>
  <Words>1428</Words>
  <Application>Microsoft Office PowerPoint</Application>
  <PresentationFormat>On-screen Show (4:3)</PresentationFormat>
  <Paragraphs>84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Server Load-Balancing</vt:lpstr>
      <vt:lpstr>Load Balancing</vt:lpstr>
      <vt:lpstr>Load Balancing Functions</vt:lpstr>
      <vt:lpstr>Vertical Scaling</vt:lpstr>
      <vt:lpstr>Horizontal Scaling</vt:lpstr>
      <vt:lpstr>Server Load-Balancing Concepts</vt:lpstr>
      <vt:lpstr>Server Load Balancing</vt:lpstr>
      <vt:lpstr>Server Load Balancing</vt:lpstr>
      <vt:lpstr>Cont…</vt:lpstr>
      <vt:lpstr>Benefits</vt:lpstr>
      <vt:lpstr>Methods</vt:lpstr>
      <vt:lpstr>DNS-based load balancing</vt:lpstr>
      <vt:lpstr>IP Anycast</vt:lpstr>
      <vt:lpstr>Server-based Load-balancing</vt:lpstr>
      <vt:lpstr>Cont..</vt:lpstr>
      <vt:lpstr>Network-based Load-balancing</vt:lpstr>
      <vt:lpstr>Acknowledgment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386</cp:revision>
  <dcterms:created xsi:type="dcterms:W3CDTF">2011-10-03T10:20:59Z</dcterms:created>
  <dcterms:modified xsi:type="dcterms:W3CDTF">2017-02-28T12:35:15Z</dcterms:modified>
</cp:coreProperties>
</file>