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20"/>
  </p:notesMasterIdLst>
  <p:sldIdLst>
    <p:sldId id="256" r:id="rId2"/>
    <p:sldId id="311" r:id="rId3"/>
    <p:sldId id="314" r:id="rId4"/>
    <p:sldId id="257" r:id="rId5"/>
    <p:sldId id="259" r:id="rId6"/>
    <p:sldId id="258" r:id="rId7"/>
    <p:sldId id="303" r:id="rId8"/>
    <p:sldId id="304" r:id="rId9"/>
    <p:sldId id="306" r:id="rId10"/>
    <p:sldId id="312" r:id="rId11"/>
    <p:sldId id="313" r:id="rId12"/>
    <p:sldId id="260" r:id="rId13"/>
    <p:sldId id="307" r:id="rId14"/>
    <p:sldId id="308" r:id="rId15"/>
    <p:sldId id="309" r:id="rId16"/>
    <p:sldId id="261" r:id="rId17"/>
    <p:sldId id="305" r:id="rId18"/>
    <p:sldId id="31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0746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70" autoAdjust="0"/>
    <p:restoredTop sz="94660"/>
  </p:normalViewPr>
  <p:slideViewPr>
    <p:cSldViewPr snapToGrid="0">
      <p:cViewPr varScale="1">
        <p:scale>
          <a:sx n="92" d="100"/>
          <a:sy n="92" d="100"/>
        </p:scale>
        <p:origin x="184" y="5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09T10:39:01.676"/>
    </inkml:context>
    <inkml:brush xml:id="br0">
      <inkml:brushProperty name="width" value="0.05" units="cm"/>
      <inkml:brushProperty name="height" value="0.05" units="cm"/>
      <inkml:brushProperty name="color" value="#E71224"/>
    </inkml:brush>
  </inkml:definitions>
  <inkml:trace contextRef="#ctx0" brushRef="#br0">645 34 24575,'-25'0'0,"-2"0"0,-3 0 0,-61 5 0,38 12 0,1-2 0,6 5 0,25 12 0,-6 12 0,10-14 0,3 13 0,-4-5 0,0 6 0,4-1 0,-10 2 0,10 0 0,-5 6 0,6-6 0,1 0 0,-2 6 0,2-6 0,-1 0 0,0-1 0,1-8 0,5 0 0,-3-6 0,9 4 0,-9-10 0,9 4 0,-9-6 0,8 0 0,-2 0 0,4 0 0,0 6 0,0 2 0,0 0 0,0 4 0,0 3 0,5 1 0,7 5 0,15 3 0,-1-8 0,6 7 0,0 1 0,5 8 0,6 5 0,-6-5 0,4 1 0,-15-17 0,6 7 0,16 10 0,-17-14 0,24 16 0,-24-26 0,8 6 0,-3-11 0,2 5 0,5-6 0,-5-6 0,6 5 0,-1-11 0,2 5 0,0-5 0,6 0 0,2 0 0,2 0 0,5 1 0,-7-7 0,-8-1 0,6-6 0,-6 0 0,7 0 0,-6 0 0,4 0 0,-12 0 0,13 0 0,-6-6 0,0-6 0,6-8 0,-6-6 0,0 6 0,-1-4 0,-8 5 0,7-6 0,-5 1 0,5-1 0,-7 1 0,2-7 0,6 4 0,-4-11 0,4 11 0,-5-11 0,-1 5 0,2-6 0,-3 6 0,-4-3 0,-5 11 0,-4-10 0,-2 12 0,-4-6 0,3 7 0,-9 0 0,4 0 0,-5-6 0,0 4 0,1-4 0,-6 5 0,-1 1 0,-5-6 0,0-2 0,0 0 0,0-5 0,0 6 0,0-8 0,0 1 0,0 6 0,0-5 0,-11 5 0,3 1 0,-14-6 0,4 11 0,0-10 0,-3 10 0,2-11 0,-3 12 0,-2-12 0,1 11 0,0-4 0,0-1 0,1 6 0,-17-16 0,13 14 0,-19-4 0,15 7 0,-6 4 0,0-1 0,6-3 0,-5 9 0,12-4 0,-6 6 0,7-5 0,0 4 0,0-4 0,0 0 0,-7 3 0,6-8 0,-6 3 0,1 0 0,4-3 0,-4 9 0,6-4 0,0 0 0,0 3 0,5-2 0,-4 4 0,10 0 0,-5 1 0,1 4 0,3-3 0,-8 3 0,8-4 0,-9-1 0,10 1 0,-10-1 0,10 1 0,-10-1 0,4 0 0,1 0 0,-5 0 0,4 1 0,0-1 0,-3 0 0,8 5 0,-9 1 0,10 1 0,-10 3 0,10-4 0,-5 5 0,6-4 0,0 3 0,-5-4 0,3 5 0,-13-5 0,13 4 0,-8-4 0,10 5 0,0 0 0,-6 0 0,5 0 0,-10 0 0,10-4 0,-5 3 0,6-4 0,-5 5 0,3-4 0,-3 2 0,5-2 0,0-1 0,0 4 0,0-3 0,0-1 0,0 4 0,0-7 0,1 7 0,-1-8 0,1 8 0,-1-3 0,5 0 0,-3 3 0,3-3 0,-5 4 0,0-5 0,0 4 0,0-4 0,0 5 0,0 0 0,-1 0 0,1 0 0,0 0 0,1 0 0,-2 0 0,2 0 0,-1 0 0,1 0 0,-1 0 0,1 0 0,-1 0 0,0 0 0,0 0 0,0 0 0,1 0 0,-1 0 0,1 0 0,-1 0 0,0 0 0,0 0 0,1 0 0,-1 0 0,5 0 0,1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09T10:39:05.715"/>
    </inkml:context>
    <inkml:brush xml:id="br0">
      <inkml:brushProperty name="width" value="0.05" units="cm"/>
      <inkml:brushProperty name="height" value="0.05" units="cm"/>
      <inkml:brushProperty name="color" value="#E71224"/>
    </inkml:brush>
  </inkml:definitions>
  <inkml:trace contextRef="#ctx0" brushRef="#br0">1 1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09T10:39:18.835"/>
    </inkml:context>
    <inkml:brush xml:id="br0">
      <inkml:brushProperty name="width" value="0.05" units="cm"/>
      <inkml:brushProperty name="height" value="0.05" units="cm"/>
      <inkml:brushProperty name="color" value="#E71224"/>
    </inkml:brush>
  </inkml:definitions>
  <inkml:trace contextRef="#ctx0" brushRef="#br0">1 1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09T10:39:26.042"/>
    </inkml:context>
    <inkml:brush xml:id="br0">
      <inkml:brushProperty name="width" value="0.05" units="cm"/>
      <inkml:brushProperty name="height" value="0.05" units="cm"/>
      <inkml:brushProperty name="color" value="#E71224"/>
    </inkml:brush>
  </inkml:definitions>
  <inkml:trace contextRef="#ctx0" brushRef="#br0">2384 12 24139,'-4'-5'0,"-13"1"217,-15 4-217,-30 0 0,-23 0 0,32 0 0,-9 0 0,-27-1 0,-14 0 0,5 3 0,29 5 0,3 3 0,-4-1-982,-4-3 1,-7-1 0,1 2 0,9 5 981,-18 18 0,13 3 0,29-17 0,1 4 152,-32 29 1,7-2-153,24-20 0,-13 17 0,1 4 0,14-2 0,-15 15 0,25-20 0,2 2 0,-8 24 0,7-25 0,1 2 0,-7 36 0,2-12 0,-4 19 0,17-13 0,-2-18 0,0 1 0,-1 22 0,0-14 0,1 0 0,1 15 0,5-20 0,1 3 0,-4 31 0,15-39 0,2 2 0,-1-5 0,2 0 0,4 35 0,-2-22 0,0 0 0,4 18 0,-1-22 0,2 3 0,5-13 0,3-1 0,6 0 0,3-3-122,15 38 122,-5-43 0,3 0 0,4 9 0,1-1 0,21 19 0,-14-15 0,-2 0 0,11 6 0,15 9 0,3-1-441,-28-32 0,2-2 441,-2-5 0,1-1 0,4 3 0,1-1 0,-2-5 0,-1-4 0,30 10 0,-22-8 0,2-1 0,35 4 0,-33-9 0,1 0 0,-2-1 0,0-1 0,-4-7 0,0 1 0,5 6 0,1 1 0,-1-3 0,0-1 0,0 1 0,0 0 0,1 3 0,-1-1 0,0-6 0,0 0 0,1 6 0,-1 0 0,38 3 0,-23-6 0,1 0 0,-21-4 0,0 0 0,23 1 0,1 0 0,-12-4 0,-3-1 0,-2 0 0,0-1 0,8-3 0,2 0 0,-5 0 0,0 0 0,6 0 0,0 0 0,0 0 0,-1 0 0,-5-2 0,0-3 0,5-6 0,-1-3 0,-8-3 0,-3-1 0,-8-2 0,0-1 0,12-6 0,-3-2 2451,6-9-2451,-15 11 0,2-1 0,25-25 0,-8 2 0,13-4 0,-22 6 0,13-2 0,-21 8 0,12-14 0,-27 10 0,10-2 0,-18-10 0,4 10 0,-4-12 0,-8 0 0,-1 7 0,2-15 0,-6 6 0,5 0 0,-12-15 0,-2-7 0,-6-9 0,0 43 0,0 0 0,0-1 0,0 2 0,0-27 0,0 12 0,0-1 0,0-16 0,0 25 0,0-2-20,-4-3 0,-1 1 20,-4-30 0,2 39 0,-1-3 0,-4-7 0,-1 3 0,-18-23 0,18 28 0,-1 0 0,-22-33 231,8 21-231,4 11 0,-2-1 0,-12-15 0,14 24 0,1 1 0,-3-6 1032,1 6-1032,-2-4 362,3 12-362,-1-6 807,1 8-807,-6 5 0,-2-5 0,-12 9 0,4-5 0,-10 6 0,12 7 0,-6 1 0,8 6 0,0-1 0,6 2 0,-5-1 0,5 5 0,0-3 0,-5 9 0,5-10 0,-13 10 0,5-4 0,-13 5 0,13 0 0,-5 0 0,-1 0 0,12 0 0,-10 0 0,3 0 0,0 0 0,-7 0 0,2 0 0,-1 0 0,-8 0 0,1 0 0,-9 6 0,6 1 0,-6 1 0,9 4 0,-1-11 0,8 10 0,-6-4 0,13 0 0,-6 4 0,1-9 0,5 3 0,-6-5 0,8 0 0,0 0 0,-8 0 0,6 0 0,1 0 0,2 0 0,12 0 0,-12 0 0,11 0 0,-4 0 0,6 0 0,0 0 0,0 0 0,0 0 0,0 0 0,0 0 0,-1 0 0,1 0 0,6 0 0,-5 0 0,9 0 0,-3 4 0,5-2 0,0 2 0,0-4 0,0 0 0,0 0 0,-6 0 0,5 0 0,-5 0 0,6 0 0,0-4 0,0-2 0,5-4 0,-4 0 0,8 0 0,-8 0 0,8 0 0,-8 5 0,8-4 0,-4 3 0,1 1 0,3-4 0,-3 4 0,4-4 0,-4 4 0,3-4 0,-8 4 0,4-1 0,-1-2 0,-2 7 0,7-8 0,-8 8 0,4-8 0,-1 3 0,-3 1 0,4 0 0,-1 1 0,-3 3 0,3-4 0,-3 1 0,-1 3 0,-3-3 0,3 4 0,-26 0 0,26 0 0,-16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CD1161-866F-4733-AC7F-4CD4FB3BCF50}" type="datetimeFigureOut">
              <a:rPr lang="en-GB" smtClean="0"/>
              <a:t>25/04/2024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E1A1C9-03F1-46A7-81D3-04A7A8644A8F}" type="slidenum">
              <a:rPr lang="en-GB" smtClean="0"/>
              <a:t>‹#›</a:t>
            </a:fld>
            <a:endParaRPr lang="en-GB"/>
          </a:p>
        </p:txBody>
      </p:sp>
    </p:spTree>
    <p:extLst>
      <p:ext uri="{BB962C8B-B14F-4D97-AF65-F5344CB8AC3E}">
        <p14:creationId xmlns:p14="http://schemas.microsoft.com/office/powerpoint/2010/main" val="1422818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06D566D-B066-4350-BAA3-2CD8CF9C44CD}" type="datetimeFigureOut">
              <a:rPr lang="en-GB" smtClean="0"/>
              <a:t>25/04/2024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582304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6D566D-B066-4350-BAA3-2CD8CF9C44CD}" type="datetimeFigureOut">
              <a:rPr lang="en-GB" smtClean="0"/>
              <a:t>25/04/2024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703416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25/04/2024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591800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6D566D-B066-4350-BAA3-2CD8CF9C44CD}" type="datetimeFigureOut">
              <a:rPr lang="en-GB" smtClean="0"/>
              <a:t>25/04/2024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09382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6D566D-B066-4350-BAA3-2CD8CF9C44CD}" type="datetimeFigureOut">
              <a:rPr lang="en-GB" smtClean="0"/>
              <a:t>25/04/2024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864653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6D566D-B066-4350-BAA3-2CD8CF9C44CD}" type="datetimeFigureOut">
              <a:rPr lang="en-GB" smtClean="0"/>
              <a:t>25/04/2024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283680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D566D-B066-4350-BAA3-2CD8CF9C44CD}" type="datetimeFigureOut">
              <a:rPr lang="en-GB" smtClean="0"/>
              <a:t>25/04/2024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933430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25/04/2024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3805018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25/04/2024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494175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25/04/2024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4026937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25/04/2024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497056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25/04/2024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7717570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25/04/2024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594745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6D566D-B066-4350-BAA3-2CD8CF9C44CD}" type="datetimeFigureOut">
              <a:rPr lang="en-GB" smtClean="0"/>
              <a:t>25/04/2024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575389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6D566D-B066-4350-BAA3-2CD8CF9C44CD}" type="datetimeFigureOut">
              <a:rPr lang="en-GB" smtClean="0"/>
              <a:t>25/04/2024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23349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06D566D-B066-4350-BAA3-2CD8CF9C44CD}" type="datetimeFigureOut">
              <a:rPr lang="en-GB" smtClean="0"/>
              <a:t>25/04/2024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37758542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06D566D-B066-4350-BAA3-2CD8CF9C44CD}" type="datetimeFigureOut">
              <a:rPr lang="en-GB" smtClean="0"/>
              <a:t>25/04/2024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9314033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5534" y="238125"/>
            <a:ext cx="10987617" cy="363538"/>
          </a:xfrm>
        </p:spPr>
        <p:txBody>
          <a:bodyPr/>
          <a:lstStyle/>
          <a:p>
            <a:r>
              <a:rPr lang="en-US"/>
              <a:t>Click to edit Master title style</a:t>
            </a:r>
            <a:endParaRPr lang="en-GB"/>
          </a:p>
        </p:txBody>
      </p:sp>
      <p:sp>
        <p:nvSpPr>
          <p:cNvPr id="3" name="Text Placeholder 2"/>
          <p:cNvSpPr>
            <a:spLocks noGrp="1"/>
          </p:cNvSpPr>
          <p:nvPr>
            <p:ph type="body" sz="half" idx="1"/>
          </p:nvPr>
        </p:nvSpPr>
        <p:spPr>
          <a:xfrm>
            <a:off x="474134" y="1676400"/>
            <a:ext cx="5477933" cy="42687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55267" y="1676400"/>
            <a:ext cx="5480051" cy="42687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982096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45534" y="238125"/>
            <a:ext cx="10987617" cy="363538"/>
          </a:xfrm>
        </p:spPr>
        <p:txBody>
          <a:bodyPr/>
          <a:lstStyle/>
          <a:p>
            <a:r>
              <a:rPr lang="en-US"/>
              <a:t>Click to edit Master title style</a:t>
            </a:r>
            <a:endParaRPr lang="en-GB"/>
          </a:p>
        </p:txBody>
      </p:sp>
      <p:sp>
        <p:nvSpPr>
          <p:cNvPr id="3" name="Table Placeholder 2"/>
          <p:cNvSpPr>
            <a:spLocks noGrp="1"/>
          </p:cNvSpPr>
          <p:nvPr>
            <p:ph type="tbl" idx="1"/>
          </p:nvPr>
        </p:nvSpPr>
        <p:spPr>
          <a:xfrm>
            <a:off x="474133" y="1676400"/>
            <a:ext cx="11161184" cy="4268788"/>
          </a:xfrm>
        </p:spPr>
        <p:txBody>
          <a:bodyPr/>
          <a:lstStyle/>
          <a:p>
            <a:endParaRPr lang="en-GB"/>
          </a:p>
        </p:txBody>
      </p:sp>
    </p:spTree>
    <p:extLst>
      <p:ext uri="{BB962C8B-B14F-4D97-AF65-F5344CB8AC3E}">
        <p14:creationId xmlns:p14="http://schemas.microsoft.com/office/powerpoint/2010/main" val="3308839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06D566D-B066-4350-BAA3-2CD8CF9C44CD}" type="datetimeFigureOut">
              <a:rPr lang="en-GB" smtClean="0"/>
              <a:t>25/04/2024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2B72E7A-4E49-4B01-AE7F-5486627526D1}" type="slidenum">
              <a:rPr lang="en-GB" smtClean="0"/>
              <a:t>‹#›</a:t>
            </a:fld>
            <a:endParaRPr lang="en-GB"/>
          </a:p>
        </p:txBody>
      </p:sp>
    </p:spTree>
    <p:extLst>
      <p:ext uri="{BB962C8B-B14F-4D97-AF65-F5344CB8AC3E}">
        <p14:creationId xmlns:p14="http://schemas.microsoft.com/office/powerpoint/2010/main" val="328846024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5" r:id="rId18"/>
    <p:sldLayoutId id="2147483726" r:id="rId19"/>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60.png"/><Relationship Id="rId4" Type="http://schemas.openxmlformats.org/officeDocument/2006/relationships/customXml" Target="../ink/ink1.xml"/></Relationships>
</file>

<file path=ppt/slides/_rels/slide8.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9.png"/><Relationship Id="rId7" Type="http://schemas.openxmlformats.org/officeDocument/2006/relationships/customXml" Target="../ink/ink3.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90.png"/><Relationship Id="rId5" Type="http://schemas.openxmlformats.org/officeDocument/2006/relationships/customXml" Target="../ink/ink2.xml"/><Relationship Id="rId10" Type="http://schemas.openxmlformats.org/officeDocument/2006/relationships/image" Target="../media/image11.png"/><Relationship Id="rId4" Type="http://schemas.openxmlformats.org/officeDocument/2006/relationships/image" Target="file:////Users/g.collett/Library/Group%20Containers/UBF8T346G9.ms/WebArchiveCopyPasteTempFiles/com.microsoft.Word/cid1907990904*image002.png@01DA0CB6.FD081F00" TargetMode="External"/><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unsaferguard.or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BC733-220A-27B9-DD41-C7B15E899605}"/>
              </a:ext>
            </a:extLst>
          </p:cNvPr>
          <p:cNvSpPr>
            <a:spLocks noGrp="1"/>
          </p:cNvSpPr>
          <p:nvPr>
            <p:ph type="ctrTitle"/>
          </p:nvPr>
        </p:nvSpPr>
        <p:spPr>
          <a:xfrm>
            <a:off x="1034883" y="3014133"/>
            <a:ext cx="9961066" cy="2677648"/>
          </a:xfrm>
        </p:spPr>
        <p:txBody>
          <a:bodyPr/>
          <a:lstStyle/>
          <a:p>
            <a:r>
              <a:rPr lang="en-GB" dirty="0"/>
              <a:t>ACDA5022</a:t>
            </a:r>
            <a:br>
              <a:rPr lang="en-GB" dirty="0"/>
            </a:br>
            <a:r>
              <a:rPr lang="en-GB" dirty="0"/>
              <a:t>HNC Group Project 2024</a:t>
            </a:r>
            <a:br>
              <a:rPr lang="en-GB" dirty="0"/>
            </a:br>
            <a:br>
              <a:rPr lang="en-GB" dirty="0"/>
            </a:br>
            <a:r>
              <a:rPr lang="en-GB" dirty="0"/>
              <a:t>Foreign Munition Identification and Disposal</a:t>
            </a:r>
            <a:br>
              <a:rPr lang="en-GB" dirty="0"/>
            </a:br>
            <a:endParaRPr lang="en-GB" dirty="0"/>
          </a:p>
        </p:txBody>
      </p:sp>
      <p:sp>
        <p:nvSpPr>
          <p:cNvPr id="3" name="Subtitle 2">
            <a:extLst>
              <a:ext uri="{FF2B5EF4-FFF2-40B4-BE49-F238E27FC236}">
                <a16:creationId xmlns:a16="http://schemas.microsoft.com/office/drawing/2014/main" id="{EFD1A22B-F752-4B97-4FC8-EA6B0206B1BD}"/>
              </a:ext>
            </a:extLst>
          </p:cNvPr>
          <p:cNvSpPr>
            <a:spLocks noGrp="1"/>
          </p:cNvSpPr>
          <p:nvPr>
            <p:ph type="subTitle" idx="1"/>
          </p:nvPr>
        </p:nvSpPr>
        <p:spPr>
          <a:xfrm>
            <a:off x="1755319" y="5137598"/>
            <a:ext cx="8825658" cy="861420"/>
          </a:xfrm>
        </p:spPr>
        <p:txBody>
          <a:bodyPr/>
          <a:lstStyle/>
          <a:p>
            <a:r>
              <a:rPr lang="en-GB" dirty="0"/>
              <a:t>GARETH COLLETT &amp; JENNI STEEN</a:t>
            </a:r>
          </a:p>
        </p:txBody>
      </p:sp>
    </p:spTree>
    <p:extLst>
      <p:ext uri="{BB962C8B-B14F-4D97-AF65-F5344CB8AC3E}">
        <p14:creationId xmlns:p14="http://schemas.microsoft.com/office/powerpoint/2010/main" val="4067977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14" name="Freeform: Shape 13">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US"/>
          </a:p>
        </p:txBody>
      </p:sp>
      <p:sp>
        <p:nvSpPr>
          <p:cNvPr id="16"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0B5299EC-F129-6C37-A748-BE87D046D64C}"/>
              </a:ext>
            </a:extLst>
          </p:cNvPr>
          <p:cNvSpPr>
            <a:spLocks noGrp="1"/>
          </p:cNvSpPr>
          <p:nvPr>
            <p:ph type="title"/>
          </p:nvPr>
        </p:nvSpPr>
        <p:spPr>
          <a:xfrm>
            <a:off x="1154955" y="973668"/>
            <a:ext cx="2942210" cy="1020232"/>
          </a:xfrm>
        </p:spPr>
        <p:txBody>
          <a:bodyPr>
            <a:normAutofit/>
          </a:bodyPr>
          <a:lstStyle/>
          <a:p>
            <a:pPr>
              <a:lnSpc>
                <a:spcPct val="90000"/>
              </a:lnSpc>
            </a:pPr>
            <a:r>
              <a:rPr lang="en-US" sz="3300">
                <a:solidFill>
                  <a:schemeClr val="tx1"/>
                </a:solidFill>
              </a:rPr>
              <a:t>Learning Outcomes</a:t>
            </a:r>
          </a:p>
        </p:txBody>
      </p:sp>
      <p:pic>
        <p:nvPicPr>
          <p:cNvPr id="5" name="Content Placeholder 4" descr="A close-up of a document&#10;&#10;Description automatically generated">
            <a:extLst>
              <a:ext uri="{FF2B5EF4-FFF2-40B4-BE49-F238E27FC236}">
                <a16:creationId xmlns:a16="http://schemas.microsoft.com/office/drawing/2014/main" id="{06DFA5EC-3817-3F08-E5C2-94D577CD10A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5194607" y="803751"/>
            <a:ext cx="6391533" cy="5250498"/>
          </a:xfrm>
          <a:prstGeom prst="rect">
            <a:avLst/>
          </a:prstGeom>
        </p:spPr>
      </p:pic>
      <p:sp>
        <p:nvSpPr>
          <p:cNvPr id="18" name="Rectangle 17">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Oval 19">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Oval 21">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9" name="Content Placeholder 8">
            <a:extLst>
              <a:ext uri="{FF2B5EF4-FFF2-40B4-BE49-F238E27FC236}">
                <a16:creationId xmlns:a16="http://schemas.microsoft.com/office/drawing/2014/main" id="{5E859C32-80D7-23EA-9AD3-D9ACC60CF7C9}"/>
              </a:ext>
            </a:extLst>
          </p:cNvPr>
          <p:cNvSpPr>
            <a:spLocks noGrp="1"/>
          </p:cNvSpPr>
          <p:nvPr>
            <p:ph idx="1"/>
          </p:nvPr>
        </p:nvSpPr>
        <p:spPr>
          <a:xfrm>
            <a:off x="1154955" y="2120900"/>
            <a:ext cx="3133726" cy="3898900"/>
          </a:xfrm>
        </p:spPr>
        <p:txBody>
          <a:bodyPr>
            <a:normAutofit/>
          </a:bodyPr>
          <a:lstStyle/>
          <a:p>
            <a:endParaRPr lang="en-US">
              <a:solidFill>
                <a:schemeClr val="tx1"/>
              </a:solidFill>
            </a:endParaRPr>
          </a:p>
        </p:txBody>
      </p:sp>
      <p:sp>
        <p:nvSpPr>
          <p:cNvPr id="24"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Tree>
    <p:extLst>
      <p:ext uri="{BB962C8B-B14F-4D97-AF65-F5344CB8AC3E}">
        <p14:creationId xmlns:p14="http://schemas.microsoft.com/office/powerpoint/2010/main" val="144878769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6BF05-77B3-99B1-AD24-8C631749B4A0}"/>
              </a:ext>
            </a:extLst>
          </p:cNvPr>
          <p:cNvSpPr>
            <a:spLocks noGrp="1"/>
          </p:cNvSpPr>
          <p:nvPr>
            <p:ph type="title"/>
          </p:nvPr>
        </p:nvSpPr>
        <p:spPr/>
        <p:txBody>
          <a:bodyPr/>
          <a:lstStyle/>
          <a:p>
            <a:r>
              <a:rPr lang="en-US" dirty="0"/>
              <a:t>Moodle Page</a:t>
            </a:r>
          </a:p>
        </p:txBody>
      </p:sp>
      <p:pic>
        <p:nvPicPr>
          <p:cNvPr id="5" name="Content Placeholder 4" descr="A screenshot of a computer&#10;&#10;Description automatically generated">
            <a:extLst>
              <a:ext uri="{FF2B5EF4-FFF2-40B4-BE49-F238E27FC236}">
                <a16:creationId xmlns:a16="http://schemas.microsoft.com/office/drawing/2014/main" id="{72411FEE-DF0B-64BC-6356-DF20E119F5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78727" y="2368208"/>
            <a:ext cx="5985164" cy="4212343"/>
          </a:xfrm>
        </p:spPr>
      </p:pic>
    </p:spTree>
    <p:extLst>
      <p:ext uri="{BB962C8B-B14F-4D97-AF65-F5344CB8AC3E}">
        <p14:creationId xmlns:p14="http://schemas.microsoft.com/office/powerpoint/2010/main" val="3589695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9B193-E68A-4B44-502D-F75EE6ACC49D}"/>
              </a:ext>
            </a:extLst>
          </p:cNvPr>
          <p:cNvSpPr>
            <a:spLocks noGrp="1"/>
          </p:cNvSpPr>
          <p:nvPr>
            <p:ph type="title"/>
          </p:nvPr>
        </p:nvSpPr>
        <p:spPr/>
        <p:txBody>
          <a:bodyPr/>
          <a:lstStyle/>
          <a:p>
            <a:r>
              <a:rPr lang="en-GB" dirty="0"/>
              <a:t>The Assignment Brief</a:t>
            </a:r>
          </a:p>
        </p:txBody>
      </p:sp>
      <p:sp>
        <p:nvSpPr>
          <p:cNvPr id="3" name="Content Placeholder 2">
            <a:extLst>
              <a:ext uri="{FF2B5EF4-FFF2-40B4-BE49-F238E27FC236}">
                <a16:creationId xmlns:a16="http://schemas.microsoft.com/office/drawing/2014/main" id="{FFAE794A-F544-5527-A133-6B2BA4295A78}"/>
              </a:ext>
            </a:extLst>
          </p:cNvPr>
          <p:cNvSpPr>
            <a:spLocks noGrp="1"/>
          </p:cNvSpPr>
          <p:nvPr>
            <p:ph idx="1"/>
          </p:nvPr>
        </p:nvSpPr>
        <p:spPr/>
        <p:txBody>
          <a:bodyPr>
            <a:normAutofit/>
          </a:bodyPr>
          <a:lstStyle/>
          <a:p>
            <a:r>
              <a:rPr lang="en-GB" dirty="0"/>
              <a:t>Foreign munitions are an abundant frustration for OME professionals when discovered.</a:t>
            </a:r>
          </a:p>
          <a:p>
            <a:r>
              <a:rPr lang="en-GB" dirty="0"/>
              <a:t>What is their history and make-up?</a:t>
            </a:r>
          </a:p>
          <a:p>
            <a:r>
              <a:rPr lang="en-GB" dirty="0"/>
              <a:t>What has their storage environment been like?</a:t>
            </a:r>
          </a:p>
          <a:p>
            <a:r>
              <a:rPr lang="en-GB" dirty="0"/>
              <a:t>What hazards do they pose to the population where they are discovered.</a:t>
            </a:r>
          </a:p>
          <a:p>
            <a:r>
              <a:rPr lang="en-GB" dirty="0"/>
              <a:t>What types of disposal method should be prioritised? </a:t>
            </a:r>
          </a:p>
          <a:p>
            <a:r>
              <a:rPr lang="en-GB" dirty="0"/>
              <a:t>Does the country of discovery facilitate the disposal of munitions using energetic materials?</a:t>
            </a:r>
          </a:p>
          <a:p>
            <a:endParaRPr lang="en-GB" dirty="0"/>
          </a:p>
          <a:p>
            <a:endParaRPr lang="en-GB" dirty="0"/>
          </a:p>
        </p:txBody>
      </p:sp>
    </p:spTree>
    <p:extLst>
      <p:ext uri="{BB962C8B-B14F-4D97-AF65-F5344CB8AC3E}">
        <p14:creationId xmlns:p14="http://schemas.microsoft.com/office/powerpoint/2010/main" val="1843583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923C-DD9F-7C1A-FB49-4D8EE8CCAE73}"/>
              </a:ext>
            </a:extLst>
          </p:cNvPr>
          <p:cNvSpPr>
            <a:spLocks noGrp="1"/>
          </p:cNvSpPr>
          <p:nvPr>
            <p:ph type="title"/>
          </p:nvPr>
        </p:nvSpPr>
        <p:spPr/>
        <p:txBody>
          <a:bodyPr/>
          <a:lstStyle/>
          <a:p>
            <a:r>
              <a:rPr lang="en-GB" dirty="0"/>
              <a:t>Images of what has been found</a:t>
            </a:r>
          </a:p>
        </p:txBody>
      </p:sp>
      <p:sp>
        <p:nvSpPr>
          <p:cNvPr id="6" name="Rectangle 2">
            <a:extLst>
              <a:ext uri="{FF2B5EF4-FFF2-40B4-BE49-F238E27FC236}">
                <a16:creationId xmlns:a16="http://schemas.microsoft.com/office/drawing/2014/main" id="{A53AA2A8-A430-3B52-C9E8-AD3AC735288A}"/>
              </a:ext>
            </a:extLst>
          </p:cNvPr>
          <p:cNvSpPr>
            <a:spLocks noChangeArrowheads="1"/>
          </p:cNvSpPr>
          <p:nvPr/>
        </p:nvSpPr>
        <p:spPr bwMode="auto">
          <a:xfrm>
            <a:off x="555585" y="258115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2" descr="A group of wooden barrels&#10;&#10;Description automatically generated">
            <a:extLst>
              <a:ext uri="{FF2B5EF4-FFF2-40B4-BE49-F238E27FC236}">
                <a16:creationId xmlns:a16="http://schemas.microsoft.com/office/drawing/2014/main" id="{A6DF63F6-F561-806F-CB73-BBA03D6A217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37838" y="2809755"/>
            <a:ext cx="5880100" cy="3302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
            <a:extLst>
              <a:ext uri="{FF2B5EF4-FFF2-40B4-BE49-F238E27FC236}">
                <a16:creationId xmlns:a16="http://schemas.microsoft.com/office/drawing/2014/main" id="{7FB9FC5F-10E4-FD5D-B24B-71B52E32159E}"/>
              </a:ext>
            </a:extLst>
          </p:cNvPr>
          <p:cNvSpPr>
            <a:spLocks noChangeArrowheads="1"/>
          </p:cNvSpPr>
          <p:nvPr/>
        </p:nvSpPr>
        <p:spPr bwMode="auto">
          <a:xfrm>
            <a:off x="1012785" y="634035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9" name="Picture 8" descr="A pile of wood logs&#10;&#10;Description automatically generated">
            <a:extLst>
              <a:ext uri="{FF2B5EF4-FFF2-40B4-BE49-F238E27FC236}">
                <a16:creationId xmlns:a16="http://schemas.microsoft.com/office/drawing/2014/main" id="{5F92E3CD-B976-5B6D-99B2-2748528DEE7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74064" y="2809755"/>
            <a:ext cx="5871852" cy="3301995"/>
          </a:xfrm>
          <a:prstGeom prst="rect">
            <a:avLst/>
          </a:prstGeom>
        </p:spPr>
      </p:pic>
    </p:spTree>
    <p:extLst>
      <p:ext uri="{BB962C8B-B14F-4D97-AF65-F5344CB8AC3E}">
        <p14:creationId xmlns:p14="http://schemas.microsoft.com/office/powerpoint/2010/main" val="2368417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0FEDC-6DAE-1FE3-2E9B-29BF80012C11}"/>
              </a:ext>
            </a:extLst>
          </p:cNvPr>
          <p:cNvSpPr>
            <a:spLocks noGrp="1"/>
          </p:cNvSpPr>
          <p:nvPr>
            <p:ph type="title"/>
          </p:nvPr>
        </p:nvSpPr>
        <p:spPr/>
        <p:txBody>
          <a:bodyPr/>
          <a:lstStyle/>
          <a:p>
            <a:r>
              <a:rPr lang="en-GB" dirty="0"/>
              <a:t>Technical Detail Known</a:t>
            </a:r>
          </a:p>
        </p:txBody>
      </p:sp>
      <p:sp>
        <p:nvSpPr>
          <p:cNvPr id="4" name="Content Placeholder 3">
            <a:extLst>
              <a:ext uri="{FF2B5EF4-FFF2-40B4-BE49-F238E27FC236}">
                <a16:creationId xmlns:a16="http://schemas.microsoft.com/office/drawing/2014/main" id="{8FAFA0D4-6F99-30ED-00E4-5AF0AD130374}"/>
              </a:ext>
            </a:extLst>
          </p:cNvPr>
          <p:cNvSpPr>
            <a:spLocks noGrp="1"/>
          </p:cNvSpPr>
          <p:nvPr>
            <p:ph idx="1"/>
          </p:nvPr>
        </p:nvSpPr>
        <p:spPr/>
        <p:txBody>
          <a:bodyPr>
            <a:normAutofit fontScale="92500" lnSpcReduction="20000"/>
          </a:bodyPr>
          <a:lstStyle/>
          <a:p>
            <a:r>
              <a:rPr lang="en-US" dirty="0"/>
              <a:t>There are 41 wooden cases laid beside one another in a crescent-shaped tunnel. Each case is touching the next (see left hand image of previous slide). </a:t>
            </a:r>
          </a:p>
          <a:p>
            <a:r>
              <a:rPr lang="en-US" dirty="0"/>
              <a:t>In the </a:t>
            </a:r>
            <a:r>
              <a:rPr lang="en-US" dirty="0" err="1"/>
              <a:t>centre</a:t>
            </a:r>
            <a:r>
              <a:rPr lang="en-US" dirty="0"/>
              <a:t> of the tunnel, there are 9 cases laid in a double stack (5 on the ground with 4 above – see right hand image)  </a:t>
            </a:r>
          </a:p>
          <a:p>
            <a:r>
              <a:rPr lang="en-US" dirty="0"/>
              <a:t>Markings on case translate to BB-1.</a:t>
            </a:r>
          </a:p>
          <a:p>
            <a:r>
              <a:rPr lang="en-US" dirty="0"/>
              <a:t>Case Dimensions – 700 mm diameter x 800 mm length</a:t>
            </a:r>
          </a:p>
          <a:p>
            <a:r>
              <a:rPr lang="en-US" dirty="0"/>
              <a:t>Internal dimensions of cylinder 432 mm diameter x 711 mm length</a:t>
            </a:r>
          </a:p>
          <a:p>
            <a:r>
              <a:rPr lang="en-US" dirty="0"/>
              <a:t>All-up weight (AUW) estimated at 166 kg from the package markings</a:t>
            </a:r>
          </a:p>
          <a:p>
            <a:r>
              <a:rPr lang="en-US" dirty="0"/>
              <a:t>A pistol 305 mm long and 115 mm maximum diameter appears to be fitted to all but one munition.</a:t>
            </a:r>
          </a:p>
          <a:p>
            <a:r>
              <a:rPr lang="en-US" dirty="0"/>
              <a:t>Fine yellow crystals are apparent on the visible threads around the piston.</a:t>
            </a:r>
          </a:p>
        </p:txBody>
      </p:sp>
    </p:spTree>
    <p:extLst>
      <p:ext uri="{BB962C8B-B14F-4D97-AF65-F5344CB8AC3E}">
        <p14:creationId xmlns:p14="http://schemas.microsoft.com/office/powerpoint/2010/main" val="1362329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923C-DD9F-7C1A-FB49-4D8EE8CCAE73}"/>
              </a:ext>
            </a:extLst>
          </p:cNvPr>
          <p:cNvSpPr>
            <a:spLocks noGrp="1"/>
          </p:cNvSpPr>
          <p:nvPr>
            <p:ph type="title"/>
          </p:nvPr>
        </p:nvSpPr>
        <p:spPr/>
        <p:txBody>
          <a:bodyPr/>
          <a:lstStyle/>
          <a:p>
            <a:r>
              <a:rPr lang="en-GB" dirty="0"/>
              <a:t>Discovery Location - </a:t>
            </a:r>
          </a:p>
        </p:txBody>
      </p:sp>
      <p:sp>
        <p:nvSpPr>
          <p:cNvPr id="6" name="Rectangle 2">
            <a:extLst>
              <a:ext uri="{FF2B5EF4-FFF2-40B4-BE49-F238E27FC236}">
                <a16:creationId xmlns:a16="http://schemas.microsoft.com/office/drawing/2014/main" id="{A53AA2A8-A430-3B52-C9E8-AD3AC735288A}"/>
              </a:ext>
            </a:extLst>
          </p:cNvPr>
          <p:cNvSpPr>
            <a:spLocks noChangeArrowheads="1"/>
          </p:cNvSpPr>
          <p:nvPr/>
        </p:nvSpPr>
        <p:spPr bwMode="auto">
          <a:xfrm>
            <a:off x="555585" y="258115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7" name="Rectangle 3">
            <a:extLst>
              <a:ext uri="{FF2B5EF4-FFF2-40B4-BE49-F238E27FC236}">
                <a16:creationId xmlns:a16="http://schemas.microsoft.com/office/drawing/2014/main" id="{7FB9FC5F-10E4-FD5D-B24B-71B52E32159E}"/>
              </a:ext>
            </a:extLst>
          </p:cNvPr>
          <p:cNvSpPr>
            <a:spLocks noChangeArrowheads="1"/>
          </p:cNvSpPr>
          <p:nvPr/>
        </p:nvSpPr>
        <p:spPr bwMode="auto">
          <a:xfrm>
            <a:off x="1012785" y="634035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 name="Rectangle 2">
            <a:extLst>
              <a:ext uri="{FF2B5EF4-FFF2-40B4-BE49-F238E27FC236}">
                <a16:creationId xmlns:a16="http://schemas.microsoft.com/office/drawing/2014/main" id="{4F8A4A33-EF47-AD68-754B-EEEC65BAEB29}"/>
              </a:ext>
            </a:extLst>
          </p:cNvPr>
          <p:cNvSpPr>
            <a:spLocks noChangeArrowheads="1"/>
          </p:cNvSpPr>
          <p:nvPr/>
        </p:nvSpPr>
        <p:spPr bwMode="auto">
          <a:xfrm>
            <a:off x="991565" y="2210764"/>
            <a:ext cx="2112180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5" name="Picture 4" descr="A map of a city&#10;&#10;Description automatically generated">
            <a:extLst>
              <a:ext uri="{FF2B5EF4-FFF2-40B4-BE49-F238E27FC236}">
                <a16:creationId xmlns:a16="http://schemas.microsoft.com/office/drawing/2014/main" id="{93B2C7C6-A72D-0DF0-0926-CC1BDDC7CA4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81489" y="2329964"/>
            <a:ext cx="5243331" cy="4366299"/>
          </a:xfrm>
          <a:prstGeom prst="rect">
            <a:avLst/>
          </a:prstGeom>
        </p:spPr>
      </p:pic>
      <p:pic>
        <p:nvPicPr>
          <p:cNvPr id="11" name="Picture 10">
            <a:extLst>
              <a:ext uri="{FF2B5EF4-FFF2-40B4-BE49-F238E27FC236}">
                <a16:creationId xmlns:a16="http://schemas.microsoft.com/office/drawing/2014/main" id="{48F4C6A9-A09A-923B-D8B0-E794BA1FB56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66633" y="2329965"/>
            <a:ext cx="6486817" cy="4366299"/>
          </a:xfrm>
          <a:prstGeom prst="rect">
            <a:avLst/>
          </a:prstGeom>
        </p:spPr>
      </p:pic>
      <mc:AlternateContent xmlns:mc="http://schemas.openxmlformats.org/markup-compatibility/2006" xmlns:p14="http://schemas.microsoft.com/office/powerpoint/2010/main">
        <mc:Choice Requires="p14">
          <p:contentPart p14:bwMode="auto" r:id="rId4">
            <p14:nvContentPartPr>
              <p14:cNvPr id="14" name="Ink 13">
                <a:extLst>
                  <a:ext uri="{FF2B5EF4-FFF2-40B4-BE49-F238E27FC236}">
                    <a16:creationId xmlns:a16="http://schemas.microsoft.com/office/drawing/2014/main" id="{EABE3ED0-172E-F74E-230F-45B90C293DF9}"/>
                  </a:ext>
                </a:extLst>
              </p14:cNvPr>
              <p14:cNvContentPartPr/>
              <p14:nvPr/>
            </p14:nvContentPartPr>
            <p14:xfrm>
              <a:off x="8753342" y="4343365"/>
              <a:ext cx="916920" cy="803880"/>
            </p14:xfrm>
          </p:contentPart>
        </mc:Choice>
        <mc:Fallback xmlns="">
          <p:pic>
            <p:nvPicPr>
              <p:cNvPr id="14" name="Ink 13">
                <a:extLst>
                  <a:ext uri="{FF2B5EF4-FFF2-40B4-BE49-F238E27FC236}">
                    <a16:creationId xmlns:a16="http://schemas.microsoft.com/office/drawing/2014/main" id="{EABE3ED0-172E-F74E-230F-45B90C293DF9}"/>
                  </a:ext>
                </a:extLst>
              </p:cNvPr>
              <p:cNvPicPr/>
              <p:nvPr/>
            </p:nvPicPr>
            <p:blipFill>
              <a:blip r:embed="rId5"/>
              <a:stretch>
                <a:fillRect/>
              </a:stretch>
            </p:blipFill>
            <p:spPr>
              <a:xfrm>
                <a:off x="8744702" y="4334365"/>
                <a:ext cx="934560" cy="821520"/>
              </a:xfrm>
              <a:prstGeom prst="rect">
                <a:avLst/>
              </a:prstGeom>
            </p:spPr>
          </p:pic>
        </mc:Fallback>
      </mc:AlternateContent>
      <p:pic>
        <p:nvPicPr>
          <p:cNvPr id="8" name="Picture 7" descr="A screenshot of a number&#10;&#10;Description automatically generated">
            <a:extLst>
              <a:ext uri="{FF2B5EF4-FFF2-40B4-BE49-F238E27FC236}">
                <a16:creationId xmlns:a16="http://schemas.microsoft.com/office/drawing/2014/main" id="{7DF645E0-B908-70C7-B89C-0F93A0B54F3B}"/>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6042867" y="826374"/>
            <a:ext cx="3873500" cy="977900"/>
          </a:xfrm>
          <a:prstGeom prst="rect">
            <a:avLst/>
          </a:prstGeom>
        </p:spPr>
      </p:pic>
    </p:spTree>
    <p:extLst>
      <p:ext uri="{BB962C8B-B14F-4D97-AF65-F5344CB8AC3E}">
        <p14:creationId xmlns:p14="http://schemas.microsoft.com/office/powerpoint/2010/main" val="2131971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923C-DD9F-7C1A-FB49-4D8EE8CCAE73}"/>
              </a:ext>
            </a:extLst>
          </p:cNvPr>
          <p:cNvSpPr>
            <a:spLocks noGrp="1"/>
          </p:cNvSpPr>
          <p:nvPr>
            <p:ph type="title"/>
          </p:nvPr>
        </p:nvSpPr>
        <p:spPr/>
        <p:txBody>
          <a:bodyPr/>
          <a:lstStyle/>
          <a:p>
            <a:r>
              <a:rPr lang="en-GB" dirty="0"/>
              <a:t>Discovery Location</a:t>
            </a:r>
          </a:p>
        </p:txBody>
      </p:sp>
      <p:sp>
        <p:nvSpPr>
          <p:cNvPr id="6" name="Rectangle 2">
            <a:extLst>
              <a:ext uri="{FF2B5EF4-FFF2-40B4-BE49-F238E27FC236}">
                <a16:creationId xmlns:a16="http://schemas.microsoft.com/office/drawing/2014/main" id="{A53AA2A8-A430-3B52-C9E8-AD3AC735288A}"/>
              </a:ext>
            </a:extLst>
          </p:cNvPr>
          <p:cNvSpPr>
            <a:spLocks noChangeArrowheads="1"/>
          </p:cNvSpPr>
          <p:nvPr/>
        </p:nvSpPr>
        <p:spPr bwMode="auto">
          <a:xfrm>
            <a:off x="555585" y="258115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7" name="Rectangle 3">
            <a:extLst>
              <a:ext uri="{FF2B5EF4-FFF2-40B4-BE49-F238E27FC236}">
                <a16:creationId xmlns:a16="http://schemas.microsoft.com/office/drawing/2014/main" id="{7FB9FC5F-10E4-FD5D-B24B-71B52E32159E}"/>
              </a:ext>
            </a:extLst>
          </p:cNvPr>
          <p:cNvSpPr>
            <a:spLocks noChangeArrowheads="1"/>
          </p:cNvSpPr>
          <p:nvPr/>
        </p:nvSpPr>
        <p:spPr bwMode="auto">
          <a:xfrm>
            <a:off x="1012785" y="634035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 name="Rectangle 2">
            <a:extLst>
              <a:ext uri="{FF2B5EF4-FFF2-40B4-BE49-F238E27FC236}">
                <a16:creationId xmlns:a16="http://schemas.microsoft.com/office/drawing/2014/main" id="{4F8A4A33-EF47-AD68-754B-EEEC65BAEB29}"/>
              </a:ext>
            </a:extLst>
          </p:cNvPr>
          <p:cNvSpPr>
            <a:spLocks noChangeArrowheads="1"/>
          </p:cNvSpPr>
          <p:nvPr/>
        </p:nvSpPr>
        <p:spPr bwMode="auto">
          <a:xfrm>
            <a:off x="991565" y="2210764"/>
            <a:ext cx="2112180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5" name="Picture 4" descr="A screenshot of a number&#10;&#10;Description automatically generated">
            <a:extLst>
              <a:ext uri="{FF2B5EF4-FFF2-40B4-BE49-F238E27FC236}">
                <a16:creationId xmlns:a16="http://schemas.microsoft.com/office/drawing/2014/main" id="{7C5DFEB1-E100-18B0-1E8A-1FBB555CAA1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042867" y="826374"/>
            <a:ext cx="3873500" cy="977900"/>
          </a:xfrm>
          <a:prstGeom prst="rect">
            <a:avLst/>
          </a:prstGeom>
        </p:spPr>
      </p:pic>
      <p:grpSp>
        <p:nvGrpSpPr>
          <p:cNvPr id="2116" name="Group 2115">
            <a:extLst>
              <a:ext uri="{FF2B5EF4-FFF2-40B4-BE49-F238E27FC236}">
                <a16:creationId xmlns:a16="http://schemas.microsoft.com/office/drawing/2014/main" id="{4D8D7071-0699-CDD2-05A2-46FE667FEE2C}"/>
              </a:ext>
            </a:extLst>
          </p:cNvPr>
          <p:cNvGrpSpPr/>
          <p:nvPr/>
        </p:nvGrpSpPr>
        <p:grpSpPr>
          <a:xfrm>
            <a:off x="1213413" y="2378542"/>
            <a:ext cx="9965802" cy="4445951"/>
            <a:chOff x="1213413" y="2378542"/>
            <a:chExt cx="9965802" cy="4445951"/>
          </a:xfrm>
        </p:grpSpPr>
        <p:pic>
          <p:nvPicPr>
            <p:cNvPr id="2049" name="Picture 1" descr="An aerial view of a desert area&#10;&#10;Description automatically generated">
              <a:extLst>
                <a:ext uri="{FF2B5EF4-FFF2-40B4-BE49-F238E27FC236}">
                  <a16:creationId xmlns:a16="http://schemas.microsoft.com/office/drawing/2014/main" id="{3C9E5300-A741-CCD3-D545-B17C408583FA}"/>
                </a:ext>
              </a:extLst>
            </p:cNvPr>
            <p:cNvPicPr>
              <a:picLocks noChangeAspect="1" noChangeArrowheads="1"/>
            </p:cNvPicPr>
            <p:nvPr/>
          </p:nvPicPr>
          <p:blipFill>
            <a:blip r:embed="rId3" r:link="rId4" cstate="screen">
              <a:extLst>
                <a:ext uri="{28A0092B-C50C-407E-A947-70E740481C1C}">
                  <a14:useLocalDpi xmlns:a14="http://schemas.microsoft.com/office/drawing/2010/main"/>
                </a:ext>
              </a:extLst>
            </a:blip>
            <a:srcRect/>
            <a:stretch>
              <a:fillRect/>
            </a:stretch>
          </p:blipFill>
          <p:spPr bwMode="auto">
            <a:xfrm>
              <a:off x="1213413" y="2378542"/>
              <a:ext cx="9965802" cy="4445951"/>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A6DF3D4F-AB1A-4E37-CA2F-96B896A36336}"/>
                    </a:ext>
                  </a:extLst>
                </p14:cNvPr>
                <p14:cNvContentPartPr/>
                <p14:nvPr/>
              </p14:nvContentPartPr>
              <p14:xfrm>
                <a:off x="3808560" y="3861207"/>
                <a:ext cx="360" cy="360"/>
              </p14:xfrm>
            </p:contentPart>
          </mc:Choice>
          <mc:Fallback xmlns="">
            <p:pic>
              <p:nvPicPr>
                <p:cNvPr id="4" name="Ink 3">
                  <a:extLst>
                    <a:ext uri="{FF2B5EF4-FFF2-40B4-BE49-F238E27FC236}">
                      <a16:creationId xmlns:a16="http://schemas.microsoft.com/office/drawing/2014/main" id="{A6DF3D4F-AB1A-4E37-CA2F-96B896A36336}"/>
                    </a:ext>
                  </a:extLst>
                </p:cNvPr>
                <p:cNvPicPr/>
                <p:nvPr/>
              </p:nvPicPr>
              <p:blipFill>
                <a:blip r:embed="rId6"/>
                <a:stretch>
                  <a:fillRect/>
                </a:stretch>
              </p:blipFill>
              <p:spPr>
                <a:xfrm>
                  <a:off x="3799560" y="3852207"/>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2FC5B83F-92C1-A22A-E2CF-1E65355F000C}"/>
                    </a:ext>
                  </a:extLst>
                </p14:cNvPr>
                <p14:cNvContentPartPr/>
                <p14:nvPr/>
              </p14:nvContentPartPr>
              <p14:xfrm>
                <a:off x="4353600" y="2778687"/>
                <a:ext cx="360" cy="360"/>
              </p14:xfrm>
            </p:contentPart>
          </mc:Choice>
          <mc:Fallback xmlns="">
            <p:pic>
              <p:nvPicPr>
                <p:cNvPr id="8" name="Ink 7">
                  <a:extLst>
                    <a:ext uri="{FF2B5EF4-FFF2-40B4-BE49-F238E27FC236}">
                      <a16:creationId xmlns:a16="http://schemas.microsoft.com/office/drawing/2014/main" id="{2FC5B83F-92C1-A22A-E2CF-1E65355F000C}"/>
                    </a:ext>
                  </a:extLst>
                </p:cNvPr>
                <p:cNvPicPr/>
                <p:nvPr/>
              </p:nvPicPr>
              <p:blipFill>
                <a:blip r:embed="rId6"/>
                <a:stretch>
                  <a:fillRect/>
                </a:stretch>
              </p:blipFill>
              <p:spPr>
                <a:xfrm>
                  <a:off x="4344600" y="2769687"/>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22E5634C-1682-765F-8DF4-560A85BF1176}"/>
                    </a:ext>
                  </a:extLst>
                </p14:cNvPr>
                <p14:cNvContentPartPr/>
                <p14:nvPr/>
              </p14:nvContentPartPr>
              <p14:xfrm>
                <a:off x="5667354" y="3967047"/>
                <a:ext cx="1794240" cy="1368000"/>
              </p14:xfrm>
            </p:contentPart>
          </mc:Choice>
          <mc:Fallback xmlns="">
            <p:pic>
              <p:nvPicPr>
                <p:cNvPr id="9" name="Ink 8">
                  <a:extLst>
                    <a:ext uri="{FF2B5EF4-FFF2-40B4-BE49-F238E27FC236}">
                      <a16:creationId xmlns:a16="http://schemas.microsoft.com/office/drawing/2014/main" id="{22E5634C-1682-765F-8DF4-560A85BF1176}"/>
                    </a:ext>
                  </a:extLst>
                </p:cNvPr>
                <p:cNvPicPr/>
                <p:nvPr/>
              </p:nvPicPr>
              <p:blipFill>
                <a:blip r:embed="rId9"/>
                <a:stretch>
                  <a:fillRect/>
                </a:stretch>
              </p:blipFill>
              <p:spPr>
                <a:xfrm>
                  <a:off x="5658354" y="3958045"/>
                  <a:ext cx="1811880" cy="1385645"/>
                </a:xfrm>
                <a:prstGeom prst="rect">
                  <a:avLst/>
                </a:prstGeom>
              </p:spPr>
            </p:pic>
          </mc:Fallback>
        </mc:AlternateContent>
        <p:pic>
          <p:nvPicPr>
            <p:cNvPr id="2053" name="Picture 2052" descr="A drawing of a toilet&#10;&#10;Description automatically generated">
              <a:extLst>
                <a:ext uri="{FF2B5EF4-FFF2-40B4-BE49-F238E27FC236}">
                  <a16:creationId xmlns:a16="http://schemas.microsoft.com/office/drawing/2014/main" id="{E7943032-143D-127D-7D4A-A59F74AAA027}"/>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r="-2"/>
            <a:stretch/>
          </p:blipFill>
          <p:spPr>
            <a:xfrm rot="18695714">
              <a:off x="4223147" y="2717795"/>
              <a:ext cx="872999" cy="860557"/>
            </a:xfrm>
            <a:prstGeom prst="rect">
              <a:avLst/>
            </a:prstGeom>
          </p:spPr>
        </p:pic>
        <p:sp>
          <p:nvSpPr>
            <p:cNvPr id="2056" name="TextBox 2055">
              <a:extLst>
                <a:ext uri="{FF2B5EF4-FFF2-40B4-BE49-F238E27FC236}">
                  <a16:creationId xmlns:a16="http://schemas.microsoft.com/office/drawing/2014/main" id="{860B4C3E-3E99-F0D9-897C-9BB49BCADC11}"/>
                </a:ext>
              </a:extLst>
            </p:cNvPr>
            <p:cNvSpPr txBox="1"/>
            <p:nvPr/>
          </p:nvSpPr>
          <p:spPr>
            <a:xfrm rot="18695714">
              <a:off x="4594478" y="3027285"/>
              <a:ext cx="505267" cy="369332"/>
            </a:xfrm>
            <a:prstGeom prst="rect">
              <a:avLst/>
            </a:prstGeom>
            <a:noFill/>
          </p:spPr>
          <p:txBody>
            <a:bodyPr wrap="none" rtlCol="0">
              <a:spAutoFit/>
            </a:bodyPr>
            <a:lstStyle/>
            <a:p>
              <a:r>
                <a:rPr lang="en-US" dirty="0">
                  <a:solidFill>
                    <a:schemeClr val="bg1"/>
                  </a:solidFill>
                </a:rPr>
                <a:t>20 </a:t>
              </a:r>
            </a:p>
          </p:txBody>
        </p:sp>
        <p:sp>
          <p:nvSpPr>
            <p:cNvPr id="2057" name="TextBox 2056">
              <a:extLst>
                <a:ext uri="{FF2B5EF4-FFF2-40B4-BE49-F238E27FC236}">
                  <a16:creationId xmlns:a16="http://schemas.microsoft.com/office/drawing/2014/main" id="{4B72C3CD-3F51-A105-67AA-7281AAA36605}"/>
                </a:ext>
              </a:extLst>
            </p:cNvPr>
            <p:cNvSpPr txBox="1"/>
            <p:nvPr/>
          </p:nvSpPr>
          <p:spPr>
            <a:xfrm rot="18695714">
              <a:off x="4515706" y="2894689"/>
              <a:ext cx="505267" cy="369332"/>
            </a:xfrm>
            <a:prstGeom prst="rect">
              <a:avLst/>
            </a:prstGeom>
            <a:noFill/>
          </p:spPr>
          <p:txBody>
            <a:bodyPr wrap="none" rtlCol="0">
              <a:spAutoFit/>
            </a:bodyPr>
            <a:lstStyle/>
            <a:p>
              <a:r>
                <a:rPr lang="en-US" dirty="0">
                  <a:solidFill>
                    <a:schemeClr val="bg1"/>
                  </a:solidFill>
                </a:rPr>
                <a:t>10 </a:t>
              </a:r>
            </a:p>
          </p:txBody>
        </p:sp>
        <p:sp>
          <p:nvSpPr>
            <p:cNvPr id="2058" name="Can 2057">
              <a:extLst>
                <a:ext uri="{FF2B5EF4-FFF2-40B4-BE49-F238E27FC236}">
                  <a16:creationId xmlns:a16="http://schemas.microsoft.com/office/drawing/2014/main" id="{92DE880A-9CC9-DBA2-DFF9-661777F72964}"/>
                </a:ext>
              </a:extLst>
            </p:cNvPr>
            <p:cNvSpPr/>
            <p:nvPr/>
          </p:nvSpPr>
          <p:spPr>
            <a:xfrm rot="16435795">
              <a:off x="4412895" y="3081570"/>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Can 2058">
              <a:extLst>
                <a:ext uri="{FF2B5EF4-FFF2-40B4-BE49-F238E27FC236}">
                  <a16:creationId xmlns:a16="http://schemas.microsoft.com/office/drawing/2014/main" id="{C0EB332D-A4EE-0E59-933D-84FD04DFB1FF}"/>
                </a:ext>
              </a:extLst>
            </p:cNvPr>
            <p:cNvSpPr/>
            <p:nvPr/>
          </p:nvSpPr>
          <p:spPr>
            <a:xfrm rot="16119261">
              <a:off x="4414776" y="3120244"/>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Can 2059">
              <a:extLst>
                <a:ext uri="{FF2B5EF4-FFF2-40B4-BE49-F238E27FC236}">
                  <a16:creationId xmlns:a16="http://schemas.microsoft.com/office/drawing/2014/main" id="{57D7742C-24B4-1D27-E0A2-E56CD575A805}"/>
                </a:ext>
              </a:extLst>
            </p:cNvPr>
            <p:cNvSpPr/>
            <p:nvPr/>
          </p:nvSpPr>
          <p:spPr>
            <a:xfrm rot="16008067">
              <a:off x="4420905" y="3159457"/>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Can 2060">
              <a:extLst>
                <a:ext uri="{FF2B5EF4-FFF2-40B4-BE49-F238E27FC236}">
                  <a16:creationId xmlns:a16="http://schemas.microsoft.com/office/drawing/2014/main" id="{198A24CA-11A0-F900-2AAB-06CE94B75B37}"/>
                </a:ext>
              </a:extLst>
            </p:cNvPr>
            <p:cNvSpPr/>
            <p:nvPr/>
          </p:nvSpPr>
          <p:spPr>
            <a:xfrm rot="15996986">
              <a:off x="4434546" y="3199727"/>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Can 2061">
              <a:extLst>
                <a:ext uri="{FF2B5EF4-FFF2-40B4-BE49-F238E27FC236}">
                  <a16:creationId xmlns:a16="http://schemas.microsoft.com/office/drawing/2014/main" id="{AFFF31CE-263D-C496-F626-47F9422A690B}"/>
                </a:ext>
              </a:extLst>
            </p:cNvPr>
            <p:cNvSpPr/>
            <p:nvPr/>
          </p:nvSpPr>
          <p:spPr>
            <a:xfrm rot="14407773">
              <a:off x="4449676" y="3257241"/>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Can 2062">
              <a:extLst>
                <a:ext uri="{FF2B5EF4-FFF2-40B4-BE49-F238E27FC236}">
                  <a16:creationId xmlns:a16="http://schemas.microsoft.com/office/drawing/2014/main" id="{B86032BB-EA9C-1488-2D74-1EC3216C028D}"/>
                </a:ext>
              </a:extLst>
            </p:cNvPr>
            <p:cNvSpPr/>
            <p:nvPr/>
          </p:nvSpPr>
          <p:spPr>
            <a:xfrm rot="14407773">
              <a:off x="4472017" y="3297913"/>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Can 2063">
              <a:extLst>
                <a:ext uri="{FF2B5EF4-FFF2-40B4-BE49-F238E27FC236}">
                  <a16:creationId xmlns:a16="http://schemas.microsoft.com/office/drawing/2014/main" id="{5BE56CF8-1484-F794-4AB9-9D13C7CCD81A}"/>
                </a:ext>
              </a:extLst>
            </p:cNvPr>
            <p:cNvSpPr/>
            <p:nvPr/>
          </p:nvSpPr>
          <p:spPr>
            <a:xfrm rot="14407773">
              <a:off x="4534980" y="3363616"/>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Can 2064">
              <a:extLst>
                <a:ext uri="{FF2B5EF4-FFF2-40B4-BE49-F238E27FC236}">
                  <a16:creationId xmlns:a16="http://schemas.microsoft.com/office/drawing/2014/main" id="{1573CE66-20C1-A324-E68D-6E0A073F32ED}"/>
                </a:ext>
              </a:extLst>
            </p:cNvPr>
            <p:cNvSpPr/>
            <p:nvPr/>
          </p:nvSpPr>
          <p:spPr>
            <a:xfrm rot="14407773">
              <a:off x="4498620" y="3333015"/>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Can 2065">
              <a:extLst>
                <a:ext uri="{FF2B5EF4-FFF2-40B4-BE49-F238E27FC236}">
                  <a16:creationId xmlns:a16="http://schemas.microsoft.com/office/drawing/2014/main" id="{CF8AB743-F603-4271-F38E-6A9553C48CE3}"/>
                </a:ext>
              </a:extLst>
            </p:cNvPr>
            <p:cNvSpPr/>
            <p:nvPr/>
          </p:nvSpPr>
          <p:spPr>
            <a:xfrm rot="14407773">
              <a:off x="4572877" y="3389495"/>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Can 2066">
              <a:extLst>
                <a:ext uri="{FF2B5EF4-FFF2-40B4-BE49-F238E27FC236}">
                  <a16:creationId xmlns:a16="http://schemas.microsoft.com/office/drawing/2014/main" id="{EC1FDCF3-7951-8F5D-5AA0-C7379CB95FF8}"/>
                </a:ext>
              </a:extLst>
            </p:cNvPr>
            <p:cNvSpPr/>
            <p:nvPr/>
          </p:nvSpPr>
          <p:spPr>
            <a:xfrm rot="14407773">
              <a:off x="4617376" y="341414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Can 2067">
              <a:extLst>
                <a:ext uri="{FF2B5EF4-FFF2-40B4-BE49-F238E27FC236}">
                  <a16:creationId xmlns:a16="http://schemas.microsoft.com/office/drawing/2014/main" id="{2B5F3ADC-60AA-30B3-DBFE-FAD773C98286}"/>
                </a:ext>
              </a:extLst>
            </p:cNvPr>
            <p:cNvSpPr/>
            <p:nvPr/>
          </p:nvSpPr>
          <p:spPr>
            <a:xfrm rot="18695714">
              <a:off x="4506792" y="2922114"/>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Can 2068">
              <a:extLst>
                <a:ext uri="{FF2B5EF4-FFF2-40B4-BE49-F238E27FC236}">
                  <a16:creationId xmlns:a16="http://schemas.microsoft.com/office/drawing/2014/main" id="{C385C44D-7094-8D01-94CD-FB24C8779151}"/>
                </a:ext>
              </a:extLst>
            </p:cNvPr>
            <p:cNvSpPr/>
            <p:nvPr/>
          </p:nvSpPr>
          <p:spPr>
            <a:xfrm rot="18695714">
              <a:off x="4498228" y="2930452"/>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Can 2069">
              <a:extLst>
                <a:ext uri="{FF2B5EF4-FFF2-40B4-BE49-F238E27FC236}">
                  <a16:creationId xmlns:a16="http://schemas.microsoft.com/office/drawing/2014/main" id="{7A7E9A16-FAC9-74BA-1F10-25D043BC149E}"/>
                </a:ext>
              </a:extLst>
            </p:cNvPr>
            <p:cNvSpPr/>
            <p:nvPr/>
          </p:nvSpPr>
          <p:spPr>
            <a:xfrm rot="18695714">
              <a:off x="4476403" y="2953999"/>
              <a:ext cx="35179"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1" name="Can 2070">
              <a:extLst>
                <a:ext uri="{FF2B5EF4-FFF2-40B4-BE49-F238E27FC236}">
                  <a16:creationId xmlns:a16="http://schemas.microsoft.com/office/drawing/2014/main" id="{E8696EEE-D898-00B6-C795-549F0AAAE618}"/>
                </a:ext>
              </a:extLst>
            </p:cNvPr>
            <p:cNvSpPr/>
            <p:nvPr/>
          </p:nvSpPr>
          <p:spPr>
            <a:xfrm rot="18695714" flipH="1">
              <a:off x="4456843" y="2978315"/>
              <a:ext cx="35179"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Can 2071">
              <a:extLst>
                <a:ext uri="{FF2B5EF4-FFF2-40B4-BE49-F238E27FC236}">
                  <a16:creationId xmlns:a16="http://schemas.microsoft.com/office/drawing/2014/main" id="{5BEBF724-F11B-E4E7-3B21-DF5B247DBE17}"/>
                </a:ext>
              </a:extLst>
            </p:cNvPr>
            <p:cNvSpPr/>
            <p:nvPr/>
          </p:nvSpPr>
          <p:spPr>
            <a:xfrm rot="18695714">
              <a:off x="4420270" y="3020831"/>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3" name="Can 2072">
              <a:extLst>
                <a:ext uri="{FF2B5EF4-FFF2-40B4-BE49-F238E27FC236}">
                  <a16:creationId xmlns:a16="http://schemas.microsoft.com/office/drawing/2014/main" id="{8AAECD2A-2742-463F-975C-BEBCD02FE27E}"/>
                </a:ext>
              </a:extLst>
            </p:cNvPr>
            <p:cNvSpPr/>
            <p:nvPr/>
          </p:nvSpPr>
          <p:spPr>
            <a:xfrm rot="18695714">
              <a:off x="4433506" y="3005920"/>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Can 2073">
              <a:extLst>
                <a:ext uri="{FF2B5EF4-FFF2-40B4-BE49-F238E27FC236}">
                  <a16:creationId xmlns:a16="http://schemas.microsoft.com/office/drawing/2014/main" id="{A40A374D-38B8-3677-315B-2C0C93E0B6FB}"/>
                </a:ext>
              </a:extLst>
            </p:cNvPr>
            <p:cNvSpPr/>
            <p:nvPr/>
          </p:nvSpPr>
          <p:spPr>
            <a:xfrm rot="20387619">
              <a:off x="4553140" y="2898412"/>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5" name="Can 2074">
              <a:extLst>
                <a:ext uri="{FF2B5EF4-FFF2-40B4-BE49-F238E27FC236}">
                  <a16:creationId xmlns:a16="http://schemas.microsoft.com/office/drawing/2014/main" id="{B0453321-61F0-1042-0712-1E018D925A1B}"/>
                </a:ext>
              </a:extLst>
            </p:cNvPr>
            <p:cNvSpPr/>
            <p:nvPr/>
          </p:nvSpPr>
          <p:spPr>
            <a:xfrm rot="94877">
              <a:off x="4597265" y="289555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6" name="Can 2075">
              <a:extLst>
                <a:ext uri="{FF2B5EF4-FFF2-40B4-BE49-F238E27FC236}">
                  <a16:creationId xmlns:a16="http://schemas.microsoft.com/office/drawing/2014/main" id="{46C8ED2B-8126-E129-6342-29507B77DC87}"/>
                </a:ext>
              </a:extLst>
            </p:cNvPr>
            <p:cNvSpPr/>
            <p:nvPr/>
          </p:nvSpPr>
          <p:spPr>
            <a:xfrm rot="287731">
              <a:off x="4637846" y="2890610"/>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7" name="Can 2076">
              <a:extLst>
                <a:ext uri="{FF2B5EF4-FFF2-40B4-BE49-F238E27FC236}">
                  <a16:creationId xmlns:a16="http://schemas.microsoft.com/office/drawing/2014/main" id="{BC2B4A19-8DF2-6A6C-1EB0-AD1A2B1D9592}"/>
                </a:ext>
              </a:extLst>
            </p:cNvPr>
            <p:cNvSpPr/>
            <p:nvPr/>
          </p:nvSpPr>
          <p:spPr>
            <a:xfrm rot="14407773">
              <a:off x="4662925" y="3437172"/>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8" name="Can 2077">
              <a:extLst>
                <a:ext uri="{FF2B5EF4-FFF2-40B4-BE49-F238E27FC236}">
                  <a16:creationId xmlns:a16="http://schemas.microsoft.com/office/drawing/2014/main" id="{01CE0CDA-B675-CA89-7D44-3173399630C1}"/>
                </a:ext>
              </a:extLst>
            </p:cNvPr>
            <p:cNvSpPr/>
            <p:nvPr/>
          </p:nvSpPr>
          <p:spPr>
            <a:xfrm rot="14407773">
              <a:off x="4702830" y="3460951"/>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9" name="Can 2078">
              <a:extLst>
                <a:ext uri="{FF2B5EF4-FFF2-40B4-BE49-F238E27FC236}">
                  <a16:creationId xmlns:a16="http://schemas.microsoft.com/office/drawing/2014/main" id="{E4379BED-3653-26CB-C346-CEAD7DCB9A9E}"/>
                </a:ext>
              </a:extLst>
            </p:cNvPr>
            <p:cNvSpPr/>
            <p:nvPr/>
          </p:nvSpPr>
          <p:spPr>
            <a:xfrm rot="14407773">
              <a:off x="4739158" y="3480972"/>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0" name="Can 2079">
              <a:extLst>
                <a:ext uri="{FF2B5EF4-FFF2-40B4-BE49-F238E27FC236}">
                  <a16:creationId xmlns:a16="http://schemas.microsoft.com/office/drawing/2014/main" id="{A0771A1D-727F-80EE-410F-E37B4F25BD60}"/>
                </a:ext>
              </a:extLst>
            </p:cNvPr>
            <p:cNvSpPr/>
            <p:nvPr/>
          </p:nvSpPr>
          <p:spPr>
            <a:xfrm rot="14407773">
              <a:off x="4774762" y="3494954"/>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1" name="Can 2080">
              <a:extLst>
                <a:ext uri="{FF2B5EF4-FFF2-40B4-BE49-F238E27FC236}">
                  <a16:creationId xmlns:a16="http://schemas.microsoft.com/office/drawing/2014/main" id="{F23D5A45-EE8C-03F2-18C4-7F40F3ED9F31}"/>
                </a:ext>
              </a:extLst>
            </p:cNvPr>
            <p:cNvSpPr/>
            <p:nvPr/>
          </p:nvSpPr>
          <p:spPr>
            <a:xfrm rot="14407773">
              <a:off x="4437696" y="3234848"/>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2" name="Can 2081">
              <a:extLst>
                <a:ext uri="{FF2B5EF4-FFF2-40B4-BE49-F238E27FC236}">
                  <a16:creationId xmlns:a16="http://schemas.microsoft.com/office/drawing/2014/main" id="{D0D69035-14E0-BF71-29D8-F87D99A5DA87}"/>
                </a:ext>
              </a:extLst>
            </p:cNvPr>
            <p:cNvSpPr/>
            <p:nvPr/>
          </p:nvSpPr>
          <p:spPr>
            <a:xfrm rot="17766167">
              <a:off x="4315265" y="2936552"/>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3" name="Can 2082">
              <a:extLst>
                <a:ext uri="{FF2B5EF4-FFF2-40B4-BE49-F238E27FC236}">
                  <a16:creationId xmlns:a16="http://schemas.microsoft.com/office/drawing/2014/main" id="{8936E665-8DDD-B786-8B66-6127793D68EF}"/>
                </a:ext>
              </a:extLst>
            </p:cNvPr>
            <p:cNvSpPr/>
            <p:nvPr/>
          </p:nvSpPr>
          <p:spPr>
            <a:xfrm rot="14407773">
              <a:off x="4336940" y="2898823"/>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4" name="Can 2083">
              <a:extLst>
                <a:ext uri="{FF2B5EF4-FFF2-40B4-BE49-F238E27FC236}">
                  <a16:creationId xmlns:a16="http://schemas.microsoft.com/office/drawing/2014/main" id="{35D86478-5B9E-35DE-EF9F-720261158992}"/>
                </a:ext>
              </a:extLst>
            </p:cNvPr>
            <p:cNvSpPr/>
            <p:nvPr/>
          </p:nvSpPr>
          <p:spPr>
            <a:xfrm rot="14407773">
              <a:off x="4380026" y="2852853"/>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5" name="Can 2084">
              <a:extLst>
                <a:ext uri="{FF2B5EF4-FFF2-40B4-BE49-F238E27FC236}">
                  <a16:creationId xmlns:a16="http://schemas.microsoft.com/office/drawing/2014/main" id="{9CF64966-E36B-99C8-BFB1-067FCBFB5FAE}"/>
                </a:ext>
              </a:extLst>
            </p:cNvPr>
            <p:cNvSpPr/>
            <p:nvPr/>
          </p:nvSpPr>
          <p:spPr>
            <a:xfrm rot="14407773">
              <a:off x="4427099" y="2813364"/>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6" name="Can 2085">
              <a:extLst>
                <a:ext uri="{FF2B5EF4-FFF2-40B4-BE49-F238E27FC236}">
                  <a16:creationId xmlns:a16="http://schemas.microsoft.com/office/drawing/2014/main" id="{53332A5A-45C6-394F-6F85-733CC40CEFA4}"/>
                </a:ext>
              </a:extLst>
            </p:cNvPr>
            <p:cNvSpPr/>
            <p:nvPr/>
          </p:nvSpPr>
          <p:spPr>
            <a:xfrm rot="14407773">
              <a:off x="4308234" y="2991246"/>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7" name="Can 2086">
              <a:extLst>
                <a:ext uri="{FF2B5EF4-FFF2-40B4-BE49-F238E27FC236}">
                  <a16:creationId xmlns:a16="http://schemas.microsoft.com/office/drawing/2014/main" id="{CB07A7A6-034A-A520-1C24-C9C41DDDB2FB}"/>
                </a:ext>
              </a:extLst>
            </p:cNvPr>
            <p:cNvSpPr/>
            <p:nvPr/>
          </p:nvSpPr>
          <p:spPr>
            <a:xfrm rot="14407773">
              <a:off x="4309541" y="3041508"/>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8" name="Can 2087">
              <a:extLst>
                <a:ext uri="{FF2B5EF4-FFF2-40B4-BE49-F238E27FC236}">
                  <a16:creationId xmlns:a16="http://schemas.microsoft.com/office/drawing/2014/main" id="{278CE92C-BACC-4669-7405-53615D52B307}"/>
                </a:ext>
              </a:extLst>
            </p:cNvPr>
            <p:cNvSpPr/>
            <p:nvPr/>
          </p:nvSpPr>
          <p:spPr>
            <a:xfrm rot="9874562">
              <a:off x="4480573" y="2802853"/>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9" name="Can 2088">
              <a:extLst>
                <a:ext uri="{FF2B5EF4-FFF2-40B4-BE49-F238E27FC236}">
                  <a16:creationId xmlns:a16="http://schemas.microsoft.com/office/drawing/2014/main" id="{D3F51E3B-BED9-B961-239A-A415662D8C8C}"/>
                </a:ext>
              </a:extLst>
            </p:cNvPr>
            <p:cNvSpPr/>
            <p:nvPr/>
          </p:nvSpPr>
          <p:spPr>
            <a:xfrm rot="9950082">
              <a:off x="4518380" y="2784246"/>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0" name="Can 2089">
              <a:extLst>
                <a:ext uri="{FF2B5EF4-FFF2-40B4-BE49-F238E27FC236}">
                  <a16:creationId xmlns:a16="http://schemas.microsoft.com/office/drawing/2014/main" id="{0B44B480-63FE-58AD-304F-CA55FC28C568}"/>
                </a:ext>
              </a:extLst>
            </p:cNvPr>
            <p:cNvSpPr/>
            <p:nvPr/>
          </p:nvSpPr>
          <p:spPr>
            <a:xfrm rot="3775636">
              <a:off x="5051200" y="3254048"/>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1" name="Can 2090">
              <a:extLst>
                <a:ext uri="{FF2B5EF4-FFF2-40B4-BE49-F238E27FC236}">
                  <a16:creationId xmlns:a16="http://schemas.microsoft.com/office/drawing/2014/main" id="{146F6D49-07B8-26F7-1FA8-0BD5813E2F04}"/>
                </a:ext>
              </a:extLst>
            </p:cNvPr>
            <p:cNvSpPr/>
            <p:nvPr/>
          </p:nvSpPr>
          <p:spPr>
            <a:xfrm rot="14407773">
              <a:off x="4819585" y="3514966"/>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2" name="Can 2091">
              <a:extLst>
                <a:ext uri="{FF2B5EF4-FFF2-40B4-BE49-F238E27FC236}">
                  <a16:creationId xmlns:a16="http://schemas.microsoft.com/office/drawing/2014/main" id="{53747D24-20A5-5EA2-71B8-A0B36843EAB1}"/>
                </a:ext>
              </a:extLst>
            </p:cNvPr>
            <p:cNvSpPr/>
            <p:nvPr/>
          </p:nvSpPr>
          <p:spPr>
            <a:xfrm rot="3619549">
              <a:off x="5033074" y="3220742"/>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3" name="Can 2092">
              <a:extLst>
                <a:ext uri="{FF2B5EF4-FFF2-40B4-BE49-F238E27FC236}">
                  <a16:creationId xmlns:a16="http://schemas.microsoft.com/office/drawing/2014/main" id="{785E379C-446D-3104-989B-5F78E0F10CB8}"/>
                </a:ext>
              </a:extLst>
            </p:cNvPr>
            <p:cNvSpPr/>
            <p:nvPr/>
          </p:nvSpPr>
          <p:spPr>
            <a:xfrm rot="3555256">
              <a:off x="5009767" y="318652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4" name="Can 2093">
              <a:extLst>
                <a:ext uri="{FF2B5EF4-FFF2-40B4-BE49-F238E27FC236}">
                  <a16:creationId xmlns:a16="http://schemas.microsoft.com/office/drawing/2014/main" id="{78E9693F-B04B-0440-1E5E-04BA33AAD733}"/>
                </a:ext>
              </a:extLst>
            </p:cNvPr>
            <p:cNvSpPr/>
            <p:nvPr/>
          </p:nvSpPr>
          <p:spPr>
            <a:xfrm rot="3516462">
              <a:off x="4984747" y="3151512"/>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5" name="Can 2094">
              <a:extLst>
                <a:ext uri="{FF2B5EF4-FFF2-40B4-BE49-F238E27FC236}">
                  <a16:creationId xmlns:a16="http://schemas.microsoft.com/office/drawing/2014/main" id="{8C6F8F55-386A-7FCD-3A3F-46A095BACE8B}"/>
                </a:ext>
              </a:extLst>
            </p:cNvPr>
            <p:cNvSpPr/>
            <p:nvPr/>
          </p:nvSpPr>
          <p:spPr>
            <a:xfrm rot="287731">
              <a:off x="4670680" y="289623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6" name="Can 2095">
              <a:extLst>
                <a:ext uri="{FF2B5EF4-FFF2-40B4-BE49-F238E27FC236}">
                  <a16:creationId xmlns:a16="http://schemas.microsoft.com/office/drawing/2014/main" id="{B5E0D405-B96D-F0D6-E711-F62ECE83BE1B}"/>
                </a:ext>
              </a:extLst>
            </p:cNvPr>
            <p:cNvSpPr/>
            <p:nvPr/>
          </p:nvSpPr>
          <p:spPr>
            <a:xfrm rot="287731">
              <a:off x="4697691" y="2896694"/>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7" name="Can 2096">
              <a:extLst>
                <a:ext uri="{FF2B5EF4-FFF2-40B4-BE49-F238E27FC236}">
                  <a16:creationId xmlns:a16="http://schemas.microsoft.com/office/drawing/2014/main" id="{73266EF3-F093-BB1C-1C6B-68E4F6C33E48}"/>
                </a:ext>
              </a:extLst>
            </p:cNvPr>
            <p:cNvSpPr/>
            <p:nvPr/>
          </p:nvSpPr>
          <p:spPr>
            <a:xfrm rot="287731">
              <a:off x="4733687" y="2910500"/>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8" name="Can 2097">
              <a:extLst>
                <a:ext uri="{FF2B5EF4-FFF2-40B4-BE49-F238E27FC236}">
                  <a16:creationId xmlns:a16="http://schemas.microsoft.com/office/drawing/2014/main" id="{E4C4166C-4ECE-E7D2-D3FA-0865CBB4C6E9}"/>
                </a:ext>
              </a:extLst>
            </p:cNvPr>
            <p:cNvSpPr/>
            <p:nvPr/>
          </p:nvSpPr>
          <p:spPr>
            <a:xfrm rot="1125276">
              <a:off x="4770570" y="2923210"/>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9" name="Can 2098">
              <a:extLst>
                <a:ext uri="{FF2B5EF4-FFF2-40B4-BE49-F238E27FC236}">
                  <a16:creationId xmlns:a16="http://schemas.microsoft.com/office/drawing/2014/main" id="{F8EF9E58-FC43-4B45-CF2D-B3B71D90A2DB}"/>
                </a:ext>
              </a:extLst>
            </p:cNvPr>
            <p:cNvSpPr/>
            <p:nvPr/>
          </p:nvSpPr>
          <p:spPr>
            <a:xfrm rot="3713048">
              <a:off x="4961452" y="311673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0" name="Can 2099">
              <a:extLst>
                <a:ext uri="{FF2B5EF4-FFF2-40B4-BE49-F238E27FC236}">
                  <a16:creationId xmlns:a16="http://schemas.microsoft.com/office/drawing/2014/main" id="{F070B790-2678-A2B8-ED23-06B7D95A52CC}"/>
                </a:ext>
              </a:extLst>
            </p:cNvPr>
            <p:cNvSpPr/>
            <p:nvPr/>
          </p:nvSpPr>
          <p:spPr>
            <a:xfrm rot="3730908">
              <a:off x="4936672" y="3086131"/>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1" name="Can 2100">
              <a:extLst>
                <a:ext uri="{FF2B5EF4-FFF2-40B4-BE49-F238E27FC236}">
                  <a16:creationId xmlns:a16="http://schemas.microsoft.com/office/drawing/2014/main" id="{B82A42C5-C9C8-140C-E33C-F1E5238DEE11}"/>
                </a:ext>
              </a:extLst>
            </p:cNvPr>
            <p:cNvSpPr/>
            <p:nvPr/>
          </p:nvSpPr>
          <p:spPr>
            <a:xfrm rot="3582718">
              <a:off x="4911580" y="3049500"/>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2" name="Can 2101">
              <a:extLst>
                <a:ext uri="{FF2B5EF4-FFF2-40B4-BE49-F238E27FC236}">
                  <a16:creationId xmlns:a16="http://schemas.microsoft.com/office/drawing/2014/main" id="{6BF88AE7-8D6D-3F87-1859-E18531E0C04D}"/>
                </a:ext>
              </a:extLst>
            </p:cNvPr>
            <p:cNvSpPr/>
            <p:nvPr/>
          </p:nvSpPr>
          <p:spPr>
            <a:xfrm rot="1718138">
              <a:off x="4813297" y="2947051"/>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3" name="Can 2102">
              <a:extLst>
                <a:ext uri="{FF2B5EF4-FFF2-40B4-BE49-F238E27FC236}">
                  <a16:creationId xmlns:a16="http://schemas.microsoft.com/office/drawing/2014/main" id="{1758B81F-3A4F-DCB1-6BBE-ECB1F476D4A1}"/>
                </a:ext>
              </a:extLst>
            </p:cNvPr>
            <p:cNvSpPr/>
            <p:nvPr/>
          </p:nvSpPr>
          <p:spPr>
            <a:xfrm rot="2863172">
              <a:off x="4888395" y="300836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4" name="Can 2103">
              <a:extLst>
                <a:ext uri="{FF2B5EF4-FFF2-40B4-BE49-F238E27FC236}">
                  <a16:creationId xmlns:a16="http://schemas.microsoft.com/office/drawing/2014/main" id="{9DF296D2-D1A0-3FF4-4056-9097BD702BC3}"/>
                </a:ext>
              </a:extLst>
            </p:cNvPr>
            <p:cNvSpPr/>
            <p:nvPr/>
          </p:nvSpPr>
          <p:spPr>
            <a:xfrm rot="1975561">
              <a:off x="4857019" y="2964294"/>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5" name="Rounded Rectangle 2104">
              <a:extLst>
                <a:ext uri="{FF2B5EF4-FFF2-40B4-BE49-F238E27FC236}">
                  <a16:creationId xmlns:a16="http://schemas.microsoft.com/office/drawing/2014/main" id="{B5FB1F7C-622C-C8B3-8C55-F9D159DA5A38}"/>
                </a:ext>
              </a:extLst>
            </p:cNvPr>
            <p:cNvSpPr/>
            <p:nvPr/>
          </p:nvSpPr>
          <p:spPr>
            <a:xfrm rot="18695714">
              <a:off x="4379269" y="2947537"/>
              <a:ext cx="198833" cy="113740"/>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8" name="Trapezium 2107">
              <a:extLst>
                <a:ext uri="{FF2B5EF4-FFF2-40B4-BE49-F238E27FC236}">
                  <a16:creationId xmlns:a16="http://schemas.microsoft.com/office/drawing/2014/main" id="{FEB32D7B-03C4-BBFE-BC72-3DDBE193E77E}"/>
                </a:ext>
              </a:extLst>
            </p:cNvPr>
            <p:cNvSpPr/>
            <p:nvPr/>
          </p:nvSpPr>
          <p:spPr>
            <a:xfrm rot="7705467">
              <a:off x="5356481" y="3057821"/>
              <a:ext cx="803517" cy="1927419"/>
            </a:xfrm>
            <a:prstGeom prst="trapezoid">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9" name="TextBox 2108">
              <a:extLst>
                <a:ext uri="{FF2B5EF4-FFF2-40B4-BE49-F238E27FC236}">
                  <a16:creationId xmlns:a16="http://schemas.microsoft.com/office/drawing/2014/main" id="{A234EA18-0D6D-C221-BD5B-425CDB7314E5}"/>
                </a:ext>
              </a:extLst>
            </p:cNvPr>
            <p:cNvSpPr txBox="1"/>
            <p:nvPr/>
          </p:nvSpPr>
          <p:spPr>
            <a:xfrm>
              <a:off x="5672060" y="5452298"/>
              <a:ext cx="1194558" cy="369332"/>
            </a:xfrm>
            <a:prstGeom prst="rect">
              <a:avLst/>
            </a:prstGeom>
            <a:noFill/>
          </p:spPr>
          <p:txBody>
            <a:bodyPr wrap="none" rtlCol="0">
              <a:spAutoFit/>
            </a:bodyPr>
            <a:lstStyle/>
            <a:p>
              <a:r>
                <a:rPr lang="en-US" dirty="0"/>
                <a:t>Entrance</a:t>
              </a:r>
            </a:p>
          </p:txBody>
        </p:sp>
        <p:sp>
          <p:nvSpPr>
            <p:cNvPr id="2110" name="TextBox 2109">
              <a:extLst>
                <a:ext uri="{FF2B5EF4-FFF2-40B4-BE49-F238E27FC236}">
                  <a16:creationId xmlns:a16="http://schemas.microsoft.com/office/drawing/2014/main" id="{9967905C-0803-12A6-C8B8-EAA8089F5752}"/>
                </a:ext>
              </a:extLst>
            </p:cNvPr>
            <p:cNvSpPr txBox="1"/>
            <p:nvPr/>
          </p:nvSpPr>
          <p:spPr>
            <a:xfrm>
              <a:off x="7658770" y="4465087"/>
              <a:ext cx="543739" cy="369332"/>
            </a:xfrm>
            <a:prstGeom prst="rect">
              <a:avLst/>
            </a:prstGeom>
            <a:noFill/>
          </p:spPr>
          <p:txBody>
            <a:bodyPr wrap="none" rtlCol="0">
              <a:spAutoFit/>
            </a:bodyPr>
            <a:lstStyle/>
            <a:p>
              <a:r>
                <a:rPr lang="en-US" dirty="0"/>
                <a:t>Exit</a:t>
              </a:r>
            </a:p>
          </p:txBody>
        </p:sp>
        <p:cxnSp>
          <p:nvCxnSpPr>
            <p:cNvPr id="2112" name="Straight Arrow Connector 2111">
              <a:extLst>
                <a:ext uri="{FF2B5EF4-FFF2-40B4-BE49-F238E27FC236}">
                  <a16:creationId xmlns:a16="http://schemas.microsoft.com/office/drawing/2014/main" id="{D2662923-77EF-6E04-8FD6-C4037627D36C}"/>
                </a:ext>
              </a:extLst>
            </p:cNvPr>
            <p:cNvCxnSpPr>
              <a:cxnSpLocks/>
              <a:stCxn id="2109" idx="0"/>
            </p:cNvCxnSpPr>
            <p:nvPr/>
          </p:nvCxnSpPr>
          <p:spPr>
            <a:xfrm flipV="1">
              <a:off x="6269339" y="4834419"/>
              <a:ext cx="173025" cy="617879"/>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14" name="Straight Arrow Connector 2113">
              <a:extLst>
                <a:ext uri="{FF2B5EF4-FFF2-40B4-BE49-F238E27FC236}">
                  <a16:creationId xmlns:a16="http://schemas.microsoft.com/office/drawing/2014/main" id="{2772AFD6-B8A4-3B56-CA93-4A7E33A0008B}"/>
                </a:ext>
              </a:extLst>
            </p:cNvPr>
            <p:cNvCxnSpPr>
              <a:cxnSpLocks/>
            </p:cNvCxnSpPr>
            <p:nvPr/>
          </p:nvCxnSpPr>
          <p:spPr>
            <a:xfrm flipH="1" flipV="1">
              <a:off x="6762923" y="4601517"/>
              <a:ext cx="839759" cy="60025"/>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43278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45" name="Freeform: Shape 44">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US"/>
          </a:p>
        </p:txBody>
      </p:sp>
      <p:sp>
        <p:nvSpPr>
          <p:cNvPr id="47"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18F17BFF-B603-9947-4D59-B0DAA50C08FA}"/>
              </a:ext>
            </a:extLst>
          </p:cNvPr>
          <p:cNvSpPr>
            <a:spLocks noGrp="1"/>
          </p:cNvSpPr>
          <p:nvPr>
            <p:ph type="title"/>
          </p:nvPr>
        </p:nvSpPr>
        <p:spPr>
          <a:xfrm>
            <a:off x="1154955" y="973668"/>
            <a:ext cx="2942210" cy="1020232"/>
          </a:xfrm>
        </p:spPr>
        <p:txBody>
          <a:bodyPr>
            <a:normAutofit/>
          </a:bodyPr>
          <a:lstStyle/>
          <a:p>
            <a:pPr>
              <a:lnSpc>
                <a:spcPct val="90000"/>
              </a:lnSpc>
            </a:pPr>
            <a:r>
              <a:rPr lang="en-US" sz="3300">
                <a:solidFill>
                  <a:schemeClr val="tx1"/>
                </a:solidFill>
              </a:rPr>
              <a:t>Arrangement of munitions</a:t>
            </a:r>
          </a:p>
        </p:txBody>
      </p:sp>
      <p:sp>
        <p:nvSpPr>
          <p:cNvPr id="49" name="Rectangle 48">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 name="Oval 50">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3" name="Oval 52">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A017181E-F78F-3112-DAE3-CCF1E6FDD9F1}"/>
              </a:ext>
            </a:extLst>
          </p:cNvPr>
          <p:cNvSpPr>
            <a:spLocks noGrp="1"/>
          </p:cNvSpPr>
          <p:nvPr>
            <p:ph idx="1"/>
          </p:nvPr>
        </p:nvSpPr>
        <p:spPr>
          <a:xfrm>
            <a:off x="1154955" y="2120900"/>
            <a:ext cx="3133726" cy="3898900"/>
          </a:xfrm>
        </p:spPr>
        <p:txBody>
          <a:bodyPr>
            <a:normAutofit/>
          </a:bodyPr>
          <a:lstStyle/>
          <a:p>
            <a:endParaRPr lang="en-US">
              <a:solidFill>
                <a:schemeClr val="tx1"/>
              </a:solidFill>
            </a:endParaRPr>
          </a:p>
        </p:txBody>
      </p:sp>
      <p:sp>
        <p:nvSpPr>
          <p:cNvPr id="55"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grpSp>
        <p:nvGrpSpPr>
          <p:cNvPr id="87" name="Group 86">
            <a:extLst>
              <a:ext uri="{FF2B5EF4-FFF2-40B4-BE49-F238E27FC236}">
                <a16:creationId xmlns:a16="http://schemas.microsoft.com/office/drawing/2014/main" id="{7B3068D7-9346-93B1-F713-5989DA5FB19A}"/>
              </a:ext>
            </a:extLst>
          </p:cNvPr>
          <p:cNvGrpSpPr/>
          <p:nvPr/>
        </p:nvGrpSpPr>
        <p:grpSpPr>
          <a:xfrm>
            <a:off x="4291371" y="198515"/>
            <a:ext cx="7563938" cy="6606181"/>
            <a:chOff x="4291371" y="198515"/>
            <a:chExt cx="7563938" cy="6606181"/>
          </a:xfrm>
        </p:grpSpPr>
        <p:pic>
          <p:nvPicPr>
            <p:cNvPr id="4" name="Picture 3" descr="A drawing of a toilet&#10;&#10;Description automatically generated">
              <a:extLst>
                <a:ext uri="{FF2B5EF4-FFF2-40B4-BE49-F238E27FC236}">
                  <a16:creationId xmlns:a16="http://schemas.microsoft.com/office/drawing/2014/main" id="{89278E68-86F7-F494-1301-D0CB120B797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a:stretch/>
          </p:blipFill>
          <p:spPr>
            <a:xfrm>
              <a:off x="4291371" y="198515"/>
              <a:ext cx="7563938" cy="6396286"/>
            </a:xfrm>
            <a:prstGeom prst="rect">
              <a:avLst/>
            </a:prstGeom>
          </p:spPr>
        </p:pic>
        <p:sp>
          <p:nvSpPr>
            <p:cNvPr id="5" name="TextBox 4">
              <a:extLst>
                <a:ext uri="{FF2B5EF4-FFF2-40B4-BE49-F238E27FC236}">
                  <a16:creationId xmlns:a16="http://schemas.microsoft.com/office/drawing/2014/main" id="{23EB8C82-F255-A61B-12FE-659E498049C5}"/>
                </a:ext>
              </a:extLst>
            </p:cNvPr>
            <p:cNvSpPr txBox="1"/>
            <p:nvPr/>
          </p:nvSpPr>
          <p:spPr>
            <a:xfrm>
              <a:off x="6096000" y="6435364"/>
              <a:ext cx="1194558" cy="369332"/>
            </a:xfrm>
            <a:prstGeom prst="rect">
              <a:avLst/>
            </a:prstGeom>
            <a:noFill/>
          </p:spPr>
          <p:txBody>
            <a:bodyPr wrap="none" rtlCol="0">
              <a:spAutoFit/>
            </a:bodyPr>
            <a:lstStyle/>
            <a:p>
              <a:r>
                <a:rPr lang="en-US" dirty="0">
                  <a:solidFill>
                    <a:schemeClr val="bg1"/>
                  </a:solidFill>
                </a:rPr>
                <a:t>Entrance</a:t>
              </a:r>
            </a:p>
          </p:txBody>
        </p:sp>
        <p:sp>
          <p:nvSpPr>
            <p:cNvPr id="6" name="TextBox 5">
              <a:extLst>
                <a:ext uri="{FF2B5EF4-FFF2-40B4-BE49-F238E27FC236}">
                  <a16:creationId xmlns:a16="http://schemas.microsoft.com/office/drawing/2014/main" id="{C47D2550-1F8E-FE05-6B77-C7C9D218D6E1}"/>
                </a:ext>
              </a:extLst>
            </p:cNvPr>
            <p:cNvSpPr txBox="1"/>
            <p:nvPr/>
          </p:nvSpPr>
          <p:spPr>
            <a:xfrm>
              <a:off x="9712393" y="6423230"/>
              <a:ext cx="543739" cy="369332"/>
            </a:xfrm>
            <a:prstGeom prst="rect">
              <a:avLst/>
            </a:prstGeom>
            <a:noFill/>
          </p:spPr>
          <p:txBody>
            <a:bodyPr wrap="none" rtlCol="0">
              <a:spAutoFit/>
            </a:bodyPr>
            <a:lstStyle/>
            <a:p>
              <a:r>
                <a:rPr lang="en-US" dirty="0">
                  <a:solidFill>
                    <a:schemeClr val="bg1"/>
                  </a:solidFill>
                </a:rPr>
                <a:t>Exit</a:t>
              </a:r>
            </a:p>
          </p:txBody>
        </p:sp>
        <p:sp>
          <p:nvSpPr>
            <p:cNvPr id="7" name="TextBox 6">
              <a:extLst>
                <a:ext uri="{FF2B5EF4-FFF2-40B4-BE49-F238E27FC236}">
                  <a16:creationId xmlns:a16="http://schemas.microsoft.com/office/drawing/2014/main" id="{D5D19465-D88A-8678-985B-7859E24CFAB4}"/>
                </a:ext>
              </a:extLst>
            </p:cNvPr>
            <p:cNvSpPr txBox="1"/>
            <p:nvPr/>
          </p:nvSpPr>
          <p:spPr>
            <a:xfrm>
              <a:off x="8726098" y="4431452"/>
              <a:ext cx="721672" cy="369332"/>
            </a:xfrm>
            <a:prstGeom prst="rect">
              <a:avLst/>
            </a:prstGeom>
            <a:noFill/>
          </p:spPr>
          <p:txBody>
            <a:bodyPr wrap="none" rtlCol="0">
              <a:spAutoFit/>
            </a:bodyPr>
            <a:lstStyle/>
            <a:p>
              <a:r>
                <a:rPr lang="en-US" dirty="0">
                  <a:solidFill>
                    <a:schemeClr val="bg1"/>
                  </a:solidFill>
                </a:rPr>
                <a:t>20 m</a:t>
              </a:r>
            </a:p>
          </p:txBody>
        </p:sp>
        <p:sp>
          <p:nvSpPr>
            <p:cNvPr id="10" name="TextBox 9">
              <a:extLst>
                <a:ext uri="{FF2B5EF4-FFF2-40B4-BE49-F238E27FC236}">
                  <a16:creationId xmlns:a16="http://schemas.microsoft.com/office/drawing/2014/main" id="{F71E8840-A207-359B-F2C0-2EAFBE88941E}"/>
                </a:ext>
              </a:extLst>
            </p:cNvPr>
            <p:cNvSpPr txBox="1"/>
            <p:nvPr/>
          </p:nvSpPr>
          <p:spPr>
            <a:xfrm>
              <a:off x="9132174" y="3339317"/>
              <a:ext cx="721672" cy="369332"/>
            </a:xfrm>
            <a:prstGeom prst="rect">
              <a:avLst/>
            </a:prstGeom>
            <a:noFill/>
          </p:spPr>
          <p:txBody>
            <a:bodyPr wrap="none" rtlCol="0">
              <a:spAutoFit/>
            </a:bodyPr>
            <a:lstStyle/>
            <a:p>
              <a:r>
                <a:rPr lang="en-US" dirty="0">
                  <a:solidFill>
                    <a:schemeClr val="bg1"/>
                  </a:solidFill>
                </a:rPr>
                <a:t>10 m</a:t>
              </a:r>
            </a:p>
          </p:txBody>
        </p:sp>
        <p:sp>
          <p:nvSpPr>
            <p:cNvPr id="12" name="Can 11">
              <a:extLst>
                <a:ext uri="{FF2B5EF4-FFF2-40B4-BE49-F238E27FC236}">
                  <a16:creationId xmlns:a16="http://schemas.microsoft.com/office/drawing/2014/main" id="{EB8971FA-7032-4538-24B4-DF2261FD308D}"/>
                </a:ext>
              </a:extLst>
            </p:cNvPr>
            <p:cNvSpPr/>
            <p:nvPr/>
          </p:nvSpPr>
          <p:spPr>
            <a:xfrm rot="19340081">
              <a:off x="7140507" y="1570876"/>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an 13">
              <a:extLst>
                <a:ext uri="{FF2B5EF4-FFF2-40B4-BE49-F238E27FC236}">
                  <a16:creationId xmlns:a16="http://schemas.microsoft.com/office/drawing/2014/main" id="{F363BA38-8A2E-3564-6309-78BE82148E56}"/>
                </a:ext>
              </a:extLst>
            </p:cNvPr>
            <p:cNvSpPr/>
            <p:nvPr/>
          </p:nvSpPr>
          <p:spPr>
            <a:xfrm rot="19023547">
              <a:off x="6900728" y="177216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an 15">
              <a:extLst>
                <a:ext uri="{FF2B5EF4-FFF2-40B4-BE49-F238E27FC236}">
                  <a16:creationId xmlns:a16="http://schemas.microsoft.com/office/drawing/2014/main" id="{3149CA01-D143-98DC-4AA3-73DCDF95CCFD}"/>
                </a:ext>
              </a:extLst>
            </p:cNvPr>
            <p:cNvSpPr/>
            <p:nvPr/>
          </p:nvSpPr>
          <p:spPr>
            <a:xfrm rot="18912353">
              <a:off x="6681901" y="199972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an 17">
              <a:extLst>
                <a:ext uri="{FF2B5EF4-FFF2-40B4-BE49-F238E27FC236}">
                  <a16:creationId xmlns:a16="http://schemas.microsoft.com/office/drawing/2014/main" id="{1E89ADE6-764F-59C3-110E-3B4FCFED84FE}"/>
                </a:ext>
              </a:extLst>
            </p:cNvPr>
            <p:cNvSpPr/>
            <p:nvPr/>
          </p:nvSpPr>
          <p:spPr>
            <a:xfrm rot="18901272">
              <a:off x="6499424" y="227425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an 19">
              <a:extLst>
                <a:ext uri="{FF2B5EF4-FFF2-40B4-BE49-F238E27FC236}">
                  <a16:creationId xmlns:a16="http://schemas.microsoft.com/office/drawing/2014/main" id="{8A9AA949-6895-704E-9E92-D6C05FCD738C}"/>
                </a:ext>
              </a:extLst>
            </p:cNvPr>
            <p:cNvSpPr/>
            <p:nvPr/>
          </p:nvSpPr>
          <p:spPr>
            <a:xfrm rot="17312059">
              <a:off x="6265603" y="263347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an 21">
              <a:extLst>
                <a:ext uri="{FF2B5EF4-FFF2-40B4-BE49-F238E27FC236}">
                  <a16:creationId xmlns:a16="http://schemas.microsoft.com/office/drawing/2014/main" id="{2026D006-F5B7-BC3C-2565-BF5D671F3BDE}"/>
                </a:ext>
              </a:extLst>
            </p:cNvPr>
            <p:cNvSpPr/>
            <p:nvPr/>
          </p:nvSpPr>
          <p:spPr>
            <a:xfrm rot="17312059">
              <a:off x="6130570" y="295835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an 23">
              <a:extLst>
                <a:ext uri="{FF2B5EF4-FFF2-40B4-BE49-F238E27FC236}">
                  <a16:creationId xmlns:a16="http://schemas.microsoft.com/office/drawing/2014/main" id="{870C20D8-F47F-D9BD-48B7-8D5B042AE794}"/>
                </a:ext>
              </a:extLst>
            </p:cNvPr>
            <p:cNvSpPr/>
            <p:nvPr/>
          </p:nvSpPr>
          <p:spPr>
            <a:xfrm rot="17312059">
              <a:off x="6067002" y="3632539"/>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an 24">
              <a:extLst>
                <a:ext uri="{FF2B5EF4-FFF2-40B4-BE49-F238E27FC236}">
                  <a16:creationId xmlns:a16="http://schemas.microsoft.com/office/drawing/2014/main" id="{D04AE8E2-AB04-8FCD-3470-82423441D28B}"/>
                </a:ext>
              </a:extLst>
            </p:cNvPr>
            <p:cNvSpPr/>
            <p:nvPr/>
          </p:nvSpPr>
          <p:spPr>
            <a:xfrm rot="17312059">
              <a:off x="6056138" y="327943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an 26">
              <a:extLst>
                <a:ext uri="{FF2B5EF4-FFF2-40B4-BE49-F238E27FC236}">
                  <a16:creationId xmlns:a16="http://schemas.microsoft.com/office/drawing/2014/main" id="{955DA3D0-91B2-054E-16E4-21AE5C5C32D8}"/>
                </a:ext>
              </a:extLst>
            </p:cNvPr>
            <p:cNvSpPr/>
            <p:nvPr/>
          </p:nvSpPr>
          <p:spPr>
            <a:xfrm rot="17312059">
              <a:off x="6117296" y="3970887"/>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an 28">
              <a:extLst>
                <a:ext uri="{FF2B5EF4-FFF2-40B4-BE49-F238E27FC236}">
                  <a16:creationId xmlns:a16="http://schemas.microsoft.com/office/drawing/2014/main" id="{BDEAB74F-B611-7FF5-4FB3-94BD8BCA82C0}"/>
                </a:ext>
              </a:extLst>
            </p:cNvPr>
            <p:cNvSpPr/>
            <p:nvPr/>
          </p:nvSpPr>
          <p:spPr>
            <a:xfrm rot="17312059">
              <a:off x="6213515" y="4339879"/>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an 30">
              <a:extLst>
                <a:ext uri="{FF2B5EF4-FFF2-40B4-BE49-F238E27FC236}">
                  <a16:creationId xmlns:a16="http://schemas.microsoft.com/office/drawing/2014/main" id="{45BCB029-FE10-F305-9AEB-E78E152C4D3E}"/>
                </a:ext>
              </a:extLst>
            </p:cNvPr>
            <p:cNvSpPr/>
            <p:nvPr/>
          </p:nvSpPr>
          <p:spPr>
            <a:xfrm>
              <a:off x="8713810" y="130600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an 34">
              <a:extLst>
                <a:ext uri="{FF2B5EF4-FFF2-40B4-BE49-F238E27FC236}">
                  <a16:creationId xmlns:a16="http://schemas.microsoft.com/office/drawing/2014/main" id="{21FC5045-52AE-F7F0-BC63-62A697163D05}"/>
                </a:ext>
              </a:extLst>
            </p:cNvPr>
            <p:cNvSpPr/>
            <p:nvPr/>
          </p:nvSpPr>
          <p:spPr>
            <a:xfrm>
              <a:off x="8610529" y="129954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Can 36">
              <a:extLst>
                <a:ext uri="{FF2B5EF4-FFF2-40B4-BE49-F238E27FC236}">
                  <a16:creationId xmlns:a16="http://schemas.microsoft.com/office/drawing/2014/main" id="{E71B6190-0FC3-6826-47A4-1B73ACBA53BE}"/>
                </a:ext>
              </a:extLst>
            </p:cNvPr>
            <p:cNvSpPr/>
            <p:nvPr/>
          </p:nvSpPr>
          <p:spPr>
            <a:xfrm>
              <a:off x="8335658" y="1288226"/>
              <a:ext cx="304800"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Can 38">
              <a:extLst>
                <a:ext uri="{FF2B5EF4-FFF2-40B4-BE49-F238E27FC236}">
                  <a16:creationId xmlns:a16="http://schemas.microsoft.com/office/drawing/2014/main" id="{FB1BC06B-5E1C-E089-5F14-11161385E551}"/>
                </a:ext>
              </a:extLst>
            </p:cNvPr>
            <p:cNvSpPr/>
            <p:nvPr/>
          </p:nvSpPr>
          <p:spPr>
            <a:xfrm flipH="1">
              <a:off x="8065587" y="1299487"/>
              <a:ext cx="304800"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Can 40">
              <a:extLst>
                <a:ext uri="{FF2B5EF4-FFF2-40B4-BE49-F238E27FC236}">
                  <a16:creationId xmlns:a16="http://schemas.microsoft.com/office/drawing/2014/main" id="{79E68A64-6C9D-5397-E547-9831B2BFA959}"/>
                </a:ext>
              </a:extLst>
            </p:cNvPr>
            <p:cNvSpPr/>
            <p:nvPr/>
          </p:nvSpPr>
          <p:spPr>
            <a:xfrm>
              <a:off x="7576489" y="131216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Can 39">
              <a:extLst>
                <a:ext uri="{FF2B5EF4-FFF2-40B4-BE49-F238E27FC236}">
                  <a16:creationId xmlns:a16="http://schemas.microsoft.com/office/drawing/2014/main" id="{CBD25F13-63B5-D0B4-11BF-4A219B9E16E2}"/>
                </a:ext>
              </a:extLst>
            </p:cNvPr>
            <p:cNvSpPr/>
            <p:nvPr/>
          </p:nvSpPr>
          <p:spPr>
            <a:xfrm>
              <a:off x="7749248" y="131216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Can 41">
              <a:extLst>
                <a:ext uri="{FF2B5EF4-FFF2-40B4-BE49-F238E27FC236}">
                  <a16:creationId xmlns:a16="http://schemas.microsoft.com/office/drawing/2014/main" id="{DF99854C-CCE8-7FA9-BDD7-3F42A9AF127A}"/>
                </a:ext>
              </a:extLst>
            </p:cNvPr>
            <p:cNvSpPr/>
            <p:nvPr/>
          </p:nvSpPr>
          <p:spPr>
            <a:xfrm rot="1691905">
              <a:off x="9133981" y="144668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Can 43">
              <a:extLst>
                <a:ext uri="{FF2B5EF4-FFF2-40B4-BE49-F238E27FC236}">
                  <a16:creationId xmlns:a16="http://schemas.microsoft.com/office/drawing/2014/main" id="{08187C0C-A73C-912B-3ADB-AF53DEF3F39A}"/>
                </a:ext>
              </a:extLst>
            </p:cNvPr>
            <p:cNvSpPr/>
            <p:nvPr/>
          </p:nvSpPr>
          <p:spPr>
            <a:xfrm rot="2999163">
              <a:off x="9458108" y="1669199"/>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Can 45">
              <a:extLst>
                <a:ext uri="{FF2B5EF4-FFF2-40B4-BE49-F238E27FC236}">
                  <a16:creationId xmlns:a16="http://schemas.microsoft.com/office/drawing/2014/main" id="{501E8E3C-B2A1-26DB-ACCE-22C51A77FAC2}"/>
                </a:ext>
              </a:extLst>
            </p:cNvPr>
            <p:cNvSpPr/>
            <p:nvPr/>
          </p:nvSpPr>
          <p:spPr>
            <a:xfrm rot="3192017">
              <a:off x="9723584" y="187036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an 47">
              <a:extLst>
                <a:ext uri="{FF2B5EF4-FFF2-40B4-BE49-F238E27FC236}">
                  <a16:creationId xmlns:a16="http://schemas.microsoft.com/office/drawing/2014/main" id="{2ED0168D-0BC6-02AF-6DB3-B531B53BFEA6}"/>
                </a:ext>
              </a:extLst>
            </p:cNvPr>
            <p:cNvSpPr/>
            <p:nvPr/>
          </p:nvSpPr>
          <p:spPr>
            <a:xfrm rot="17312059">
              <a:off x="6326310" y="470668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an 49">
              <a:extLst>
                <a:ext uri="{FF2B5EF4-FFF2-40B4-BE49-F238E27FC236}">
                  <a16:creationId xmlns:a16="http://schemas.microsoft.com/office/drawing/2014/main" id="{8597B7A6-8F1E-FB2F-65CE-09EBD5C43307}"/>
                </a:ext>
              </a:extLst>
            </p:cNvPr>
            <p:cNvSpPr/>
            <p:nvPr/>
          </p:nvSpPr>
          <p:spPr>
            <a:xfrm rot="17312059">
              <a:off x="6401764" y="504583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Can 51">
              <a:extLst>
                <a:ext uri="{FF2B5EF4-FFF2-40B4-BE49-F238E27FC236}">
                  <a16:creationId xmlns:a16="http://schemas.microsoft.com/office/drawing/2014/main" id="{E0DACEA1-BF5B-2179-0808-A2A836EF4A07}"/>
                </a:ext>
              </a:extLst>
            </p:cNvPr>
            <p:cNvSpPr/>
            <p:nvPr/>
          </p:nvSpPr>
          <p:spPr>
            <a:xfrm rot="17312059">
              <a:off x="6480989" y="534655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Can 53">
              <a:extLst>
                <a:ext uri="{FF2B5EF4-FFF2-40B4-BE49-F238E27FC236}">
                  <a16:creationId xmlns:a16="http://schemas.microsoft.com/office/drawing/2014/main" id="{72935A40-1D06-17EE-CCD4-C1C44CB07D27}"/>
                </a:ext>
              </a:extLst>
            </p:cNvPr>
            <p:cNvSpPr/>
            <p:nvPr/>
          </p:nvSpPr>
          <p:spPr>
            <a:xfrm rot="17312059">
              <a:off x="6595181" y="561345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Can 55">
              <a:extLst>
                <a:ext uri="{FF2B5EF4-FFF2-40B4-BE49-F238E27FC236}">
                  <a16:creationId xmlns:a16="http://schemas.microsoft.com/office/drawing/2014/main" id="{0AE43414-0B2E-89FA-FAF7-5546A4EFB8B7}"/>
                </a:ext>
              </a:extLst>
            </p:cNvPr>
            <p:cNvSpPr/>
            <p:nvPr/>
          </p:nvSpPr>
          <p:spPr>
            <a:xfrm rot="17312059">
              <a:off x="6341803" y="245639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Can 56">
              <a:extLst>
                <a:ext uri="{FF2B5EF4-FFF2-40B4-BE49-F238E27FC236}">
                  <a16:creationId xmlns:a16="http://schemas.microsoft.com/office/drawing/2014/main" id="{6A1E9220-5DCC-5F78-8A2F-B41D6B217BC5}"/>
                </a:ext>
              </a:extLst>
            </p:cNvPr>
            <p:cNvSpPr/>
            <p:nvPr/>
          </p:nvSpPr>
          <p:spPr>
            <a:xfrm rot="20670453">
              <a:off x="7518614" y="312626"/>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Can 57">
              <a:extLst>
                <a:ext uri="{FF2B5EF4-FFF2-40B4-BE49-F238E27FC236}">
                  <a16:creationId xmlns:a16="http://schemas.microsoft.com/office/drawing/2014/main" id="{A574BBFB-0C1D-AC67-A39C-493501BB22A6}"/>
                </a:ext>
              </a:extLst>
            </p:cNvPr>
            <p:cNvSpPr/>
            <p:nvPr/>
          </p:nvSpPr>
          <p:spPr>
            <a:xfrm rot="17312059">
              <a:off x="7939579" y="238276"/>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Can 58">
              <a:extLst>
                <a:ext uri="{FF2B5EF4-FFF2-40B4-BE49-F238E27FC236}">
                  <a16:creationId xmlns:a16="http://schemas.microsoft.com/office/drawing/2014/main" id="{35867137-9220-7769-FF26-D771FC8732C8}"/>
                </a:ext>
              </a:extLst>
            </p:cNvPr>
            <p:cNvSpPr/>
            <p:nvPr/>
          </p:nvSpPr>
          <p:spPr>
            <a:xfrm rot="17312059">
              <a:off x="8485270" y="25094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Can 59">
              <a:extLst>
                <a:ext uri="{FF2B5EF4-FFF2-40B4-BE49-F238E27FC236}">
                  <a16:creationId xmlns:a16="http://schemas.microsoft.com/office/drawing/2014/main" id="{D1A5B150-FD3E-2428-B388-90B2457E6F19}"/>
                </a:ext>
              </a:extLst>
            </p:cNvPr>
            <p:cNvSpPr/>
            <p:nvPr/>
          </p:nvSpPr>
          <p:spPr>
            <a:xfrm rot="17312059">
              <a:off x="9011913" y="31775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Can 60">
              <a:extLst>
                <a:ext uri="{FF2B5EF4-FFF2-40B4-BE49-F238E27FC236}">
                  <a16:creationId xmlns:a16="http://schemas.microsoft.com/office/drawing/2014/main" id="{0F9D9785-C15E-F69F-D28B-54B162CF1660}"/>
                </a:ext>
              </a:extLst>
            </p:cNvPr>
            <p:cNvSpPr/>
            <p:nvPr/>
          </p:nvSpPr>
          <p:spPr>
            <a:xfrm rot="17312059">
              <a:off x="7175597" y="53475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Can 61">
              <a:extLst>
                <a:ext uri="{FF2B5EF4-FFF2-40B4-BE49-F238E27FC236}">
                  <a16:creationId xmlns:a16="http://schemas.microsoft.com/office/drawing/2014/main" id="{2FB93F4D-C965-FB3B-C05F-33A2D683C77E}"/>
                </a:ext>
              </a:extLst>
            </p:cNvPr>
            <p:cNvSpPr/>
            <p:nvPr/>
          </p:nvSpPr>
          <p:spPr>
            <a:xfrm rot="17312059">
              <a:off x="6857436" y="79003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Can 63">
              <a:extLst>
                <a:ext uri="{FF2B5EF4-FFF2-40B4-BE49-F238E27FC236}">
                  <a16:creationId xmlns:a16="http://schemas.microsoft.com/office/drawing/2014/main" id="{FD48F0A4-3BCE-882C-3BFC-4C26F9D2CBA2}"/>
                </a:ext>
              </a:extLst>
            </p:cNvPr>
            <p:cNvSpPr/>
            <p:nvPr/>
          </p:nvSpPr>
          <p:spPr>
            <a:xfrm rot="12778848">
              <a:off x="9335773" y="57179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Can 64">
              <a:extLst>
                <a:ext uri="{FF2B5EF4-FFF2-40B4-BE49-F238E27FC236}">
                  <a16:creationId xmlns:a16="http://schemas.microsoft.com/office/drawing/2014/main" id="{43C49A79-A947-1902-0ABB-248C61A73206}"/>
                </a:ext>
              </a:extLst>
            </p:cNvPr>
            <p:cNvSpPr/>
            <p:nvPr/>
          </p:nvSpPr>
          <p:spPr>
            <a:xfrm rot="12854368">
              <a:off x="9673797" y="69013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Can 65">
              <a:extLst>
                <a:ext uri="{FF2B5EF4-FFF2-40B4-BE49-F238E27FC236}">
                  <a16:creationId xmlns:a16="http://schemas.microsoft.com/office/drawing/2014/main" id="{BBC0405E-167B-6194-E534-F6DC87E813FB}"/>
                </a:ext>
              </a:extLst>
            </p:cNvPr>
            <p:cNvSpPr/>
            <p:nvPr/>
          </p:nvSpPr>
          <p:spPr>
            <a:xfrm rot="6679922">
              <a:off x="9746220" y="5961347"/>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Can 66">
              <a:extLst>
                <a:ext uri="{FF2B5EF4-FFF2-40B4-BE49-F238E27FC236}">
                  <a16:creationId xmlns:a16="http://schemas.microsoft.com/office/drawing/2014/main" id="{8B96C855-1E53-3C96-7BF3-0A86878B354E}"/>
                </a:ext>
              </a:extLst>
            </p:cNvPr>
            <p:cNvSpPr/>
            <p:nvPr/>
          </p:nvSpPr>
          <p:spPr>
            <a:xfrm rot="17312059">
              <a:off x="6723330" y="596134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Can 67">
              <a:extLst>
                <a:ext uri="{FF2B5EF4-FFF2-40B4-BE49-F238E27FC236}">
                  <a16:creationId xmlns:a16="http://schemas.microsoft.com/office/drawing/2014/main" id="{DAEE64C7-A08A-6778-68E1-9DF9971D7760}"/>
                </a:ext>
              </a:extLst>
            </p:cNvPr>
            <p:cNvSpPr/>
            <p:nvPr/>
          </p:nvSpPr>
          <p:spPr>
            <a:xfrm rot="6523835">
              <a:off x="9857770" y="569625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Can 68">
              <a:extLst>
                <a:ext uri="{FF2B5EF4-FFF2-40B4-BE49-F238E27FC236}">
                  <a16:creationId xmlns:a16="http://schemas.microsoft.com/office/drawing/2014/main" id="{29C73EED-05FD-8F73-5449-F4A46D85D797}"/>
                </a:ext>
              </a:extLst>
            </p:cNvPr>
            <p:cNvSpPr/>
            <p:nvPr/>
          </p:nvSpPr>
          <p:spPr>
            <a:xfrm rot="6459542">
              <a:off x="9945412" y="539787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Can 69">
              <a:extLst>
                <a:ext uri="{FF2B5EF4-FFF2-40B4-BE49-F238E27FC236}">
                  <a16:creationId xmlns:a16="http://schemas.microsoft.com/office/drawing/2014/main" id="{4E1148F2-A3E9-1024-ED81-B51CE67BD264}"/>
                </a:ext>
              </a:extLst>
            </p:cNvPr>
            <p:cNvSpPr/>
            <p:nvPr/>
          </p:nvSpPr>
          <p:spPr>
            <a:xfrm rot="6420748">
              <a:off x="10028384" y="508602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Can 70">
              <a:extLst>
                <a:ext uri="{FF2B5EF4-FFF2-40B4-BE49-F238E27FC236}">
                  <a16:creationId xmlns:a16="http://schemas.microsoft.com/office/drawing/2014/main" id="{7C9C9DC4-9AC0-9F38-C44F-CDC3AF28D668}"/>
                </a:ext>
              </a:extLst>
            </p:cNvPr>
            <p:cNvSpPr/>
            <p:nvPr/>
          </p:nvSpPr>
          <p:spPr>
            <a:xfrm rot="3192017">
              <a:off x="9875984" y="208063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Can 71">
              <a:extLst>
                <a:ext uri="{FF2B5EF4-FFF2-40B4-BE49-F238E27FC236}">
                  <a16:creationId xmlns:a16="http://schemas.microsoft.com/office/drawing/2014/main" id="{3A838B4F-7041-4514-3181-6B28B77AFDBF}"/>
                </a:ext>
              </a:extLst>
            </p:cNvPr>
            <p:cNvSpPr/>
            <p:nvPr/>
          </p:nvSpPr>
          <p:spPr>
            <a:xfrm rot="3192017">
              <a:off x="10028384" y="223303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Can 72">
              <a:extLst>
                <a:ext uri="{FF2B5EF4-FFF2-40B4-BE49-F238E27FC236}">
                  <a16:creationId xmlns:a16="http://schemas.microsoft.com/office/drawing/2014/main" id="{6EC285B7-54B9-34E3-F8E7-FF1CAE9AB50C}"/>
                </a:ext>
              </a:extLst>
            </p:cNvPr>
            <p:cNvSpPr/>
            <p:nvPr/>
          </p:nvSpPr>
          <p:spPr>
            <a:xfrm rot="3192017">
              <a:off x="10145975" y="250124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Can 73">
              <a:extLst>
                <a:ext uri="{FF2B5EF4-FFF2-40B4-BE49-F238E27FC236}">
                  <a16:creationId xmlns:a16="http://schemas.microsoft.com/office/drawing/2014/main" id="{35075218-9D2D-9CE2-E01B-F1B328D584D9}"/>
                </a:ext>
              </a:extLst>
            </p:cNvPr>
            <p:cNvSpPr/>
            <p:nvPr/>
          </p:nvSpPr>
          <p:spPr>
            <a:xfrm rot="4029562">
              <a:off x="10275766" y="276898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Can 74">
              <a:extLst>
                <a:ext uri="{FF2B5EF4-FFF2-40B4-BE49-F238E27FC236}">
                  <a16:creationId xmlns:a16="http://schemas.microsoft.com/office/drawing/2014/main" id="{B5CCE1CA-2001-5CCA-F38C-BCC5AF63D34B}"/>
                </a:ext>
              </a:extLst>
            </p:cNvPr>
            <p:cNvSpPr/>
            <p:nvPr/>
          </p:nvSpPr>
          <p:spPr>
            <a:xfrm rot="6617334">
              <a:off x="10119723" y="478493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Can 75">
              <a:extLst>
                <a:ext uri="{FF2B5EF4-FFF2-40B4-BE49-F238E27FC236}">
                  <a16:creationId xmlns:a16="http://schemas.microsoft.com/office/drawing/2014/main" id="{AB468DC3-9E96-A1CC-2DA8-688432EE9BE2}"/>
                </a:ext>
              </a:extLst>
            </p:cNvPr>
            <p:cNvSpPr/>
            <p:nvPr/>
          </p:nvSpPr>
          <p:spPr>
            <a:xfrm rot="6635194">
              <a:off x="10175504" y="449617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Can 76">
              <a:extLst>
                <a:ext uri="{FF2B5EF4-FFF2-40B4-BE49-F238E27FC236}">
                  <a16:creationId xmlns:a16="http://schemas.microsoft.com/office/drawing/2014/main" id="{5F57EDB0-C83A-8527-C634-601A0F939C0E}"/>
                </a:ext>
              </a:extLst>
            </p:cNvPr>
            <p:cNvSpPr/>
            <p:nvPr/>
          </p:nvSpPr>
          <p:spPr>
            <a:xfrm rot="6487004">
              <a:off x="10268536" y="417595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Can 77">
              <a:extLst>
                <a:ext uri="{FF2B5EF4-FFF2-40B4-BE49-F238E27FC236}">
                  <a16:creationId xmlns:a16="http://schemas.microsoft.com/office/drawing/2014/main" id="{E515D60C-9F6D-5C7E-5A88-CCF6BE39DA08}"/>
                </a:ext>
              </a:extLst>
            </p:cNvPr>
            <p:cNvSpPr/>
            <p:nvPr/>
          </p:nvSpPr>
          <p:spPr>
            <a:xfrm rot="4622424">
              <a:off x="10367048" y="3124125"/>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Can 78">
              <a:extLst>
                <a:ext uri="{FF2B5EF4-FFF2-40B4-BE49-F238E27FC236}">
                  <a16:creationId xmlns:a16="http://schemas.microsoft.com/office/drawing/2014/main" id="{7939F8D8-5DF8-4085-AECE-86F21FD56D86}"/>
                </a:ext>
              </a:extLst>
            </p:cNvPr>
            <p:cNvSpPr/>
            <p:nvPr/>
          </p:nvSpPr>
          <p:spPr>
            <a:xfrm rot="5767458">
              <a:off x="10401700" y="384411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Can 79">
              <a:extLst>
                <a:ext uri="{FF2B5EF4-FFF2-40B4-BE49-F238E27FC236}">
                  <a16:creationId xmlns:a16="http://schemas.microsoft.com/office/drawing/2014/main" id="{0280D634-D6A7-87B4-C06F-A0FC20F45971}"/>
                </a:ext>
              </a:extLst>
            </p:cNvPr>
            <p:cNvSpPr/>
            <p:nvPr/>
          </p:nvSpPr>
          <p:spPr>
            <a:xfrm rot="4879847">
              <a:off x="10506805" y="345223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ounded Rectangle 80">
              <a:extLst>
                <a:ext uri="{FF2B5EF4-FFF2-40B4-BE49-F238E27FC236}">
                  <a16:creationId xmlns:a16="http://schemas.microsoft.com/office/drawing/2014/main" id="{1D64BEA3-B2C0-15A9-5074-F36F06A471F8}"/>
                </a:ext>
              </a:extLst>
            </p:cNvPr>
            <p:cNvSpPr/>
            <p:nvPr/>
          </p:nvSpPr>
          <p:spPr>
            <a:xfrm>
              <a:off x="7451211" y="1121399"/>
              <a:ext cx="1722748" cy="845397"/>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TextBox 82">
            <a:extLst>
              <a:ext uri="{FF2B5EF4-FFF2-40B4-BE49-F238E27FC236}">
                <a16:creationId xmlns:a16="http://schemas.microsoft.com/office/drawing/2014/main" id="{4C00532D-5FC2-43A7-C62D-3BEEBDF37004}"/>
              </a:ext>
            </a:extLst>
          </p:cNvPr>
          <p:cNvSpPr txBox="1"/>
          <p:nvPr/>
        </p:nvSpPr>
        <p:spPr>
          <a:xfrm>
            <a:off x="4451676" y="419508"/>
            <a:ext cx="1343638" cy="646331"/>
          </a:xfrm>
          <a:prstGeom prst="rect">
            <a:avLst/>
          </a:prstGeom>
          <a:noFill/>
        </p:spPr>
        <p:txBody>
          <a:bodyPr wrap="none" rtlCol="0">
            <a:spAutoFit/>
          </a:bodyPr>
          <a:lstStyle/>
          <a:p>
            <a:r>
              <a:rPr lang="en-US" dirty="0">
                <a:solidFill>
                  <a:schemeClr val="bg1"/>
                </a:solidFill>
              </a:rPr>
              <a:t>Stack of 9 </a:t>
            </a:r>
          </a:p>
          <a:p>
            <a:r>
              <a:rPr lang="en-US" dirty="0">
                <a:solidFill>
                  <a:schemeClr val="bg1"/>
                </a:solidFill>
              </a:rPr>
              <a:t>munitions</a:t>
            </a:r>
          </a:p>
        </p:txBody>
      </p:sp>
      <p:cxnSp>
        <p:nvCxnSpPr>
          <p:cNvPr id="85" name="Straight Arrow Connector 84">
            <a:extLst>
              <a:ext uri="{FF2B5EF4-FFF2-40B4-BE49-F238E27FC236}">
                <a16:creationId xmlns:a16="http://schemas.microsoft.com/office/drawing/2014/main" id="{B922A0BD-54CA-F5C8-05F1-4525ED434EBA}"/>
              </a:ext>
            </a:extLst>
          </p:cNvPr>
          <p:cNvCxnSpPr>
            <a:cxnSpLocks/>
          </p:cNvCxnSpPr>
          <p:nvPr/>
        </p:nvCxnSpPr>
        <p:spPr>
          <a:xfrm>
            <a:off x="5646892" y="763427"/>
            <a:ext cx="1485539" cy="734965"/>
          </a:xfrm>
          <a:prstGeom prst="straightConnector1">
            <a:avLst/>
          </a:prstGeom>
          <a:ln w="57150">
            <a:solidFill>
              <a:srgbClr val="FF0000"/>
            </a:solidFill>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740769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14" name="Rectangle 13">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Content Placeholder 4">
            <a:extLst>
              <a:ext uri="{FF2B5EF4-FFF2-40B4-BE49-F238E27FC236}">
                <a16:creationId xmlns:a16="http://schemas.microsoft.com/office/drawing/2014/main" id="{70E9277C-634A-86F6-D8F7-9D273B6D2D3A}"/>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r="-1" b="-1"/>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6" name="Freeform: Shape 1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sp>
        <p:nvSpPr>
          <p:cNvPr id="2" name="Title 1">
            <a:extLst>
              <a:ext uri="{FF2B5EF4-FFF2-40B4-BE49-F238E27FC236}">
                <a16:creationId xmlns:a16="http://schemas.microsoft.com/office/drawing/2014/main" id="{783AF4AC-3ED2-E03C-35B4-817D3C0B086D}"/>
              </a:ext>
            </a:extLst>
          </p:cNvPr>
          <p:cNvSpPr>
            <a:spLocks noGrp="1"/>
          </p:cNvSpPr>
          <p:nvPr>
            <p:ph type="title"/>
          </p:nvPr>
        </p:nvSpPr>
        <p:spPr>
          <a:xfrm>
            <a:off x="892199" y="4854346"/>
            <a:ext cx="10407602" cy="868026"/>
          </a:xfrm>
        </p:spPr>
        <p:txBody>
          <a:bodyPr vert="horz" lIns="91440" tIns="45720" rIns="91440" bIns="45720" rtlCol="0" anchor="b">
            <a:normAutofit/>
          </a:bodyPr>
          <a:lstStyle/>
          <a:p>
            <a:pPr algn="ctr"/>
            <a:r>
              <a:rPr lang="en-US" sz="4400">
                <a:solidFill>
                  <a:srgbClr val="EBEBEB"/>
                </a:solidFill>
              </a:rPr>
              <a:t>The surrounding area</a:t>
            </a:r>
          </a:p>
        </p:txBody>
      </p:sp>
      <p:sp>
        <p:nvSpPr>
          <p:cNvPr id="2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6219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ity next to the water&#10;&#10;Description automatically generated">
            <a:extLst>
              <a:ext uri="{FF2B5EF4-FFF2-40B4-BE49-F238E27FC236}">
                <a16:creationId xmlns:a16="http://schemas.microsoft.com/office/drawing/2014/main" id="{959ED883-C0DC-80D5-10C1-6B56CAD3C8F3}"/>
              </a:ext>
            </a:extLst>
          </p:cNvPr>
          <p:cNvPicPr>
            <a:picLocks noChangeAspect="1"/>
          </p:cNvPicPr>
          <p:nvPr/>
        </p:nvPicPr>
        <p:blipFill rotWithShape="1">
          <a:blip r:embed="rId2" cstate="screen">
            <a:alphaModFix amt="40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8A8D955-7F6C-2DBB-5560-5275595AE522}"/>
              </a:ext>
            </a:extLst>
          </p:cNvPr>
          <p:cNvSpPr>
            <a:spLocks noGrp="1"/>
          </p:cNvSpPr>
          <p:nvPr>
            <p:ph type="title"/>
          </p:nvPr>
        </p:nvSpPr>
        <p:spPr>
          <a:xfrm>
            <a:off x="1154954" y="973668"/>
            <a:ext cx="8761413" cy="706964"/>
          </a:xfrm>
        </p:spPr>
        <p:txBody>
          <a:bodyPr>
            <a:normAutofit/>
          </a:bodyPr>
          <a:lstStyle/>
          <a:p>
            <a:r>
              <a:rPr lang="en-US">
                <a:solidFill>
                  <a:schemeClr val="tx1"/>
                </a:solidFill>
              </a:rPr>
              <a:t>The surrounding area</a:t>
            </a:r>
          </a:p>
        </p:txBody>
      </p:sp>
    </p:spTree>
    <p:extLst>
      <p:ext uri="{BB962C8B-B14F-4D97-AF65-F5344CB8AC3E}">
        <p14:creationId xmlns:p14="http://schemas.microsoft.com/office/powerpoint/2010/main" val="318551101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D85CF-350B-92EC-B3BD-126C2F88E239}"/>
              </a:ext>
            </a:extLst>
          </p:cNvPr>
          <p:cNvSpPr>
            <a:spLocks noGrp="1"/>
          </p:cNvSpPr>
          <p:nvPr>
            <p:ph type="title"/>
          </p:nvPr>
        </p:nvSpPr>
        <p:spPr/>
        <p:txBody>
          <a:bodyPr/>
          <a:lstStyle/>
          <a:p>
            <a:r>
              <a:rPr lang="en-GB" dirty="0"/>
              <a:t>You are required to……..</a:t>
            </a:r>
          </a:p>
        </p:txBody>
      </p:sp>
      <p:sp>
        <p:nvSpPr>
          <p:cNvPr id="3" name="Content Placeholder 2">
            <a:extLst>
              <a:ext uri="{FF2B5EF4-FFF2-40B4-BE49-F238E27FC236}">
                <a16:creationId xmlns:a16="http://schemas.microsoft.com/office/drawing/2014/main" id="{2B8BD838-BA0C-EECC-B2BA-2D28BA702C9A}"/>
              </a:ext>
            </a:extLst>
          </p:cNvPr>
          <p:cNvSpPr>
            <a:spLocks noGrp="1"/>
          </p:cNvSpPr>
          <p:nvPr>
            <p:ph idx="1"/>
          </p:nvPr>
        </p:nvSpPr>
        <p:spPr>
          <a:xfrm>
            <a:off x="852969" y="2427541"/>
            <a:ext cx="10486061" cy="4061069"/>
          </a:xfrm>
        </p:spPr>
        <p:txBody>
          <a:bodyPr>
            <a:normAutofit fontScale="92500"/>
          </a:bodyPr>
          <a:lstStyle/>
          <a:p>
            <a:pPr marL="342900" lvl="0" indent="-342900">
              <a:buFont typeface="Symbol" panose="05050102010706020507" pitchFamily="18" charset="2"/>
              <a:buChar char=""/>
            </a:pPr>
            <a:r>
              <a:rPr lang="en-GB" dirty="0">
                <a:latin typeface="Calibri" panose="020F0502020204030204" pitchFamily="34" charset="0"/>
                <a:ea typeface="Times New Roman" panose="02020603050405020304" pitchFamily="18" charset="0"/>
              </a:rPr>
              <a:t>Positively identify the item, providing technical proof</a:t>
            </a:r>
            <a:r>
              <a:rPr lang="en-GB" dirty="0">
                <a:effectLst/>
                <a:latin typeface="Calibri" panose="020F0502020204030204" pitchFamily="34" charset="0"/>
                <a:ea typeface="Times New Roman" panose="02020603050405020304" pitchFamily="18" charset="0"/>
              </a:rPr>
              <a:t>.</a:t>
            </a:r>
            <a:endParaRPr lang="en-GB" dirty="0">
              <a:effectLst/>
              <a:latin typeface="Calibri" panose="020F0502020204030204" pitchFamily="34" charset="0"/>
              <a:ea typeface="DengXian" panose="02010600030101010101" pitchFamily="2" charset="-122"/>
            </a:endParaRPr>
          </a:p>
          <a:p>
            <a:pPr marL="342900" lvl="0" indent="-342900">
              <a:buFont typeface="Symbol" panose="05050102010706020507" pitchFamily="18" charset="2"/>
              <a:buChar char=""/>
            </a:pPr>
            <a:r>
              <a:rPr lang="en-GB" dirty="0">
                <a:latin typeface="Calibri" panose="020F0502020204030204" pitchFamily="34" charset="0"/>
                <a:ea typeface="Times New Roman" panose="02020603050405020304" pitchFamily="18" charset="0"/>
              </a:rPr>
              <a:t>Assess the performance of the item (its explosive filling and blast/fragmentation risk)</a:t>
            </a:r>
            <a:r>
              <a:rPr lang="en-GB" dirty="0">
                <a:effectLst/>
                <a:latin typeface="Calibri" panose="020F0502020204030204" pitchFamily="34" charset="0"/>
                <a:ea typeface="Times New Roman" panose="02020603050405020304" pitchFamily="18" charset="0"/>
              </a:rPr>
              <a:t>.</a:t>
            </a:r>
          </a:p>
          <a:p>
            <a:pPr marL="342900" lvl="0" indent="-342900">
              <a:buFont typeface="Symbol" panose="05050102010706020507" pitchFamily="18" charset="2"/>
              <a:buChar char=""/>
            </a:pPr>
            <a:r>
              <a:rPr lang="en-GB" dirty="0">
                <a:effectLst/>
                <a:latin typeface="Calibri" panose="020F0502020204030204" pitchFamily="34" charset="0"/>
                <a:ea typeface="DengXian" panose="02010600030101010101" pitchFamily="2" charset="-122"/>
              </a:rPr>
              <a:t>Determine the safety considerations for a mass explosion hazard – you may use IATG for this, identifying clearly the distances at which inhabited buildings and public traffic routes would be affected, and out to what distance buildings would be considered vulnerable </a:t>
            </a:r>
            <a:r>
              <a:rPr lang="en-GB" b="1" dirty="0">
                <a:solidFill>
                  <a:srgbClr val="00B0F0"/>
                </a:solidFill>
                <a:effectLst/>
                <a:latin typeface="Calibri" panose="020F0502020204030204" pitchFamily="34" charset="0"/>
                <a:ea typeface="DengXian" panose="02010600030101010101" pitchFamily="2" charset="-122"/>
                <a:hlinkClick r:id="rId2">
                  <a:extLst>
                    <a:ext uri="{A12FA001-AC4F-418D-AE19-62706E023703}">
                      <ahyp:hlinkClr xmlns:ahyp="http://schemas.microsoft.com/office/drawing/2018/hyperlinkcolor" val="tx"/>
                    </a:ext>
                  </a:extLst>
                </a:hlinkClick>
              </a:rPr>
              <a:t>https://unsaferguard.org</a:t>
            </a:r>
            <a:endParaRPr lang="en-GB" b="1" dirty="0">
              <a:solidFill>
                <a:srgbClr val="00B0F0"/>
              </a:solidFill>
              <a:effectLst/>
              <a:latin typeface="Calibri" panose="020F0502020204030204" pitchFamily="34" charset="0"/>
              <a:ea typeface="DengXian" panose="02010600030101010101" pitchFamily="2" charset="-122"/>
            </a:endParaRPr>
          </a:p>
          <a:p>
            <a:pPr marL="342900" lvl="0" indent="-342900">
              <a:buFont typeface="Symbol" panose="05050102010706020507" pitchFamily="18" charset="2"/>
              <a:buChar char=""/>
            </a:pPr>
            <a:r>
              <a:rPr lang="en-GB" dirty="0">
                <a:effectLst/>
                <a:latin typeface="Calibri" panose="020F0502020204030204" pitchFamily="34" charset="0"/>
                <a:ea typeface="DengXian" panose="02010600030101010101" pitchFamily="2" charset="-122"/>
              </a:rPr>
              <a:t>Determine whether the items are safe to move or should be disposed of in situ, explaining your rationale.</a:t>
            </a:r>
          </a:p>
          <a:p>
            <a:pPr marL="342900" lvl="0" indent="-342900">
              <a:buFont typeface="Symbol" panose="05050102010706020507" pitchFamily="18" charset="2"/>
              <a:buChar char=""/>
            </a:pPr>
            <a:r>
              <a:rPr lang="en-GB" dirty="0">
                <a:latin typeface="Calibri" panose="020F0502020204030204" pitchFamily="34" charset="0"/>
                <a:ea typeface="Times New Roman" panose="02020603050405020304" pitchFamily="18" charset="0"/>
              </a:rPr>
              <a:t>Discuss the breakdown methodology you would consider for the inspection of one item – the type of facility, location, licence, tools, PPE required</a:t>
            </a:r>
            <a:r>
              <a:rPr lang="en-GB" dirty="0">
                <a:effectLst/>
                <a:latin typeface="Calibri" panose="020F0502020204030204" pitchFamily="34" charset="0"/>
                <a:ea typeface="Times New Roman" panose="02020603050405020304" pitchFamily="18" charset="0"/>
              </a:rPr>
              <a:t>. </a:t>
            </a:r>
          </a:p>
          <a:p>
            <a:pPr marL="342900" lvl="0" indent="-342900">
              <a:buFont typeface="Symbol" panose="05050102010706020507" pitchFamily="18" charset="2"/>
              <a:buChar char=""/>
            </a:pPr>
            <a:r>
              <a:rPr lang="en-GB" dirty="0">
                <a:effectLst/>
                <a:latin typeface="Calibri" panose="020F0502020204030204" pitchFamily="34" charset="0"/>
                <a:ea typeface="Times New Roman" panose="02020603050405020304" pitchFamily="18" charset="0"/>
              </a:rPr>
              <a:t>Describe the disposal methodology you would use for one item if you have deemed them safe to move, or how you would orchestrate mass disposa</a:t>
            </a:r>
            <a:r>
              <a:rPr lang="en-GB" dirty="0">
                <a:latin typeface="Calibri" panose="020F0502020204030204" pitchFamily="34" charset="0"/>
                <a:ea typeface="Times New Roman" panose="02020603050405020304" pitchFamily="18" charset="0"/>
              </a:rPr>
              <a:t>l</a:t>
            </a:r>
            <a:r>
              <a:rPr lang="en-GB" dirty="0">
                <a:effectLst/>
                <a:latin typeface="Calibri" panose="020F0502020204030204" pitchFamily="34" charset="0"/>
                <a:ea typeface="Times New Roman" panose="02020603050405020304" pitchFamily="18" charset="0"/>
              </a:rPr>
              <a:t> in situ – consider deflagration, detonation the placement of charges etc. </a:t>
            </a:r>
          </a:p>
          <a:p>
            <a:pPr marL="342900" lvl="0" indent="-342900">
              <a:buFont typeface="Symbol" panose="05050102010706020507" pitchFamily="18" charset="2"/>
              <a:buChar char=""/>
            </a:pPr>
            <a:r>
              <a:rPr lang="en-GB" dirty="0">
                <a:latin typeface="Calibri" panose="020F0502020204030204" pitchFamily="34" charset="0"/>
                <a:ea typeface="DengXian" panose="02010600030101010101" pitchFamily="2" charset="-122"/>
              </a:rPr>
              <a:t>After breakdown, describe the process you would follow for test and evaluation of the explosive filling. What other hazards would you be thinking about?</a:t>
            </a:r>
            <a:endParaRPr lang="en-GB" dirty="0">
              <a:latin typeface="Calibri" panose="020F0502020204030204" pitchFamily="34" charset="0"/>
            </a:endParaRPr>
          </a:p>
          <a:p>
            <a:pPr marL="0" lvl="0" indent="0">
              <a:buNone/>
            </a:pPr>
            <a:endParaRPr lang="en-GB" dirty="0"/>
          </a:p>
        </p:txBody>
      </p:sp>
    </p:spTree>
    <p:extLst>
      <p:ext uri="{BB962C8B-B14F-4D97-AF65-F5344CB8AC3E}">
        <p14:creationId xmlns:p14="http://schemas.microsoft.com/office/powerpoint/2010/main" val="1379985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DFEE2-17D4-4304-69B1-C53FDEFB552B}"/>
              </a:ext>
            </a:extLst>
          </p:cNvPr>
          <p:cNvSpPr>
            <a:spLocks noGrp="1"/>
          </p:cNvSpPr>
          <p:nvPr>
            <p:ph type="title"/>
          </p:nvPr>
        </p:nvSpPr>
        <p:spPr/>
        <p:txBody>
          <a:bodyPr/>
          <a:lstStyle/>
          <a:p>
            <a:r>
              <a:rPr lang="en-US" dirty="0"/>
              <a:t>How to use IATG</a:t>
            </a:r>
          </a:p>
        </p:txBody>
      </p:sp>
      <p:pic>
        <p:nvPicPr>
          <p:cNvPr id="5" name="Picture 4">
            <a:extLst>
              <a:ext uri="{FF2B5EF4-FFF2-40B4-BE49-F238E27FC236}">
                <a16:creationId xmlns:a16="http://schemas.microsoft.com/office/drawing/2014/main" id="{34FF168E-5135-3444-83BF-752E3086FECC}"/>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42006" y="2790154"/>
            <a:ext cx="10307987" cy="3285836"/>
          </a:xfrm>
          <a:prstGeom prst="rect">
            <a:avLst/>
          </a:prstGeom>
        </p:spPr>
      </p:pic>
      <p:sp>
        <p:nvSpPr>
          <p:cNvPr id="6" name="Rounded Rectangle 5">
            <a:extLst>
              <a:ext uri="{FF2B5EF4-FFF2-40B4-BE49-F238E27FC236}">
                <a16:creationId xmlns:a16="http://schemas.microsoft.com/office/drawing/2014/main" id="{7427A032-D1FB-78DC-CBC0-5F28DA7C3C8E}"/>
              </a:ext>
            </a:extLst>
          </p:cNvPr>
          <p:cNvSpPr/>
          <p:nvPr/>
        </p:nvSpPr>
        <p:spPr>
          <a:xfrm>
            <a:off x="4405745" y="3429000"/>
            <a:ext cx="6303819" cy="1433945"/>
          </a:xfrm>
          <a:prstGeom prst="round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5276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7" name="Rectangle 26">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9" name="Rectangle 28">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8934A19-9243-BFB8-3000-39B425859990}"/>
              </a:ext>
            </a:extLst>
          </p:cNvPr>
          <p:cNvSpPr>
            <a:spLocks noGrp="1"/>
          </p:cNvSpPr>
          <p:nvPr>
            <p:ph type="title"/>
          </p:nvPr>
        </p:nvSpPr>
        <p:spPr>
          <a:xfrm>
            <a:off x="8160773" y="1113062"/>
            <a:ext cx="3382297" cy="3281957"/>
          </a:xfrm>
        </p:spPr>
        <p:txBody>
          <a:bodyPr vert="horz" lIns="91440" tIns="45720" rIns="91440" bIns="45720" rtlCol="0" anchor="b">
            <a:normAutofit/>
          </a:bodyPr>
          <a:lstStyle/>
          <a:p>
            <a:r>
              <a:rPr lang="en-US" sz="5400" b="0" i="0" kern="1200">
                <a:solidFill>
                  <a:srgbClr val="EBEBEB"/>
                </a:solidFill>
                <a:latin typeface="+mj-lt"/>
                <a:ea typeface="+mj-ea"/>
                <a:cs typeface="+mj-cs"/>
              </a:rPr>
              <a:t>Quantity Distances</a:t>
            </a:r>
          </a:p>
        </p:txBody>
      </p:sp>
      <p:pic>
        <p:nvPicPr>
          <p:cNvPr id="5" name="Content Placeholder 4" descr="A screenshot of a map&#10;&#10;Description automatically generated">
            <a:extLst>
              <a:ext uri="{FF2B5EF4-FFF2-40B4-BE49-F238E27FC236}">
                <a16:creationId xmlns:a16="http://schemas.microsoft.com/office/drawing/2014/main" id="{50C34ECA-6463-0C1A-439F-74EAAECA6A87}"/>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1151327" y="1442284"/>
            <a:ext cx="6470907" cy="3914898"/>
          </a:xfrm>
          <a:prstGeom prst="roundRect">
            <a:avLst>
              <a:gd name="adj" fmla="val 1858"/>
            </a:avLst>
          </a:prstGeom>
          <a:effectLst>
            <a:outerShdw blurRad="50800" dist="50800" dir="5400000" algn="tl" rotWithShape="0">
              <a:srgbClr val="000000">
                <a:alpha val="43000"/>
              </a:srgbClr>
            </a:outerShdw>
          </a:effectLst>
        </p:spPr>
      </p:pic>
      <p:sp>
        <p:nvSpPr>
          <p:cNvPr id="6" name="Rounded Rectangle 5">
            <a:extLst>
              <a:ext uri="{FF2B5EF4-FFF2-40B4-BE49-F238E27FC236}">
                <a16:creationId xmlns:a16="http://schemas.microsoft.com/office/drawing/2014/main" id="{9513CA6B-5539-19DE-9CB5-71E291A441A5}"/>
              </a:ext>
            </a:extLst>
          </p:cNvPr>
          <p:cNvSpPr/>
          <p:nvPr/>
        </p:nvSpPr>
        <p:spPr>
          <a:xfrm>
            <a:off x="1773383" y="2050473"/>
            <a:ext cx="609600" cy="526472"/>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E047AC6D-C3F6-97BF-1425-6FD0E640885D}"/>
              </a:ext>
            </a:extLst>
          </p:cNvPr>
          <p:cNvSpPr/>
          <p:nvPr/>
        </p:nvSpPr>
        <p:spPr>
          <a:xfrm>
            <a:off x="3144088" y="1469993"/>
            <a:ext cx="609600" cy="526472"/>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F9829826-E46D-55AB-255F-C490AC78884A}"/>
              </a:ext>
            </a:extLst>
          </p:cNvPr>
          <p:cNvSpPr/>
          <p:nvPr/>
        </p:nvSpPr>
        <p:spPr>
          <a:xfrm>
            <a:off x="3061853" y="3855057"/>
            <a:ext cx="609600" cy="370583"/>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a:extLst>
              <a:ext uri="{FF2B5EF4-FFF2-40B4-BE49-F238E27FC236}">
                <a16:creationId xmlns:a16="http://schemas.microsoft.com/office/drawing/2014/main" id="{35E3CDE6-3BDA-9863-FC9C-DDEBABE76C6D}"/>
              </a:ext>
            </a:extLst>
          </p:cNvPr>
          <p:cNvSpPr/>
          <p:nvPr/>
        </p:nvSpPr>
        <p:spPr>
          <a:xfrm>
            <a:off x="3060962" y="3411717"/>
            <a:ext cx="609600" cy="370583"/>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a:extLst>
              <a:ext uri="{FF2B5EF4-FFF2-40B4-BE49-F238E27FC236}">
                <a16:creationId xmlns:a16="http://schemas.microsoft.com/office/drawing/2014/main" id="{1DD5F41A-DE63-A2D5-762A-EEF6DC266C18}"/>
              </a:ext>
            </a:extLst>
          </p:cNvPr>
          <p:cNvSpPr/>
          <p:nvPr/>
        </p:nvSpPr>
        <p:spPr>
          <a:xfrm>
            <a:off x="3061855" y="2952254"/>
            <a:ext cx="609600" cy="370583"/>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240431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026FD-89F8-84BD-52B6-F404D7466287}"/>
              </a:ext>
            </a:extLst>
          </p:cNvPr>
          <p:cNvSpPr>
            <a:spLocks noGrp="1"/>
          </p:cNvSpPr>
          <p:nvPr>
            <p:ph type="title"/>
          </p:nvPr>
        </p:nvSpPr>
        <p:spPr/>
        <p:txBody>
          <a:bodyPr/>
          <a:lstStyle/>
          <a:p>
            <a:r>
              <a:rPr lang="en-US" dirty="0"/>
              <a:t>Blast Damage</a:t>
            </a:r>
          </a:p>
        </p:txBody>
      </p:sp>
      <p:pic>
        <p:nvPicPr>
          <p:cNvPr id="5" name="Content Placeholder 4">
            <a:extLst>
              <a:ext uri="{FF2B5EF4-FFF2-40B4-BE49-F238E27FC236}">
                <a16:creationId xmlns:a16="http://schemas.microsoft.com/office/drawing/2014/main" id="{F4AA3895-B06D-F6C6-BE32-A24B0F43DAF1}"/>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484909" y="2274079"/>
            <a:ext cx="4696691" cy="2007324"/>
          </a:xfrm>
        </p:spPr>
      </p:pic>
      <p:pic>
        <p:nvPicPr>
          <p:cNvPr id="7" name="Picture 6">
            <a:extLst>
              <a:ext uri="{FF2B5EF4-FFF2-40B4-BE49-F238E27FC236}">
                <a16:creationId xmlns:a16="http://schemas.microsoft.com/office/drawing/2014/main" id="{AD7BFB7A-9AAD-E5D7-CA0F-6EDBEEBF746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4909" y="4281403"/>
            <a:ext cx="5291841" cy="2457852"/>
          </a:xfrm>
          <a:prstGeom prst="rect">
            <a:avLst/>
          </a:prstGeom>
        </p:spPr>
      </p:pic>
      <p:pic>
        <p:nvPicPr>
          <p:cNvPr id="9" name="Picture 8">
            <a:extLst>
              <a:ext uri="{FF2B5EF4-FFF2-40B4-BE49-F238E27FC236}">
                <a16:creationId xmlns:a16="http://schemas.microsoft.com/office/drawing/2014/main" id="{608DDDBE-9AC6-E494-8BA0-9893F4DB1C9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96000" y="2463269"/>
            <a:ext cx="5888182" cy="4054517"/>
          </a:xfrm>
          <a:prstGeom prst="rect">
            <a:avLst/>
          </a:prstGeom>
        </p:spPr>
      </p:pic>
    </p:spTree>
    <p:extLst>
      <p:ext uri="{BB962C8B-B14F-4D97-AF65-F5344CB8AC3E}">
        <p14:creationId xmlns:p14="http://schemas.microsoft.com/office/powerpoint/2010/main" val="2090349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12" name="Freeform: Shape 11">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US"/>
          </a:p>
        </p:txBody>
      </p:sp>
      <p:sp>
        <p:nvSpPr>
          <p:cNvPr id="14"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BB31E135-E5F9-36C8-02AC-9E584835B09A}"/>
              </a:ext>
            </a:extLst>
          </p:cNvPr>
          <p:cNvSpPr>
            <a:spLocks noGrp="1"/>
          </p:cNvSpPr>
          <p:nvPr>
            <p:ph type="title"/>
          </p:nvPr>
        </p:nvSpPr>
        <p:spPr>
          <a:xfrm>
            <a:off x="1154955" y="973668"/>
            <a:ext cx="2942210" cy="1020232"/>
          </a:xfrm>
        </p:spPr>
        <p:txBody>
          <a:bodyPr>
            <a:normAutofit/>
          </a:bodyPr>
          <a:lstStyle/>
          <a:p>
            <a:pPr>
              <a:lnSpc>
                <a:spcPct val="90000"/>
              </a:lnSpc>
            </a:pPr>
            <a:r>
              <a:rPr lang="en-GB" sz="3300">
                <a:solidFill>
                  <a:schemeClr val="tx1"/>
                </a:solidFill>
              </a:rPr>
              <a:t>You will be assessed by</a:t>
            </a:r>
          </a:p>
        </p:txBody>
      </p:sp>
      <p:pic>
        <p:nvPicPr>
          <p:cNvPr id="5" name="Picture 4" descr="A map of a city&#10;&#10;Description automatically generated">
            <a:extLst>
              <a:ext uri="{FF2B5EF4-FFF2-40B4-BE49-F238E27FC236}">
                <a16:creationId xmlns:a16="http://schemas.microsoft.com/office/drawing/2014/main" id="{5D7DA616-8837-FD9B-BFF5-077E1B3691D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194607" y="803751"/>
            <a:ext cx="6391533" cy="5250498"/>
          </a:xfrm>
          <a:prstGeom prst="rect">
            <a:avLst/>
          </a:prstGeom>
        </p:spPr>
      </p:pic>
      <p:sp>
        <p:nvSpPr>
          <p:cNvPr id="16" name="Rectangle 15">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Oval 17">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Oval 19">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9EAC69A-95C8-4DDE-C01D-01CFA383222C}"/>
              </a:ext>
            </a:extLst>
          </p:cNvPr>
          <p:cNvSpPr>
            <a:spLocks noGrp="1"/>
          </p:cNvSpPr>
          <p:nvPr>
            <p:ph idx="1"/>
          </p:nvPr>
        </p:nvSpPr>
        <p:spPr>
          <a:xfrm>
            <a:off x="771715" y="2127250"/>
            <a:ext cx="3473978" cy="3898900"/>
          </a:xfrm>
        </p:spPr>
        <p:txBody>
          <a:bodyPr>
            <a:normAutofit fontScale="92500" lnSpcReduction="10000"/>
          </a:bodyPr>
          <a:lstStyle/>
          <a:p>
            <a:pPr>
              <a:lnSpc>
                <a:spcPct val="90000"/>
              </a:lnSpc>
            </a:pPr>
            <a:r>
              <a:rPr lang="en-GB" sz="1600" dirty="0">
                <a:solidFill>
                  <a:schemeClr val="tx1"/>
                </a:solidFill>
              </a:rPr>
              <a:t>A 45 minute group presentation, which means you all have 6 minutes speaking time, with 9 minutes for questions.</a:t>
            </a:r>
          </a:p>
          <a:p>
            <a:pPr>
              <a:lnSpc>
                <a:spcPct val="90000"/>
              </a:lnSpc>
            </a:pPr>
            <a:r>
              <a:rPr lang="en-GB" sz="1600" dirty="0">
                <a:solidFill>
                  <a:schemeClr val="tx1"/>
                </a:solidFill>
              </a:rPr>
              <a:t>A 5000* word report detailing your understanding of the problem and your role in determining the ALARP solution. The report should contain figures and tables to simplify text. </a:t>
            </a:r>
          </a:p>
          <a:p>
            <a:pPr marL="0" indent="0">
              <a:lnSpc>
                <a:spcPct val="90000"/>
              </a:lnSpc>
              <a:buNone/>
            </a:pPr>
            <a:endParaRPr lang="en-GB" sz="1600" dirty="0">
              <a:solidFill>
                <a:schemeClr val="tx1"/>
              </a:solidFill>
            </a:endParaRPr>
          </a:p>
          <a:p>
            <a:pPr marL="0" indent="0">
              <a:lnSpc>
                <a:spcPct val="90000"/>
              </a:lnSpc>
              <a:buNone/>
            </a:pPr>
            <a:r>
              <a:rPr lang="en-GB" sz="1600" dirty="0">
                <a:solidFill>
                  <a:schemeClr val="tx1"/>
                </a:solidFill>
              </a:rPr>
              <a:t>NOTE: *the use of IATG to determine safety distance, accompanied by a clearly labelled trace will count as 1500 words.</a:t>
            </a:r>
          </a:p>
          <a:p>
            <a:pPr>
              <a:lnSpc>
                <a:spcPct val="90000"/>
              </a:lnSpc>
            </a:pPr>
            <a:endParaRPr lang="en-GB" sz="1600" dirty="0">
              <a:solidFill>
                <a:schemeClr val="tx1"/>
              </a:solidFill>
            </a:endParaRPr>
          </a:p>
          <a:p>
            <a:pPr>
              <a:lnSpc>
                <a:spcPct val="90000"/>
              </a:lnSpc>
            </a:pPr>
            <a:endParaRPr lang="en-GB" sz="1600" dirty="0">
              <a:solidFill>
                <a:schemeClr val="tx1"/>
              </a:solidFill>
            </a:endParaRPr>
          </a:p>
        </p:txBody>
      </p:sp>
      <p:sp>
        <p:nvSpPr>
          <p:cNvPr id="22"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Tree>
    <p:extLst>
      <p:ext uri="{BB962C8B-B14F-4D97-AF65-F5344CB8AC3E}">
        <p14:creationId xmlns:p14="http://schemas.microsoft.com/office/powerpoint/2010/main" val="151561140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1E135-E5F9-36C8-02AC-9E584835B09A}"/>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F9EAC69A-95C8-4DDE-C01D-01CFA383222C}"/>
              </a:ext>
            </a:extLst>
          </p:cNvPr>
          <p:cNvSpPr>
            <a:spLocks noGrp="1"/>
          </p:cNvSpPr>
          <p:nvPr>
            <p:ph idx="1"/>
          </p:nvPr>
        </p:nvSpPr>
        <p:spPr/>
        <p:txBody>
          <a:bodyPr>
            <a:normAutofit fontScale="92500" lnSpcReduction="20000"/>
          </a:bodyPr>
          <a:lstStyle/>
          <a:p>
            <a:r>
              <a:rPr lang="en-GB" dirty="0"/>
              <a:t>What are your initial thoughts - land munition, maritime munition, air dropped?</a:t>
            </a:r>
          </a:p>
          <a:p>
            <a:r>
              <a:rPr lang="en-GB" dirty="0"/>
              <a:t>What hazards do you foresee?</a:t>
            </a:r>
          </a:p>
          <a:p>
            <a:r>
              <a:rPr lang="en-GB" dirty="0"/>
              <a:t>How do you want to split into the roles of:</a:t>
            </a:r>
          </a:p>
          <a:p>
            <a:pPr lvl="1"/>
            <a:r>
              <a:rPr lang="en-GB" dirty="0"/>
              <a:t>R&amp;D</a:t>
            </a:r>
          </a:p>
          <a:p>
            <a:pPr lvl="1"/>
            <a:r>
              <a:rPr lang="en-GB" dirty="0"/>
              <a:t>Safety</a:t>
            </a:r>
          </a:p>
          <a:p>
            <a:pPr lvl="1"/>
            <a:r>
              <a:rPr lang="en-GB" dirty="0"/>
              <a:t>Test &amp; Evaluation</a:t>
            </a:r>
          </a:p>
          <a:p>
            <a:pPr lvl="1"/>
            <a:r>
              <a:rPr lang="en-GB" dirty="0"/>
              <a:t>Breakdown &amp; Disposal</a:t>
            </a:r>
          </a:p>
          <a:p>
            <a:pPr lvl="1"/>
            <a:r>
              <a:rPr lang="en-GB" dirty="0"/>
              <a:t>(there must be at least one student to each role)</a:t>
            </a:r>
          </a:p>
          <a:p>
            <a:pPr marL="0" indent="0">
              <a:buNone/>
            </a:pPr>
            <a:endParaRPr lang="en-GB" dirty="0"/>
          </a:p>
          <a:p>
            <a:r>
              <a:rPr lang="en-GB" dirty="0"/>
              <a:t>Do you understand the task?</a:t>
            </a:r>
          </a:p>
          <a:p>
            <a:endParaRPr lang="en-GB" dirty="0"/>
          </a:p>
          <a:p>
            <a:endParaRPr lang="en-GB" dirty="0"/>
          </a:p>
        </p:txBody>
      </p:sp>
    </p:spTree>
    <p:extLst>
      <p:ext uri="{BB962C8B-B14F-4D97-AF65-F5344CB8AC3E}">
        <p14:creationId xmlns:p14="http://schemas.microsoft.com/office/powerpoint/2010/main" val="288540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5942E-D557-C44D-9458-69CE962656F7}"/>
              </a:ext>
            </a:extLst>
          </p:cNvPr>
          <p:cNvSpPr>
            <a:spLocks noGrp="1"/>
          </p:cNvSpPr>
          <p:nvPr>
            <p:ph type="title"/>
          </p:nvPr>
        </p:nvSpPr>
        <p:spPr/>
        <p:txBody>
          <a:bodyPr/>
          <a:lstStyle/>
          <a:p>
            <a:r>
              <a:rPr lang="en-US" dirty="0"/>
              <a:t>Tempo – working backwards</a:t>
            </a:r>
          </a:p>
        </p:txBody>
      </p:sp>
      <p:sp>
        <p:nvSpPr>
          <p:cNvPr id="3" name="Content Placeholder 2">
            <a:extLst>
              <a:ext uri="{FF2B5EF4-FFF2-40B4-BE49-F238E27FC236}">
                <a16:creationId xmlns:a16="http://schemas.microsoft.com/office/drawing/2014/main" id="{26DD6C53-A5C5-1815-74B2-7B5B5B3E99F2}"/>
              </a:ext>
            </a:extLst>
          </p:cNvPr>
          <p:cNvSpPr>
            <a:spLocks noGrp="1"/>
          </p:cNvSpPr>
          <p:nvPr>
            <p:ph idx="1"/>
          </p:nvPr>
        </p:nvSpPr>
        <p:spPr/>
        <p:txBody>
          <a:bodyPr>
            <a:normAutofit fontScale="85000" lnSpcReduction="20000"/>
          </a:bodyPr>
          <a:lstStyle/>
          <a:p>
            <a:r>
              <a:rPr lang="en-US" dirty="0"/>
              <a:t>Submission Deadlines</a:t>
            </a:r>
          </a:p>
          <a:p>
            <a:pPr lvl="1"/>
            <a:r>
              <a:rPr lang="en-US" dirty="0"/>
              <a:t>w/c 9</a:t>
            </a:r>
            <a:r>
              <a:rPr lang="en-US" baseline="30000" dirty="0"/>
              <a:t>th</a:t>
            </a:r>
            <a:r>
              <a:rPr lang="en-US" dirty="0"/>
              <a:t> December 2024 for report</a:t>
            </a:r>
          </a:p>
          <a:p>
            <a:pPr lvl="1"/>
            <a:r>
              <a:rPr lang="en-US" dirty="0"/>
              <a:t>Friday 13</a:t>
            </a:r>
            <a:r>
              <a:rPr lang="en-US" baseline="30000" dirty="0"/>
              <a:t>th</a:t>
            </a:r>
            <a:r>
              <a:rPr lang="en-US" dirty="0"/>
              <a:t> December 2024 @ 1500 </a:t>
            </a:r>
            <a:r>
              <a:rPr lang="en-US" dirty="0" err="1"/>
              <a:t>hrs</a:t>
            </a:r>
            <a:r>
              <a:rPr lang="en-US" dirty="0"/>
              <a:t> on </a:t>
            </a:r>
            <a:r>
              <a:rPr lang="en-US" dirty="0" err="1"/>
              <a:t>TurnitIn</a:t>
            </a:r>
            <a:r>
              <a:rPr lang="en-US" dirty="0"/>
              <a:t> for portfolio</a:t>
            </a:r>
          </a:p>
          <a:p>
            <a:r>
              <a:rPr lang="en-US" dirty="0"/>
              <a:t>Remote Meetings</a:t>
            </a:r>
          </a:p>
          <a:p>
            <a:pPr lvl="1"/>
            <a:r>
              <a:rPr lang="en-US" dirty="0"/>
              <a:t>Monday 28</a:t>
            </a:r>
            <a:r>
              <a:rPr lang="en-US" baseline="30000" dirty="0"/>
              <a:t>th</a:t>
            </a:r>
            <a:r>
              <a:rPr lang="en-US" dirty="0"/>
              <a:t> October 2024 – 1000 – 1200 </a:t>
            </a:r>
            <a:r>
              <a:rPr lang="en-US" dirty="0" err="1"/>
              <a:t>hrs</a:t>
            </a:r>
            <a:r>
              <a:rPr lang="en-US" dirty="0"/>
              <a:t> Teams</a:t>
            </a:r>
          </a:p>
          <a:p>
            <a:pPr lvl="1"/>
            <a:r>
              <a:rPr lang="en-US" dirty="0"/>
              <a:t>Monday 24</a:t>
            </a:r>
            <a:r>
              <a:rPr lang="en-US" baseline="30000" dirty="0"/>
              <a:t>th</a:t>
            </a:r>
            <a:r>
              <a:rPr lang="en-US" dirty="0"/>
              <a:t> June 2024 – 1000 – 1200 </a:t>
            </a:r>
            <a:r>
              <a:rPr lang="en-US" dirty="0" err="1"/>
              <a:t>hrs</a:t>
            </a:r>
            <a:r>
              <a:rPr lang="en-US" dirty="0"/>
              <a:t> Teams</a:t>
            </a:r>
          </a:p>
          <a:p>
            <a:pPr lvl="1"/>
            <a:r>
              <a:rPr lang="en-US" dirty="0"/>
              <a:t>Monday 20</a:t>
            </a:r>
            <a:r>
              <a:rPr lang="en-US" baseline="30000" dirty="0"/>
              <a:t>th</a:t>
            </a:r>
            <a:r>
              <a:rPr lang="en-US" dirty="0"/>
              <a:t> May 2024 – 1000 – 1200 </a:t>
            </a:r>
            <a:r>
              <a:rPr lang="en-US" dirty="0" err="1"/>
              <a:t>hrs</a:t>
            </a:r>
            <a:r>
              <a:rPr lang="en-US" dirty="0"/>
              <a:t> Teams</a:t>
            </a:r>
          </a:p>
          <a:p>
            <a:pPr lvl="1"/>
            <a:r>
              <a:rPr lang="en-US" dirty="0"/>
              <a:t>22</a:t>
            </a:r>
            <a:r>
              <a:rPr lang="en-US" baseline="30000" dirty="0"/>
              <a:t>nd</a:t>
            </a:r>
            <a:r>
              <a:rPr lang="en-US" dirty="0"/>
              <a:t> April 2024 – design brief – 1000 – 1200 </a:t>
            </a:r>
            <a:r>
              <a:rPr lang="en-US" dirty="0" err="1"/>
              <a:t>hrs</a:t>
            </a:r>
            <a:r>
              <a:rPr lang="en-US" dirty="0"/>
              <a:t> Teams</a:t>
            </a:r>
          </a:p>
          <a:p>
            <a:r>
              <a:rPr lang="en-US" dirty="0"/>
              <a:t>Face-to-Face Meeting</a:t>
            </a:r>
          </a:p>
          <a:p>
            <a:pPr lvl="1"/>
            <a:r>
              <a:rPr lang="en-US" dirty="0"/>
              <a:t>w/c 9</a:t>
            </a:r>
            <a:r>
              <a:rPr lang="en-US" baseline="30000" dirty="0"/>
              <a:t>th</a:t>
            </a:r>
            <a:r>
              <a:rPr lang="en-US" dirty="0"/>
              <a:t> December 2024 for presentations – Swansea IQ OME Lab 1000 – 1100 hrs. Day????</a:t>
            </a:r>
          </a:p>
          <a:p>
            <a:pPr lvl="1"/>
            <a:r>
              <a:rPr lang="en-US" dirty="0"/>
              <a:t>23</a:t>
            </a:r>
            <a:r>
              <a:rPr lang="en-US" baseline="30000" dirty="0"/>
              <a:t>rd</a:t>
            </a:r>
            <a:r>
              <a:rPr lang="en-US" dirty="0"/>
              <a:t> September 2024 Swansea IQ OME Lab – 1000 – 1200 </a:t>
            </a:r>
            <a:r>
              <a:rPr lang="en-US" dirty="0" err="1"/>
              <a:t>hrs</a:t>
            </a:r>
            <a:endParaRPr lang="en-US" dirty="0"/>
          </a:p>
          <a:p>
            <a:pPr lvl="1"/>
            <a:endParaRPr lang="en-US" dirty="0"/>
          </a:p>
        </p:txBody>
      </p:sp>
    </p:spTree>
    <p:extLst>
      <p:ext uri="{BB962C8B-B14F-4D97-AF65-F5344CB8AC3E}">
        <p14:creationId xmlns:p14="http://schemas.microsoft.com/office/powerpoint/2010/main" val="29874966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704</TotalTime>
  <Words>705</Words>
  <Application>Microsoft Macintosh PowerPoint</Application>
  <PresentationFormat>Widescreen</PresentationFormat>
  <Paragraphs>75</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Century Gothic</vt:lpstr>
      <vt:lpstr>Symbol</vt:lpstr>
      <vt:lpstr>Wingdings 3</vt:lpstr>
      <vt:lpstr>Ion Boardroom</vt:lpstr>
      <vt:lpstr>ACDA5022 HNC Group Project 2024  Foreign Munition Identification and Disposal </vt:lpstr>
      <vt:lpstr>Learning Outcomes</vt:lpstr>
      <vt:lpstr>Moodle Page</vt:lpstr>
      <vt:lpstr>The Assignment Brief</vt:lpstr>
      <vt:lpstr>Images of what has been found</vt:lpstr>
      <vt:lpstr>Technical Detail Known</vt:lpstr>
      <vt:lpstr>Discovery Location - </vt:lpstr>
      <vt:lpstr>Discovery Location</vt:lpstr>
      <vt:lpstr>Arrangement of munitions</vt:lpstr>
      <vt:lpstr>The surrounding area</vt:lpstr>
      <vt:lpstr>The surrounding area</vt:lpstr>
      <vt:lpstr>You are required to……..</vt:lpstr>
      <vt:lpstr>How to use IATG</vt:lpstr>
      <vt:lpstr>Quantity Distances</vt:lpstr>
      <vt:lpstr>Blast Damage</vt:lpstr>
      <vt:lpstr>You will be assessed by</vt:lpstr>
      <vt:lpstr>Discussion</vt:lpstr>
      <vt:lpstr>Tempo – working backwards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ACDA2022 BEng Group Project 2024  Digging a hole….Very Quickly </dc:title>
  <dc:creator>David Holley</dc:creator>
  <cp:lastModifiedBy>Gareth Collett</cp:lastModifiedBy>
  <cp:revision>8</cp:revision>
  <dcterms:created xsi:type="dcterms:W3CDTF">2023-11-06T08:29:11Z</dcterms:created>
  <dcterms:modified xsi:type="dcterms:W3CDTF">2024-04-25T13:32:08Z</dcterms:modified>
</cp:coreProperties>
</file>