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4843" r:id="rId3"/>
    <p:sldId id="4839" r:id="rId4"/>
    <p:sldId id="4838" r:id="rId5"/>
    <p:sldId id="409" r:id="rId6"/>
    <p:sldId id="4840" r:id="rId7"/>
    <p:sldId id="336" r:id="rId8"/>
    <p:sldId id="337" r:id="rId9"/>
    <p:sldId id="277" r:id="rId10"/>
    <p:sldId id="348" r:id="rId11"/>
    <p:sldId id="273" r:id="rId12"/>
    <p:sldId id="350" r:id="rId13"/>
    <p:sldId id="4844" r:id="rId14"/>
    <p:sldId id="4842" r:id="rId15"/>
    <p:sldId id="282" r:id="rId16"/>
    <p:sldId id="269" r:id="rId17"/>
    <p:sldId id="283" r:id="rId18"/>
    <p:sldId id="284" r:id="rId19"/>
    <p:sldId id="270" r:id="rId20"/>
    <p:sldId id="476" r:id="rId21"/>
    <p:sldId id="271" r:id="rId22"/>
    <p:sldId id="272" r:id="rId23"/>
    <p:sldId id="4836" r:id="rId24"/>
    <p:sldId id="268" r:id="rId25"/>
    <p:sldId id="816" r:id="rId26"/>
    <p:sldId id="817" r:id="rId27"/>
    <p:sldId id="818" r:id="rId28"/>
    <p:sldId id="822" r:id="rId29"/>
    <p:sldId id="287" r:id="rId30"/>
    <p:sldId id="286" r:id="rId31"/>
    <p:sldId id="278" r:id="rId32"/>
    <p:sldId id="280" r:id="rId33"/>
    <p:sldId id="281" r:id="rId34"/>
    <p:sldId id="267" r:id="rId35"/>
    <p:sldId id="291" r:id="rId36"/>
    <p:sldId id="4837" r:id="rId37"/>
    <p:sldId id="260" r:id="rId38"/>
    <p:sldId id="275" r:id="rId39"/>
    <p:sldId id="276" r:id="rId40"/>
    <p:sldId id="289" r:id="rId41"/>
    <p:sldId id="820" r:id="rId42"/>
    <p:sldId id="411" r:id="rId43"/>
    <p:sldId id="412" r:id="rId44"/>
    <p:sldId id="415" r:id="rId45"/>
    <p:sldId id="30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C40D52-51A8-447C-99B2-67F7D3F26F30}">
          <p14:sldIdLst>
            <p14:sldId id="256"/>
            <p14:sldId id="4843"/>
            <p14:sldId id="4839"/>
            <p14:sldId id="4838"/>
            <p14:sldId id="409"/>
            <p14:sldId id="4840"/>
            <p14:sldId id="336"/>
            <p14:sldId id="337"/>
            <p14:sldId id="277"/>
            <p14:sldId id="348"/>
            <p14:sldId id="273"/>
            <p14:sldId id="350"/>
            <p14:sldId id="4844"/>
            <p14:sldId id="4842"/>
            <p14:sldId id="282"/>
            <p14:sldId id="269"/>
            <p14:sldId id="283"/>
            <p14:sldId id="284"/>
            <p14:sldId id="270"/>
            <p14:sldId id="476"/>
            <p14:sldId id="271"/>
            <p14:sldId id="272"/>
            <p14:sldId id="4836"/>
            <p14:sldId id="268"/>
            <p14:sldId id="816"/>
            <p14:sldId id="817"/>
            <p14:sldId id="818"/>
            <p14:sldId id="822"/>
            <p14:sldId id="287"/>
            <p14:sldId id="286"/>
            <p14:sldId id="278"/>
            <p14:sldId id="280"/>
            <p14:sldId id="281"/>
            <p14:sldId id="267"/>
            <p14:sldId id="291"/>
            <p14:sldId id="4837"/>
            <p14:sldId id="260"/>
            <p14:sldId id="275"/>
            <p14:sldId id="276"/>
            <p14:sldId id="289"/>
            <p14:sldId id="820"/>
          </p14:sldIdLst>
        </p14:section>
        <p14:section name="Untitled Section" id="{2F23D57F-683A-4C7F-9A13-0324F9C6B69D}">
          <p14:sldIdLst>
            <p14:sldId id="411"/>
            <p14:sldId id="412"/>
            <p14:sldId id="415"/>
            <p14:sldId id="301"/>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BABA43-0439-AF94-399A-704485BA6581}" name="Christopher Wilkin" initials="CW" userId="S::c.wilkin@uwtsd.ac.uk::10363294-769d-46d1-9962-1839b2820248" providerId="AD"/>
  <p188:author id="{5E2C6981-00D0-720C-AFB0-468F5A5EDB7E}" name="Helen Evans (Institute of Management and Health)" initials="HE(oMaH" userId="S::h.evans1@uwtsd.ac.uk::d9a8b39e-a9d4-4d81-a719-001f6364ef6d" providerId="AD"/>
  <p188:author id="{51D3DEE7-25C9-028C-41A2-87B6CE667C1C}" name="Kathryn Roberts" initials="KR" userId="S::k.roberts@uwtsd.ac.uk::2a6d605b-2b21-4ebe-bf92-690f56d7b04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23F66A-760B-4427-90B5-795C180AF2AD}" v="19" dt="2023-12-22T12:34:13.2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inimized">
    <p:restoredLeft sz="0" autoAdjust="0"/>
    <p:restoredTop sz="0" autoAdjust="0"/>
  </p:normalViewPr>
  <p:slideViewPr>
    <p:cSldViewPr snapToGrid="0">
      <p:cViewPr varScale="1">
        <p:scale>
          <a:sx n="27" d="100"/>
          <a:sy n="27" d="100"/>
        </p:scale>
        <p:origin x="327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8/10/relationships/authors" Target="author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S9r6h6Cda7M"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indtools.com/pages/article/newPPM_94.ht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en.wikipedia.org/wiki/Obedience_(human_behavior)"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en.wikipedia.org/wiki/Milgram_experiment#cite_note-blass-2" TargetMode="External"/><Relationship Id="rId5" Type="http://schemas.openxmlformats.org/officeDocument/2006/relationships/hyperlink" Target="https://en.wikipedia.org/wiki/Conscience" TargetMode="External"/><Relationship Id="rId4" Type="http://schemas.openxmlformats.org/officeDocument/2006/relationships/hyperlink" Target="https://en.wikipedia.org/wiki/Authority"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forms.office.com/Pages/ResponsePage.aspx?id=-REPTm4EBUWcuNshUjEeIe0RQXbhmmdIkGh2aL0lw4lUQ1RBNUJFMjZLOU9UNUVLUExFTFRUV1lHMiQlQCN0PWcu"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theguardian.com/society/2015/nov/29/future-of-work-dan-price-gravity-ceo-cut-own-pay-to-give-staff-increased-minum-wage"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get influenced by external factors. Pestle. What are the external factors that happen that influence the business?</a:t>
            </a:r>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6372163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changing your mindset can help you embrace change | Manu Shahi | </a:t>
            </a:r>
            <a:r>
              <a:rPr lang="en-GB" dirty="0" err="1">
                <a:hlinkClick r:id="rId3"/>
              </a:rPr>
              <a:t>TEDxFlowerMound</a:t>
            </a:r>
            <a:r>
              <a:rPr lang="en-GB" dirty="0">
                <a:hlinkClick r:id="rId3"/>
              </a:rPr>
              <a:t> – YouTube</a:t>
            </a:r>
            <a:endParaRPr lang="en-GB" dirty="0"/>
          </a:p>
          <a:p>
            <a:endParaRPr lang="en-GB" dirty="0"/>
          </a:p>
          <a:p>
            <a:r>
              <a:rPr lang="en-GB" dirty="0"/>
              <a:t>This leads on to change and things that happen in our lives and how we relate that to the work </a:t>
            </a:r>
            <a:r>
              <a:rPr lang="en-GB" dirty="0" err="1"/>
              <a:t>placwe</a:t>
            </a:r>
            <a:r>
              <a:rPr lang="en-GB" dirty="0"/>
              <a:t>.</a:t>
            </a:r>
          </a:p>
          <a:p>
            <a:endParaRPr lang="en-GB" dirty="0"/>
          </a:p>
          <a:p>
            <a:r>
              <a:rPr lang="en-GB" dirty="0"/>
              <a:t>What does change management mean to you?</a:t>
            </a:r>
          </a:p>
          <a:p>
            <a:endParaRPr lang="en-GB" dirty="0"/>
          </a:p>
          <a:p>
            <a:r>
              <a:rPr lang="en-GB" dirty="0"/>
              <a:t>Pre pandemic and post pandemic would be an example..</a:t>
            </a:r>
          </a:p>
          <a:p>
            <a:endParaRPr lang="en-GB" dirty="0"/>
          </a:p>
          <a:p>
            <a:r>
              <a:rPr lang="en-GB" dirty="0"/>
              <a:t>Could be related to anything within the bustiness. Structural, staffing. Company. </a:t>
            </a:r>
          </a:p>
          <a:p>
            <a:endParaRPr lang="en-GB" dirty="0"/>
          </a:p>
          <a:p>
            <a:r>
              <a:rPr lang="en-GB" dirty="0"/>
              <a:t>Has anyone been through change? – SBUX changing food hygiene standards. RGL – </a:t>
            </a:r>
            <a:r>
              <a:rPr lang="en-GB" dirty="0" err="1"/>
              <a:t>Rewrting</a:t>
            </a:r>
            <a:r>
              <a:rPr lang="en-GB" dirty="0"/>
              <a:t> mission and vision statement. </a:t>
            </a:r>
          </a:p>
          <a:p>
            <a:endParaRPr lang="en-GB" dirty="0"/>
          </a:p>
          <a:p>
            <a:r>
              <a:rPr lang="en-GB" dirty="0"/>
              <a:t>What about personal challenges? Having children, juggling, promotion, losing a love done. </a:t>
            </a:r>
            <a:r>
              <a:rPr lang="en-GB" dirty="0" err="1"/>
              <a:t>Trianing</a:t>
            </a:r>
            <a:r>
              <a:rPr lang="en-GB" dirty="0"/>
              <a:t>, going back to education. 3 biggest changes, getting married, having children and moving house. </a:t>
            </a:r>
          </a:p>
          <a:p>
            <a:endParaRPr lang="en-GB" dirty="0"/>
          </a:p>
          <a:p>
            <a:r>
              <a:rPr lang="en-GB" dirty="0"/>
              <a:t>During the pandemic, what did you change? Working from home?</a:t>
            </a:r>
          </a:p>
          <a:p>
            <a:endParaRPr lang="en-GB" dirty="0"/>
          </a:p>
          <a:p>
            <a:r>
              <a:rPr lang="en-GB" dirty="0"/>
              <a:t>Think about your every day life. You make, or mall changes happen every day with out you realising it. What about waking up one morning you wake up and decide to drink tea instead of coffee. Cut sugar out. Call someone. Look for jobs. Think about your partner. How much they have changed your life? You have to adapt to that situation.</a:t>
            </a:r>
          </a:p>
          <a:p>
            <a:endParaRPr lang="en-GB" dirty="0"/>
          </a:p>
          <a:p>
            <a:r>
              <a:rPr lang="en-GB" dirty="0"/>
              <a:t>Think about the changes we have faced because of Covid.  </a:t>
            </a:r>
          </a:p>
          <a:p>
            <a:endParaRPr lang="en-GB" dirty="0"/>
          </a:p>
          <a:p>
            <a:r>
              <a:rPr lang="en-GB" dirty="0"/>
              <a:t>Think about this the changes that go on within </a:t>
            </a:r>
            <a:r>
              <a:rPr lang="en-GB" dirty="0" err="1"/>
              <a:t>busieness</a:t>
            </a:r>
            <a:r>
              <a:rPr lang="en-GB" dirty="0"/>
              <a:t>. Changing strategy, technology. Covid rules, open, closed, measure in place to abide by the rule. We had to adapt. </a:t>
            </a:r>
          </a:p>
          <a:p>
            <a:endParaRPr lang="en-GB" dirty="0"/>
          </a:p>
          <a:p>
            <a:r>
              <a:rPr lang="en-GB" dirty="0"/>
              <a:t>Think </a:t>
            </a:r>
            <a:r>
              <a:rPr lang="en-GB" dirty="0" err="1"/>
              <a:t>abu</a:t>
            </a:r>
            <a:r>
              <a:rPr lang="en-GB" dirty="0"/>
              <a:t> the changes we go through when a new </a:t>
            </a:r>
            <a:r>
              <a:rPr lang="en-GB" dirty="0" err="1"/>
              <a:t>manaer</a:t>
            </a:r>
            <a:r>
              <a:rPr lang="en-GB" dirty="0"/>
              <a:t> arrives, or supervisor or even a new employee. How expectation change roles change.</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a:t>
            </a:fld>
            <a:endParaRPr lang="en-GB"/>
          </a:p>
        </p:txBody>
      </p:sp>
    </p:spTree>
    <p:extLst>
      <p:ext uri="{BB962C8B-B14F-4D97-AF65-F5344CB8AC3E}">
        <p14:creationId xmlns:p14="http://schemas.microsoft.com/office/powerpoint/2010/main" val="2105135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this in your own time</a:t>
            </a:r>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103595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8595B"/>
                </a:solidFill>
                <a:effectLst/>
                <a:latin typeface="Open Sans"/>
              </a:rPr>
              <a:t>I would like to talk about drivers. What encourages or forces change in business? Any examples?</a:t>
            </a:r>
          </a:p>
          <a:p>
            <a:endParaRPr lang="en-GB" b="0" i="0" dirty="0">
              <a:solidFill>
                <a:srgbClr val="58595B"/>
              </a:solidFill>
              <a:effectLst/>
              <a:latin typeface="Open Sans"/>
            </a:endParaRPr>
          </a:p>
          <a:p>
            <a:r>
              <a:rPr lang="en-GB" b="0" i="0" dirty="0">
                <a:solidFill>
                  <a:srgbClr val="58595B"/>
                </a:solidFill>
                <a:effectLst/>
                <a:latin typeface="Open Sans"/>
              </a:rPr>
              <a:t>In this context, organisations need to introduce and manage change to achieve organisational objectives, maintaining the commitment of their people, both during and after implementation. Often, at the same time, they must also ensure that business continues as usual.</a:t>
            </a:r>
          </a:p>
          <a:p>
            <a:endParaRPr lang="en-GB" b="0" i="0" dirty="0">
              <a:solidFill>
                <a:srgbClr val="58595B"/>
              </a:solidFill>
              <a:effectLst/>
              <a:latin typeface="Open Sans"/>
            </a:endParaRPr>
          </a:p>
          <a:p>
            <a:r>
              <a:rPr lang="en-GB" b="0" i="0" dirty="0">
                <a:solidFill>
                  <a:srgbClr val="58595B"/>
                </a:solidFill>
                <a:effectLst/>
                <a:latin typeface="Open Sans"/>
              </a:rPr>
              <a:t>Think about people. The clients we have may influence a change. We may want to change from one type of business to another. How do you go about that and what might be the challenges behind that?</a:t>
            </a:r>
          </a:p>
          <a:p>
            <a:endParaRPr lang="en-GB" b="0" i="0" dirty="0">
              <a:solidFill>
                <a:srgbClr val="58595B"/>
              </a:solidFill>
              <a:effectLst/>
              <a:latin typeface="Open Sans"/>
            </a:endParaRPr>
          </a:p>
          <a:p>
            <a:r>
              <a:rPr lang="en-GB" b="0" i="0" dirty="0">
                <a:solidFill>
                  <a:srgbClr val="58595B"/>
                </a:solidFill>
                <a:effectLst/>
                <a:latin typeface="Open Sans"/>
              </a:rPr>
              <a:t>Economic downturns – think about the lack of HGV drivers and the panic of the lack of fuel . The problem wasn’t the lack of fuel, but just getting it to the pumps. </a:t>
            </a:r>
          </a:p>
          <a:p>
            <a:endParaRPr lang="en-GB" b="0" i="0" dirty="0">
              <a:solidFill>
                <a:srgbClr val="58595B"/>
              </a:solidFill>
              <a:effectLst/>
              <a:latin typeface="Open Sans"/>
            </a:endParaRPr>
          </a:p>
          <a:p>
            <a:r>
              <a:rPr lang="en-GB" b="0" i="0" dirty="0">
                <a:solidFill>
                  <a:srgbClr val="58595B"/>
                </a:solidFill>
                <a:effectLst/>
                <a:latin typeface="Open Sans"/>
              </a:rPr>
              <a:t>SHIFTS IN OBJECTIVES – think about what most businesses had to do to stay afloat</a:t>
            </a:r>
          </a:p>
          <a:p>
            <a:endParaRPr lang="en-GB" b="0" i="0" dirty="0">
              <a:solidFill>
                <a:srgbClr val="58595B"/>
              </a:solidFill>
              <a:effectLst/>
              <a:latin typeface="Open Sans"/>
            </a:endParaRPr>
          </a:p>
          <a:p>
            <a:r>
              <a:rPr lang="en-GB" b="0" i="0" dirty="0">
                <a:solidFill>
                  <a:srgbClr val="58595B"/>
                </a:solidFill>
                <a:effectLst/>
                <a:latin typeface="Open Sans"/>
              </a:rPr>
              <a:t>Think about the trends. Gin, veganism, intolerances.</a:t>
            </a: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dirty="0"/>
          </a:p>
        </p:txBody>
      </p:sp>
      <p:sp>
        <p:nvSpPr>
          <p:cNvPr id="4" name="Slide Number Placeholder 3"/>
          <p:cNvSpPr>
            <a:spLocks noGrp="1"/>
          </p:cNvSpPr>
          <p:nvPr>
            <p:ph type="sldNum" sz="quarter" idx="5"/>
          </p:nvPr>
        </p:nvSpPr>
        <p:spPr/>
        <p:txBody>
          <a:bodyPr/>
          <a:lstStyle/>
          <a:p>
            <a:fld id="{15829D03-4EFF-4A4A-B663-173065EF01C9}" type="slidenum">
              <a:rPr lang="en-GB" smtClean="0"/>
              <a:t>6</a:t>
            </a:fld>
            <a:endParaRPr lang="en-GB"/>
          </a:p>
        </p:txBody>
      </p:sp>
    </p:spTree>
    <p:extLst>
      <p:ext uri="{BB962C8B-B14F-4D97-AF65-F5344CB8AC3E}">
        <p14:creationId xmlns:p14="http://schemas.microsoft.com/office/powerpoint/2010/main" val="3433597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you might know that a caterpillar turns into a butterfly. It’s quite a lengthy process, but they emerge and the transformation is incredible</a:t>
            </a:r>
          </a:p>
          <a:p>
            <a:endParaRPr lang="en-GB" dirty="0"/>
          </a:p>
          <a:p>
            <a:r>
              <a:rPr lang="en-GB" dirty="0"/>
              <a:t>As you can see on the screen here Ned is a bit afraid of change. This happens in the work place. We have resistance to change. It can be large or small. It could be as simple as moving desk, or removing a burger off the menu and people may hate the ideas as it’s popular.  But what if it’s something bugger like taking away a perk or a benefit? The Marriott for example used to have service anniversary gifts. It was put on hold during the pandemic a it was a cost eh business could not foot whilst there was limited or no income. People were not happy about this. People are still complaining about this now. A benefit  is not a contractual obligation. People are really unhappy about it, but it is not binding. We have to pay them and provide paid holidays, but not a benefit, but this has upset people. </a:t>
            </a:r>
          </a:p>
          <a:p>
            <a:endParaRPr lang="en-GB" dirty="0"/>
          </a:p>
          <a:p>
            <a:r>
              <a:rPr lang="en-GB" dirty="0"/>
              <a:t>It’s about how we embrace the change. We are subject to big changes, both planned and unplanned and it’s about selling those ideas to our colleagues. We could plan to change the hotel layout, new menu’s. Pandemic was unplanned, escalated quickly, </a:t>
            </a:r>
            <a:r>
              <a:rPr lang="en-GB" dirty="0" err="1"/>
              <a:t>unpredicatble</a:t>
            </a:r>
            <a:r>
              <a:rPr lang="en-GB" dirty="0"/>
              <a:t> and the changes made had to happen quickly. </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2462973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video is from early on in the pandemic. Lots of places still have these in place.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4226200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u="none" dirty="0">
                <a:solidFill>
                  <a:srgbClr val="0000FF"/>
                </a:solidFill>
                <a:hlinkClick r:id="rId3">
                  <a:extLst>
                    <a:ext uri="{A12FA001-AC4F-418D-AE19-62706E023703}">
                      <ahyp:hlinkClr xmlns:ahyp="http://schemas.microsoft.com/office/drawing/2018/hyperlinkcolor" val="tx"/>
                    </a:ext>
                  </a:extLst>
                </a:hlinkClick>
              </a:rPr>
              <a:t>There are many change models out there. The one you can see on the screen is a well known one. </a:t>
            </a:r>
          </a:p>
          <a:p>
            <a:endParaRPr lang="en-GB" dirty="0">
              <a:solidFill>
                <a:srgbClr val="000000"/>
              </a:solidFill>
              <a:hlinkClick r:id="rId3">
                <a:extLst>
                  <a:ext uri="{A12FA001-AC4F-418D-AE19-62706E023703}">
                    <ahyp:hlinkClr xmlns:ahyp="http://schemas.microsoft.com/office/drawing/2018/hyperlinkcolor" val="tx"/>
                  </a:ext>
                </a:extLst>
              </a:hlinkClick>
            </a:endParaRPr>
          </a:p>
          <a:p>
            <a:r>
              <a:rPr lang="en-GB" dirty="0">
                <a:solidFill>
                  <a:srgbClr val="0000FF"/>
                </a:solidFill>
                <a:hlinkClick r:id="rId3">
                  <a:extLst>
                    <a:ext uri="{A12FA001-AC4F-418D-AE19-62706E023703}">
                      <ahyp:hlinkClr xmlns:ahyp="http://schemas.microsoft.com/office/drawing/2018/hyperlinkcolor" val="tx"/>
                    </a:ext>
                  </a:extLst>
                </a:hlinkClick>
              </a:rPr>
              <a:t>Lewin's Change Management Model - from MindTools.com</a:t>
            </a:r>
            <a:r>
              <a:rPr lang="en-GB" dirty="0">
                <a:solidFill>
                  <a:srgbClr val="0000FF"/>
                </a:solidFill>
              </a:rPr>
              <a:t> 1950’s</a:t>
            </a:r>
          </a:p>
          <a:p>
            <a:endParaRPr lang="en-GB" dirty="0">
              <a:solidFill>
                <a:srgbClr val="0000FF"/>
              </a:solidFill>
            </a:endParaRPr>
          </a:p>
          <a:p>
            <a:r>
              <a:rPr lang="en-GB" b="0" i="0" dirty="0">
                <a:solidFill>
                  <a:srgbClr val="333333"/>
                </a:solidFill>
                <a:effectLst/>
                <a:latin typeface="ProximaNova-n4"/>
              </a:rPr>
              <a:t>The concept of "change management" is a familiar one in most businesses today. But how businesses manage change (and how successful they are at it) varies enormously depending on the nature of the business, the change and the people involved. And a key part of this depends on how well people within it understand the change process.</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9</a:t>
            </a:fld>
            <a:endParaRPr lang="en-GB"/>
          </a:p>
        </p:txBody>
      </p:sp>
    </p:spTree>
    <p:extLst>
      <p:ext uri="{BB962C8B-B14F-4D97-AF65-F5344CB8AC3E}">
        <p14:creationId xmlns:p14="http://schemas.microsoft.com/office/powerpoint/2010/main" val="21992630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Happy? </a:t>
            </a:r>
          </a:p>
          <a:p>
            <a:endParaRPr lang="en-GB" dirty="0"/>
          </a:p>
          <a:p>
            <a:r>
              <a:rPr lang="en-GB" dirty="0"/>
              <a:t>Why do people generally go for the negative?</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29819630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Imagine you are on a roller coaster – all those words you mentioned are part of the process. </a:t>
            </a:r>
          </a:p>
          <a:p>
            <a:endParaRPr lang="en-GB" dirty="0"/>
          </a:p>
          <a:p>
            <a:r>
              <a:rPr lang="en-GB" dirty="0"/>
              <a:t>It’s thinking about how you can get people off the rollercoaster. From a HR point of view, everyone reacts differently. Manage people’s emotions through that roller coaster. It might be outside people’s comfort zone and HR is there to support the transition. Change associated with the unknown. Some people are going to ride the waves quicker. </a:t>
            </a:r>
          </a:p>
          <a:p>
            <a:endParaRPr lang="en-GB" dirty="0"/>
          </a:p>
          <a:p>
            <a:r>
              <a:rPr lang="en-GB" dirty="0"/>
              <a:t>How do you think as A HR manager you could manage this?</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3105863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story and emotional story.</a:t>
            </a:r>
          </a:p>
          <a:p>
            <a:endParaRPr lang="en-GB" dirty="0"/>
          </a:p>
          <a:p>
            <a:r>
              <a:rPr lang="en-GB" dirty="0"/>
              <a:t>Your normal is different to other people's normal</a:t>
            </a:r>
          </a:p>
          <a:p>
            <a:endParaRPr lang="en-GB" dirty="0"/>
          </a:p>
          <a:p>
            <a:r>
              <a:rPr lang="en-GB" dirty="0"/>
              <a:t>How can we embrace change on an individual level and how we can apply this in the </a:t>
            </a:r>
            <a:r>
              <a:rPr lang="en-GB"/>
              <a:t>work place?</a:t>
            </a:r>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1485887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Happy? </a:t>
            </a:r>
          </a:p>
          <a:p>
            <a:endParaRPr lang="en-GB" dirty="0"/>
          </a:p>
          <a:p>
            <a:r>
              <a:rPr lang="en-GB" dirty="0"/>
              <a:t>Why do people generally go for the negative?</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350959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something we don’t always think about but we are always doing. What are we going </a:t>
            </a:r>
            <a:r>
              <a:rPr lang="en-GB" dirty="0" err="1"/>
              <a:t>ot</a:t>
            </a:r>
            <a:r>
              <a:rPr lang="en-GB" dirty="0"/>
              <a:t> have for lunch? Do we want to open the window? </a:t>
            </a:r>
          </a:p>
        </p:txBody>
      </p:sp>
      <p:sp>
        <p:nvSpPr>
          <p:cNvPr id="4" name="Slide Number Placeholder 3"/>
          <p:cNvSpPr>
            <a:spLocks noGrp="1"/>
          </p:cNvSpPr>
          <p:nvPr>
            <p:ph type="sldNum" sz="quarter" idx="5"/>
          </p:nvPr>
        </p:nvSpPr>
        <p:spPr/>
        <p:txBody>
          <a:bodyPr/>
          <a:lstStyle/>
          <a:p>
            <a:fld id="{15829D03-4EFF-4A4A-B663-173065EF01C9}" type="slidenum">
              <a:rPr lang="en-GB" smtClean="0"/>
              <a:t>15</a:t>
            </a:fld>
            <a:endParaRPr lang="en-GB"/>
          </a:p>
        </p:txBody>
      </p:sp>
    </p:spTree>
    <p:extLst>
      <p:ext uri="{BB962C8B-B14F-4D97-AF65-F5344CB8AC3E}">
        <p14:creationId xmlns:p14="http://schemas.microsoft.com/office/powerpoint/2010/main" val="34974608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mn-lt"/>
              </a:rPr>
              <a:t>A good example – Robin Hood! </a:t>
            </a:r>
          </a:p>
          <a:p>
            <a:endParaRPr lang="en-GB" dirty="0">
              <a:latin typeface="+mn-lt"/>
            </a:endParaRPr>
          </a:p>
          <a:p>
            <a:r>
              <a:rPr lang="en-GB" dirty="0">
                <a:latin typeface="+mn-lt"/>
              </a:rPr>
              <a:t>When we go to the supermarket. Do you always take your trolly back? What if it’s chucking it down with rain? Ethical decision we are making. We should take it back regardless because it’s the right thing to do. </a:t>
            </a:r>
          </a:p>
          <a:p>
            <a:endParaRPr lang="en-GB" dirty="0">
              <a:latin typeface="+mn-lt"/>
            </a:endParaRPr>
          </a:p>
          <a:p>
            <a:r>
              <a:rPr lang="en-GB" dirty="0">
                <a:latin typeface="+mn-lt"/>
              </a:rPr>
              <a:t>There has been a lot of research done on this.  Has any one heard of the Milgram experiment? </a:t>
            </a:r>
            <a:r>
              <a:rPr lang="en-GB" b="0" i="0" dirty="0">
                <a:solidFill>
                  <a:srgbClr val="202122"/>
                </a:solidFill>
                <a:effectLst/>
                <a:latin typeface="+mn-lt"/>
              </a:rPr>
              <a:t>They measured the willingness of study participants, men in the age range of 20 to 50 from a diverse range of occupations with varying levels of education, to </a:t>
            </a:r>
            <a:r>
              <a:rPr lang="en-GB" b="0" i="0" u="none" strike="noStrike" dirty="0">
                <a:solidFill>
                  <a:srgbClr val="0645AD"/>
                </a:solidFill>
                <a:effectLst/>
                <a:latin typeface="+mn-lt"/>
                <a:hlinkClick r:id="rId3" tooltip="Obedience (human behavior)"/>
              </a:rPr>
              <a:t>obey</a:t>
            </a:r>
            <a:r>
              <a:rPr lang="en-GB" b="0" i="0" dirty="0">
                <a:solidFill>
                  <a:srgbClr val="202122"/>
                </a:solidFill>
                <a:effectLst/>
                <a:latin typeface="+mn-lt"/>
              </a:rPr>
              <a:t> an </a:t>
            </a:r>
            <a:r>
              <a:rPr lang="en-GB" b="0" i="0" u="none" strike="noStrike" dirty="0">
                <a:solidFill>
                  <a:srgbClr val="0645AD"/>
                </a:solidFill>
                <a:effectLst/>
                <a:latin typeface="+mn-lt"/>
                <a:hlinkClick r:id="rId4" tooltip="Authority"/>
              </a:rPr>
              <a:t>authority figure</a:t>
            </a:r>
            <a:r>
              <a:rPr lang="en-GB" b="0" i="0" dirty="0">
                <a:solidFill>
                  <a:srgbClr val="202122"/>
                </a:solidFill>
                <a:effectLst/>
                <a:latin typeface="+mn-lt"/>
              </a:rPr>
              <a:t> who instructed them to perform acts conflicting with their personal </a:t>
            </a:r>
            <a:r>
              <a:rPr lang="en-GB" b="0" i="0" u="none" strike="noStrike" dirty="0">
                <a:solidFill>
                  <a:srgbClr val="0645AD"/>
                </a:solidFill>
                <a:effectLst/>
                <a:latin typeface="+mn-lt"/>
                <a:hlinkClick r:id="rId5" tooltip="Conscience"/>
              </a:rPr>
              <a:t>conscience</a:t>
            </a:r>
            <a:r>
              <a:rPr lang="en-GB" b="0" i="0" dirty="0">
                <a:solidFill>
                  <a:srgbClr val="202122"/>
                </a:solidFill>
                <a:effectLst/>
                <a:latin typeface="+mn-lt"/>
              </a:rPr>
              <a:t>. Participants were led to believe that they were assisting an unrelated experiment, in which they had to administer electric shocks to a "learner". These fake electric shocks gradually increased to levels that would have been fatal had they been real.</a:t>
            </a:r>
            <a:r>
              <a:rPr lang="en-GB" b="0" i="0" u="none" strike="noStrike" baseline="30000" dirty="0">
                <a:solidFill>
                  <a:srgbClr val="0645AD"/>
                </a:solidFill>
                <a:effectLst/>
                <a:latin typeface="+mn-lt"/>
                <a:hlinkClick r:id="rId6"/>
              </a:rPr>
              <a:t>[2]</a:t>
            </a:r>
            <a:endParaRPr lang="en-GB" b="0" i="0" u="none" strike="noStrike" baseline="30000" dirty="0">
              <a:solidFill>
                <a:srgbClr val="0645AD"/>
              </a:solidFill>
              <a:effectLst/>
              <a:latin typeface="+mn-lt"/>
            </a:endParaRPr>
          </a:p>
          <a:p>
            <a:endParaRPr lang="en-GB" b="0" i="0" u="none" strike="noStrike" baseline="30000" dirty="0">
              <a:solidFill>
                <a:srgbClr val="0645AD"/>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mn-lt"/>
              </a:rPr>
              <a:t>It’s human nature to want to cut corners and </a:t>
            </a:r>
            <a:r>
              <a:rPr lang="en-GB" dirty="0" err="1">
                <a:latin typeface="+mn-lt"/>
              </a:rPr>
              <a:t>convenice</a:t>
            </a:r>
            <a:r>
              <a:rPr lang="en-GB" dirty="0">
                <a:latin typeface="+mn-lt"/>
              </a:rPr>
              <a:t>. Parking in mother and baby for example. Are we ethically correct and doing the right thing?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mn-lt"/>
              </a:rPr>
              <a:t>We learn from consequences</a:t>
            </a:r>
          </a:p>
          <a:p>
            <a:endParaRPr lang="en-GB" b="0" i="0" u="none" strike="noStrike" baseline="30000" dirty="0">
              <a:solidFill>
                <a:srgbClr val="0645AD"/>
              </a:solidFill>
              <a:effectLst/>
              <a:latin typeface="+mn-lt"/>
            </a:endParaRPr>
          </a:p>
          <a:p>
            <a:endParaRPr lang="en-GB" b="0" i="0" u="none" strike="noStrike" baseline="30000" dirty="0">
              <a:solidFill>
                <a:srgbClr val="0645AD"/>
              </a:solidFill>
              <a:effectLst/>
              <a:latin typeface="+mn-lt"/>
            </a:endParaRPr>
          </a:p>
        </p:txBody>
      </p:sp>
      <p:sp>
        <p:nvSpPr>
          <p:cNvPr id="4" name="Slide Number Placeholder 3"/>
          <p:cNvSpPr>
            <a:spLocks noGrp="1"/>
          </p:cNvSpPr>
          <p:nvPr>
            <p:ph type="sldNum" sz="quarter" idx="5"/>
          </p:nvPr>
        </p:nvSpPr>
        <p:spPr/>
        <p:txBody>
          <a:bodyPr/>
          <a:lstStyle/>
          <a:p>
            <a:fld id="{15829D03-4EFF-4A4A-B663-173065EF01C9}" type="slidenum">
              <a:rPr lang="en-GB" smtClean="0"/>
              <a:t>16</a:t>
            </a:fld>
            <a:endParaRPr lang="en-GB"/>
          </a:p>
        </p:txBody>
      </p:sp>
    </p:spTree>
    <p:extLst>
      <p:ext uri="{BB962C8B-B14F-4D97-AF65-F5344CB8AC3E}">
        <p14:creationId xmlns:p14="http://schemas.microsoft.com/office/powerpoint/2010/main" val="24408776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one are you?!</a:t>
            </a:r>
          </a:p>
          <a:p>
            <a:endParaRPr lang="en-GB" dirty="0"/>
          </a:p>
          <a:p>
            <a:r>
              <a:rPr lang="en-GB" dirty="0"/>
              <a:t>How far do we push these boundaries. Will you only have one cookie?</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17</a:t>
            </a:fld>
            <a:endParaRPr lang="en-GB"/>
          </a:p>
        </p:txBody>
      </p:sp>
    </p:spTree>
    <p:extLst>
      <p:ext uri="{BB962C8B-B14F-4D97-AF65-F5344CB8AC3E}">
        <p14:creationId xmlns:p14="http://schemas.microsoft.com/office/powerpoint/2010/main" val="20218803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you agree?</a:t>
            </a:r>
          </a:p>
          <a:p>
            <a:endParaRPr lang="en-GB" dirty="0"/>
          </a:p>
          <a:p>
            <a:r>
              <a:rPr lang="en-GB" dirty="0"/>
              <a:t>What about people who take risks?</a:t>
            </a:r>
          </a:p>
        </p:txBody>
      </p:sp>
      <p:sp>
        <p:nvSpPr>
          <p:cNvPr id="4" name="Slide Number Placeholder 3"/>
          <p:cNvSpPr>
            <a:spLocks noGrp="1"/>
          </p:cNvSpPr>
          <p:nvPr>
            <p:ph type="sldNum" sz="quarter" idx="5"/>
          </p:nvPr>
        </p:nvSpPr>
        <p:spPr/>
        <p:txBody>
          <a:bodyPr/>
          <a:lstStyle/>
          <a:p>
            <a:fld id="{15829D03-4EFF-4A4A-B663-173065EF01C9}" type="slidenum">
              <a:rPr lang="en-GB" smtClean="0"/>
              <a:t>18</a:t>
            </a:fld>
            <a:endParaRPr lang="en-GB"/>
          </a:p>
        </p:txBody>
      </p:sp>
    </p:spTree>
    <p:extLst>
      <p:ext uri="{BB962C8B-B14F-4D97-AF65-F5344CB8AC3E}">
        <p14:creationId xmlns:p14="http://schemas.microsoft.com/office/powerpoint/2010/main" val="29553781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slides</a:t>
            </a:r>
          </a:p>
          <a:p>
            <a:endParaRPr lang="en-GB" dirty="0"/>
          </a:p>
          <a:p>
            <a:r>
              <a:rPr lang="en-GB" dirty="0"/>
              <a:t>With ethics, this is where the lines could blur. What you believe to be right, I may believe to be wrong</a:t>
            </a:r>
          </a:p>
        </p:txBody>
      </p:sp>
      <p:sp>
        <p:nvSpPr>
          <p:cNvPr id="4" name="Slide Number Placeholder 3"/>
          <p:cNvSpPr>
            <a:spLocks noGrp="1"/>
          </p:cNvSpPr>
          <p:nvPr>
            <p:ph type="sldNum" sz="quarter" idx="5"/>
          </p:nvPr>
        </p:nvSpPr>
        <p:spPr/>
        <p:txBody>
          <a:bodyPr/>
          <a:lstStyle/>
          <a:p>
            <a:fld id="{15829D03-4EFF-4A4A-B663-173065EF01C9}" type="slidenum">
              <a:rPr lang="en-GB" smtClean="0"/>
              <a:t>19</a:t>
            </a:fld>
            <a:endParaRPr lang="en-GB"/>
          </a:p>
        </p:txBody>
      </p:sp>
    </p:spTree>
    <p:extLst>
      <p:ext uri="{BB962C8B-B14F-4D97-AF65-F5344CB8AC3E}">
        <p14:creationId xmlns:p14="http://schemas.microsoft.com/office/powerpoint/2010/main" val="34016535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hlinkClick r:id="rId3"/>
              </a:rPr>
              <a:t>Module Evaluation Questionnaire 23/24 (Page 1 of 8) (office.com)</a:t>
            </a:r>
            <a:endParaRPr lang="en-GB" dirty="0"/>
          </a:p>
        </p:txBody>
      </p:sp>
      <p:sp>
        <p:nvSpPr>
          <p:cNvPr id="4" name="Slide Number Placeholder 3"/>
          <p:cNvSpPr>
            <a:spLocks noGrp="1"/>
          </p:cNvSpPr>
          <p:nvPr>
            <p:ph type="sldNum" sz="quarter" idx="5"/>
          </p:nvPr>
        </p:nvSpPr>
        <p:spPr/>
        <p:txBody>
          <a:bodyPr/>
          <a:lstStyle/>
          <a:p>
            <a:fld id="{75FA0FED-8ED1-4AE8-ACF8-554688D17998}" type="slidenum">
              <a:rPr lang="en-GB" smtClean="0"/>
              <a:t>20</a:t>
            </a:fld>
            <a:endParaRPr lang="en-GB"/>
          </a:p>
        </p:txBody>
      </p:sp>
    </p:spTree>
    <p:extLst>
      <p:ext uri="{BB962C8B-B14F-4D97-AF65-F5344CB8AC3E}">
        <p14:creationId xmlns:p14="http://schemas.microsoft.com/office/powerpoint/2010/main" val="238095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slides</a:t>
            </a:r>
          </a:p>
          <a:p>
            <a:endParaRPr lang="en-GB" dirty="0"/>
          </a:p>
          <a:p>
            <a:r>
              <a:rPr lang="en-GB" dirty="0"/>
              <a:t>Morals are what come from your parents. Embedded within us. </a:t>
            </a:r>
          </a:p>
          <a:p>
            <a:endParaRPr lang="en-GB" dirty="0"/>
          </a:p>
          <a:p>
            <a:r>
              <a:rPr lang="en-GB" dirty="0"/>
              <a:t>Ethics more like laws etc</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21</a:t>
            </a:fld>
            <a:endParaRPr lang="en-GB"/>
          </a:p>
        </p:txBody>
      </p:sp>
    </p:spTree>
    <p:extLst>
      <p:ext uri="{BB962C8B-B14F-4D97-AF65-F5344CB8AC3E}">
        <p14:creationId xmlns:p14="http://schemas.microsoft.com/office/powerpoint/2010/main" val="8934911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Morality – read screen – these are how live our private lives, our friends, how spend our spare time</a:t>
            </a:r>
          </a:p>
          <a:p>
            <a:r>
              <a:rPr lang="en-GB" dirty="0"/>
              <a:t>Ethics may be relate to our professional interactions. E.g. in University you must follow the student conduct.</a:t>
            </a:r>
          </a:p>
          <a:p>
            <a:r>
              <a:rPr lang="en-GB" dirty="0"/>
              <a:t>CIPD – if you are signed up to  it, you must follow those code of conduct</a:t>
            </a:r>
          </a:p>
        </p:txBody>
      </p:sp>
      <p:sp>
        <p:nvSpPr>
          <p:cNvPr id="4" name="Slide Number Placeholder 3"/>
          <p:cNvSpPr>
            <a:spLocks noGrp="1"/>
          </p:cNvSpPr>
          <p:nvPr>
            <p:ph type="sldNum" sz="quarter" idx="5"/>
          </p:nvPr>
        </p:nvSpPr>
        <p:spPr/>
        <p:txBody>
          <a:bodyPr/>
          <a:lstStyle/>
          <a:p>
            <a:fld id="{15829D03-4EFF-4A4A-B663-173065EF01C9}" type="slidenum">
              <a:rPr lang="en-GB" smtClean="0"/>
              <a:t>22</a:t>
            </a:fld>
            <a:endParaRPr lang="en-GB"/>
          </a:p>
        </p:txBody>
      </p:sp>
    </p:spTree>
    <p:extLst>
      <p:ext uri="{BB962C8B-B14F-4D97-AF65-F5344CB8AC3E}">
        <p14:creationId xmlns:p14="http://schemas.microsoft.com/office/powerpoint/2010/main" val="41941024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may feel guilty for different things</a:t>
            </a:r>
          </a:p>
          <a:p>
            <a:endParaRPr lang="en-GB" dirty="0"/>
          </a:p>
          <a:p>
            <a:r>
              <a:rPr lang="en-GB" dirty="0"/>
              <a:t>Is our behaviour hurting any body?</a:t>
            </a:r>
          </a:p>
          <a:p>
            <a:endParaRPr lang="en-GB" dirty="0"/>
          </a:p>
          <a:p>
            <a:r>
              <a:rPr lang="en-GB" dirty="0"/>
              <a:t>Individual basis?</a:t>
            </a:r>
          </a:p>
        </p:txBody>
      </p:sp>
      <p:sp>
        <p:nvSpPr>
          <p:cNvPr id="4" name="Slide Number Placeholder 3"/>
          <p:cNvSpPr>
            <a:spLocks noGrp="1"/>
          </p:cNvSpPr>
          <p:nvPr>
            <p:ph type="sldNum" sz="quarter" idx="5"/>
          </p:nvPr>
        </p:nvSpPr>
        <p:spPr/>
        <p:txBody>
          <a:bodyPr/>
          <a:lstStyle/>
          <a:p>
            <a:fld id="{15829D03-4EFF-4A4A-B663-173065EF01C9}" type="slidenum">
              <a:rPr lang="en-GB" smtClean="0"/>
              <a:t>23</a:t>
            </a:fld>
            <a:endParaRPr lang="en-GB"/>
          </a:p>
        </p:txBody>
      </p:sp>
    </p:spTree>
    <p:extLst>
      <p:ext uri="{BB962C8B-B14F-4D97-AF65-F5344CB8AC3E}">
        <p14:creationId xmlns:p14="http://schemas.microsoft.com/office/powerpoint/2010/main" val="4985341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think parents affect our morals?</a:t>
            </a:r>
          </a:p>
          <a:p>
            <a:endParaRPr lang="en-GB" dirty="0"/>
          </a:p>
          <a:p>
            <a:r>
              <a:rPr lang="en-GB" dirty="0"/>
              <a:t>Don’t forget you can make choices. Parents/ teachers can be blamed, but it is about individual choices. We know the people we surround ourselves with influence us. My sister and I are very different even though we were brought up by the same people. What about all the external factors? Generational difference?</a:t>
            </a:r>
          </a:p>
          <a:p>
            <a:endParaRPr lang="en-GB" dirty="0"/>
          </a:p>
          <a:p>
            <a:r>
              <a:rPr lang="en-GB" dirty="0"/>
              <a:t>Do you think your morals have changed since you have gotten married/met a partner?</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24</a:t>
            </a:fld>
            <a:endParaRPr lang="en-GB"/>
          </a:p>
        </p:txBody>
      </p:sp>
    </p:spTree>
    <p:extLst>
      <p:ext uri="{BB962C8B-B14F-4D97-AF65-F5344CB8AC3E}">
        <p14:creationId xmlns:p14="http://schemas.microsoft.com/office/powerpoint/2010/main" val="5651451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Think about the differences between men and women across the world and their differing allowances. Even 60 years ago. Look at the difference then?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After the break we will be discussing controversial issues. Be great to hear from you all. Please again, be respectful of each other. </a:t>
            </a:r>
          </a:p>
        </p:txBody>
      </p:sp>
      <p:sp>
        <p:nvSpPr>
          <p:cNvPr id="4" name="Slide Number Placeholder 3"/>
          <p:cNvSpPr>
            <a:spLocks noGrp="1"/>
          </p:cNvSpPr>
          <p:nvPr>
            <p:ph type="sldNum" sz="quarter" idx="5"/>
          </p:nvPr>
        </p:nvSpPr>
        <p:spPr/>
        <p:txBody>
          <a:bodyPr/>
          <a:lstStyle/>
          <a:p>
            <a:fld id="{15829D03-4EFF-4A4A-B663-173065EF01C9}" type="slidenum">
              <a:rPr lang="en-GB" smtClean="0"/>
              <a:t>26</a:t>
            </a:fld>
            <a:endParaRPr lang="en-GB"/>
          </a:p>
        </p:txBody>
      </p:sp>
    </p:spTree>
    <p:extLst>
      <p:ext uri="{BB962C8B-B14F-4D97-AF65-F5344CB8AC3E}">
        <p14:creationId xmlns:p14="http://schemas.microsoft.com/office/powerpoint/2010/main" val="28246336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 good framework</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27</a:t>
            </a:fld>
            <a:endParaRPr lang="en-GB"/>
          </a:p>
        </p:txBody>
      </p:sp>
    </p:spTree>
    <p:extLst>
      <p:ext uri="{BB962C8B-B14F-4D97-AF65-F5344CB8AC3E}">
        <p14:creationId xmlns:p14="http://schemas.microsoft.com/office/powerpoint/2010/main" val="38828600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Dan Price: the CEO who took a pay cut to give his staff a $70k minimum wage | Dan Price | The Guardian</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28</a:t>
            </a:fld>
            <a:endParaRPr lang="en-GB"/>
          </a:p>
        </p:txBody>
      </p:sp>
    </p:spTree>
    <p:extLst>
      <p:ext uri="{BB962C8B-B14F-4D97-AF65-F5344CB8AC3E}">
        <p14:creationId xmlns:p14="http://schemas.microsoft.com/office/powerpoint/2010/main" val="13256738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about lockdown – did you all follow all the rules and regulations? Boris had a party for example! </a:t>
            </a:r>
          </a:p>
          <a:p>
            <a:endParaRPr lang="en-GB" dirty="0"/>
          </a:p>
          <a:p>
            <a:r>
              <a:rPr lang="en-GB" dirty="0"/>
              <a:t>I am not here to judge, this is in the past. </a:t>
            </a:r>
          </a:p>
          <a:p>
            <a:endParaRPr lang="en-GB" dirty="0"/>
          </a:p>
          <a:p>
            <a:r>
              <a:rPr lang="en-GB" dirty="0"/>
              <a:t>LGBTQ – It’s about the rights. Should everyone have the same rights? Look at the differences throughout the world.</a:t>
            </a:r>
          </a:p>
          <a:p>
            <a:endParaRPr lang="en-GB" dirty="0"/>
          </a:p>
          <a:p>
            <a:r>
              <a:rPr lang="en-GB" dirty="0"/>
              <a:t>These are things you need to consider if you delve into the HR world.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29</a:t>
            </a:fld>
            <a:endParaRPr lang="en-GB"/>
          </a:p>
        </p:txBody>
      </p:sp>
    </p:spTree>
    <p:extLst>
      <p:ext uri="{BB962C8B-B14F-4D97-AF65-F5344CB8AC3E}">
        <p14:creationId xmlns:p14="http://schemas.microsoft.com/office/powerpoint/2010/main" val="38321293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this a positive or a negative thing? </a:t>
            </a:r>
          </a:p>
          <a:p>
            <a:endParaRPr lang="en-GB" dirty="0"/>
          </a:p>
          <a:p>
            <a:r>
              <a:rPr lang="en-GB" dirty="0"/>
              <a:t>In Bangladesh for example, if we take this away, what happens to the livelihoods of the people there? </a:t>
            </a:r>
          </a:p>
        </p:txBody>
      </p:sp>
      <p:sp>
        <p:nvSpPr>
          <p:cNvPr id="4" name="Slide Number Placeholder 3"/>
          <p:cNvSpPr>
            <a:spLocks noGrp="1"/>
          </p:cNvSpPr>
          <p:nvPr>
            <p:ph type="sldNum" sz="quarter" idx="5"/>
          </p:nvPr>
        </p:nvSpPr>
        <p:spPr/>
        <p:txBody>
          <a:bodyPr/>
          <a:lstStyle/>
          <a:p>
            <a:fld id="{15829D03-4EFF-4A4A-B663-173065EF01C9}" type="slidenum">
              <a:rPr lang="en-GB" smtClean="0"/>
              <a:t>34</a:t>
            </a:fld>
            <a:endParaRPr lang="en-GB"/>
          </a:p>
        </p:txBody>
      </p:sp>
    </p:spTree>
    <p:extLst>
      <p:ext uri="{BB962C8B-B14F-4D97-AF65-F5344CB8AC3E}">
        <p14:creationId xmlns:p14="http://schemas.microsoft.com/office/powerpoint/2010/main" val="35021665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for fun……….</a:t>
            </a:r>
          </a:p>
        </p:txBody>
      </p:sp>
      <p:sp>
        <p:nvSpPr>
          <p:cNvPr id="4" name="Slide Number Placeholder 3"/>
          <p:cNvSpPr>
            <a:spLocks noGrp="1"/>
          </p:cNvSpPr>
          <p:nvPr>
            <p:ph type="sldNum" sz="quarter" idx="5"/>
          </p:nvPr>
        </p:nvSpPr>
        <p:spPr/>
        <p:txBody>
          <a:bodyPr/>
          <a:lstStyle/>
          <a:p>
            <a:fld id="{15829D03-4EFF-4A4A-B663-173065EF01C9}" type="slidenum">
              <a:rPr lang="en-GB" smtClean="0"/>
              <a:t>35</a:t>
            </a:fld>
            <a:endParaRPr lang="en-GB"/>
          </a:p>
        </p:txBody>
      </p:sp>
    </p:spTree>
    <p:extLst>
      <p:ext uri="{BB962C8B-B14F-4D97-AF65-F5344CB8AC3E}">
        <p14:creationId xmlns:p14="http://schemas.microsoft.com/office/powerpoint/2010/main" val="30308055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these factors</a:t>
            </a:r>
          </a:p>
        </p:txBody>
      </p:sp>
      <p:sp>
        <p:nvSpPr>
          <p:cNvPr id="4" name="Slide Number Placeholder 3"/>
          <p:cNvSpPr>
            <a:spLocks noGrp="1"/>
          </p:cNvSpPr>
          <p:nvPr>
            <p:ph type="sldNum" sz="quarter" idx="5"/>
          </p:nvPr>
        </p:nvSpPr>
        <p:spPr/>
        <p:txBody>
          <a:bodyPr/>
          <a:lstStyle/>
          <a:p>
            <a:fld id="{15829D03-4EFF-4A4A-B663-173065EF01C9}" type="slidenum">
              <a:rPr lang="en-GB" smtClean="0"/>
              <a:t>36</a:t>
            </a:fld>
            <a:endParaRPr lang="en-GB"/>
          </a:p>
        </p:txBody>
      </p:sp>
    </p:spTree>
    <p:extLst>
      <p:ext uri="{BB962C8B-B14F-4D97-AF65-F5344CB8AC3E}">
        <p14:creationId xmlns:p14="http://schemas.microsoft.com/office/powerpoint/2010/main" val="17448348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https://hbr.org/2022/08/quiet-quitting-is-about-bad-bosses-not-bad-employees</a:t>
            </a:r>
          </a:p>
        </p:txBody>
      </p:sp>
      <p:sp>
        <p:nvSpPr>
          <p:cNvPr id="4" name="Slide Number Placeholder 3"/>
          <p:cNvSpPr>
            <a:spLocks noGrp="1"/>
          </p:cNvSpPr>
          <p:nvPr>
            <p:ph type="sldNum" sz="quarter" idx="5"/>
          </p:nvPr>
        </p:nvSpPr>
        <p:spPr/>
        <p:txBody>
          <a:bodyPr/>
          <a:lstStyle/>
          <a:p>
            <a:fld id="{6936E1E2-17D2-5E4C-B96D-EEDAC0EF77DB}" type="slidenum">
              <a:rPr lang="en-US" smtClean="0"/>
              <a:t>43</a:t>
            </a:fld>
            <a:endParaRPr lang="en-US"/>
          </a:p>
        </p:txBody>
      </p:sp>
    </p:spTree>
    <p:extLst>
      <p:ext uri="{BB962C8B-B14F-4D97-AF65-F5344CB8AC3E}">
        <p14:creationId xmlns:p14="http://schemas.microsoft.com/office/powerpoint/2010/main" val="3787622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video" Target="https://www.youtube.com/embed/3LtR_tQAxeE?feature=oembed" TargetMode="Externa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video" Target="https://www.youtube.com/embed/qBbNJktpTQA?feature=oembed" TargetMode="Externa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hzb944sJkfg?feature=oembed" TargetMode="Externa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video" Target="https://www.youtube.com/embed/S9r6h6Cda7M?start=51&amp;feature=oembed" TargetMode="Externa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forms.office.com/Pages/ResponsePage.aspx?id=-REPTm4EBUWcuNshUjEeIe0RQXbhmmdIkGh2aL0lw4lUQ1RBNUJFMjZLOU9UNUVLUExFTFRUV1lHMiQlQCN0PWcu"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4.xml"/><Relationship Id="rId1" Type="http://schemas.openxmlformats.org/officeDocument/2006/relationships/video" Target="https://www.youtube.com/embed/KGjHajL29S0?feature=oembed" TargetMode="External"/></Relationships>
</file>

<file path=ppt/slides/_rels/slide40.xml.rels><?xml version="1.0" encoding="UTF-8" standalone="yes"?>
<Relationships xmlns="http://schemas.openxmlformats.org/package/2006/relationships"><Relationship Id="rId2" Type="http://schemas.openxmlformats.org/officeDocument/2006/relationships/hyperlink" Target="https://journalcra.com/sites/default/files/issue-pdf/18324.pdf"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forbes.com/sites/forbestechcouncil/2021/07/30/10-current-and-potential-ethical-crises-in-the-tech-industry/"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youtu.be/S9r6h6Cda7M"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hyperlink" Target="https://hbr.org/2022/08/quiet-quitting-is-about-bad-bosses-not-bad-employees" TargetMode="External"/><Relationship Id="rId4" Type="http://schemas.openxmlformats.org/officeDocument/2006/relationships/hyperlink" Target="https://youtu.be/hzb944sJkfg"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mckinsey.com/capabilities/people-and-organizational-performance/our-insights/great-attrition-or-great-attraction-the-choice-is-yours?hdpid=9bcda72f-fa09-4ed0-a29b-5ace6de0bee0&amp;hctky=13279435&amp;hlkid=38e286f8729f4203a0487b0255f5b133" TargetMode="External"/><Relationship Id="rId2" Type="http://schemas.openxmlformats.org/officeDocument/2006/relationships/hyperlink" Target="https://www.tandfonline.com/doi/pdf/10.1080/19368623.2022.2136601?needAccess=true" TargetMode="Externa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1" y="2964222"/>
            <a:ext cx="5182182" cy="2185214"/>
          </a:xfrm>
          <a:prstGeom prst="rect">
            <a:avLst/>
          </a:prstGeom>
          <a:noFill/>
        </p:spPr>
        <p:txBody>
          <a:bodyPr wrap="square" rtlCol="0">
            <a:spAutoFit/>
          </a:bodyPr>
          <a:lstStyle/>
          <a:p>
            <a:r>
              <a:rPr lang="en-GB" sz="4400" b="1" dirty="0">
                <a:solidFill>
                  <a:schemeClr val="bg1"/>
                </a:solidFill>
                <a:latin typeface="Arial" panose="020B0604020202020204" pitchFamily="34" charset="0"/>
                <a:cs typeface="Arial" panose="020B0604020202020204" pitchFamily="34" charset="0"/>
              </a:rPr>
              <a:t>Week 8 </a:t>
            </a:r>
            <a:r>
              <a:rPr lang="en-GB" sz="4800" dirty="0">
                <a:solidFill>
                  <a:schemeClr val="bg1"/>
                </a:solidFill>
                <a:latin typeface="Arial" panose="020B0604020202020204" pitchFamily="34" charset="0"/>
                <a:cs typeface="Arial" panose="020B0604020202020204" pitchFamily="34" charset="0"/>
              </a:rPr>
              <a:t>– </a:t>
            </a:r>
            <a:r>
              <a:rPr lang="en-GB" altLang="zh-TW" sz="4400" b="1" dirty="0">
                <a:solidFill>
                  <a:schemeClr val="bg1"/>
                </a:solidFill>
              </a:rPr>
              <a:t>Change Management and Ethical Leadership</a:t>
            </a:r>
            <a:endParaRPr lang="en-GB" sz="44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3"/>
          <a:srcRect l="30894" t="16789" r="59060" b="22838"/>
          <a:stretch/>
        </p:blipFill>
        <p:spPr>
          <a:xfrm>
            <a:off x="7532513" y="56626"/>
            <a:ext cx="3356396" cy="5673055"/>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1" y="2964222"/>
            <a:ext cx="5182182" cy="2185214"/>
          </a:xfrm>
          <a:prstGeom prst="rect">
            <a:avLst/>
          </a:prstGeom>
          <a:noFill/>
        </p:spPr>
        <p:txBody>
          <a:bodyPr wrap="square" rtlCol="0">
            <a:spAutoFit/>
          </a:bodyPr>
          <a:lstStyle/>
          <a:p>
            <a:r>
              <a:rPr lang="en-GB" sz="4400" b="1" dirty="0">
                <a:solidFill>
                  <a:schemeClr val="bg1"/>
                </a:solidFill>
                <a:latin typeface="Arial" panose="020B0604020202020204" pitchFamily="34" charset="0"/>
                <a:cs typeface="Arial" panose="020B0604020202020204" pitchFamily="34" charset="0"/>
              </a:rPr>
              <a:t>Week 8 </a:t>
            </a:r>
            <a:r>
              <a:rPr lang="en-GB" sz="4800" dirty="0">
                <a:solidFill>
                  <a:schemeClr val="bg1"/>
                </a:solidFill>
                <a:latin typeface="Arial" panose="020B0604020202020204" pitchFamily="34" charset="0"/>
                <a:cs typeface="Arial" panose="020B0604020202020204" pitchFamily="34" charset="0"/>
              </a:rPr>
              <a:t>– </a:t>
            </a:r>
            <a:r>
              <a:rPr lang="en-GB" altLang="zh-TW" sz="4400" b="1" dirty="0">
                <a:solidFill>
                  <a:schemeClr val="bg1"/>
                </a:solidFill>
              </a:rPr>
              <a:t>Change Management and Ethical Leadership</a:t>
            </a:r>
            <a:endParaRPr lang="en-GB" sz="44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2"/>
          <a:srcRect l="30894" t="16789" r="59060" b="22838"/>
          <a:stretch/>
        </p:blipFill>
        <p:spPr>
          <a:xfrm>
            <a:off x="7532513" y="56626"/>
            <a:ext cx="3356396" cy="5673055"/>
          </a:xfrm>
          <a:prstGeom prst="rect">
            <a:avLst/>
          </a:prstGeom>
        </p:spPr>
      </p:pic>
      <p:sp>
        <p:nvSpPr>
          <p:cNvPr id="2" name="Title 1">
            <a:extLst>
              <a:ext uri="{FF2B5EF4-FFF2-40B4-BE49-F238E27FC236}">
                <a16:creationId xmlns:a16="http://schemas.microsoft.com/office/drawing/2014/main" id="{6E00C07E-05B1-708C-2250-BFA3F2C3ADBC}"/>
              </a:ext>
            </a:extLst>
          </p:cNvPr>
          <p:cNvSpPr txBox="1">
            <a:spLocks/>
          </p:cNvSpPr>
          <p:nvPr/>
        </p:nvSpPr>
        <p:spPr>
          <a:xfrm>
            <a:off x="669010" y="1787405"/>
            <a:ext cx="4871944" cy="187301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dirty="0"/>
              <a:t>Change Management </a:t>
            </a:r>
          </a:p>
        </p:txBody>
      </p:sp>
    </p:spTree>
    <p:extLst>
      <p:ext uri="{BB962C8B-B14F-4D97-AF65-F5344CB8AC3E}">
        <p14:creationId xmlns:p14="http://schemas.microsoft.com/office/powerpoint/2010/main" val="1846556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5614D8-F779-4457-9B5B-3584FEA513DF}"/>
              </a:ext>
            </a:extLst>
          </p:cNvPr>
          <p:cNvPicPr>
            <a:picLocks noChangeAspect="1"/>
          </p:cNvPicPr>
          <p:nvPr/>
        </p:nvPicPr>
        <p:blipFill rotWithShape="1">
          <a:blip r:embed="rId3"/>
          <a:srcRect l="32675" r="-3" b="-3"/>
          <a:stretch/>
        </p:blipFill>
        <p:spPr>
          <a:xfrm>
            <a:off x="3791744" y="116633"/>
            <a:ext cx="4788024" cy="5544617"/>
          </a:xfrm>
          <a:prstGeom prst="rect">
            <a:avLst/>
          </a:prstGeom>
          <a:noFill/>
        </p:spPr>
      </p:pic>
      <p:sp>
        <p:nvSpPr>
          <p:cNvPr id="2" name="Rectangle: Rounded Corners 1">
            <a:extLst>
              <a:ext uri="{FF2B5EF4-FFF2-40B4-BE49-F238E27FC236}">
                <a16:creationId xmlns:a16="http://schemas.microsoft.com/office/drawing/2014/main" id="{758B291C-8A4F-B464-033A-EF92DF7EA26A}"/>
              </a:ext>
            </a:extLst>
          </p:cNvPr>
          <p:cNvSpPr/>
          <p:nvPr/>
        </p:nvSpPr>
        <p:spPr>
          <a:xfrm>
            <a:off x="186165" y="1680963"/>
            <a:ext cx="3476910" cy="152765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Do you love changes? </a:t>
            </a:r>
            <a:br>
              <a:rPr lang="en-GB" sz="2800" dirty="0">
                <a:solidFill>
                  <a:schemeClr val="tx1"/>
                </a:solidFill>
              </a:rPr>
            </a:br>
            <a:r>
              <a:rPr lang="en-GB" sz="2800" dirty="0">
                <a:solidFill>
                  <a:schemeClr val="tx1"/>
                </a:solidFill>
              </a:rPr>
              <a:t>Why or why not?</a:t>
            </a:r>
          </a:p>
        </p:txBody>
      </p:sp>
    </p:spTree>
    <p:extLst>
      <p:ext uri="{BB962C8B-B14F-4D97-AF65-F5344CB8AC3E}">
        <p14:creationId xmlns:p14="http://schemas.microsoft.com/office/powerpoint/2010/main" val="218753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p:txBody>
          <a:bodyPr anchor="ctr">
            <a:normAutofit/>
          </a:bodyPr>
          <a:lstStyle/>
          <a:p>
            <a:r>
              <a:rPr lang="en-GB" dirty="0"/>
              <a:t>Change Management…</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1"/>
          </p:nvPr>
        </p:nvSpPr>
        <p:spPr>
          <a:xfrm>
            <a:off x="2152650" y="1825626"/>
            <a:ext cx="3867150" cy="3547591"/>
          </a:xfrm>
        </p:spPr>
        <p:txBody>
          <a:bodyPr>
            <a:normAutofit/>
          </a:bodyPr>
          <a:lstStyle/>
          <a:p>
            <a:r>
              <a:rPr lang="en-GB" dirty="0"/>
              <a:t>What is it?</a:t>
            </a:r>
          </a:p>
          <a:p>
            <a:r>
              <a:rPr lang="en-GB" dirty="0"/>
              <a:t>Why do we need it?</a:t>
            </a:r>
          </a:p>
        </p:txBody>
      </p:sp>
      <p:pic>
        <p:nvPicPr>
          <p:cNvPr id="5" name="Picture 4">
            <a:extLst>
              <a:ext uri="{FF2B5EF4-FFF2-40B4-BE49-F238E27FC236}">
                <a16:creationId xmlns:a16="http://schemas.microsoft.com/office/drawing/2014/main" id="{4E1FE681-E56B-4259-A12D-48805DACF466}"/>
              </a:ext>
            </a:extLst>
          </p:cNvPr>
          <p:cNvPicPr>
            <a:picLocks noChangeAspect="1"/>
          </p:cNvPicPr>
          <p:nvPr/>
        </p:nvPicPr>
        <p:blipFill>
          <a:blip r:embed="rId3"/>
          <a:stretch>
            <a:fillRect/>
          </a:stretch>
        </p:blipFill>
        <p:spPr>
          <a:xfrm>
            <a:off x="5519937" y="2060848"/>
            <a:ext cx="4884347" cy="3223668"/>
          </a:xfrm>
          <a:prstGeom prst="rect">
            <a:avLst/>
          </a:prstGeom>
          <a:noFill/>
        </p:spPr>
      </p:pic>
    </p:spTree>
    <p:extLst>
      <p:ext uri="{BB962C8B-B14F-4D97-AF65-F5344CB8AC3E}">
        <p14:creationId xmlns:p14="http://schemas.microsoft.com/office/powerpoint/2010/main" val="250513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What is Organizational Change?">
            <a:hlinkClick r:id="" action="ppaction://media"/>
            <a:extLst>
              <a:ext uri="{FF2B5EF4-FFF2-40B4-BE49-F238E27FC236}">
                <a16:creationId xmlns:a16="http://schemas.microsoft.com/office/drawing/2014/main" id="{B4A6325F-E12B-4AC2-A9E5-196C44EF8299}"/>
              </a:ext>
            </a:extLst>
          </p:cNvPr>
          <p:cNvPicPr>
            <a:picLocks noRot="1" noChangeAspect="1"/>
          </p:cNvPicPr>
          <p:nvPr>
            <a:videoFile r:link="rId1"/>
          </p:nvPr>
        </p:nvPicPr>
        <p:blipFill>
          <a:blip r:embed="rId4"/>
          <a:stretch>
            <a:fillRect/>
          </a:stretch>
        </p:blipFill>
        <p:spPr>
          <a:xfrm>
            <a:off x="1991544" y="554155"/>
            <a:ext cx="8411554" cy="4752528"/>
          </a:xfrm>
          <a:prstGeom prst="rect">
            <a:avLst/>
          </a:prstGeom>
        </p:spPr>
      </p:pic>
    </p:spTree>
    <p:extLst>
      <p:ext uri="{BB962C8B-B14F-4D97-AF65-F5344CB8AC3E}">
        <p14:creationId xmlns:p14="http://schemas.microsoft.com/office/powerpoint/2010/main" val="401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B5CBE-058C-430D-995F-CD3724ABFA7F}"/>
              </a:ext>
            </a:extLst>
          </p:cNvPr>
          <p:cNvSpPr>
            <a:spLocks noGrp="1"/>
          </p:cNvSpPr>
          <p:nvPr>
            <p:ph type="title"/>
          </p:nvPr>
        </p:nvSpPr>
        <p:spPr>
          <a:xfrm>
            <a:off x="2152650" y="624568"/>
            <a:ext cx="2824842" cy="5412920"/>
          </a:xfrm>
        </p:spPr>
        <p:txBody>
          <a:bodyPr>
            <a:normAutofit/>
          </a:bodyPr>
          <a:lstStyle/>
          <a:p>
            <a:r>
              <a:rPr lang="en-GB" dirty="0"/>
              <a:t>What are the drivers of Change?</a:t>
            </a:r>
          </a:p>
        </p:txBody>
      </p:sp>
      <p:sp>
        <p:nvSpPr>
          <p:cNvPr id="3" name="Content Placeholder 2">
            <a:extLst>
              <a:ext uri="{FF2B5EF4-FFF2-40B4-BE49-F238E27FC236}">
                <a16:creationId xmlns:a16="http://schemas.microsoft.com/office/drawing/2014/main" id="{D0789D59-4670-4E92-BB38-3698277631C6}"/>
              </a:ext>
            </a:extLst>
          </p:cNvPr>
          <p:cNvSpPr>
            <a:spLocks noGrp="1"/>
          </p:cNvSpPr>
          <p:nvPr>
            <p:ph idx="1"/>
          </p:nvPr>
        </p:nvSpPr>
        <p:spPr>
          <a:xfrm>
            <a:off x="5817609" y="197482"/>
            <a:ext cx="4314823" cy="5412920"/>
          </a:xfrm>
        </p:spPr>
        <p:txBody>
          <a:bodyPr anchor="ctr">
            <a:normAutofit/>
          </a:bodyPr>
          <a:lstStyle/>
          <a:p>
            <a:pPr>
              <a:buFont typeface="Arial" panose="020B0604020202020204" pitchFamily="34" charset="0"/>
              <a:buChar char="•"/>
            </a:pPr>
            <a:r>
              <a:rPr lang="en-GB" sz="1900" b="1" dirty="0">
                <a:latin typeface="Open Sans"/>
              </a:rPr>
              <a:t>Growth opportunities, especially new markets.</a:t>
            </a:r>
          </a:p>
          <a:p>
            <a:pPr>
              <a:buFont typeface="Arial" panose="020B0604020202020204" pitchFamily="34" charset="0"/>
              <a:buChar char="•"/>
            </a:pPr>
            <a:r>
              <a:rPr lang="en-GB" sz="1900" b="1" dirty="0">
                <a:latin typeface="Open Sans"/>
              </a:rPr>
              <a:t>Economic downturns and challenging trading conditions.</a:t>
            </a:r>
          </a:p>
          <a:p>
            <a:pPr>
              <a:buFont typeface="Arial" panose="020B0604020202020204" pitchFamily="34" charset="0"/>
              <a:buChar char="•"/>
            </a:pPr>
            <a:r>
              <a:rPr lang="en-GB" sz="1900" b="1" dirty="0">
                <a:latin typeface="Open Sans"/>
              </a:rPr>
              <a:t>Shifts in strategic objectives.</a:t>
            </a:r>
          </a:p>
          <a:p>
            <a:pPr>
              <a:buFont typeface="Arial" panose="020B0604020202020204" pitchFamily="34" charset="0"/>
              <a:buChar char="•"/>
            </a:pPr>
            <a:r>
              <a:rPr lang="en-GB" sz="1900" b="1" dirty="0">
                <a:latin typeface="Open Sans"/>
              </a:rPr>
              <a:t>Technological developments.</a:t>
            </a:r>
          </a:p>
          <a:p>
            <a:pPr>
              <a:buFont typeface="Arial" panose="020B0604020202020204" pitchFamily="34" charset="0"/>
              <a:buChar char="•"/>
            </a:pPr>
            <a:r>
              <a:rPr lang="en-GB" sz="1900" b="1" dirty="0">
                <a:latin typeface="Open Sans"/>
              </a:rPr>
              <a:t>Competitive pressures, including new entrants, mergers and acquisitions.</a:t>
            </a:r>
          </a:p>
          <a:p>
            <a:pPr>
              <a:buFont typeface="Arial" panose="020B0604020202020204" pitchFamily="34" charset="0"/>
              <a:buChar char="•"/>
            </a:pPr>
            <a:r>
              <a:rPr lang="en-GB" sz="1900" b="1" dirty="0">
                <a:latin typeface="Open Sans"/>
              </a:rPr>
              <a:t>Customer or supplier pressure, particularly shifting markets.</a:t>
            </a:r>
          </a:p>
          <a:p>
            <a:pPr>
              <a:buFont typeface="Arial" panose="020B0604020202020204" pitchFamily="34" charset="0"/>
              <a:buChar char="•"/>
            </a:pPr>
            <a:r>
              <a:rPr lang="en-GB" sz="1900" b="1" dirty="0">
                <a:latin typeface="Open Sans"/>
              </a:rPr>
              <a:t>Learning new organisation behaviours and skills.</a:t>
            </a:r>
          </a:p>
          <a:p>
            <a:pPr>
              <a:buFont typeface="Arial" panose="020B0604020202020204" pitchFamily="34" charset="0"/>
              <a:buChar char="•"/>
            </a:pPr>
            <a:r>
              <a:rPr lang="en-GB" sz="1900" b="1" dirty="0">
                <a:latin typeface="Open Sans"/>
              </a:rPr>
              <a:t>Government legislation/initiatives</a:t>
            </a:r>
          </a:p>
        </p:txBody>
      </p:sp>
    </p:spTree>
    <p:extLst>
      <p:ext uri="{BB962C8B-B14F-4D97-AF65-F5344CB8AC3E}">
        <p14:creationId xmlns:p14="http://schemas.microsoft.com/office/powerpoint/2010/main" val="2308396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02772DD-0105-450E-9C6F-37A5A4B524FD}"/>
              </a:ext>
            </a:extLst>
          </p:cNvPr>
          <p:cNvPicPr>
            <a:picLocks noGrp="1" noChangeAspect="1"/>
          </p:cNvPicPr>
          <p:nvPr>
            <p:ph sz="half" idx="1"/>
          </p:nvPr>
        </p:nvPicPr>
        <p:blipFill>
          <a:blip r:embed="rId3"/>
          <a:stretch>
            <a:fillRect/>
          </a:stretch>
        </p:blipFill>
        <p:spPr>
          <a:xfrm>
            <a:off x="4367809" y="332656"/>
            <a:ext cx="4015509" cy="4886220"/>
          </a:xfrm>
        </p:spPr>
      </p:pic>
    </p:spTree>
    <p:extLst>
      <p:ext uri="{BB962C8B-B14F-4D97-AF65-F5344CB8AC3E}">
        <p14:creationId xmlns:p14="http://schemas.microsoft.com/office/powerpoint/2010/main" val="3981614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Here's how hotels could change in post-coronavirus world">
            <a:hlinkClick r:id="" action="ppaction://media"/>
            <a:extLst>
              <a:ext uri="{FF2B5EF4-FFF2-40B4-BE49-F238E27FC236}">
                <a16:creationId xmlns:a16="http://schemas.microsoft.com/office/drawing/2014/main" id="{3CEE53CD-91A0-41D9-B993-74124130F28C}"/>
              </a:ext>
            </a:extLst>
          </p:cNvPr>
          <p:cNvPicPr>
            <a:picLocks noGrp="1" noRot="1" noChangeAspect="1"/>
          </p:cNvPicPr>
          <p:nvPr>
            <p:ph sz="half" idx="1"/>
            <a:videoFile r:link="rId1"/>
          </p:nvPr>
        </p:nvPicPr>
        <p:blipFill>
          <a:blip r:embed="rId4"/>
          <a:stretch>
            <a:fillRect/>
          </a:stretch>
        </p:blipFill>
        <p:spPr>
          <a:xfrm>
            <a:off x="1504951" y="5475"/>
            <a:ext cx="9216599" cy="6021288"/>
          </a:xfrm>
          <a:prstGeom prst="rect">
            <a:avLst/>
          </a:prstGeom>
        </p:spPr>
      </p:pic>
    </p:spTree>
    <p:extLst>
      <p:ext uri="{BB962C8B-B14F-4D97-AF65-F5344CB8AC3E}">
        <p14:creationId xmlns:p14="http://schemas.microsoft.com/office/powerpoint/2010/main" val="265018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AC255-2F13-4262-9CC1-AF1AF42C8F5A}"/>
              </a:ext>
            </a:extLst>
          </p:cNvPr>
          <p:cNvSpPr>
            <a:spLocks noGrp="1"/>
          </p:cNvSpPr>
          <p:nvPr>
            <p:ph type="title"/>
          </p:nvPr>
        </p:nvSpPr>
        <p:spPr>
          <a:xfrm>
            <a:off x="608231" y="441781"/>
            <a:ext cx="3843309" cy="2170008"/>
          </a:xfrm>
        </p:spPr>
        <p:txBody>
          <a:bodyPr/>
          <a:lstStyle/>
          <a:p>
            <a:r>
              <a:rPr lang="en-GB" dirty="0"/>
              <a:t>Kurt Lewin’s 3 </a:t>
            </a:r>
            <a:br>
              <a:rPr lang="en-GB" dirty="0"/>
            </a:br>
            <a:r>
              <a:rPr lang="en-GB" dirty="0"/>
              <a:t>Stage Model</a:t>
            </a:r>
          </a:p>
        </p:txBody>
      </p:sp>
      <p:pic>
        <p:nvPicPr>
          <p:cNvPr id="5" name="Content Placeholder 4">
            <a:extLst>
              <a:ext uri="{FF2B5EF4-FFF2-40B4-BE49-F238E27FC236}">
                <a16:creationId xmlns:a16="http://schemas.microsoft.com/office/drawing/2014/main" id="{C6410C25-ABDD-438E-8512-94E987CBADD2}"/>
              </a:ext>
            </a:extLst>
          </p:cNvPr>
          <p:cNvPicPr>
            <a:picLocks noGrp="1" noChangeAspect="1"/>
          </p:cNvPicPr>
          <p:nvPr>
            <p:ph idx="1"/>
          </p:nvPr>
        </p:nvPicPr>
        <p:blipFill>
          <a:blip r:embed="rId3"/>
          <a:stretch>
            <a:fillRect/>
          </a:stretch>
        </p:blipFill>
        <p:spPr>
          <a:xfrm>
            <a:off x="3920422" y="229192"/>
            <a:ext cx="7394617" cy="5444845"/>
          </a:xfrm>
        </p:spPr>
      </p:pic>
    </p:spTree>
    <p:extLst>
      <p:ext uri="{BB962C8B-B14F-4D97-AF65-F5344CB8AC3E}">
        <p14:creationId xmlns:p14="http://schemas.microsoft.com/office/powerpoint/2010/main" val="2269767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4BA2A-FAC4-4DB7-AEB8-EC1BBE523D44}"/>
              </a:ext>
            </a:extLst>
          </p:cNvPr>
          <p:cNvSpPr>
            <a:spLocks noGrp="1"/>
          </p:cNvSpPr>
          <p:nvPr>
            <p:ph type="title"/>
          </p:nvPr>
        </p:nvSpPr>
        <p:spPr>
          <a:xfrm>
            <a:off x="2019031" y="2767106"/>
            <a:ext cx="2160621" cy="3071906"/>
          </a:xfrm>
        </p:spPr>
        <p:txBody>
          <a:bodyPr vert="horz" lIns="91440" tIns="45720" rIns="91440" bIns="45720" rtlCol="0" anchor="t">
            <a:normAutofit/>
          </a:bodyPr>
          <a:lstStyle/>
          <a:p>
            <a:r>
              <a:rPr lang="en-US" sz="3500">
                <a:solidFill>
                  <a:srgbClr val="FFFFFF"/>
                </a:solidFill>
              </a:rPr>
              <a:t>How do we react to change?</a:t>
            </a:r>
          </a:p>
        </p:txBody>
      </p:sp>
      <p:sp>
        <p:nvSpPr>
          <p:cNvPr id="6" name="TextBox 5">
            <a:extLst>
              <a:ext uri="{FF2B5EF4-FFF2-40B4-BE49-F238E27FC236}">
                <a16:creationId xmlns:a16="http://schemas.microsoft.com/office/drawing/2014/main" id="{67B7B315-5D46-46FB-BD7A-4A1FA6F37461}"/>
              </a:ext>
            </a:extLst>
          </p:cNvPr>
          <p:cNvSpPr txBox="1"/>
          <p:nvPr/>
        </p:nvSpPr>
        <p:spPr>
          <a:xfrm>
            <a:off x="5170697" y="2747216"/>
            <a:ext cx="5254557" cy="1477328"/>
          </a:xfrm>
          <a:prstGeom prst="rect">
            <a:avLst/>
          </a:prstGeom>
          <a:noFill/>
        </p:spPr>
        <p:txBody>
          <a:bodyPr wrap="square" rtlCol="0">
            <a:spAutoFit/>
          </a:bodyPr>
          <a:lstStyle/>
          <a:p>
            <a:r>
              <a:rPr lang="en-GB" sz="3000" dirty="0"/>
              <a:t>In the chat box, what is one word that you think when it comes to change?</a:t>
            </a:r>
          </a:p>
        </p:txBody>
      </p:sp>
    </p:spTree>
    <p:extLst>
      <p:ext uri="{BB962C8B-B14F-4D97-AF65-F5344CB8AC3E}">
        <p14:creationId xmlns:p14="http://schemas.microsoft.com/office/powerpoint/2010/main" val="1630402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C2C05-A24D-4152-B075-5F1231420C7D}"/>
              </a:ext>
            </a:extLst>
          </p:cNvPr>
          <p:cNvSpPr>
            <a:spLocks noGrp="1"/>
          </p:cNvSpPr>
          <p:nvPr>
            <p:ph type="title"/>
          </p:nvPr>
        </p:nvSpPr>
        <p:spPr>
          <a:xfrm>
            <a:off x="2999656" y="15720"/>
            <a:ext cx="7886700" cy="1325563"/>
          </a:xfrm>
        </p:spPr>
        <p:txBody>
          <a:bodyPr/>
          <a:lstStyle/>
          <a:p>
            <a:r>
              <a:rPr lang="en-GB" dirty="0"/>
              <a:t>Kubler Ross Change Curve</a:t>
            </a:r>
          </a:p>
        </p:txBody>
      </p:sp>
      <p:pic>
        <p:nvPicPr>
          <p:cNvPr id="4" name="Online Media 3" title="The Change Curve HD">
            <a:hlinkClick r:id="" action="ppaction://media"/>
            <a:extLst>
              <a:ext uri="{FF2B5EF4-FFF2-40B4-BE49-F238E27FC236}">
                <a16:creationId xmlns:a16="http://schemas.microsoft.com/office/drawing/2014/main" id="{A6F3E89E-78C6-46F1-B908-FA2FC59DDFEA}"/>
              </a:ext>
            </a:extLst>
          </p:cNvPr>
          <p:cNvPicPr>
            <a:picLocks noGrp="1" noRot="1" noChangeAspect="1"/>
          </p:cNvPicPr>
          <p:nvPr>
            <p:ph idx="1"/>
            <a:videoFile r:link="rId1"/>
          </p:nvPr>
        </p:nvPicPr>
        <p:blipFill>
          <a:blip r:embed="rId4"/>
          <a:stretch>
            <a:fillRect/>
          </a:stretch>
        </p:blipFill>
        <p:spPr>
          <a:xfrm>
            <a:off x="2447238" y="1064200"/>
            <a:ext cx="7580135" cy="4476955"/>
          </a:xfrm>
          <a:prstGeom prst="rect">
            <a:avLst/>
          </a:prstGeom>
        </p:spPr>
      </p:pic>
    </p:spTree>
    <p:extLst>
      <p:ext uri="{BB962C8B-B14F-4D97-AF65-F5344CB8AC3E}">
        <p14:creationId xmlns:p14="http://schemas.microsoft.com/office/powerpoint/2010/main" val="895624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How changing your mindset can help you embrace change | Manu Shahi | TEDxFlowerMound">
            <a:hlinkClick r:id="" action="ppaction://media"/>
            <a:extLst>
              <a:ext uri="{FF2B5EF4-FFF2-40B4-BE49-F238E27FC236}">
                <a16:creationId xmlns:a16="http://schemas.microsoft.com/office/drawing/2014/main" id="{6FE7C965-7C57-4467-8AB5-3CA70FF3D557}"/>
              </a:ext>
            </a:extLst>
          </p:cNvPr>
          <p:cNvPicPr>
            <a:picLocks noGrp="1" noRot="1" noChangeAspect="1"/>
          </p:cNvPicPr>
          <p:nvPr>
            <p:ph sz="half" idx="1"/>
            <a:videoFile r:link="rId1"/>
          </p:nvPr>
        </p:nvPicPr>
        <p:blipFill>
          <a:blip r:embed="rId4"/>
          <a:stretch>
            <a:fillRect/>
          </a:stretch>
        </p:blipFill>
        <p:spPr>
          <a:xfrm>
            <a:off x="1524338" y="104033"/>
            <a:ext cx="9143323" cy="5373216"/>
          </a:xfrm>
          <a:prstGeom prst="rect">
            <a:avLst/>
          </a:prstGeom>
        </p:spPr>
      </p:pic>
      <p:sp>
        <p:nvSpPr>
          <p:cNvPr id="4" name="Content Placeholder 3">
            <a:extLst>
              <a:ext uri="{FF2B5EF4-FFF2-40B4-BE49-F238E27FC236}">
                <a16:creationId xmlns:a16="http://schemas.microsoft.com/office/drawing/2014/main" id="{216847F1-44BA-4F9B-9957-3485D978E02F}"/>
              </a:ext>
            </a:extLst>
          </p:cNvPr>
          <p:cNvSpPr>
            <a:spLocks noGrp="1"/>
          </p:cNvSpPr>
          <p:nvPr>
            <p:ph sz="half" idx="2"/>
          </p:nvPr>
        </p:nvSpPr>
        <p:spPr>
          <a:xfrm>
            <a:off x="1631504" y="5412369"/>
            <a:ext cx="8407846" cy="1451819"/>
          </a:xfrm>
        </p:spPr>
        <p:txBody>
          <a:bodyPr/>
          <a:lstStyle/>
          <a:p>
            <a:pPr marL="0" indent="0">
              <a:buNone/>
            </a:pPr>
            <a:r>
              <a:rPr lang="en-GB" dirty="0"/>
              <a:t>        Watch the video - What does change mean to you?</a:t>
            </a:r>
          </a:p>
        </p:txBody>
      </p:sp>
    </p:spTree>
    <p:extLst>
      <p:ext uri="{BB962C8B-B14F-4D97-AF65-F5344CB8AC3E}">
        <p14:creationId xmlns:p14="http://schemas.microsoft.com/office/powerpoint/2010/main" val="293089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4BA2A-FAC4-4DB7-AEB8-EC1BBE523D44}"/>
              </a:ext>
            </a:extLst>
          </p:cNvPr>
          <p:cNvSpPr>
            <a:spLocks noGrp="1"/>
          </p:cNvSpPr>
          <p:nvPr>
            <p:ph type="title"/>
          </p:nvPr>
        </p:nvSpPr>
        <p:spPr>
          <a:xfrm>
            <a:off x="2019031" y="2767106"/>
            <a:ext cx="2160621" cy="3071906"/>
          </a:xfrm>
        </p:spPr>
        <p:txBody>
          <a:bodyPr vert="horz" lIns="91440" tIns="45720" rIns="91440" bIns="45720" rtlCol="0" anchor="t">
            <a:normAutofit/>
          </a:bodyPr>
          <a:lstStyle/>
          <a:p>
            <a:r>
              <a:rPr lang="en-US" sz="3500">
                <a:solidFill>
                  <a:srgbClr val="FFFFFF"/>
                </a:solidFill>
              </a:rPr>
              <a:t>How do we react to change?</a:t>
            </a:r>
          </a:p>
        </p:txBody>
      </p:sp>
      <p:sp>
        <p:nvSpPr>
          <p:cNvPr id="6" name="TextBox 5">
            <a:extLst>
              <a:ext uri="{FF2B5EF4-FFF2-40B4-BE49-F238E27FC236}">
                <a16:creationId xmlns:a16="http://schemas.microsoft.com/office/drawing/2014/main" id="{67B7B315-5D46-46FB-BD7A-4A1FA6F37461}"/>
              </a:ext>
            </a:extLst>
          </p:cNvPr>
          <p:cNvSpPr txBox="1"/>
          <p:nvPr/>
        </p:nvSpPr>
        <p:spPr>
          <a:xfrm>
            <a:off x="5170696" y="2747215"/>
            <a:ext cx="6218237" cy="1015663"/>
          </a:xfrm>
          <a:prstGeom prst="rect">
            <a:avLst/>
          </a:prstGeom>
          <a:noFill/>
        </p:spPr>
        <p:txBody>
          <a:bodyPr wrap="square" rtlCol="0">
            <a:spAutoFit/>
          </a:bodyPr>
          <a:lstStyle/>
          <a:p>
            <a:r>
              <a:rPr lang="en-GB" sz="3000" dirty="0"/>
              <a:t>In the chat box, type one thing that you want to change in future?</a:t>
            </a:r>
          </a:p>
        </p:txBody>
      </p:sp>
    </p:spTree>
    <p:extLst>
      <p:ext uri="{BB962C8B-B14F-4D97-AF65-F5344CB8AC3E}">
        <p14:creationId xmlns:p14="http://schemas.microsoft.com/office/powerpoint/2010/main" val="1632239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1" y="2964222"/>
            <a:ext cx="5182182" cy="2185214"/>
          </a:xfrm>
          <a:prstGeom prst="rect">
            <a:avLst/>
          </a:prstGeom>
          <a:noFill/>
        </p:spPr>
        <p:txBody>
          <a:bodyPr wrap="square" rtlCol="0">
            <a:spAutoFit/>
          </a:bodyPr>
          <a:lstStyle/>
          <a:p>
            <a:r>
              <a:rPr lang="en-GB" sz="4400" b="1" dirty="0">
                <a:solidFill>
                  <a:schemeClr val="bg1"/>
                </a:solidFill>
                <a:latin typeface="Arial" panose="020B0604020202020204" pitchFamily="34" charset="0"/>
                <a:cs typeface="Arial" panose="020B0604020202020204" pitchFamily="34" charset="0"/>
              </a:rPr>
              <a:t>Week 8 </a:t>
            </a:r>
            <a:r>
              <a:rPr lang="en-GB" sz="4800" dirty="0">
                <a:solidFill>
                  <a:schemeClr val="bg1"/>
                </a:solidFill>
                <a:latin typeface="Arial" panose="020B0604020202020204" pitchFamily="34" charset="0"/>
                <a:cs typeface="Arial" panose="020B0604020202020204" pitchFamily="34" charset="0"/>
              </a:rPr>
              <a:t>– </a:t>
            </a:r>
            <a:r>
              <a:rPr lang="en-GB" altLang="zh-TW" sz="4400" b="1" dirty="0">
                <a:solidFill>
                  <a:schemeClr val="bg1"/>
                </a:solidFill>
              </a:rPr>
              <a:t>Change Management and Ethical Leadership</a:t>
            </a:r>
            <a:endParaRPr lang="en-GB" sz="44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2"/>
          <a:srcRect l="30894" t="16789" r="59060" b="22838"/>
          <a:stretch/>
        </p:blipFill>
        <p:spPr>
          <a:xfrm>
            <a:off x="7532513" y="56626"/>
            <a:ext cx="3356396" cy="5673055"/>
          </a:xfrm>
          <a:prstGeom prst="rect">
            <a:avLst/>
          </a:prstGeom>
        </p:spPr>
      </p:pic>
      <p:sp>
        <p:nvSpPr>
          <p:cNvPr id="2" name="Title 1">
            <a:extLst>
              <a:ext uri="{FF2B5EF4-FFF2-40B4-BE49-F238E27FC236}">
                <a16:creationId xmlns:a16="http://schemas.microsoft.com/office/drawing/2014/main" id="{6E00C07E-05B1-708C-2250-BFA3F2C3ADBC}"/>
              </a:ext>
            </a:extLst>
          </p:cNvPr>
          <p:cNvSpPr txBox="1">
            <a:spLocks/>
          </p:cNvSpPr>
          <p:nvPr/>
        </p:nvSpPr>
        <p:spPr>
          <a:xfrm>
            <a:off x="669010" y="1787405"/>
            <a:ext cx="4871944" cy="187301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dirty="0"/>
              <a:t>Ethical Leadership</a:t>
            </a:r>
          </a:p>
        </p:txBody>
      </p:sp>
    </p:spTree>
    <p:extLst>
      <p:ext uri="{BB962C8B-B14F-4D97-AF65-F5344CB8AC3E}">
        <p14:creationId xmlns:p14="http://schemas.microsoft.com/office/powerpoint/2010/main" val="21521431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7298F-D756-4E1E-93D5-5C7BFD3EF552}"/>
              </a:ext>
            </a:extLst>
          </p:cNvPr>
          <p:cNvSpPr>
            <a:spLocks noGrp="1"/>
          </p:cNvSpPr>
          <p:nvPr>
            <p:ph type="title"/>
          </p:nvPr>
        </p:nvSpPr>
        <p:spPr>
          <a:xfrm>
            <a:off x="2010696" y="629267"/>
            <a:ext cx="2629122" cy="1622321"/>
          </a:xfrm>
        </p:spPr>
        <p:txBody>
          <a:bodyPr>
            <a:normAutofit/>
          </a:bodyPr>
          <a:lstStyle/>
          <a:p>
            <a:r>
              <a:rPr lang="en-GB" dirty="0"/>
              <a:t>Decisions</a:t>
            </a:r>
          </a:p>
        </p:txBody>
      </p:sp>
      <p:sp>
        <p:nvSpPr>
          <p:cNvPr id="3" name="Content Placeholder 2">
            <a:extLst>
              <a:ext uri="{FF2B5EF4-FFF2-40B4-BE49-F238E27FC236}">
                <a16:creationId xmlns:a16="http://schemas.microsoft.com/office/drawing/2014/main" id="{4F2040EB-D6B1-4DA8-B553-FCDCA9D273B0}"/>
              </a:ext>
            </a:extLst>
          </p:cNvPr>
          <p:cNvSpPr>
            <a:spLocks noGrp="1"/>
          </p:cNvSpPr>
          <p:nvPr>
            <p:ph idx="1"/>
          </p:nvPr>
        </p:nvSpPr>
        <p:spPr>
          <a:xfrm>
            <a:off x="2010698" y="2438401"/>
            <a:ext cx="2992594" cy="3785419"/>
          </a:xfrm>
        </p:spPr>
        <p:txBody>
          <a:bodyPr>
            <a:normAutofit/>
          </a:bodyPr>
          <a:lstStyle/>
          <a:p>
            <a:pPr marL="0" indent="0">
              <a:buNone/>
            </a:pPr>
            <a:r>
              <a:rPr lang="en-GB" sz="4000" dirty="0"/>
              <a:t>How do we come to a decision?</a:t>
            </a:r>
          </a:p>
        </p:txBody>
      </p:sp>
      <p:pic>
        <p:nvPicPr>
          <p:cNvPr id="5" name="Picture 4">
            <a:extLst>
              <a:ext uri="{FF2B5EF4-FFF2-40B4-BE49-F238E27FC236}">
                <a16:creationId xmlns:a16="http://schemas.microsoft.com/office/drawing/2014/main" id="{F4B95402-8629-474F-9F6B-3595F6DFAED0}"/>
              </a:ext>
            </a:extLst>
          </p:cNvPr>
          <p:cNvPicPr>
            <a:picLocks noChangeAspect="1"/>
          </p:cNvPicPr>
          <p:nvPr/>
        </p:nvPicPr>
        <p:blipFill>
          <a:blip r:embed="rId3"/>
          <a:stretch>
            <a:fillRect/>
          </a:stretch>
        </p:blipFill>
        <p:spPr>
          <a:xfrm>
            <a:off x="5578396" y="1954522"/>
            <a:ext cx="4514498" cy="2945710"/>
          </a:xfrm>
          <a:prstGeom prst="rect">
            <a:avLst/>
          </a:prstGeom>
          <a:effectLst/>
        </p:spPr>
      </p:pic>
    </p:spTree>
    <p:extLst>
      <p:ext uri="{BB962C8B-B14F-4D97-AF65-F5344CB8AC3E}">
        <p14:creationId xmlns:p14="http://schemas.microsoft.com/office/powerpoint/2010/main" val="27084972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703B4035-9A3C-4255-A709-1F4FE990F811}"/>
              </a:ext>
            </a:extLst>
          </p:cNvPr>
          <p:cNvPicPr>
            <a:picLocks noGrp="1" noChangeAspect="1"/>
          </p:cNvPicPr>
          <p:nvPr>
            <p:ph idx="1"/>
          </p:nvPr>
        </p:nvPicPr>
        <p:blipFill rotWithShape="1">
          <a:blip r:embed="rId3"/>
          <a:srcRect l="4579" r="7704"/>
          <a:stretch/>
        </p:blipFill>
        <p:spPr>
          <a:xfrm>
            <a:off x="2495601" y="548680"/>
            <a:ext cx="7082829" cy="4824536"/>
          </a:xfrm>
          <a:prstGeom prst="rect">
            <a:avLst/>
          </a:prstGeom>
          <a:ln w="190500">
            <a:solidFill>
              <a:srgbClr val="FFFFFF"/>
            </a:solidFill>
            <a:miter lim="800000"/>
          </a:ln>
          <a:effectLst>
            <a:outerShdw blurRad="76200" dist="19050" dir="5400000" algn="t" rotWithShape="0">
              <a:prstClr val="black">
                <a:alpha val="55000"/>
              </a:prstClr>
            </a:outerShdw>
          </a:effectLst>
        </p:spPr>
      </p:pic>
    </p:spTree>
    <p:extLst>
      <p:ext uri="{BB962C8B-B14F-4D97-AF65-F5344CB8AC3E}">
        <p14:creationId xmlns:p14="http://schemas.microsoft.com/office/powerpoint/2010/main" val="1255235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CBC9-7CDB-4439-BA87-BDA67A71DCA5}"/>
              </a:ext>
            </a:extLst>
          </p:cNvPr>
          <p:cNvSpPr>
            <a:spLocks noGrp="1"/>
          </p:cNvSpPr>
          <p:nvPr>
            <p:ph type="title"/>
          </p:nvPr>
        </p:nvSpPr>
        <p:spPr/>
        <p:txBody>
          <a:bodyPr/>
          <a:lstStyle/>
          <a:p>
            <a:pPr algn="ctr"/>
            <a:endParaRPr lang="en-GB" dirty="0"/>
          </a:p>
        </p:txBody>
      </p:sp>
      <p:pic>
        <p:nvPicPr>
          <p:cNvPr id="5" name="Picture 4">
            <a:extLst>
              <a:ext uri="{FF2B5EF4-FFF2-40B4-BE49-F238E27FC236}">
                <a16:creationId xmlns:a16="http://schemas.microsoft.com/office/drawing/2014/main" id="{E1DFE141-4628-444D-86E5-C0767E06D77E}"/>
              </a:ext>
            </a:extLst>
          </p:cNvPr>
          <p:cNvPicPr>
            <a:picLocks noChangeAspect="1"/>
          </p:cNvPicPr>
          <p:nvPr/>
        </p:nvPicPr>
        <p:blipFill>
          <a:blip r:embed="rId3"/>
          <a:stretch>
            <a:fillRect/>
          </a:stretch>
        </p:blipFill>
        <p:spPr>
          <a:xfrm>
            <a:off x="1631505" y="116633"/>
            <a:ext cx="4362482" cy="2951822"/>
          </a:xfrm>
          <a:prstGeom prst="rect">
            <a:avLst/>
          </a:prstGeom>
        </p:spPr>
      </p:pic>
      <p:pic>
        <p:nvPicPr>
          <p:cNvPr id="7" name="Picture 6">
            <a:extLst>
              <a:ext uri="{FF2B5EF4-FFF2-40B4-BE49-F238E27FC236}">
                <a16:creationId xmlns:a16="http://schemas.microsoft.com/office/drawing/2014/main" id="{2397F41F-1BBB-4DDF-99CE-751E23EC2B6D}"/>
              </a:ext>
            </a:extLst>
          </p:cNvPr>
          <p:cNvPicPr>
            <a:picLocks noChangeAspect="1"/>
          </p:cNvPicPr>
          <p:nvPr/>
        </p:nvPicPr>
        <p:blipFill>
          <a:blip r:embed="rId4"/>
          <a:stretch>
            <a:fillRect/>
          </a:stretch>
        </p:blipFill>
        <p:spPr>
          <a:xfrm>
            <a:off x="6456041" y="116633"/>
            <a:ext cx="3883969" cy="4104456"/>
          </a:xfrm>
          <a:prstGeom prst="rect">
            <a:avLst/>
          </a:prstGeom>
        </p:spPr>
      </p:pic>
      <p:pic>
        <p:nvPicPr>
          <p:cNvPr id="9" name="Picture 8">
            <a:extLst>
              <a:ext uri="{FF2B5EF4-FFF2-40B4-BE49-F238E27FC236}">
                <a16:creationId xmlns:a16="http://schemas.microsoft.com/office/drawing/2014/main" id="{50088039-7AA4-4792-BDDE-12BE487380C9}"/>
              </a:ext>
            </a:extLst>
          </p:cNvPr>
          <p:cNvPicPr>
            <a:picLocks noChangeAspect="1"/>
          </p:cNvPicPr>
          <p:nvPr/>
        </p:nvPicPr>
        <p:blipFill>
          <a:blip r:embed="rId5"/>
          <a:stretch>
            <a:fillRect/>
          </a:stretch>
        </p:blipFill>
        <p:spPr>
          <a:xfrm>
            <a:off x="3215681" y="2852936"/>
            <a:ext cx="3560195" cy="3519584"/>
          </a:xfrm>
          <a:prstGeom prst="rect">
            <a:avLst/>
          </a:prstGeom>
        </p:spPr>
      </p:pic>
    </p:spTree>
    <p:extLst>
      <p:ext uri="{BB962C8B-B14F-4D97-AF65-F5344CB8AC3E}">
        <p14:creationId xmlns:p14="http://schemas.microsoft.com/office/powerpoint/2010/main" val="13530461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BCDB-FFA4-4C5A-8509-726BBF0058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695023-7247-498B-90DD-6885C6E67B65}"/>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EF90D38-193F-4B25-A61D-DD9314911FC5}"/>
              </a:ext>
            </a:extLst>
          </p:cNvPr>
          <p:cNvPicPr>
            <a:picLocks noChangeAspect="1"/>
          </p:cNvPicPr>
          <p:nvPr/>
        </p:nvPicPr>
        <p:blipFill>
          <a:blip r:embed="rId3"/>
          <a:stretch>
            <a:fillRect/>
          </a:stretch>
        </p:blipFill>
        <p:spPr>
          <a:xfrm>
            <a:off x="1524001" y="44624"/>
            <a:ext cx="9144000" cy="5976664"/>
          </a:xfrm>
          <a:prstGeom prst="rect">
            <a:avLst/>
          </a:prstGeom>
        </p:spPr>
      </p:pic>
    </p:spTree>
    <p:extLst>
      <p:ext uri="{BB962C8B-B14F-4D97-AF65-F5344CB8AC3E}">
        <p14:creationId xmlns:p14="http://schemas.microsoft.com/office/powerpoint/2010/main" val="7306457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9C5219C-6763-421F-8F40-0F8BE7C8BBC7}"/>
              </a:ext>
            </a:extLst>
          </p:cNvPr>
          <p:cNvPicPr>
            <a:picLocks noGrp="1" noChangeAspect="1"/>
          </p:cNvPicPr>
          <p:nvPr>
            <p:ph idx="1"/>
          </p:nvPr>
        </p:nvPicPr>
        <p:blipFill>
          <a:blip r:embed="rId3"/>
          <a:stretch>
            <a:fillRect/>
          </a:stretch>
        </p:blipFill>
        <p:spPr>
          <a:xfrm>
            <a:off x="1242158" y="481321"/>
            <a:ext cx="8963025" cy="4974479"/>
          </a:xfrm>
          <a:noFill/>
        </p:spPr>
      </p:pic>
    </p:spTree>
    <p:extLst>
      <p:ext uri="{BB962C8B-B14F-4D97-AF65-F5344CB8AC3E}">
        <p14:creationId xmlns:p14="http://schemas.microsoft.com/office/powerpoint/2010/main" val="5844869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C1BE2-F83A-5E94-7E80-DEF03D236C31}"/>
              </a:ext>
            </a:extLst>
          </p:cNvPr>
          <p:cNvSpPr>
            <a:spLocks noGrp="1"/>
          </p:cNvSpPr>
          <p:nvPr>
            <p:ph type="title"/>
          </p:nvPr>
        </p:nvSpPr>
        <p:spPr>
          <a:solidFill>
            <a:schemeClr val="accent1"/>
          </a:solidFill>
        </p:spPr>
        <p:txBody>
          <a:bodyPr/>
          <a:lstStyle/>
          <a:p>
            <a:r>
              <a:rPr lang="en-GB" b="1" dirty="0">
                <a:solidFill>
                  <a:srgbClr val="FFC000"/>
                </a:solidFill>
              </a:rPr>
              <a:t>Activity : </a:t>
            </a:r>
            <a:r>
              <a:rPr lang="en-GB" b="0" i="0" dirty="0">
                <a:solidFill>
                  <a:schemeClr val="bg2"/>
                </a:solidFill>
                <a:effectLst/>
                <a:latin typeface="Segoe UI" panose="020B0502040204020203" pitchFamily="34" charset="0"/>
              </a:rPr>
              <a:t>Module Evaluation Questionnaire</a:t>
            </a:r>
            <a:endParaRPr lang="en-GB" dirty="0">
              <a:solidFill>
                <a:schemeClr val="bg2"/>
              </a:solidFill>
            </a:endParaRPr>
          </a:p>
        </p:txBody>
      </p:sp>
      <p:sp>
        <p:nvSpPr>
          <p:cNvPr id="6" name="TextBox 5">
            <a:extLst>
              <a:ext uri="{FF2B5EF4-FFF2-40B4-BE49-F238E27FC236}">
                <a16:creationId xmlns:a16="http://schemas.microsoft.com/office/drawing/2014/main" id="{BF575780-ACA8-DD41-4BAB-C93310CB561C}"/>
              </a:ext>
            </a:extLst>
          </p:cNvPr>
          <p:cNvSpPr txBox="1"/>
          <p:nvPr/>
        </p:nvSpPr>
        <p:spPr>
          <a:xfrm>
            <a:off x="5105400" y="2395478"/>
            <a:ext cx="6705600" cy="2862322"/>
          </a:xfrm>
          <a:prstGeom prst="rect">
            <a:avLst/>
          </a:prstGeom>
          <a:solidFill>
            <a:schemeClr val="accent5">
              <a:lumMod val="75000"/>
            </a:schemeClr>
          </a:solidFill>
        </p:spPr>
        <p:txBody>
          <a:bodyPr wrap="square" rtlCol="0">
            <a:spAutoFit/>
          </a:bodyPr>
          <a:lstStyle/>
          <a:p>
            <a:r>
              <a:rPr lang="fr-FR" sz="2000" dirty="0">
                <a:solidFill>
                  <a:srgbClr val="FFC000"/>
                </a:solidFill>
              </a:rPr>
              <a:t>Scan the QR or click on this link :</a:t>
            </a:r>
            <a:endParaRPr lang="fr-FR" sz="2000" dirty="0">
              <a:solidFill>
                <a:srgbClr val="FFC000"/>
              </a:solidFill>
              <a:hlinkClick r:id="rId3">
                <a:extLst>
                  <a:ext uri="{A12FA001-AC4F-418D-AE19-62706E023703}">
                    <ahyp:hlinkClr xmlns:ahyp="http://schemas.microsoft.com/office/drawing/2018/hyperlinkcolor" val="tx"/>
                  </a:ext>
                </a:extLst>
              </a:hlinkClick>
            </a:endParaRPr>
          </a:p>
          <a:p>
            <a:r>
              <a:rPr lang="fr-FR" sz="2000" dirty="0">
                <a:solidFill>
                  <a:schemeClr val="bg1"/>
                </a:solidFill>
                <a:hlinkClick r:id="rId3">
                  <a:extLst>
                    <a:ext uri="{A12FA001-AC4F-418D-AE19-62706E023703}">
                      <ahyp:hlinkClr xmlns:ahyp="http://schemas.microsoft.com/office/drawing/2018/hyperlinkcolor" val="tx"/>
                    </a:ext>
                  </a:extLst>
                </a:hlinkClick>
              </a:rPr>
              <a:t>Module Evaluation Questionnaire 23/24</a:t>
            </a:r>
            <a:endParaRPr lang="fr-FR" sz="2000" dirty="0">
              <a:solidFill>
                <a:schemeClr val="bg1"/>
              </a:solidFill>
            </a:endParaRPr>
          </a:p>
          <a:p>
            <a:endParaRPr lang="fr-FR" sz="2000" dirty="0">
              <a:solidFill>
                <a:schemeClr val="bg1"/>
              </a:solidFill>
            </a:endParaRPr>
          </a:p>
          <a:p>
            <a:r>
              <a:rPr lang="fr-FR" sz="2000" b="1" dirty="0">
                <a:solidFill>
                  <a:schemeClr val="bg1"/>
                </a:solidFill>
              </a:rPr>
              <a:t>Here are the answers for Page 1 :</a:t>
            </a:r>
            <a:endParaRPr lang="fr-FR" sz="2000" dirty="0">
              <a:solidFill>
                <a:schemeClr val="bg1"/>
              </a:solidFill>
            </a:endParaRPr>
          </a:p>
          <a:p>
            <a:pPr marL="342900" indent="-342900">
              <a:buFont typeface="+mj-lt"/>
              <a:buAutoNum type="arabicPeriod"/>
            </a:pPr>
            <a:r>
              <a:rPr lang="fr-FR" sz="2000" dirty="0">
                <a:solidFill>
                  <a:srgbClr val="FFC000"/>
                </a:solidFill>
              </a:rPr>
              <a:t>Module Code </a:t>
            </a:r>
            <a:r>
              <a:rPr lang="fr-FR" sz="2000" dirty="0">
                <a:solidFill>
                  <a:schemeClr val="bg1"/>
                </a:solidFill>
              </a:rPr>
              <a:t>: BMIH5005</a:t>
            </a:r>
          </a:p>
          <a:p>
            <a:pPr marL="342900" indent="-342900">
              <a:buFont typeface="+mj-lt"/>
              <a:buAutoNum type="arabicPeriod"/>
            </a:pPr>
            <a:r>
              <a:rPr lang="fr-FR" sz="2000" dirty="0">
                <a:solidFill>
                  <a:srgbClr val="FFC000"/>
                </a:solidFill>
              </a:rPr>
              <a:t>Module Name </a:t>
            </a:r>
            <a:r>
              <a:rPr lang="fr-FR" sz="2000" dirty="0">
                <a:solidFill>
                  <a:schemeClr val="bg1"/>
                </a:solidFill>
              </a:rPr>
              <a:t>: Personnel </a:t>
            </a:r>
            <a:r>
              <a:rPr lang="fr-FR" sz="2000" dirty="0" err="1">
                <a:solidFill>
                  <a:schemeClr val="bg1"/>
                </a:solidFill>
              </a:rPr>
              <a:t>Resourcing</a:t>
            </a:r>
            <a:r>
              <a:rPr lang="fr-FR" sz="2000" dirty="0">
                <a:solidFill>
                  <a:schemeClr val="bg1"/>
                </a:solidFill>
              </a:rPr>
              <a:t> </a:t>
            </a:r>
            <a:r>
              <a:rPr lang="fr-FR" sz="2000" dirty="0" err="1">
                <a:solidFill>
                  <a:schemeClr val="bg1"/>
                </a:solidFill>
              </a:rPr>
              <a:t>Development</a:t>
            </a:r>
            <a:endParaRPr lang="fr-FR" sz="2000" dirty="0">
              <a:solidFill>
                <a:schemeClr val="bg1"/>
              </a:solidFill>
            </a:endParaRPr>
          </a:p>
          <a:p>
            <a:pPr marL="342900" indent="-342900">
              <a:buFont typeface="+mj-lt"/>
              <a:buAutoNum type="arabicPeriod"/>
            </a:pPr>
            <a:r>
              <a:rPr lang="fr-FR" sz="2000" dirty="0">
                <a:solidFill>
                  <a:srgbClr val="FFC000"/>
                </a:solidFill>
              </a:rPr>
              <a:t>Institute</a:t>
            </a:r>
            <a:r>
              <a:rPr lang="fr-FR" sz="2000" dirty="0">
                <a:solidFill>
                  <a:schemeClr val="bg1"/>
                </a:solidFill>
              </a:rPr>
              <a:t> : Institute of Management and Health</a:t>
            </a:r>
          </a:p>
          <a:p>
            <a:pPr marL="342900" indent="-342900">
              <a:buFont typeface="+mj-lt"/>
              <a:buAutoNum type="arabicPeriod"/>
            </a:pPr>
            <a:r>
              <a:rPr lang="fr-FR" sz="2000" dirty="0">
                <a:solidFill>
                  <a:srgbClr val="FFC000"/>
                </a:solidFill>
              </a:rPr>
              <a:t>Campus </a:t>
            </a:r>
            <a:r>
              <a:rPr lang="fr-FR" sz="2000" dirty="0">
                <a:solidFill>
                  <a:schemeClr val="bg1"/>
                </a:solidFill>
              </a:rPr>
              <a:t>: Swansea SA1</a:t>
            </a:r>
          </a:p>
          <a:p>
            <a:endParaRPr lang="en-GB" sz="2000" dirty="0"/>
          </a:p>
        </p:txBody>
      </p:sp>
      <p:sp>
        <p:nvSpPr>
          <p:cNvPr id="8" name="TextBox 7">
            <a:extLst>
              <a:ext uri="{FF2B5EF4-FFF2-40B4-BE49-F238E27FC236}">
                <a16:creationId xmlns:a16="http://schemas.microsoft.com/office/drawing/2014/main" id="{D1E4EE80-A8B6-AD73-DBE4-6CED337AFFE2}"/>
              </a:ext>
            </a:extLst>
          </p:cNvPr>
          <p:cNvSpPr txBox="1"/>
          <p:nvPr/>
        </p:nvSpPr>
        <p:spPr>
          <a:xfrm>
            <a:off x="5105400" y="1581417"/>
            <a:ext cx="5222033" cy="461665"/>
          </a:xfrm>
          <a:prstGeom prst="rect">
            <a:avLst/>
          </a:prstGeom>
          <a:solidFill>
            <a:schemeClr val="accent5">
              <a:lumMod val="40000"/>
              <a:lumOff val="60000"/>
            </a:schemeClr>
          </a:solidFill>
          <a:ln w="12700">
            <a:solidFill>
              <a:srgbClr val="FFC000"/>
            </a:solidFill>
          </a:ln>
        </p:spPr>
        <p:txBody>
          <a:bodyPr wrap="square" rtlCol="0">
            <a:spAutoFit/>
          </a:bodyPr>
          <a:lstStyle/>
          <a:p>
            <a:r>
              <a:rPr lang="en-GB" sz="2400" dirty="0">
                <a:solidFill>
                  <a:srgbClr val="FF0000"/>
                </a:solidFill>
              </a:rPr>
              <a:t>You have 20 Minutes to complete</a:t>
            </a:r>
          </a:p>
        </p:txBody>
      </p:sp>
      <p:pic>
        <p:nvPicPr>
          <p:cNvPr id="3" name="Picture 2">
            <a:extLst>
              <a:ext uri="{FF2B5EF4-FFF2-40B4-BE49-F238E27FC236}">
                <a16:creationId xmlns:a16="http://schemas.microsoft.com/office/drawing/2014/main" id="{AAE8432A-0C48-D44B-CDCD-314B1B851B5C}"/>
              </a:ext>
            </a:extLst>
          </p:cNvPr>
          <p:cNvPicPr>
            <a:picLocks noChangeAspect="1"/>
          </p:cNvPicPr>
          <p:nvPr/>
        </p:nvPicPr>
        <p:blipFill rotWithShape="1">
          <a:blip r:embed="rId4"/>
          <a:srcRect l="18727" t="30300" r="19317" b="8614"/>
          <a:stretch/>
        </p:blipFill>
        <p:spPr>
          <a:xfrm>
            <a:off x="990600" y="1766416"/>
            <a:ext cx="3428033" cy="3379917"/>
          </a:xfrm>
          <a:prstGeom prst="rect">
            <a:avLst/>
          </a:prstGeom>
        </p:spPr>
      </p:pic>
    </p:spTree>
    <p:extLst>
      <p:ext uri="{BB962C8B-B14F-4D97-AF65-F5344CB8AC3E}">
        <p14:creationId xmlns:p14="http://schemas.microsoft.com/office/powerpoint/2010/main" val="3109450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7D7E6B6-CF67-4B58-A41F-8E3B11B16413}"/>
              </a:ext>
            </a:extLst>
          </p:cNvPr>
          <p:cNvPicPr>
            <a:picLocks noGrp="1" noChangeAspect="1"/>
          </p:cNvPicPr>
          <p:nvPr>
            <p:ph idx="1"/>
          </p:nvPr>
        </p:nvPicPr>
        <p:blipFill>
          <a:blip r:embed="rId3"/>
          <a:stretch>
            <a:fillRect/>
          </a:stretch>
        </p:blipFill>
        <p:spPr>
          <a:xfrm>
            <a:off x="1614488" y="404664"/>
            <a:ext cx="8963025" cy="5019294"/>
          </a:xfrm>
          <a:noFill/>
        </p:spPr>
      </p:pic>
    </p:spTree>
    <p:extLst>
      <p:ext uri="{BB962C8B-B14F-4D97-AF65-F5344CB8AC3E}">
        <p14:creationId xmlns:p14="http://schemas.microsoft.com/office/powerpoint/2010/main" val="5069411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B72E1B1-F3C7-4A35-87D6-57C681C901B2}"/>
              </a:ext>
            </a:extLst>
          </p:cNvPr>
          <p:cNvPicPr>
            <a:picLocks noGrp="1" noChangeAspect="1"/>
          </p:cNvPicPr>
          <p:nvPr>
            <p:ph idx="1"/>
          </p:nvPr>
        </p:nvPicPr>
        <p:blipFill>
          <a:blip r:embed="rId3"/>
          <a:stretch>
            <a:fillRect/>
          </a:stretch>
        </p:blipFill>
        <p:spPr>
          <a:xfrm>
            <a:off x="1524001" y="332657"/>
            <a:ext cx="8963025" cy="5041699"/>
          </a:xfrm>
          <a:noFill/>
        </p:spPr>
      </p:pic>
    </p:spTree>
    <p:extLst>
      <p:ext uri="{BB962C8B-B14F-4D97-AF65-F5344CB8AC3E}">
        <p14:creationId xmlns:p14="http://schemas.microsoft.com/office/powerpoint/2010/main" val="3200872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EB92B03-E860-4245-898F-6B9FC511D23C}"/>
              </a:ext>
            </a:extLst>
          </p:cNvPr>
          <p:cNvPicPr>
            <a:picLocks noGrp="1" noChangeAspect="1"/>
          </p:cNvPicPr>
          <p:nvPr>
            <p:ph idx="1"/>
          </p:nvPr>
        </p:nvPicPr>
        <p:blipFill>
          <a:blip r:embed="rId3"/>
          <a:stretch>
            <a:fillRect/>
          </a:stretch>
        </p:blipFill>
        <p:spPr>
          <a:xfrm>
            <a:off x="1614488" y="260649"/>
            <a:ext cx="8963025" cy="4907255"/>
          </a:xfrm>
          <a:noFill/>
        </p:spPr>
      </p:pic>
    </p:spTree>
    <p:extLst>
      <p:ext uri="{BB962C8B-B14F-4D97-AF65-F5344CB8AC3E}">
        <p14:creationId xmlns:p14="http://schemas.microsoft.com/office/powerpoint/2010/main" val="1115691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6A67D35E-16BC-4473-B194-4CC86240A743}"/>
              </a:ext>
            </a:extLst>
          </p:cNvPr>
          <p:cNvPicPr>
            <a:picLocks noGrp="1" noChangeAspect="1"/>
          </p:cNvPicPr>
          <p:nvPr>
            <p:ph sz="half" idx="1"/>
          </p:nvPr>
        </p:nvPicPr>
        <p:blipFill>
          <a:blip r:embed="rId3"/>
          <a:stretch>
            <a:fillRect/>
          </a:stretch>
        </p:blipFill>
        <p:spPr>
          <a:xfrm>
            <a:off x="1524001" y="-315416"/>
            <a:ext cx="5775261" cy="3231310"/>
          </a:xfrm>
        </p:spPr>
      </p:pic>
      <p:pic>
        <p:nvPicPr>
          <p:cNvPr id="8" name="Content Placeholder 7">
            <a:extLst>
              <a:ext uri="{FF2B5EF4-FFF2-40B4-BE49-F238E27FC236}">
                <a16:creationId xmlns:a16="http://schemas.microsoft.com/office/drawing/2014/main" id="{5BF00287-0E79-4A51-8BA6-19520D5A67B9}"/>
              </a:ext>
            </a:extLst>
          </p:cNvPr>
          <p:cNvPicPr>
            <a:picLocks noGrp="1" noChangeAspect="1"/>
          </p:cNvPicPr>
          <p:nvPr>
            <p:ph sz="half" idx="2"/>
          </p:nvPr>
        </p:nvPicPr>
        <p:blipFill>
          <a:blip r:embed="rId4"/>
          <a:stretch>
            <a:fillRect/>
          </a:stretch>
        </p:blipFill>
        <p:spPr>
          <a:xfrm>
            <a:off x="4079777" y="2564904"/>
            <a:ext cx="6020783" cy="3384376"/>
          </a:xfrm>
        </p:spPr>
      </p:pic>
    </p:spTree>
    <p:extLst>
      <p:ext uri="{BB962C8B-B14F-4D97-AF65-F5344CB8AC3E}">
        <p14:creationId xmlns:p14="http://schemas.microsoft.com/office/powerpoint/2010/main" val="31325987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78D46-7D2A-5ABF-01D8-46547BA04A7A}"/>
              </a:ext>
            </a:extLst>
          </p:cNvPr>
          <p:cNvSpPr>
            <a:spLocks noGrp="1"/>
          </p:cNvSpPr>
          <p:nvPr>
            <p:ph type="title"/>
          </p:nvPr>
        </p:nvSpPr>
        <p:spPr/>
        <p:txBody>
          <a:bodyPr/>
          <a:lstStyle/>
          <a:p>
            <a:r>
              <a:rPr lang="en-GB" dirty="0"/>
              <a:t>Main Factors in deciding the moral status of a situation</a:t>
            </a:r>
          </a:p>
        </p:txBody>
      </p:sp>
      <p:sp>
        <p:nvSpPr>
          <p:cNvPr id="3" name="Content Placeholder 2">
            <a:extLst>
              <a:ext uri="{FF2B5EF4-FFF2-40B4-BE49-F238E27FC236}">
                <a16:creationId xmlns:a16="http://schemas.microsoft.com/office/drawing/2014/main" id="{F7A51620-6DC7-886A-CA98-0C8A2DCA0C39}"/>
              </a:ext>
            </a:extLst>
          </p:cNvPr>
          <p:cNvSpPr>
            <a:spLocks noGrp="1"/>
          </p:cNvSpPr>
          <p:nvPr>
            <p:ph sz="half" idx="1"/>
          </p:nvPr>
        </p:nvSpPr>
        <p:spPr>
          <a:xfrm>
            <a:off x="1964085" y="1844825"/>
            <a:ext cx="8263830" cy="3619599"/>
          </a:xfrm>
        </p:spPr>
        <p:txBody>
          <a:bodyPr/>
          <a:lstStyle/>
          <a:p>
            <a:r>
              <a:rPr lang="en-GB" dirty="0"/>
              <a:t>Decisions likely to have significant effects on others</a:t>
            </a:r>
          </a:p>
          <a:p>
            <a:r>
              <a:rPr lang="en-GB" dirty="0"/>
              <a:t>Decision likely to be characterised by choice in the alternative courses of action are open</a:t>
            </a:r>
          </a:p>
          <a:p>
            <a:r>
              <a:rPr lang="en-GB" dirty="0"/>
              <a:t>Decision is perceived as ethically relevant by one or more parties</a:t>
            </a:r>
          </a:p>
        </p:txBody>
      </p:sp>
    </p:spTree>
    <p:extLst>
      <p:ext uri="{BB962C8B-B14F-4D97-AF65-F5344CB8AC3E}">
        <p14:creationId xmlns:p14="http://schemas.microsoft.com/office/powerpoint/2010/main" val="10201284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3C501-EA7E-F2ED-FAF8-C4B997EC0E92}"/>
              </a:ext>
            </a:extLst>
          </p:cNvPr>
          <p:cNvSpPr>
            <a:spLocks noGrp="1"/>
          </p:cNvSpPr>
          <p:nvPr>
            <p:ph type="title"/>
          </p:nvPr>
        </p:nvSpPr>
        <p:spPr>
          <a:xfrm>
            <a:off x="1884069" y="36577"/>
            <a:ext cx="8484854" cy="584112"/>
          </a:xfrm>
        </p:spPr>
        <p:txBody>
          <a:bodyPr/>
          <a:lstStyle/>
          <a:p>
            <a:r>
              <a:rPr lang="en-GB" sz="3400" dirty="0"/>
              <a:t>Individual influences on ethical decision making</a:t>
            </a:r>
          </a:p>
        </p:txBody>
      </p:sp>
      <p:graphicFrame>
        <p:nvGraphicFramePr>
          <p:cNvPr id="6" name="Table 6">
            <a:extLst>
              <a:ext uri="{FF2B5EF4-FFF2-40B4-BE49-F238E27FC236}">
                <a16:creationId xmlns:a16="http://schemas.microsoft.com/office/drawing/2014/main" id="{94A4B415-00B4-6199-6D9A-50061D3F015C}"/>
              </a:ext>
            </a:extLst>
          </p:cNvPr>
          <p:cNvGraphicFramePr>
            <a:graphicFrameLocks noGrp="1"/>
          </p:cNvGraphicFramePr>
          <p:nvPr>
            <p:extLst>
              <p:ext uri="{D42A27DB-BD31-4B8C-83A1-F6EECF244321}">
                <p14:modId xmlns:p14="http://schemas.microsoft.com/office/powerpoint/2010/main" val="3773009737"/>
              </p:ext>
            </p:extLst>
          </p:nvPr>
        </p:nvGraphicFramePr>
        <p:xfrm>
          <a:off x="2135559" y="626809"/>
          <a:ext cx="8394631" cy="5261526"/>
        </p:xfrm>
        <a:graphic>
          <a:graphicData uri="http://schemas.openxmlformats.org/drawingml/2006/table">
            <a:tbl>
              <a:tblPr firstRow="1" bandRow="1">
                <a:tableStyleId>{5C22544A-7EE6-4342-B048-85BDC9FD1C3A}</a:tableStyleId>
              </a:tblPr>
              <a:tblGrid>
                <a:gridCol w="1956086">
                  <a:extLst>
                    <a:ext uri="{9D8B030D-6E8A-4147-A177-3AD203B41FA5}">
                      <a16:colId xmlns:a16="http://schemas.microsoft.com/office/drawing/2014/main" val="793602492"/>
                    </a:ext>
                  </a:extLst>
                </a:gridCol>
                <a:gridCol w="6438545">
                  <a:extLst>
                    <a:ext uri="{9D8B030D-6E8A-4147-A177-3AD203B41FA5}">
                      <a16:colId xmlns:a16="http://schemas.microsoft.com/office/drawing/2014/main" val="2362928384"/>
                    </a:ext>
                  </a:extLst>
                </a:gridCol>
              </a:tblGrid>
              <a:tr h="514322">
                <a:tc>
                  <a:txBody>
                    <a:bodyPr/>
                    <a:lstStyle/>
                    <a:p>
                      <a:r>
                        <a:rPr lang="en-GB" dirty="0"/>
                        <a:t>Factor</a:t>
                      </a:r>
                    </a:p>
                  </a:txBody>
                  <a:tcPr/>
                </a:tc>
                <a:tc>
                  <a:txBody>
                    <a:bodyPr/>
                    <a:lstStyle/>
                    <a:p>
                      <a:r>
                        <a:rPr lang="en-GB" dirty="0"/>
                        <a:t>Influence on ethical decision making</a:t>
                      </a:r>
                    </a:p>
                  </a:txBody>
                  <a:tcPr/>
                </a:tc>
                <a:extLst>
                  <a:ext uri="{0D108BD9-81ED-4DB2-BD59-A6C34878D82A}">
                    <a16:rowId xmlns:a16="http://schemas.microsoft.com/office/drawing/2014/main" val="553501111"/>
                  </a:ext>
                </a:extLst>
              </a:tr>
              <a:tr h="514322">
                <a:tc>
                  <a:txBody>
                    <a:bodyPr/>
                    <a:lstStyle/>
                    <a:p>
                      <a:r>
                        <a:rPr lang="en-GB" sz="1600" dirty="0"/>
                        <a:t>Age and Gender</a:t>
                      </a:r>
                    </a:p>
                  </a:txBody>
                  <a:tcPr/>
                </a:tc>
                <a:tc>
                  <a:txBody>
                    <a:bodyPr/>
                    <a:lstStyle/>
                    <a:p>
                      <a:r>
                        <a:rPr lang="en-GB" sz="1600" dirty="0"/>
                        <a:t>Ver mixed evidence leading to unclear associations with ethical decision making</a:t>
                      </a:r>
                    </a:p>
                  </a:txBody>
                  <a:tcPr/>
                </a:tc>
                <a:extLst>
                  <a:ext uri="{0D108BD9-81ED-4DB2-BD59-A6C34878D82A}">
                    <a16:rowId xmlns:a16="http://schemas.microsoft.com/office/drawing/2014/main" val="71165723"/>
                  </a:ext>
                </a:extLst>
              </a:tr>
              <a:tr h="514322">
                <a:tc>
                  <a:txBody>
                    <a:bodyPr/>
                    <a:lstStyle/>
                    <a:p>
                      <a:r>
                        <a:rPr lang="en-GB" sz="1600" dirty="0"/>
                        <a:t>National and cultural characteristics</a:t>
                      </a:r>
                    </a:p>
                  </a:txBody>
                  <a:tcPr/>
                </a:tc>
                <a:tc>
                  <a:txBody>
                    <a:bodyPr/>
                    <a:lstStyle/>
                    <a:p>
                      <a:r>
                        <a:rPr lang="en-GB" sz="1600" dirty="0"/>
                        <a:t>Appear to have a significant effect on ethical beliefs, as well as views of what is deemed an acceptable way to approach certain business issues</a:t>
                      </a:r>
                    </a:p>
                  </a:txBody>
                  <a:tcPr/>
                </a:tc>
                <a:extLst>
                  <a:ext uri="{0D108BD9-81ED-4DB2-BD59-A6C34878D82A}">
                    <a16:rowId xmlns:a16="http://schemas.microsoft.com/office/drawing/2014/main" val="2499833448"/>
                  </a:ext>
                </a:extLst>
              </a:tr>
              <a:tr h="514322">
                <a:tc>
                  <a:txBody>
                    <a:bodyPr/>
                    <a:lstStyle/>
                    <a:p>
                      <a:r>
                        <a:rPr lang="en-GB" sz="1600" dirty="0"/>
                        <a:t>Education and employment</a:t>
                      </a:r>
                    </a:p>
                  </a:txBody>
                  <a:tcPr/>
                </a:tc>
                <a:tc>
                  <a:txBody>
                    <a:bodyPr/>
                    <a:lstStyle/>
                    <a:p>
                      <a:r>
                        <a:rPr lang="en-GB" sz="1600" dirty="0"/>
                        <a:t>Somewhat unclear, although some clear difference in ethical decision making between those with different educational and professional experience seem to be present</a:t>
                      </a:r>
                    </a:p>
                  </a:txBody>
                  <a:tcPr/>
                </a:tc>
                <a:extLst>
                  <a:ext uri="{0D108BD9-81ED-4DB2-BD59-A6C34878D82A}">
                    <a16:rowId xmlns:a16="http://schemas.microsoft.com/office/drawing/2014/main" val="1462953260"/>
                  </a:ext>
                </a:extLst>
              </a:tr>
              <a:tr h="514322">
                <a:tc>
                  <a:txBody>
                    <a:bodyPr/>
                    <a:lstStyle/>
                    <a:p>
                      <a:r>
                        <a:rPr lang="en-GB" sz="1600" dirty="0"/>
                        <a:t>Cognitive moral development</a:t>
                      </a:r>
                    </a:p>
                  </a:txBody>
                  <a:tcPr/>
                </a:tc>
                <a:tc>
                  <a:txBody>
                    <a:bodyPr/>
                    <a:lstStyle/>
                    <a:p>
                      <a:r>
                        <a:rPr lang="en-GB" sz="1600" dirty="0"/>
                        <a:t>Small but significant effect on ethical decision making</a:t>
                      </a:r>
                    </a:p>
                  </a:txBody>
                  <a:tcPr/>
                </a:tc>
                <a:extLst>
                  <a:ext uri="{0D108BD9-81ED-4DB2-BD59-A6C34878D82A}">
                    <a16:rowId xmlns:a16="http://schemas.microsoft.com/office/drawing/2014/main" val="3084697498"/>
                  </a:ext>
                </a:extLst>
              </a:tr>
              <a:tr h="514322">
                <a:tc>
                  <a:txBody>
                    <a:bodyPr/>
                    <a:lstStyle/>
                    <a:p>
                      <a:r>
                        <a:rPr lang="en-GB" sz="1600" dirty="0"/>
                        <a:t>Locus of control</a:t>
                      </a:r>
                    </a:p>
                  </a:txBody>
                  <a:tcPr/>
                </a:tc>
                <a:tc>
                  <a:txBody>
                    <a:bodyPr/>
                    <a:lstStyle/>
                    <a:p>
                      <a:r>
                        <a:rPr lang="en-GB" sz="1600" dirty="0"/>
                        <a:t>At most limited effect on decision making, but can be important in predicting the apportioning of blame/apprehension</a:t>
                      </a:r>
                    </a:p>
                  </a:txBody>
                  <a:tcPr/>
                </a:tc>
                <a:extLst>
                  <a:ext uri="{0D108BD9-81ED-4DB2-BD59-A6C34878D82A}">
                    <a16:rowId xmlns:a16="http://schemas.microsoft.com/office/drawing/2014/main" val="2849352798"/>
                  </a:ext>
                </a:extLst>
              </a:tr>
              <a:tr h="514322">
                <a:tc>
                  <a:txBody>
                    <a:bodyPr/>
                    <a:lstStyle/>
                    <a:p>
                      <a:r>
                        <a:rPr lang="en-GB" sz="1600" dirty="0"/>
                        <a:t>Personal Values</a:t>
                      </a:r>
                    </a:p>
                  </a:txBody>
                  <a:tcPr/>
                </a:tc>
                <a:tc>
                  <a:txBody>
                    <a:bodyPr/>
                    <a:lstStyle/>
                    <a:p>
                      <a:r>
                        <a:rPr lang="en-GB" sz="1600" dirty="0"/>
                        <a:t>Significant influence – empirical evidence citing positive relationships</a:t>
                      </a:r>
                    </a:p>
                  </a:txBody>
                  <a:tcPr/>
                </a:tc>
                <a:extLst>
                  <a:ext uri="{0D108BD9-81ED-4DB2-BD59-A6C34878D82A}">
                    <a16:rowId xmlns:a16="http://schemas.microsoft.com/office/drawing/2014/main" val="444365954"/>
                  </a:ext>
                </a:extLst>
              </a:tr>
              <a:tr h="514322">
                <a:tc>
                  <a:txBody>
                    <a:bodyPr/>
                    <a:lstStyle/>
                    <a:p>
                      <a:r>
                        <a:rPr lang="en-GB" sz="1600" dirty="0"/>
                        <a:t>Personal integrity</a:t>
                      </a:r>
                    </a:p>
                  </a:txBody>
                  <a:tcPr/>
                </a:tc>
                <a:tc>
                  <a:txBody>
                    <a:bodyPr/>
                    <a:lstStyle/>
                    <a:p>
                      <a:r>
                        <a:rPr lang="en-GB" sz="1600" dirty="0"/>
                        <a:t>Significant influence likely, but lack of inclusion in models and tests</a:t>
                      </a:r>
                    </a:p>
                  </a:txBody>
                  <a:tcPr/>
                </a:tc>
                <a:extLst>
                  <a:ext uri="{0D108BD9-81ED-4DB2-BD59-A6C34878D82A}">
                    <a16:rowId xmlns:a16="http://schemas.microsoft.com/office/drawing/2014/main" val="2825922813"/>
                  </a:ext>
                </a:extLst>
              </a:tr>
              <a:tr h="514322">
                <a:tc>
                  <a:txBody>
                    <a:bodyPr/>
                    <a:lstStyle/>
                    <a:p>
                      <a:r>
                        <a:rPr lang="en-GB" sz="1600" dirty="0"/>
                        <a:t>Moral Imagination</a:t>
                      </a:r>
                    </a:p>
                  </a:txBody>
                  <a:tcPr/>
                </a:tc>
                <a:tc>
                  <a:txBody>
                    <a:bodyPr/>
                    <a:lstStyle/>
                    <a:p>
                      <a:r>
                        <a:rPr lang="en-GB" sz="1600" dirty="0"/>
                        <a:t>A relatively new issues with potential, but largely untested, explanatory potential</a:t>
                      </a:r>
                    </a:p>
                  </a:txBody>
                  <a:tcPr/>
                </a:tc>
                <a:extLst>
                  <a:ext uri="{0D108BD9-81ED-4DB2-BD59-A6C34878D82A}">
                    <a16:rowId xmlns:a16="http://schemas.microsoft.com/office/drawing/2014/main" val="2784722662"/>
                  </a:ext>
                </a:extLst>
              </a:tr>
            </a:tbl>
          </a:graphicData>
        </a:graphic>
      </p:graphicFrame>
    </p:spTree>
    <p:extLst>
      <p:ext uri="{BB962C8B-B14F-4D97-AF65-F5344CB8AC3E}">
        <p14:creationId xmlns:p14="http://schemas.microsoft.com/office/powerpoint/2010/main" val="17040332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D0FBD0-7233-50E7-3F67-E4F31157E6D2}"/>
              </a:ext>
            </a:extLst>
          </p:cNvPr>
          <p:cNvPicPr>
            <a:picLocks noChangeAspect="1"/>
          </p:cNvPicPr>
          <p:nvPr/>
        </p:nvPicPr>
        <p:blipFill rotWithShape="1">
          <a:blip r:embed="rId3"/>
          <a:srcRect l="69475" t="11808" r="19711" b="69399"/>
          <a:stretch/>
        </p:blipFill>
        <p:spPr>
          <a:xfrm>
            <a:off x="2392770" y="332657"/>
            <a:ext cx="7735677" cy="5266844"/>
          </a:xfrm>
          <a:prstGeom prst="rect">
            <a:avLst/>
          </a:prstGeom>
        </p:spPr>
      </p:pic>
    </p:spTree>
    <p:extLst>
      <p:ext uri="{BB962C8B-B14F-4D97-AF65-F5344CB8AC3E}">
        <p14:creationId xmlns:p14="http://schemas.microsoft.com/office/powerpoint/2010/main" val="5773635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8F39FE5-9181-D5A8-1897-899F97DC1AD2}"/>
              </a:ext>
            </a:extLst>
          </p:cNvPr>
          <p:cNvPicPr>
            <a:picLocks noGrp="1" noChangeAspect="1"/>
          </p:cNvPicPr>
          <p:nvPr>
            <p:ph idx="1"/>
          </p:nvPr>
        </p:nvPicPr>
        <p:blipFill rotWithShape="1">
          <a:blip r:embed="rId3"/>
          <a:srcRect l="11187" t="10502" r="60955" b="20185"/>
          <a:stretch/>
        </p:blipFill>
        <p:spPr>
          <a:xfrm>
            <a:off x="3865666" y="260648"/>
            <a:ext cx="5310251" cy="5175977"/>
          </a:xfrm>
        </p:spPr>
      </p:pic>
    </p:spTree>
    <p:extLst>
      <p:ext uri="{BB962C8B-B14F-4D97-AF65-F5344CB8AC3E}">
        <p14:creationId xmlns:p14="http://schemas.microsoft.com/office/powerpoint/2010/main" val="27793316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000F6-2D4F-4F81-B828-F55520126BBF}"/>
              </a:ext>
            </a:extLst>
          </p:cNvPr>
          <p:cNvSpPr>
            <a:spLocks noGrp="1"/>
          </p:cNvSpPr>
          <p:nvPr>
            <p:ph type="title"/>
          </p:nvPr>
        </p:nvSpPr>
        <p:spPr/>
        <p:txBody>
          <a:bodyPr/>
          <a:lstStyle/>
          <a:p>
            <a:r>
              <a:rPr lang="en-GB" dirty="0"/>
              <a:t>Recent Topics of Controversy </a:t>
            </a:r>
          </a:p>
        </p:txBody>
      </p:sp>
      <p:sp>
        <p:nvSpPr>
          <p:cNvPr id="3" name="Content Placeholder 2">
            <a:extLst>
              <a:ext uri="{FF2B5EF4-FFF2-40B4-BE49-F238E27FC236}">
                <a16:creationId xmlns:a16="http://schemas.microsoft.com/office/drawing/2014/main" id="{CE445C2D-9261-4030-8D66-45AE03BCC66F}"/>
              </a:ext>
            </a:extLst>
          </p:cNvPr>
          <p:cNvSpPr>
            <a:spLocks noGrp="1"/>
          </p:cNvSpPr>
          <p:nvPr>
            <p:ph sz="half" idx="1"/>
          </p:nvPr>
        </p:nvSpPr>
        <p:spPr>
          <a:xfrm>
            <a:off x="1991544" y="1343848"/>
            <a:ext cx="3867150" cy="4351338"/>
          </a:xfrm>
        </p:spPr>
        <p:txBody>
          <a:bodyPr/>
          <a:lstStyle/>
          <a:p>
            <a:r>
              <a:rPr lang="en-GB" dirty="0"/>
              <a:t>Driverless Cars</a:t>
            </a:r>
          </a:p>
          <a:p>
            <a:r>
              <a:rPr lang="en-GB" dirty="0"/>
              <a:t>Global Warming </a:t>
            </a:r>
          </a:p>
          <a:p>
            <a:r>
              <a:rPr lang="en-GB" dirty="0"/>
              <a:t>Animal Testing</a:t>
            </a:r>
          </a:p>
          <a:p>
            <a:r>
              <a:rPr lang="en-GB" dirty="0"/>
              <a:t>LGBTQ rights -Legalisation of same sex marriage</a:t>
            </a:r>
          </a:p>
          <a:p>
            <a:endParaRPr lang="en-GB" dirty="0"/>
          </a:p>
          <a:p>
            <a:endParaRPr lang="en-GB" dirty="0"/>
          </a:p>
        </p:txBody>
      </p:sp>
      <p:sp>
        <p:nvSpPr>
          <p:cNvPr id="4" name="Content Placeholder 3">
            <a:extLst>
              <a:ext uri="{FF2B5EF4-FFF2-40B4-BE49-F238E27FC236}">
                <a16:creationId xmlns:a16="http://schemas.microsoft.com/office/drawing/2014/main" id="{D857922C-8A34-49B1-BBC5-CF6EE9328714}"/>
              </a:ext>
            </a:extLst>
          </p:cNvPr>
          <p:cNvSpPr>
            <a:spLocks noGrp="1"/>
          </p:cNvSpPr>
          <p:nvPr>
            <p:ph sz="half" idx="2"/>
          </p:nvPr>
        </p:nvSpPr>
        <p:spPr>
          <a:xfrm>
            <a:off x="5889910" y="1343848"/>
            <a:ext cx="4460304" cy="4351338"/>
          </a:xfrm>
        </p:spPr>
        <p:txBody>
          <a:bodyPr/>
          <a:lstStyle/>
          <a:p>
            <a:r>
              <a:rPr lang="en-GB" dirty="0"/>
              <a:t>Death Penalty</a:t>
            </a:r>
          </a:p>
          <a:p>
            <a:r>
              <a:rPr lang="en-GB" dirty="0"/>
              <a:t>Sex education in primary schools</a:t>
            </a:r>
          </a:p>
          <a:p>
            <a:r>
              <a:rPr lang="en-GB" dirty="0"/>
              <a:t>Marijuana being a legal drug</a:t>
            </a:r>
          </a:p>
          <a:p>
            <a:r>
              <a:rPr lang="en-GB" dirty="0"/>
              <a:t>Abortion</a:t>
            </a:r>
          </a:p>
          <a:p>
            <a:r>
              <a:rPr lang="en-GB" dirty="0"/>
              <a:t>Plastic Waste</a:t>
            </a:r>
          </a:p>
          <a:p>
            <a:endParaRPr lang="en-GB" dirty="0"/>
          </a:p>
          <a:p>
            <a:endParaRPr lang="en-GB" dirty="0"/>
          </a:p>
        </p:txBody>
      </p:sp>
    </p:spTree>
    <p:extLst>
      <p:ext uri="{BB962C8B-B14F-4D97-AF65-F5344CB8AC3E}">
        <p14:creationId xmlns:p14="http://schemas.microsoft.com/office/powerpoint/2010/main" val="1984171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 calcmode="lin" valueType="num">
                                      <p:cBhvr additive="base">
                                        <p:cTn id="3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 calcmode="lin" valueType="num">
                                      <p:cBhvr additive="base">
                                        <p:cTn id="4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 calcmode="lin" valueType="num">
                                      <p:cBhvr additive="base">
                                        <p:cTn id="4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anim calcmode="lin" valueType="num">
                                      <p:cBhvr additive="base">
                                        <p:cTn id="5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E9CF9-F8C7-4F18-9A6F-0B6B9BB5B0B3}"/>
              </a:ext>
            </a:extLst>
          </p:cNvPr>
          <p:cNvSpPr>
            <a:spLocks noGrp="1"/>
          </p:cNvSpPr>
          <p:nvPr>
            <p:ph type="title"/>
          </p:nvPr>
        </p:nvSpPr>
        <p:spPr>
          <a:xfrm>
            <a:off x="5248072" y="629268"/>
            <a:ext cx="4939868" cy="1286160"/>
          </a:xfrm>
        </p:spPr>
        <p:txBody>
          <a:bodyPr anchor="b">
            <a:normAutofit/>
          </a:bodyPr>
          <a:lstStyle/>
          <a:p>
            <a:r>
              <a:rPr lang="en-GB" dirty="0"/>
              <a:t>Ethical Leadership</a:t>
            </a:r>
          </a:p>
        </p:txBody>
      </p:sp>
      <p:sp>
        <p:nvSpPr>
          <p:cNvPr id="3" name="Content Placeholder 2">
            <a:extLst>
              <a:ext uri="{FF2B5EF4-FFF2-40B4-BE49-F238E27FC236}">
                <a16:creationId xmlns:a16="http://schemas.microsoft.com/office/drawing/2014/main" id="{B985EC3F-204B-4BC0-B64E-D5370794AF9F}"/>
              </a:ext>
            </a:extLst>
          </p:cNvPr>
          <p:cNvSpPr>
            <a:spLocks noGrp="1"/>
          </p:cNvSpPr>
          <p:nvPr>
            <p:ph idx="1"/>
          </p:nvPr>
        </p:nvSpPr>
        <p:spPr>
          <a:xfrm>
            <a:off x="5248074" y="2438401"/>
            <a:ext cx="4939867" cy="3785419"/>
          </a:xfrm>
        </p:spPr>
        <p:txBody>
          <a:bodyPr>
            <a:normAutofit/>
          </a:bodyPr>
          <a:lstStyle/>
          <a:p>
            <a:r>
              <a:rPr lang="en-GB" sz="1700"/>
              <a:t>Ethical leadership, as a distinct strand of leadership stresses on adopting new professional standards of conducting routine activities. It is an ideal construct to build a new form of workplace behaviour. Instrumental relationships are discarded to promote greater humanization in the workplace through a shared construction of values, which foster commitment (Langlois, 2011)</a:t>
            </a:r>
          </a:p>
        </p:txBody>
      </p:sp>
      <p:pic>
        <p:nvPicPr>
          <p:cNvPr id="5" name="Picture 4" descr="Light bulb on yellow background with sketched light beams and cord">
            <a:extLst>
              <a:ext uri="{FF2B5EF4-FFF2-40B4-BE49-F238E27FC236}">
                <a16:creationId xmlns:a16="http://schemas.microsoft.com/office/drawing/2014/main" id="{87BEAD29-B8B3-4BE1-82CE-C2F55E989B97}"/>
              </a:ext>
            </a:extLst>
          </p:cNvPr>
          <p:cNvPicPr>
            <a:picLocks noChangeAspect="1"/>
          </p:cNvPicPr>
          <p:nvPr/>
        </p:nvPicPr>
        <p:blipFill rotWithShape="1">
          <a:blip r:embed="rId2"/>
          <a:srcRect l="56540" r="12282"/>
          <a:stretch/>
        </p:blipFill>
        <p:spPr>
          <a:xfrm>
            <a:off x="1524021" y="10"/>
            <a:ext cx="3476673" cy="6857990"/>
          </a:xfrm>
          <a:prstGeom prst="rect">
            <a:avLst/>
          </a:prstGeom>
          <a:effectLst/>
        </p:spPr>
      </p:pic>
    </p:spTree>
    <p:extLst>
      <p:ext uri="{BB962C8B-B14F-4D97-AF65-F5344CB8AC3E}">
        <p14:creationId xmlns:p14="http://schemas.microsoft.com/office/powerpoint/2010/main" val="8338690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70C84-36F2-4928-86FC-3E056F1B1630}"/>
              </a:ext>
            </a:extLst>
          </p:cNvPr>
          <p:cNvSpPr>
            <a:spLocks noGrp="1"/>
          </p:cNvSpPr>
          <p:nvPr>
            <p:ph type="title"/>
          </p:nvPr>
        </p:nvSpPr>
        <p:spPr/>
        <p:txBody>
          <a:bodyPr/>
          <a:lstStyle/>
          <a:p>
            <a:r>
              <a:rPr lang="en-GB" dirty="0"/>
              <a:t>Ethics in the workplace</a:t>
            </a:r>
          </a:p>
        </p:txBody>
      </p:sp>
      <p:sp>
        <p:nvSpPr>
          <p:cNvPr id="3" name="Content Placeholder 2">
            <a:extLst>
              <a:ext uri="{FF2B5EF4-FFF2-40B4-BE49-F238E27FC236}">
                <a16:creationId xmlns:a16="http://schemas.microsoft.com/office/drawing/2014/main" id="{056C22F7-D87A-486F-AE22-6F9EA512917B}"/>
              </a:ext>
            </a:extLst>
          </p:cNvPr>
          <p:cNvSpPr>
            <a:spLocks noGrp="1"/>
          </p:cNvSpPr>
          <p:nvPr>
            <p:ph sz="half" idx="1"/>
          </p:nvPr>
        </p:nvSpPr>
        <p:spPr/>
        <p:txBody>
          <a:bodyPr>
            <a:normAutofit fontScale="92500" lnSpcReduction="20000"/>
          </a:bodyPr>
          <a:lstStyle/>
          <a:p>
            <a:r>
              <a:rPr lang="en-GB" dirty="0"/>
              <a:t>How can we embed an ethical culture?</a:t>
            </a:r>
          </a:p>
        </p:txBody>
      </p:sp>
      <p:sp>
        <p:nvSpPr>
          <p:cNvPr id="4" name="Content Placeholder 3">
            <a:extLst>
              <a:ext uri="{FF2B5EF4-FFF2-40B4-BE49-F238E27FC236}">
                <a16:creationId xmlns:a16="http://schemas.microsoft.com/office/drawing/2014/main" id="{A1A67374-7C70-46C2-AC04-0E81A4AB9DC2}"/>
              </a:ext>
            </a:extLst>
          </p:cNvPr>
          <p:cNvSpPr>
            <a:spLocks noGrp="1"/>
          </p:cNvSpPr>
          <p:nvPr>
            <p:ph sz="half" idx="2"/>
          </p:nvPr>
        </p:nvSpPr>
        <p:spPr>
          <a:xfrm>
            <a:off x="6292660" y="1027906"/>
            <a:ext cx="5181600" cy="4351338"/>
          </a:xfrm>
        </p:spPr>
        <p:txBody>
          <a:bodyPr>
            <a:normAutofit fontScale="92500" lnSpcReduction="20000"/>
          </a:bodyPr>
          <a:lstStyle/>
          <a:p>
            <a:r>
              <a:rPr lang="en-GB" dirty="0"/>
              <a:t>Recruitment</a:t>
            </a:r>
          </a:p>
          <a:p>
            <a:r>
              <a:rPr lang="en-GB" dirty="0"/>
              <a:t>Induction</a:t>
            </a:r>
          </a:p>
          <a:p>
            <a:r>
              <a:rPr lang="en-GB" dirty="0"/>
              <a:t>Training</a:t>
            </a:r>
          </a:p>
          <a:p>
            <a:r>
              <a:rPr lang="en-GB" dirty="0"/>
              <a:t>Leadership</a:t>
            </a:r>
          </a:p>
          <a:p>
            <a:r>
              <a:rPr lang="en-GB" dirty="0"/>
              <a:t>Learning and Development</a:t>
            </a:r>
          </a:p>
          <a:p>
            <a:r>
              <a:rPr lang="en-GB" dirty="0"/>
              <a:t>Corporate Standards</a:t>
            </a:r>
          </a:p>
          <a:p>
            <a:r>
              <a:rPr lang="en-GB" dirty="0"/>
              <a:t>Ethos of company</a:t>
            </a:r>
          </a:p>
          <a:p>
            <a:r>
              <a:rPr lang="en-GB" dirty="0"/>
              <a:t>Integrity Line – share unethical concerns in confidence</a:t>
            </a:r>
          </a:p>
          <a:p>
            <a:r>
              <a:rPr lang="en-GB" dirty="0"/>
              <a:t>Reinforce ethical behaviour – don’t penalise whistleblowing </a:t>
            </a:r>
          </a:p>
        </p:txBody>
      </p:sp>
      <p:pic>
        <p:nvPicPr>
          <p:cNvPr id="5" name="Content Placeholder 4">
            <a:extLst>
              <a:ext uri="{FF2B5EF4-FFF2-40B4-BE49-F238E27FC236}">
                <a16:creationId xmlns:a16="http://schemas.microsoft.com/office/drawing/2014/main" id="{43275998-F23D-488C-962C-D90020DF3F69}"/>
              </a:ext>
            </a:extLst>
          </p:cNvPr>
          <p:cNvPicPr>
            <a:picLocks noChangeAspect="1"/>
          </p:cNvPicPr>
          <p:nvPr/>
        </p:nvPicPr>
        <p:blipFill>
          <a:blip r:embed="rId2"/>
          <a:stretch>
            <a:fillRect/>
          </a:stretch>
        </p:blipFill>
        <p:spPr>
          <a:xfrm>
            <a:off x="2487364" y="2924945"/>
            <a:ext cx="3026272" cy="2159571"/>
          </a:xfrm>
          <a:prstGeom prst="rect">
            <a:avLst/>
          </a:prstGeom>
        </p:spPr>
      </p:pic>
    </p:spTree>
    <p:extLst>
      <p:ext uri="{BB962C8B-B14F-4D97-AF65-F5344CB8AC3E}">
        <p14:creationId xmlns:p14="http://schemas.microsoft.com/office/powerpoint/2010/main" val="42549258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 calcmode="lin" valueType="num">
                                      <p:cBhvr additive="base">
                                        <p:cTn id="5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A6271DA-F289-4B5A-9A3C-AF60C2829D6A}"/>
              </a:ext>
            </a:extLst>
          </p:cNvPr>
          <p:cNvPicPr>
            <a:picLocks noChangeAspect="1"/>
          </p:cNvPicPr>
          <p:nvPr/>
        </p:nvPicPr>
        <p:blipFill>
          <a:blip r:embed="rId2"/>
          <a:stretch>
            <a:fillRect/>
          </a:stretch>
        </p:blipFill>
        <p:spPr>
          <a:xfrm>
            <a:off x="1672254" y="980729"/>
            <a:ext cx="8963025" cy="4369473"/>
          </a:xfrm>
          <a:prstGeom prst="rect">
            <a:avLst/>
          </a:prstGeom>
          <a:noFill/>
        </p:spPr>
      </p:pic>
    </p:spTree>
    <p:extLst>
      <p:ext uri="{BB962C8B-B14F-4D97-AF65-F5344CB8AC3E}">
        <p14:creationId xmlns:p14="http://schemas.microsoft.com/office/powerpoint/2010/main" val="29991954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C258F-D57F-4ADF-A45A-DA83D8186843}"/>
              </a:ext>
            </a:extLst>
          </p:cNvPr>
          <p:cNvSpPr>
            <a:spLocks noGrp="1"/>
          </p:cNvSpPr>
          <p:nvPr>
            <p:ph type="title"/>
          </p:nvPr>
        </p:nvSpPr>
        <p:spPr/>
        <p:txBody>
          <a:bodyPr/>
          <a:lstStyle/>
          <a:p>
            <a:r>
              <a:rPr lang="en-GB" dirty="0"/>
              <a:t>What would you do?</a:t>
            </a:r>
          </a:p>
        </p:txBody>
      </p:sp>
      <p:sp>
        <p:nvSpPr>
          <p:cNvPr id="3" name="Content Placeholder 2">
            <a:extLst>
              <a:ext uri="{FF2B5EF4-FFF2-40B4-BE49-F238E27FC236}">
                <a16:creationId xmlns:a16="http://schemas.microsoft.com/office/drawing/2014/main" id="{1D3F3AC5-A95B-4E47-9EA2-50BD0CD6FD11}"/>
              </a:ext>
            </a:extLst>
          </p:cNvPr>
          <p:cNvSpPr>
            <a:spLocks noGrp="1"/>
          </p:cNvSpPr>
          <p:nvPr>
            <p:ph sz="half" idx="1"/>
          </p:nvPr>
        </p:nvSpPr>
        <p:spPr>
          <a:xfrm>
            <a:off x="1915495" y="1783454"/>
            <a:ext cx="8075240" cy="3494880"/>
          </a:xfrm>
        </p:spPr>
        <p:txBody>
          <a:bodyPr>
            <a:normAutofit/>
          </a:bodyPr>
          <a:lstStyle/>
          <a:p>
            <a:pPr algn="just">
              <a:buFont typeface="Arial" panose="020B0604020202020204" pitchFamily="34" charset="0"/>
              <a:buChar char="•"/>
            </a:pPr>
            <a:r>
              <a:rPr lang="en-GB" b="0" i="0" dirty="0">
                <a:solidFill>
                  <a:srgbClr val="000000"/>
                </a:solidFill>
                <a:effectLst/>
                <a:latin typeface="Open Sans" panose="020B0606030504020204" pitchFamily="34" charset="0"/>
              </a:rPr>
              <a:t>You see a co-worker harassing another employee, or you see a supervisor harassing or bullying a subordinate. What do you do?</a:t>
            </a:r>
          </a:p>
          <a:p>
            <a:pPr algn="just">
              <a:buFont typeface="Arial" panose="020B0604020202020204" pitchFamily="34" charset="0"/>
              <a:buChar char="•"/>
            </a:pPr>
            <a:r>
              <a:rPr lang="en-GB" b="0" i="0" dirty="0">
                <a:solidFill>
                  <a:srgbClr val="000000"/>
                </a:solidFill>
                <a:effectLst/>
                <a:latin typeface="Open Sans" panose="020B0606030504020204" pitchFamily="34" charset="0"/>
              </a:rPr>
              <a:t>A co-worker is consistently late, and you know it’s because of their home situation; however, they continue to slide into work unnoticed. Do you say something or not?</a:t>
            </a:r>
          </a:p>
          <a:p>
            <a:pPr marL="0" indent="0">
              <a:buNone/>
            </a:pPr>
            <a:endParaRPr lang="en-GB" dirty="0"/>
          </a:p>
        </p:txBody>
      </p:sp>
    </p:spTree>
    <p:extLst>
      <p:ext uri="{BB962C8B-B14F-4D97-AF65-F5344CB8AC3E}">
        <p14:creationId xmlns:p14="http://schemas.microsoft.com/office/powerpoint/2010/main" val="1735422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29087D-B02F-44F4-95A1-EBF4C6164125}"/>
              </a:ext>
            </a:extLst>
          </p:cNvPr>
          <p:cNvSpPr>
            <a:spLocks noGrp="1"/>
          </p:cNvSpPr>
          <p:nvPr>
            <p:ph type="title"/>
          </p:nvPr>
        </p:nvSpPr>
        <p:spPr/>
        <p:txBody>
          <a:bodyPr anchor="ctr">
            <a:normAutofit/>
          </a:bodyPr>
          <a:lstStyle/>
          <a:p>
            <a:pPr>
              <a:lnSpc>
                <a:spcPct val="90000"/>
              </a:lnSpc>
            </a:pPr>
            <a:r>
              <a:rPr lang="en-GB" sz="2400"/>
              <a:t>Do you know where your clothes are made?</a:t>
            </a:r>
          </a:p>
          <a:p>
            <a:pPr>
              <a:lnSpc>
                <a:spcPct val="90000"/>
              </a:lnSpc>
            </a:pPr>
            <a:r>
              <a:rPr lang="en-GB" sz="2400"/>
              <a:t>Do you care?</a:t>
            </a:r>
          </a:p>
          <a:p>
            <a:pPr>
              <a:lnSpc>
                <a:spcPct val="90000"/>
              </a:lnSpc>
            </a:pPr>
            <a:r>
              <a:rPr lang="en-GB" sz="2400"/>
              <a:t>Should you care?</a:t>
            </a:r>
          </a:p>
        </p:txBody>
      </p:sp>
      <p:pic>
        <p:nvPicPr>
          <p:cNvPr id="7" name="Picture 6">
            <a:extLst>
              <a:ext uri="{FF2B5EF4-FFF2-40B4-BE49-F238E27FC236}">
                <a16:creationId xmlns:a16="http://schemas.microsoft.com/office/drawing/2014/main" id="{CE450581-0A4C-4C48-ABBE-73F284C4253D}"/>
              </a:ext>
            </a:extLst>
          </p:cNvPr>
          <p:cNvPicPr>
            <a:picLocks noChangeAspect="1"/>
          </p:cNvPicPr>
          <p:nvPr/>
        </p:nvPicPr>
        <p:blipFill rotWithShape="1">
          <a:blip r:embed="rId3"/>
          <a:srcRect t="19897" b="9849"/>
          <a:stretch/>
        </p:blipFill>
        <p:spPr>
          <a:xfrm>
            <a:off x="1981200" y="1600201"/>
            <a:ext cx="8229600" cy="3917032"/>
          </a:xfrm>
          <a:prstGeom prst="rect">
            <a:avLst/>
          </a:prstGeom>
          <a:noFill/>
        </p:spPr>
      </p:pic>
    </p:spTree>
    <p:extLst>
      <p:ext uri="{BB962C8B-B14F-4D97-AF65-F5344CB8AC3E}">
        <p14:creationId xmlns:p14="http://schemas.microsoft.com/office/powerpoint/2010/main" val="7302310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D02C9-7AA3-4CAA-A8F1-4CE61F067FA0}"/>
              </a:ext>
            </a:extLst>
          </p:cNvPr>
          <p:cNvSpPr>
            <a:spLocks noGrp="1"/>
          </p:cNvSpPr>
          <p:nvPr>
            <p:ph type="title"/>
          </p:nvPr>
        </p:nvSpPr>
        <p:spPr/>
        <p:txBody>
          <a:bodyPr/>
          <a:lstStyle/>
          <a:p>
            <a:r>
              <a:rPr lang="en-GB" dirty="0"/>
              <a:t>Would you rather?</a:t>
            </a:r>
          </a:p>
        </p:txBody>
      </p:sp>
      <p:sp>
        <p:nvSpPr>
          <p:cNvPr id="3" name="Content Placeholder 2">
            <a:extLst>
              <a:ext uri="{FF2B5EF4-FFF2-40B4-BE49-F238E27FC236}">
                <a16:creationId xmlns:a16="http://schemas.microsoft.com/office/drawing/2014/main" id="{66E50E53-C7A1-4056-8F26-CA5D1EEE4475}"/>
              </a:ext>
            </a:extLst>
          </p:cNvPr>
          <p:cNvSpPr>
            <a:spLocks noGrp="1"/>
          </p:cNvSpPr>
          <p:nvPr>
            <p:ph idx="1"/>
          </p:nvPr>
        </p:nvSpPr>
        <p:spPr>
          <a:xfrm>
            <a:off x="2152650" y="1484784"/>
            <a:ext cx="7886700" cy="4351338"/>
          </a:xfrm>
        </p:spPr>
        <p:txBody>
          <a:bodyPr/>
          <a:lstStyle/>
          <a:p>
            <a:r>
              <a:rPr lang="en-GB" dirty="0"/>
              <a:t>Give up social media or eat the same dinner for the rest of your life?</a:t>
            </a:r>
          </a:p>
          <a:p>
            <a:r>
              <a:rPr lang="en-GB" dirty="0"/>
              <a:t>Win £25,000 or have your best friend win £50,000</a:t>
            </a:r>
          </a:p>
          <a:p>
            <a:r>
              <a:rPr lang="en-GB" dirty="0"/>
              <a:t>Work in a high paying job that you hate, or your dream job with only enough money for basic necessities?</a:t>
            </a:r>
          </a:p>
          <a:p>
            <a:r>
              <a:rPr lang="en-GB" dirty="0"/>
              <a:t>Give up brushing your hair or brushing your teeth?</a:t>
            </a:r>
          </a:p>
          <a:p>
            <a:r>
              <a:rPr lang="en-GB" dirty="0"/>
              <a:t>Have a pause button on your life, or a rewind button?</a:t>
            </a:r>
          </a:p>
          <a:p>
            <a:pPr marL="0" indent="0">
              <a:buNone/>
            </a:pPr>
            <a:endParaRPr lang="en-GB" sz="2400" dirty="0"/>
          </a:p>
        </p:txBody>
      </p:sp>
    </p:spTree>
    <p:extLst>
      <p:ext uri="{BB962C8B-B14F-4D97-AF65-F5344CB8AC3E}">
        <p14:creationId xmlns:p14="http://schemas.microsoft.com/office/powerpoint/2010/main" val="6206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B33ED36E-EA86-4C6C-9414-6F971411B6DC}"/>
              </a:ext>
            </a:extLst>
          </p:cNvPr>
          <p:cNvPicPr>
            <a:picLocks noGrp="1" noChangeAspect="1"/>
          </p:cNvPicPr>
          <p:nvPr>
            <p:ph idx="1"/>
          </p:nvPr>
        </p:nvPicPr>
        <p:blipFill>
          <a:blip r:embed="rId3"/>
          <a:stretch>
            <a:fillRect/>
          </a:stretch>
        </p:blipFill>
        <p:spPr>
          <a:xfrm>
            <a:off x="1704976" y="404665"/>
            <a:ext cx="8963025" cy="4750401"/>
          </a:xfrm>
          <a:noFill/>
        </p:spPr>
      </p:pic>
    </p:spTree>
    <p:extLst>
      <p:ext uri="{BB962C8B-B14F-4D97-AF65-F5344CB8AC3E}">
        <p14:creationId xmlns:p14="http://schemas.microsoft.com/office/powerpoint/2010/main" val="36332969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7A8BF-5A6B-402A-8463-1D27A88E6BE0}"/>
              </a:ext>
            </a:extLst>
          </p:cNvPr>
          <p:cNvSpPr>
            <a:spLocks noGrp="1"/>
          </p:cNvSpPr>
          <p:nvPr>
            <p:ph type="title"/>
          </p:nvPr>
        </p:nvSpPr>
        <p:spPr/>
        <p:txBody>
          <a:bodyPr>
            <a:normAutofit/>
          </a:bodyPr>
          <a:lstStyle/>
          <a:p>
            <a:r>
              <a:rPr lang="en-GB" dirty="0"/>
              <a:t>The Chores!</a:t>
            </a:r>
          </a:p>
        </p:txBody>
      </p:sp>
      <p:sp>
        <p:nvSpPr>
          <p:cNvPr id="3" name="Content Placeholder 2">
            <a:extLst>
              <a:ext uri="{FF2B5EF4-FFF2-40B4-BE49-F238E27FC236}">
                <a16:creationId xmlns:a16="http://schemas.microsoft.com/office/drawing/2014/main" id="{D0C5828D-5A1B-4D3A-BEA3-9E0C0CCBABFB}"/>
              </a:ext>
            </a:extLst>
          </p:cNvPr>
          <p:cNvSpPr>
            <a:spLocks noGrp="1"/>
          </p:cNvSpPr>
          <p:nvPr>
            <p:ph sz="half" idx="1"/>
          </p:nvPr>
        </p:nvSpPr>
        <p:spPr/>
        <p:txBody>
          <a:bodyPr>
            <a:normAutofit/>
          </a:bodyPr>
          <a:lstStyle/>
          <a:p>
            <a:r>
              <a:rPr lang="en-GB" dirty="0"/>
              <a:t>Ironing</a:t>
            </a:r>
          </a:p>
          <a:p>
            <a:r>
              <a:rPr lang="en-GB" dirty="0"/>
              <a:t>Washing the dishes</a:t>
            </a:r>
          </a:p>
          <a:p>
            <a:r>
              <a:rPr lang="en-GB" dirty="0"/>
              <a:t>Doing Laundry</a:t>
            </a:r>
          </a:p>
          <a:p>
            <a:r>
              <a:rPr lang="en-GB" dirty="0"/>
              <a:t>Vacuuming</a:t>
            </a:r>
          </a:p>
          <a:p>
            <a:r>
              <a:rPr lang="en-GB" dirty="0"/>
              <a:t>Changing the bedding</a:t>
            </a:r>
          </a:p>
          <a:p>
            <a:r>
              <a:rPr lang="en-GB" dirty="0"/>
              <a:t>Cleaning the house</a:t>
            </a:r>
          </a:p>
          <a:p>
            <a:r>
              <a:rPr lang="en-GB" dirty="0"/>
              <a:t>Making Dinner</a:t>
            </a:r>
          </a:p>
          <a:p>
            <a:endParaRPr lang="en-GB" dirty="0"/>
          </a:p>
        </p:txBody>
      </p:sp>
      <p:sp>
        <p:nvSpPr>
          <p:cNvPr id="4" name="Content Placeholder 3">
            <a:extLst>
              <a:ext uri="{FF2B5EF4-FFF2-40B4-BE49-F238E27FC236}">
                <a16:creationId xmlns:a16="http://schemas.microsoft.com/office/drawing/2014/main" id="{E5943319-0CF8-4BCA-A98E-B20CCC218C80}"/>
              </a:ext>
            </a:extLst>
          </p:cNvPr>
          <p:cNvSpPr>
            <a:spLocks noGrp="1"/>
          </p:cNvSpPr>
          <p:nvPr>
            <p:ph sz="half" idx="2"/>
          </p:nvPr>
        </p:nvSpPr>
        <p:spPr/>
        <p:txBody>
          <a:bodyPr>
            <a:normAutofit/>
          </a:bodyPr>
          <a:lstStyle/>
          <a:p>
            <a:r>
              <a:rPr lang="en-GB" dirty="0"/>
              <a:t>Rank them in order of preferences and list</a:t>
            </a:r>
          </a:p>
          <a:p>
            <a:endParaRPr lang="en-GB" dirty="0"/>
          </a:p>
          <a:p>
            <a:r>
              <a:rPr lang="en-GB" dirty="0"/>
              <a:t>Why do we do certain tasks first?</a:t>
            </a:r>
          </a:p>
          <a:p>
            <a:r>
              <a:rPr lang="en-GB" dirty="0"/>
              <a:t>Do you do chores, or do you leave this to others?</a:t>
            </a:r>
          </a:p>
        </p:txBody>
      </p:sp>
    </p:spTree>
    <p:extLst>
      <p:ext uri="{BB962C8B-B14F-4D97-AF65-F5344CB8AC3E}">
        <p14:creationId xmlns:p14="http://schemas.microsoft.com/office/powerpoint/2010/main" val="22499704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30F9F-C05F-4CAA-9C27-8EBAF58AE58C}"/>
              </a:ext>
            </a:extLst>
          </p:cNvPr>
          <p:cNvSpPr>
            <a:spLocks noGrp="1"/>
          </p:cNvSpPr>
          <p:nvPr>
            <p:ph type="title"/>
          </p:nvPr>
        </p:nvSpPr>
        <p:spPr/>
        <p:txBody>
          <a:bodyPr anchor="ctr">
            <a:normAutofit/>
          </a:bodyPr>
          <a:lstStyle/>
          <a:p>
            <a:r>
              <a:rPr lang="en-GB" dirty="0"/>
              <a:t>Compromising Data</a:t>
            </a:r>
          </a:p>
        </p:txBody>
      </p:sp>
      <p:sp>
        <p:nvSpPr>
          <p:cNvPr id="3" name="Content Placeholder 2">
            <a:extLst>
              <a:ext uri="{FF2B5EF4-FFF2-40B4-BE49-F238E27FC236}">
                <a16:creationId xmlns:a16="http://schemas.microsoft.com/office/drawing/2014/main" id="{84447565-D5C6-453D-B569-EE96F1F03528}"/>
              </a:ext>
            </a:extLst>
          </p:cNvPr>
          <p:cNvSpPr>
            <a:spLocks noGrp="1"/>
          </p:cNvSpPr>
          <p:nvPr>
            <p:ph sz="half" idx="1"/>
          </p:nvPr>
        </p:nvSpPr>
        <p:spPr/>
        <p:txBody>
          <a:bodyPr>
            <a:normAutofit/>
          </a:bodyPr>
          <a:lstStyle/>
          <a:p>
            <a:pPr marL="0" indent="0">
              <a:buNone/>
            </a:pPr>
            <a:r>
              <a:rPr lang="en-GB" sz="2400" b="1" u="sng" dirty="0"/>
              <a:t>Casting Couch Controversy</a:t>
            </a:r>
          </a:p>
          <a:p>
            <a:pPr>
              <a:lnSpc>
                <a:spcPct val="90000"/>
              </a:lnSpc>
            </a:pPr>
            <a:r>
              <a:rPr lang="en-GB" sz="2400" dirty="0"/>
              <a:t>You are at an interview and you are told ‘Don’t tell anyone but we will offer you the consultancy job because the other candidates are female, and we refuse to hire woman  here’ … what would you do?</a:t>
            </a:r>
          </a:p>
          <a:p>
            <a:pPr>
              <a:lnSpc>
                <a:spcPct val="90000"/>
              </a:lnSpc>
            </a:pPr>
            <a:r>
              <a:rPr lang="en-GB" sz="2400" dirty="0"/>
              <a:t>If you take the job, there’s a £100,000 signing on bonus… does this change your mind?</a:t>
            </a:r>
          </a:p>
          <a:p>
            <a:pPr>
              <a:lnSpc>
                <a:spcPct val="90000"/>
              </a:lnSpc>
            </a:pPr>
            <a:endParaRPr lang="en-GB" sz="2400" dirty="0"/>
          </a:p>
        </p:txBody>
      </p:sp>
      <p:pic>
        <p:nvPicPr>
          <p:cNvPr id="6" name="Content Placeholder 5">
            <a:extLst>
              <a:ext uri="{FF2B5EF4-FFF2-40B4-BE49-F238E27FC236}">
                <a16:creationId xmlns:a16="http://schemas.microsoft.com/office/drawing/2014/main" id="{9E8C3343-A341-42D4-BDB3-701B13BC88E8}"/>
              </a:ext>
            </a:extLst>
          </p:cNvPr>
          <p:cNvPicPr>
            <a:picLocks noGrp="1" noChangeAspect="1"/>
          </p:cNvPicPr>
          <p:nvPr>
            <p:ph sz="half" idx="2"/>
          </p:nvPr>
        </p:nvPicPr>
        <p:blipFill rotWithShape="1">
          <a:blip r:embed="rId2"/>
          <a:stretch/>
        </p:blipFill>
        <p:spPr>
          <a:xfrm>
            <a:off x="6172200" y="2766406"/>
            <a:ext cx="3867150" cy="2469776"/>
          </a:xfrm>
          <a:noFill/>
        </p:spPr>
      </p:pic>
    </p:spTree>
    <p:extLst>
      <p:ext uri="{BB962C8B-B14F-4D97-AF65-F5344CB8AC3E}">
        <p14:creationId xmlns:p14="http://schemas.microsoft.com/office/powerpoint/2010/main" val="2708222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E5867-74A9-4497-A694-02AAF5B944E6}"/>
              </a:ext>
            </a:extLst>
          </p:cNvPr>
          <p:cNvSpPr>
            <a:spLocks noGrp="1"/>
          </p:cNvSpPr>
          <p:nvPr>
            <p:ph type="title"/>
          </p:nvPr>
        </p:nvSpPr>
        <p:spPr>
          <a:xfrm>
            <a:off x="2495600" y="44625"/>
            <a:ext cx="7886700" cy="1325563"/>
          </a:xfrm>
        </p:spPr>
        <p:txBody>
          <a:bodyPr/>
          <a:lstStyle/>
          <a:p>
            <a:r>
              <a:rPr lang="en-GB" dirty="0"/>
              <a:t>Are our phones listening?</a:t>
            </a:r>
          </a:p>
        </p:txBody>
      </p:sp>
      <p:pic>
        <p:nvPicPr>
          <p:cNvPr id="8" name="Online Media 7" title="Are our phones listening to us? - BBC News">
            <a:hlinkClick r:id="" action="ppaction://media"/>
            <a:extLst>
              <a:ext uri="{FF2B5EF4-FFF2-40B4-BE49-F238E27FC236}">
                <a16:creationId xmlns:a16="http://schemas.microsoft.com/office/drawing/2014/main" id="{053DBC02-7C82-4179-AA80-9864C15DAF90}"/>
              </a:ext>
            </a:extLst>
          </p:cNvPr>
          <p:cNvPicPr>
            <a:picLocks noGrp="1" noRot="1" noChangeAspect="1"/>
          </p:cNvPicPr>
          <p:nvPr>
            <p:ph sz="half" idx="1"/>
            <a:videoFile r:link="rId1"/>
          </p:nvPr>
        </p:nvPicPr>
        <p:blipFill>
          <a:blip r:embed="rId3"/>
          <a:stretch>
            <a:fillRect/>
          </a:stretch>
        </p:blipFill>
        <p:spPr>
          <a:xfrm>
            <a:off x="2097097" y="992870"/>
            <a:ext cx="8111124" cy="4684380"/>
          </a:xfrm>
          <a:prstGeom prst="rect">
            <a:avLst/>
          </a:prstGeom>
        </p:spPr>
      </p:pic>
    </p:spTree>
    <p:extLst>
      <p:ext uri="{BB962C8B-B14F-4D97-AF65-F5344CB8AC3E}">
        <p14:creationId xmlns:p14="http://schemas.microsoft.com/office/powerpoint/2010/main" val="348140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DAE89-BAD4-45CE-A524-3D081C273EFC}"/>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31E5C79F-1297-4361-BE9A-8B176F47116B}"/>
              </a:ext>
            </a:extLst>
          </p:cNvPr>
          <p:cNvSpPr>
            <a:spLocks noGrp="1"/>
          </p:cNvSpPr>
          <p:nvPr>
            <p:ph idx="1"/>
          </p:nvPr>
        </p:nvSpPr>
        <p:spPr/>
        <p:txBody>
          <a:bodyPr/>
          <a:lstStyle/>
          <a:p>
            <a:r>
              <a:rPr lang="en-GB" dirty="0" err="1"/>
              <a:t>Pranda</a:t>
            </a:r>
            <a:r>
              <a:rPr lang="en-GB" dirty="0"/>
              <a:t>, A. (2016). Ethical Leadership and the 21</a:t>
            </a:r>
            <a:r>
              <a:rPr lang="en-GB" baseline="30000" dirty="0"/>
              <a:t>st</a:t>
            </a:r>
            <a:r>
              <a:rPr lang="en-GB" dirty="0"/>
              <a:t> Century Workplace. </a:t>
            </a:r>
            <a:r>
              <a:rPr lang="en-GB" i="1" dirty="0"/>
              <a:t>International Journal of Current Research, </a:t>
            </a:r>
            <a:r>
              <a:rPr lang="en-GB" dirty="0"/>
              <a:t>Vol. 08, Issue, 11, pp.41910-41914. Available at </a:t>
            </a:r>
            <a:r>
              <a:rPr lang="en-GB" dirty="0">
                <a:hlinkClick r:id="rId2"/>
              </a:rPr>
              <a:t>18324.pdf (journalcra.com)</a:t>
            </a:r>
            <a:endParaRPr lang="en-GB" dirty="0"/>
          </a:p>
          <a:p>
            <a:pPr marL="0" indent="0">
              <a:buNone/>
            </a:pPr>
            <a:endParaRPr lang="en-GB" i="1" dirty="0"/>
          </a:p>
        </p:txBody>
      </p:sp>
    </p:spTree>
    <p:extLst>
      <p:ext uri="{BB962C8B-B14F-4D97-AF65-F5344CB8AC3E}">
        <p14:creationId xmlns:p14="http://schemas.microsoft.com/office/powerpoint/2010/main" val="21009166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6EA11-EAC3-CFC3-EC02-95F4E6953AE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78E79B2-0B63-D264-1071-C35EFF6B4D54}"/>
              </a:ext>
            </a:extLst>
          </p:cNvPr>
          <p:cNvSpPr>
            <a:spLocks noGrp="1"/>
          </p:cNvSpPr>
          <p:nvPr>
            <p:ph idx="1"/>
          </p:nvPr>
        </p:nvSpPr>
        <p:spPr>
          <a:xfrm>
            <a:off x="1991544" y="1253331"/>
            <a:ext cx="7886700" cy="4351338"/>
          </a:xfrm>
        </p:spPr>
        <p:txBody>
          <a:bodyPr/>
          <a:lstStyle/>
          <a:p>
            <a:r>
              <a:rPr lang="en-GB" sz="1800" dirty="0"/>
              <a:t>Spicer, A (2022) ‘The Elon Musk Effect: have we reached our limit with awful bosses?, </a:t>
            </a:r>
            <a:r>
              <a:rPr lang="en-GB" sz="1800" i="1" dirty="0"/>
              <a:t>The Guardian, </a:t>
            </a:r>
            <a:r>
              <a:rPr lang="en-GB" sz="1800" dirty="0"/>
              <a:t>18 November. Available at:  theguardian.com/</a:t>
            </a:r>
            <a:r>
              <a:rPr lang="en-GB" sz="1800" dirty="0" err="1"/>
              <a:t>commentisfree</a:t>
            </a:r>
            <a:r>
              <a:rPr lang="en-GB" sz="1800" dirty="0"/>
              <a:t>/2022/</a:t>
            </a:r>
            <a:r>
              <a:rPr lang="en-GB" sz="1800" dirty="0" err="1"/>
              <a:t>nov</a:t>
            </a:r>
            <a:r>
              <a:rPr lang="en-GB" sz="1800" dirty="0"/>
              <a:t>/18/</a:t>
            </a:r>
            <a:r>
              <a:rPr lang="en-GB" sz="1800" dirty="0" err="1"/>
              <a:t>elon</a:t>
            </a:r>
            <a:r>
              <a:rPr lang="en-GB" sz="1800" dirty="0"/>
              <a:t>-musk-twitter-billionaire-awful-boss (Accessed: 19 November 2022).</a:t>
            </a:r>
          </a:p>
          <a:p>
            <a:r>
              <a:rPr lang="en-GB" sz="1800" dirty="0" err="1"/>
              <a:t>iHuman</a:t>
            </a:r>
            <a:r>
              <a:rPr lang="en-GB" sz="1800" dirty="0"/>
              <a:t>: </a:t>
            </a:r>
            <a:r>
              <a:rPr lang="en-GB" sz="1800" i="1" dirty="0"/>
              <a:t>a </a:t>
            </a:r>
            <a:r>
              <a:rPr lang="en-GB" sz="1800" dirty="0"/>
              <a:t>futuristic vision for the human experience. 2019. </a:t>
            </a:r>
            <a:r>
              <a:rPr lang="en-GB" sz="1800" i="1" dirty="0"/>
              <a:t>The Lancet, </a:t>
            </a:r>
            <a:r>
              <a:rPr lang="en-GB" sz="1800" b="1" dirty="0"/>
              <a:t>394</a:t>
            </a:r>
            <a:r>
              <a:rPr lang="en-GB" sz="1800" dirty="0"/>
              <a:t>(10203), pp. 979.</a:t>
            </a:r>
          </a:p>
          <a:p>
            <a:r>
              <a:rPr lang="en-GB" sz="1800" dirty="0"/>
              <a:t>Forbes (2021) </a:t>
            </a:r>
            <a:r>
              <a:rPr lang="en-GB" sz="1800" i="1" dirty="0"/>
              <a:t>‘10 </a:t>
            </a:r>
            <a:r>
              <a:rPr lang="en-GB" sz="1800" i="1" dirty="0" err="1"/>
              <a:t>Curreent</a:t>
            </a:r>
            <a:r>
              <a:rPr lang="en-GB" sz="1800" i="1" dirty="0"/>
              <a:t> and Potential Ethical Crises in The Tech Industry’. </a:t>
            </a:r>
            <a:r>
              <a:rPr lang="en-GB" sz="1800" dirty="0"/>
              <a:t>Available at: </a:t>
            </a:r>
            <a:r>
              <a:rPr lang="en-GB" sz="1800" dirty="0">
                <a:hlinkClick r:id="rId2"/>
              </a:rPr>
              <a:t>https://www.forbes.com/sites/forbestechcouncil/2021/07/30/10-current-and-potential-ethical-crises-in-the-tech-industry/</a:t>
            </a:r>
            <a:r>
              <a:rPr lang="en-GB" sz="1800" dirty="0"/>
              <a:t>. (Accessed: 01 November 2022). </a:t>
            </a:r>
          </a:p>
          <a:p>
            <a:r>
              <a:rPr lang="en-GB" sz="1800" dirty="0"/>
              <a:t>Rock, L (2015) ‘Dan Price: the CEO who took a pay cu to give his staff a 70k minimum wage’ </a:t>
            </a:r>
            <a:r>
              <a:rPr lang="en-GB" sz="1800" i="1" dirty="0"/>
              <a:t>The Guardian’. </a:t>
            </a:r>
            <a:r>
              <a:rPr lang="en-GB" sz="1800" dirty="0"/>
              <a:t>Available at: Dan Price: the CEO who took a pay cut to give his staff a $70k minimum wage | Dan Price | The Guardian (Accessed: 01 May 2021).</a:t>
            </a:r>
          </a:p>
        </p:txBody>
      </p:sp>
    </p:spTree>
    <p:extLst>
      <p:ext uri="{BB962C8B-B14F-4D97-AF65-F5344CB8AC3E}">
        <p14:creationId xmlns:p14="http://schemas.microsoft.com/office/powerpoint/2010/main" val="10408325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4DF5D-BB3E-735C-E19F-01A5C41D59F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0C3AFE4-4AF5-BD60-0629-3AB44CDC9C60}"/>
              </a:ext>
            </a:extLst>
          </p:cNvPr>
          <p:cNvSpPr>
            <a:spLocks noGrp="1"/>
          </p:cNvSpPr>
          <p:nvPr>
            <p:ph idx="1"/>
          </p:nvPr>
        </p:nvSpPr>
        <p:spPr>
          <a:xfrm>
            <a:off x="2181250" y="1253331"/>
            <a:ext cx="7886700" cy="4351338"/>
          </a:xfrm>
        </p:spPr>
        <p:txBody>
          <a:bodyPr>
            <a:normAutofit lnSpcReduction="10000"/>
          </a:bodyPr>
          <a:lstStyle/>
          <a:p>
            <a:r>
              <a:rPr lang="en-GB" sz="1600" dirty="0"/>
              <a:t>EHL </a:t>
            </a:r>
            <a:r>
              <a:rPr lang="en-GB" sz="1600" dirty="0" err="1"/>
              <a:t>Insihgts</a:t>
            </a:r>
            <a:r>
              <a:rPr lang="en-GB" sz="1600" dirty="0"/>
              <a:t> (2022) </a:t>
            </a:r>
            <a:r>
              <a:rPr lang="en-GB" sz="1600" i="1" dirty="0"/>
              <a:t>The 10 trends tat are shaping the hospitality </a:t>
            </a:r>
            <a:r>
              <a:rPr lang="en-GB" sz="1600" i="1" dirty="0" err="1"/>
              <a:t>Iindustry</a:t>
            </a:r>
            <a:r>
              <a:rPr lang="en-GB" sz="1600" i="1" dirty="0"/>
              <a:t> 2022. </a:t>
            </a:r>
            <a:r>
              <a:rPr lang="en-GB" sz="1600" dirty="0"/>
              <a:t>Available at: 2022 Top Hospitality Industry Trends (ehl.edu) (Accessed: 11</a:t>
            </a:r>
            <a:r>
              <a:rPr lang="en-GB" sz="1600" baseline="30000" dirty="0"/>
              <a:t>th</a:t>
            </a:r>
            <a:r>
              <a:rPr lang="en-GB" sz="1600" dirty="0"/>
              <a:t> November 2022). </a:t>
            </a:r>
          </a:p>
          <a:p>
            <a:r>
              <a:rPr lang="en-GB" sz="1600" dirty="0"/>
              <a:t>Baum, T., Mooney, S.K.K., Robinson, R.N.S. and </a:t>
            </a:r>
            <a:r>
              <a:rPr lang="en-GB" sz="1600" dirty="0" err="1"/>
              <a:t>Solnet</a:t>
            </a:r>
            <a:r>
              <a:rPr lang="en-GB" sz="1600" dirty="0"/>
              <a:t> D., 2020. COVID-19’s impact on the hospitality workforce – new crisis or amplification of the norm? </a:t>
            </a:r>
            <a:r>
              <a:rPr lang="en-GB" sz="1600" i="1" dirty="0"/>
              <a:t>International Journal of Contemporary Hospitality Management, </a:t>
            </a:r>
            <a:r>
              <a:rPr lang="en-GB" sz="1600" b="1" dirty="0"/>
              <a:t>32</a:t>
            </a:r>
            <a:r>
              <a:rPr lang="en-GB" sz="1600" dirty="0"/>
              <a:t>(9), pp. 2813-2829.</a:t>
            </a:r>
          </a:p>
          <a:p>
            <a:r>
              <a:rPr lang="en-GB" sz="1600" dirty="0"/>
              <a:t>  Jones, P. and Comfort, D. (2020) ‘The COVID-19 crisis and sustainability in the hospitality industry’, International journal of contemporary hospitality management, 32(10), pp. 3037–3050. Available at: https://doi.org/10.1108/IJCHM-04-2020-0357.</a:t>
            </a:r>
          </a:p>
          <a:p>
            <a:r>
              <a:rPr lang="en-GB" sz="1600" dirty="0" err="1"/>
              <a:t>Szyf</a:t>
            </a:r>
            <a:r>
              <a:rPr lang="en-GB" sz="1600" dirty="0"/>
              <a:t>, A (2022) </a:t>
            </a:r>
            <a:r>
              <a:rPr lang="en-GB" sz="1600" i="1" dirty="0"/>
              <a:t>Despite Moderate Growth, Leisure and Hospitality Jobs Recovery Remains Behind Other Sectors. Available at: </a:t>
            </a:r>
            <a:r>
              <a:rPr lang="en-GB" sz="1600" dirty="0"/>
              <a:t>Despite Moderate Growth, Leisure &amp; Hospitality Jobs Recovery Remains Behind Other Sectors | By Aaron </a:t>
            </a:r>
            <a:r>
              <a:rPr lang="en-GB" sz="1600" dirty="0" err="1"/>
              <a:t>Szyf</a:t>
            </a:r>
            <a:r>
              <a:rPr lang="en-GB" sz="1600" dirty="0"/>
              <a:t> (hospitalitynet.org) (Accessed 11</a:t>
            </a:r>
            <a:r>
              <a:rPr lang="en-GB" sz="1600" baseline="30000" dirty="0"/>
              <a:t>th</a:t>
            </a:r>
            <a:r>
              <a:rPr lang="en-GB" sz="1600" dirty="0"/>
              <a:t> November 2022). </a:t>
            </a:r>
          </a:p>
          <a:p>
            <a:r>
              <a:rPr lang="en-GB" sz="1600" dirty="0"/>
              <a:t>  Hayes, J. (2021) </a:t>
            </a:r>
            <a:r>
              <a:rPr lang="en-GB" sz="1600" i="1" dirty="0"/>
              <a:t>The theory and practice of change management</a:t>
            </a:r>
            <a:r>
              <a:rPr lang="en-GB" sz="1600" dirty="0"/>
              <a:t>. Sixth edition. London: Red Globe Press.</a:t>
            </a:r>
          </a:p>
          <a:p>
            <a:r>
              <a:rPr lang="en-GB" sz="1600" dirty="0"/>
              <a:t> Williams, P. (1997) ‘Information technology in the hospitality industry: Managing people, change and computers’, </a:t>
            </a:r>
            <a:r>
              <a:rPr lang="en-GB" sz="1600" i="1" dirty="0"/>
              <a:t>International journal of hospitality management</a:t>
            </a:r>
            <a:r>
              <a:rPr lang="en-GB" sz="1600" dirty="0"/>
              <a:t>, 16(1), pp. 119–120. Available at: https://doi.org/10.1016/S0278-4319(97)81210-8.</a:t>
            </a:r>
          </a:p>
          <a:p>
            <a:endParaRPr lang="en-GB" sz="1600" dirty="0"/>
          </a:p>
          <a:p>
            <a:endParaRPr lang="en-GB" sz="1600" dirty="0"/>
          </a:p>
        </p:txBody>
      </p:sp>
    </p:spTree>
    <p:extLst>
      <p:ext uri="{BB962C8B-B14F-4D97-AF65-F5344CB8AC3E}">
        <p14:creationId xmlns:p14="http://schemas.microsoft.com/office/powerpoint/2010/main" val="18133372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CB45B5-9ADD-5406-DE45-FEC95D795001}"/>
              </a:ext>
            </a:extLst>
          </p:cNvPr>
          <p:cNvSpPr>
            <a:spLocks noGrp="1"/>
          </p:cNvSpPr>
          <p:nvPr>
            <p:ph idx="1"/>
          </p:nvPr>
        </p:nvSpPr>
        <p:spPr>
          <a:xfrm>
            <a:off x="1991544" y="548680"/>
            <a:ext cx="7886700" cy="4351338"/>
          </a:xfrm>
        </p:spPr>
        <p:txBody>
          <a:bodyPr>
            <a:normAutofit fontScale="92500" lnSpcReduction="10000"/>
          </a:bodyPr>
          <a:lstStyle/>
          <a:p>
            <a:r>
              <a:rPr lang="en-GB" sz="1600" dirty="0"/>
              <a:t>Ted (2019) </a:t>
            </a:r>
            <a:r>
              <a:rPr lang="en-GB" sz="1600" i="1" dirty="0"/>
              <a:t>How changing your mindset can help you embrace change. </a:t>
            </a:r>
            <a:r>
              <a:rPr lang="en-GB" sz="1600" dirty="0"/>
              <a:t>Available at: </a:t>
            </a:r>
            <a:r>
              <a:rPr lang="en-GB" sz="1600" dirty="0">
                <a:hlinkClick r:id="rId3"/>
              </a:rPr>
              <a:t>https://youtu.be/S9r6h6Cda7M</a:t>
            </a:r>
            <a:r>
              <a:rPr lang="en-GB" sz="1600" dirty="0"/>
              <a:t> (Accessed: 28</a:t>
            </a:r>
            <a:r>
              <a:rPr lang="en-GB" sz="1600" baseline="30000" dirty="0"/>
              <a:t>th</a:t>
            </a:r>
            <a:r>
              <a:rPr lang="en-GB" sz="1600" dirty="0"/>
              <a:t> May 2022).</a:t>
            </a:r>
          </a:p>
          <a:p>
            <a:r>
              <a:rPr lang="en-GB" sz="1600" dirty="0" err="1"/>
              <a:t>Leicestershiretextiles</a:t>
            </a:r>
            <a:r>
              <a:rPr lang="en-GB" sz="1600" dirty="0"/>
              <a:t> Hub (2019) </a:t>
            </a:r>
            <a:r>
              <a:rPr lang="en-GB" sz="1600" i="1" dirty="0"/>
              <a:t>The Change Curve HD. </a:t>
            </a:r>
            <a:r>
              <a:rPr lang="en-GB" sz="1600" dirty="0"/>
              <a:t>Available at: </a:t>
            </a:r>
            <a:r>
              <a:rPr lang="en-GB" sz="1600" dirty="0">
                <a:hlinkClick r:id="rId4"/>
              </a:rPr>
              <a:t>https://youtu.be/hzb944sJkfg</a:t>
            </a:r>
            <a:r>
              <a:rPr lang="en-GB" sz="1600" dirty="0"/>
              <a:t>. (Accessed: 28</a:t>
            </a:r>
            <a:r>
              <a:rPr lang="en-GB" sz="1600" baseline="30000" dirty="0"/>
              <a:t>th</a:t>
            </a:r>
            <a:r>
              <a:rPr lang="en-GB" sz="1600" dirty="0"/>
              <a:t> May 2022).</a:t>
            </a:r>
          </a:p>
          <a:p>
            <a:r>
              <a:rPr lang="en-GB" sz="1600" dirty="0"/>
              <a:t>Zenger, J and Folkman, J (2022). </a:t>
            </a:r>
            <a:r>
              <a:rPr lang="en-GB" sz="1600" i="1" dirty="0"/>
              <a:t>Quiet Quitting is about Bad Bosses, Not Bad Employees. </a:t>
            </a:r>
            <a:r>
              <a:rPr lang="en-GB" sz="1600" dirty="0"/>
              <a:t>Available at: </a:t>
            </a:r>
            <a:r>
              <a:rPr lang="en-GB" sz="1600" dirty="0">
                <a:hlinkClick r:id="rId5"/>
              </a:rPr>
              <a:t>https://hbr.org/2022/08/quiet-quitting-is-about-bad-bosses-not-bad-employees</a:t>
            </a:r>
            <a:r>
              <a:rPr lang="en-GB" sz="1600" dirty="0"/>
              <a:t>. (Accessed: 08</a:t>
            </a:r>
            <a:r>
              <a:rPr lang="en-GB" sz="1600" baseline="30000" dirty="0"/>
              <a:t>th</a:t>
            </a:r>
            <a:r>
              <a:rPr lang="en-GB" sz="1600" dirty="0"/>
              <a:t> November 2022).</a:t>
            </a:r>
          </a:p>
          <a:p>
            <a:r>
              <a:rPr lang="en-GB" sz="1600" dirty="0"/>
              <a:t>Thompson, S (2022( </a:t>
            </a:r>
            <a:r>
              <a:rPr lang="en-GB" sz="1600" i="1" dirty="0"/>
              <a:t>What to Do about Quiet Quitting: 3 Ways to Reframe the Narrative. </a:t>
            </a:r>
            <a:r>
              <a:rPr lang="en-GB" sz="1600" dirty="0"/>
              <a:t>Available at: https://www.workhuman.com/blog/what-to-do-about-quiet-quitting/?utm_source=bing&amp;utm_medium=cpc&amp;utm_campaign=2022q4_wh_sem_nb_awareness_blog_post_emea_exa_pros&amp;utm_content=quiet_quitting&amp;campaignid=431010035&amp;adgroupid=1136895989599120&amp;adid=&amp;msclkid=3582fd97fbc911a39b089ee6b77b40bd&amp;gclid=3582fd97fbc911a39b089ee6b77b40bd&amp;gclsrc=3p.ds (Accessed: 08</a:t>
            </a:r>
            <a:r>
              <a:rPr lang="en-GB" sz="1600" baseline="30000" dirty="0"/>
              <a:t>th</a:t>
            </a:r>
            <a:r>
              <a:rPr lang="en-GB" sz="1600" dirty="0"/>
              <a:t> November 2022).</a:t>
            </a:r>
          </a:p>
          <a:p>
            <a:r>
              <a:rPr lang="en-GB" sz="1600" dirty="0"/>
              <a:t>MILLER, K.L, (2022) </a:t>
            </a:r>
            <a:r>
              <a:rPr lang="en-GB" sz="1600" i="1" dirty="0"/>
              <a:t>Actually, we’ve been ‘quiet quitting’ and ‘quiet firing’ for year. </a:t>
            </a:r>
            <a:r>
              <a:rPr lang="en-GB" sz="1600" dirty="0"/>
              <a:t>Available at: ttps://www.proquest.com/docview/2711638951?accountid=130472&amp;parentSessionId=NTQe0ENFdIrhV%2BZq9FRaXy7T4HtGTZChCbo888rVRRw%3D&amp;pq-origsite=primo (Accessed 08</a:t>
            </a:r>
            <a:r>
              <a:rPr lang="en-GB" sz="1600" baseline="30000" dirty="0"/>
              <a:t>th</a:t>
            </a:r>
            <a:r>
              <a:rPr lang="en-GB" sz="1600" dirty="0"/>
              <a:t> November 2022)</a:t>
            </a:r>
          </a:p>
          <a:p>
            <a:r>
              <a:rPr lang="en-GB" sz="1600" dirty="0">
                <a:latin typeface="verdana" panose="020B0604030504040204" pitchFamily="34" charset="0"/>
              </a:rPr>
              <a:t>Nazareth, L. (2022) </a:t>
            </a:r>
            <a:r>
              <a:rPr lang="en-GB" sz="1600" i="1" dirty="0">
                <a:latin typeface="verdana" panose="020B0604030504040204" pitchFamily="34" charset="0"/>
              </a:rPr>
              <a:t>Gen Z workers are ‘quiet quitting’ and you should, too</a:t>
            </a:r>
            <a:r>
              <a:rPr lang="en-GB" sz="1600" dirty="0">
                <a:latin typeface="verdana" panose="020B0604030504040204" pitchFamily="34" charset="0"/>
              </a:rPr>
              <a:t>, Toronto, Ont.</a:t>
            </a:r>
            <a:endParaRPr lang="en-GB" sz="1600" dirty="0"/>
          </a:p>
        </p:txBody>
      </p:sp>
    </p:spTree>
    <p:extLst>
      <p:ext uri="{BB962C8B-B14F-4D97-AF65-F5344CB8AC3E}">
        <p14:creationId xmlns:p14="http://schemas.microsoft.com/office/powerpoint/2010/main" val="31728542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543FA7-3B07-6BEB-DBEE-A17E8FBD9E95}"/>
              </a:ext>
            </a:extLst>
          </p:cNvPr>
          <p:cNvSpPr>
            <a:spLocks noGrp="1"/>
          </p:cNvSpPr>
          <p:nvPr>
            <p:ph type="title"/>
          </p:nvPr>
        </p:nvSpPr>
        <p:spPr>
          <a:xfrm>
            <a:off x="2152650" y="334304"/>
            <a:ext cx="7886700" cy="5542969"/>
          </a:xfrm>
        </p:spPr>
        <p:txBody>
          <a:bodyPr/>
          <a:lstStyle/>
          <a:p>
            <a:pPr marL="285750" indent="-285750">
              <a:buFont typeface="Arial" panose="020B0604020202020204" pitchFamily="34" charset="0"/>
              <a:buChar char="•"/>
            </a:pPr>
            <a:r>
              <a:rPr lang="en-GB" sz="1600" dirty="0"/>
              <a:t>Formica, S and </a:t>
            </a:r>
            <a:r>
              <a:rPr lang="en-GB" sz="1600" dirty="0" err="1"/>
              <a:t>Sfodera</a:t>
            </a:r>
            <a:r>
              <a:rPr lang="en-GB" sz="1600" dirty="0"/>
              <a:t>, F (2022) The Great </a:t>
            </a:r>
            <a:r>
              <a:rPr lang="en-GB" sz="1600" dirty="0" err="1"/>
              <a:t>Resigantion</a:t>
            </a:r>
            <a:r>
              <a:rPr lang="en-GB" sz="1600" dirty="0"/>
              <a:t> and Quiet Quitting paradigm shifts: An overview of current </a:t>
            </a:r>
            <a:r>
              <a:rPr lang="en-GB" sz="1600" dirty="0" err="1"/>
              <a:t>sitatuation</a:t>
            </a:r>
            <a:r>
              <a:rPr lang="en-GB" sz="1600" dirty="0"/>
              <a:t> and future research directions. </a:t>
            </a:r>
            <a:r>
              <a:rPr lang="en-GB" sz="1600" i="1" dirty="0"/>
              <a:t>Journal of Hospitality Marketing and Management. </a:t>
            </a:r>
            <a:r>
              <a:rPr lang="en-GB" sz="1600" dirty="0"/>
              <a:t>Available at: </a:t>
            </a:r>
            <a:r>
              <a:rPr lang="en-GB" sz="1600" dirty="0">
                <a:solidFill>
                  <a:srgbClr val="0563C1"/>
                </a:solidFill>
                <a:hlinkClick r:id="rId2">
                  <a:extLst>
                    <a:ext uri="{A12FA001-AC4F-418D-AE19-62706E023703}">
                      <ahyp:hlinkClr xmlns:ahyp="http://schemas.microsoft.com/office/drawing/2018/hyperlinkcolor" val="tx"/>
                    </a:ext>
                  </a:extLst>
                </a:hlinkClick>
              </a:rPr>
              <a:t>The Great Resignation and Quiet Quitting paradigm shifts: An overview of current situation and future</a:t>
            </a:r>
            <a:r>
              <a:rPr lang="en-GB" sz="1600" dirty="0">
                <a:hlinkClick r:id="rId2">
                  <a:extLst>
                    <a:ext uri="{A12FA001-AC4F-418D-AE19-62706E023703}">
                      <ahyp:hlinkClr xmlns:ahyp="http://schemas.microsoft.com/office/drawing/2018/hyperlinkcolor" val="tx"/>
                    </a:ext>
                  </a:extLst>
                </a:hlinkClick>
              </a:rPr>
              <a:t> (tandfonline.com)</a:t>
            </a:r>
            <a:r>
              <a:rPr lang="en-GB" sz="1600" dirty="0"/>
              <a:t> (Accessed: 08</a:t>
            </a:r>
            <a:r>
              <a:rPr lang="en-GB" sz="1600" baseline="30000" dirty="0"/>
              <a:t>th</a:t>
            </a:r>
            <a:r>
              <a:rPr lang="en-GB" sz="1600" dirty="0"/>
              <a:t> November 2022). </a:t>
            </a:r>
            <a:br>
              <a:rPr lang="en-GB" sz="1600" dirty="0"/>
            </a:br>
            <a:br>
              <a:rPr lang="en-GB" sz="1600" dirty="0"/>
            </a:br>
            <a:r>
              <a:rPr lang="en-GB" sz="1600" dirty="0">
                <a:latin typeface="+mn-lt"/>
              </a:rPr>
              <a:t>Smet, A </a:t>
            </a:r>
            <a:r>
              <a:rPr lang="en-GB" sz="1600" i="1" dirty="0">
                <a:latin typeface="+mn-lt"/>
              </a:rPr>
              <a:t>et al </a:t>
            </a:r>
            <a:r>
              <a:rPr lang="en-GB" sz="1600" dirty="0">
                <a:latin typeface="+mn-lt"/>
              </a:rPr>
              <a:t>(2021) </a:t>
            </a:r>
            <a:r>
              <a:rPr lang="en-GB" sz="1600" i="1" dirty="0">
                <a:latin typeface="+mn-lt"/>
              </a:rPr>
              <a:t>‘Great attrition’ or ‘Great Attraction’? The choice is yours. </a:t>
            </a:r>
            <a:r>
              <a:rPr lang="en-GB" sz="1600" dirty="0">
                <a:latin typeface="+mn-lt"/>
              </a:rPr>
              <a:t>Available at:</a:t>
            </a:r>
            <a:r>
              <a:rPr lang="en-GB" sz="1600" i="1" dirty="0">
                <a:latin typeface="+mn-lt"/>
              </a:rPr>
              <a:t> </a:t>
            </a:r>
            <a:r>
              <a:rPr lang="en-GB" sz="1600" dirty="0">
                <a:latin typeface="+mn-lt"/>
                <a:hlinkClick r:id="rId3">
                  <a:extLst>
                    <a:ext uri="{A12FA001-AC4F-418D-AE19-62706E023703}">
                      <ahyp:hlinkClr xmlns:ahyp="http://schemas.microsoft.com/office/drawing/2018/hyperlinkcolor" val="tx"/>
                    </a:ext>
                  </a:extLst>
                </a:hlinkClick>
              </a:rPr>
              <a:t>https://www.mckinsey.com/capabilities/people-and-organizational-performance/our-insights/great-attrition-or-great-attraction-the-choice-is-yours?hdpid=9bcda72f-fa09-4ed0-a29b-5ace6de0bee0&amp;hctky=13279435&amp;hlkid=38e286f8729f4203a0487b0255f5b133</a:t>
            </a:r>
            <a:r>
              <a:rPr lang="en-GB" sz="1600" dirty="0">
                <a:latin typeface="+mn-lt"/>
              </a:rPr>
              <a:t> (Accessed: 01 November 2022).</a:t>
            </a:r>
            <a:br>
              <a:rPr lang="en-GB" sz="1800" dirty="0">
                <a:latin typeface="+mn-lt"/>
              </a:rPr>
            </a:br>
            <a:endParaRPr lang="en-GB" sz="1600" dirty="0"/>
          </a:p>
        </p:txBody>
      </p:sp>
    </p:spTree>
    <p:extLst>
      <p:ext uri="{BB962C8B-B14F-4D97-AF65-F5344CB8AC3E}">
        <p14:creationId xmlns:p14="http://schemas.microsoft.com/office/powerpoint/2010/main" val="26557877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andwritten Lettering of Wish You All The Best. Template for Banner,  Greeting Card, Postcard, Invitation, Farewell Party, Poster or Sticker  Stock Vector Image &amp; Art - Alamy">
            <a:extLst>
              <a:ext uri="{FF2B5EF4-FFF2-40B4-BE49-F238E27FC236}">
                <a16:creationId xmlns:a16="http://schemas.microsoft.com/office/drawing/2014/main" id="{39CF1394-00E9-9101-C6E8-A40C6586CA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9646"/>
          <a:stretch/>
        </p:blipFill>
        <p:spPr bwMode="auto">
          <a:xfrm>
            <a:off x="2544594" y="544276"/>
            <a:ext cx="6611492" cy="4018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3524</Words>
  <Application>Microsoft Office PowerPoint</Application>
  <PresentationFormat>Widescreen</PresentationFormat>
  <Paragraphs>296</Paragraphs>
  <Slides>45</Slides>
  <Notes>29</Notes>
  <HiddenSlides>0</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ProximaNova-n4</vt:lpstr>
      <vt:lpstr>Arial</vt:lpstr>
      <vt:lpstr>Calibri</vt:lpstr>
      <vt:lpstr>Calibri Light</vt:lpstr>
      <vt:lpstr>Open Sans</vt:lpstr>
      <vt:lpstr>Segoe UI</vt:lpstr>
      <vt:lpstr>verdana</vt:lpstr>
      <vt:lpstr>Office Theme</vt:lpstr>
      <vt:lpstr>PowerPoint Presentation</vt:lpstr>
      <vt:lpstr>PowerPoint Presentation</vt:lpstr>
      <vt:lpstr>PowerPoint Presentation</vt:lpstr>
      <vt:lpstr>Change Management…</vt:lpstr>
      <vt:lpstr>PowerPoint Presentation</vt:lpstr>
      <vt:lpstr>What are the drivers of Change?</vt:lpstr>
      <vt:lpstr>PowerPoint Presentation</vt:lpstr>
      <vt:lpstr>PowerPoint Presentation</vt:lpstr>
      <vt:lpstr>Kurt Lewin’s 3  Stage Model</vt:lpstr>
      <vt:lpstr>How do we react to change?</vt:lpstr>
      <vt:lpstr>Kubler Ross Change Curve</vt:lpstr>
      <vt:lpstr>PowerPoint Presentation</vt:lpstr>
      <vt:lpstr>How do we react to change?</vt:lpstr>
      <vt:lpstr>PowerPoint Presentation</vt:lpstr>
      <vt:lpstr>Decisions</vt:lpstr>
      <vt:lpstr>PowerPoint Presentation</vt:lpstr>
      <vt:lpstr>PowerPoint Presentation</vt:lpstr>
      <vt:lpstr>PowerPoint Presentation</vt:lpstr>
      <vt:lpstr>PowerPoint Presentation</vt:lpstr>
      <vt:lpstr>Activity : Module Evaluation Questionnaire</vt:lpstr>
      <vt:lpstr>PowerPoint Presentation</vt:lpstr>
      <vt:lpstr>PowerPoint Presentation</vt:lpstr>
      <vt:lpstr>PowerPoint Presentation</vt:lpstr>
      <vt:lpstr>PowerPoint Presentation</vt:lpstr>
      <vt:lpstr>Main Factors in deciding the moral status of a situation</vt:lpstr>
      <vt:lpstr>Individual influences on ethical decision making</vt:lpstr>
      <vt:lpstr>PowerPoint Presentation</vt:lpstr>
      <vt:lpstr>PowerPoint Presentation</vt:lpstr>
      <vt:lpstr>Recent Topics of Controversy </vt:lpstr>
      <vt:lpstr>Ethical Leadership</vt:lpstr>
      <vt:lpstr>Ethics in the workplace</vt:lpstr>
      <vt:lpstr>PowerPoint Presentation</vt:lpstr>
      <vt:lpstr>What would you do?</vt:lpstr>
      <vt:lpstr>Do you know where your clothes are made? Do you care? Should you care?</vt:lpstr>
      <vt:lpstr>Would you rather?</vt:lpstr>
      <vt:lpstr>PowerPoint Presentation</vt:lpstr>
      <vt:lpstr>The Chores!</vt:lpstr>
      <vt:lpstr>Compromising Data</vt:lpstr>
      <vt:lpstr>Are our phones listening?</vt:lpstr>
      <vt:lpstr>Further Reading</vt:lpstr>
      <vt:lpstr>References</vt:lpstr>
      <vt:lpstr>References</vt:lpstr>
      <vt:lpstr>PowerPoint Presentation</vt:lpstr>
      <vt:lpstr>Formica, S and Sfodera, F (2022) The Great Resigantion and Quiet Quitting paradigm shifts: An overview of current sitatuation and future research directions. Journal of Hospitality Marketing and Management. Available at: The Great Resignation and Quiet Quitting paradigm shifts: An overview of current situation and future (tandfonline.com) (Accessed: 08th November 2022).   Smet, A et al (2021) ‘Great attrition’ or ‘Great Attraction’? The choice is yours. Available at: https://www.mckinsey.com/capabilities/people-and-organizational-performance/our-insights/great-attrition-or-great-attraction-the-choice-is-yours?hdpid=9bcda72f-fa09-4ed0-a29b-5ace6de0bee0&amp;hctky=13279435&amp;hlkid=38e286f8729f4203a0487b0255f5b133 (Accessed: 01 November 2022).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Scott James</cp:lastModifiedBy>
  <cp:revision>32</cp:revision>
  <dcterms:created xsi:type="dcterms:W3CDTF">2023-09-15T09:31:09Z</dcterms:created>
  <dcterms:modified xsi:type="dcterms:W3CDTF">2024-04-08T10:47:21Z</dcterms:modified>
</cp:coreProperties>
</file>