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8" r:id="rId12"/>
    <p:sldId id="264" r:id="rId13"/>
    <p:sldId id="265" r:id="rId14"/>
    <p:sldId id="266" r:id="rId15"/>
    <p:sldId id="267" r:id="rId16"/>
    <p:sldId id="269" r:id="rId17"/>
    <p:sldId id="270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0A5E1D-E791-469A-B08F-898214BC42B1}" v="68" dt="2023-11-11T14:36:39.29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900" y="1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Funds Required 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1-874E-4CC4-89CE-4E6A8F60AE34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3-874E-4CC4-89CE-4E6A8F60AE34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5-874E-4CC4-89CE-4E6A8F60AE34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  <c:extLst>
              <c:ext xmlns:c16="http://schemas.microsoft.com/office/drawing/2014/chart" uri="{C3380CC4-5D6E-409C-BE32-E72D297353CC}">
                <c16:uniqueId val="{00000007-874E-4CC4-89CE-4E6A8F60AE34}"/>
              </c:ext>
            </c:extLst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4"/>
                <c:pt idx="0">
                  <c:v>Leasehold Improvements</c:v>
                </c:pt>
                <c:pt idx="1">
                  <c:v>Equipment Purchase</c:v>
                </c:pt>
                <c:pt idx="2">
                  <c:v>Marketing</c:v>
                </c:pt>
                <c:pt idx="3">
                  <c:v>Operational Costs</c:v>
                </c:pt>
              </c:strCache>
            </c:strRef>
          </c:cat>
          <c:val>
            <c:numRef>
              <c:f>Sheet1!$B$2:$B$5</c:f>
              <c:numCache>
                <c:formatCode>#,##0</c:formatCode>
                <c:ptCount val="4"/>
                <c:pt idx="0">
                  <c:v>30</c:v>
                </c:pt>
                <c:pt idx="1">
                  <c:v>25</c:v>
                </c:pt>
                <c:pt idx="2">
                  <c:v>20</c:v>
                </c:pt>
                <c:pt idx="3">
                  <c:v>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874E-4CC4-89CE-4E6A8F60AE34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00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18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95E8DE17-070D-40C6-8973-939BA9D3397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809A7-7FF3-4A87-879D-B3BCA56F9B9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3454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8DE17-070D-40C6-8973-939BA9D3397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809A7-7FF3-4A87-879D-B3BCA56F9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459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8DE17-070D-40C6-8973-939BA9D3397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809A7-7FF3-4A87-879D-B3BCA56F9B9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3681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8DE17-070D-40C6-8973-939BA9D3397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809A7-7FF3-4A87-879D-B3BCA56F9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492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8DE17-070D-40C6-8973-939BA9D3397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809A7-7FF3-4A87-879D-B3BCA56F9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451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8DE17-070D-40C6-8973-939BA9D3397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809A7-7FF3-4A87-879D-B3BCA56F9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039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8DE17-070D-40C6-8973-939BA9D3397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809A7-7FF3-4A87-879D-B3BCA56F9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582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8DE17-070D-40C6-8973-939BA9D3397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809A7-7FF3-4A87-879D-B3BCA56F9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9044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8DE17-070D-40C6-8973-939BA9D3397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809A7-7FF3-4A87-879D-B3BCA56F9B9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8065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8DE17-070D-40C6-8973-939BA9D3397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809A7-7FF3-4A87-879D-B3BCA56F9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4063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8DE17-070D-40C6-8973-939BA9D3397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3809A7-7FF3-4A87-879D-B3BCA56F9B9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5623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95E8DE17-070D-40C6-8973-939BA9D3397B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BB3809A7-7FF3-4A87-879D-B3BCA56F9B9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43139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istockphoto.com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ba.gov/business-guide/launch-your-business/choose-business-structur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230C7-98AE-EEC4-B7A9-D0A874B372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87173" y="2600659"/>
            <a:ext cx="8017652" cy="2690413"/>
          </a:xfrm>
        </p:spPr>
        <p:txBody>
          <a:bodyPr anchor="t">
            <a:normAutofit/>
          </a:bodyPr>
          <a:lstStyle/>
          <a:p>
            <a:pPr algn="ctr"/>
            <a:r>
              <a:rPr lang="en-GB" sz="5400" b="1" dirty="0">
                <a:solidFill>
                  <a:srgbClr val="FFFFFF"/>
                </a:solidFill>
              </a:rPr>
              <a:t>ECO CUISINE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F9506A-4B4F-3A9F-8B06-0D08AA6A79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204" y="1567631"/>
            <a:ext cx="9003323" cy="1199733"/>
          </a:xfrm>
        </p:spPr>
        <p:txBody>
          <a:bodyPr anchor="ctr">
            <a:normAutofit/>
          </a:bodyPr>
          <a:lstStyle/>
          <a:p>
            <a:pPr algn="l"/>
            <a:r>
              <a:rPr lang="en-US" sz="24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PowerPoint Presentation on renewable energy business idea</a:t>
            </a:r>
            <a:endParaRPr lang="en-GB" sz="2800" dirty="0"/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97F04440-9FCE-4BA2-CF25-4682CC311F50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09787" y="4661582"/>
            <a:ext cx="2999332" cy="1199733"/>
          </a:xfrm>
          <a:prstGeom prst="rect">
            <a:avLst/>
          </a:prstGeom>
          <a:noFill/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5E156C8-E50A-238A-5F4F-C70AB724FA94}"/>
              </a:ext>
            </a:extLst>
          </p:cNvPr>
          <p:cNvSpPr txBox="1">
            <a:spLocks/>
          </p:cNvSpPr>
          <p:nvPr/>
        </p:nvSpPr>
        <p:spPr>
          <a:xfrm>
            <a:off x="2281759" y="597210"/>
            <a:ext cx="7628482" cy="62037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b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28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MASTER OF BUSINESS ADMINISTRATION   </a:t>
            </a:r>
            <a:endParaRPr lang="en-GB" b="1" i="0" u="none" strike="noStrike" dirty="0">
              <a:effectLst/>
              <a:latin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405347-5185-1F69-486A-355AA11321EE}"/>
              </a:ext>
            </a:extLst>
          </p:cNvPr>
          <p:cNvSpPr txBox="1"/>
          <p:nvPr/>
        </p:nvSpPr>
        <p:spPr>
          <a:xfrm>
            <a:off x="156563" y="5056892"/>
            <a:ext cx="61349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 Name: Gurinder Singh 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AA552A-D64C-1C2B-2BB7-E7DDF4B77403}"/>
              </a:ext>
            </a:extLst>
          </p:cNvPr>
          <p:cNvSpPr txBox="1"/>
          <p:nvPr/>
        </p:nvSpPr>
        <p:spPr>
          <a:xfrm>
            <a:off x="182880" y="5387457"/>
            <a:ext cx="61349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Student ID: 2224976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D3C544-CBF7-40D4-19C7-CF1484CB85DC}"/>
              </a:ext>
            </a:extLst>
          </p:cNvPr>
          <p:cNvSpPr txBox="1"/>
          <p:nvPr/>
        </p:nvSpPr>
        <p:spPr>
          <a:xfrm>
            <a:off x="9144000" y="5979398"/>
            <a:ext cx="61349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Lecturer: Vasilios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Tavlaridis</a:t>
            </a:r>
            <a:endParaRPr lang="en-GB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A66DB543-7E83-F710-AE4E-0597D8EDF906}"/>
              </a:ext>
            </a:extLst>
          </p:cNvPr>
          <p:cNvSpPr txBox="1">
            <a:spLocks/>
          </p:cNvSpPr>
          <p:nvPr/>
        </p:nvSpPr>
        <p:spPr>
          <a:xfrm>
            <a:off x="4133302" y="2692597"/>
            <a:ext cx="3925395" cy="394325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8000" kern="1200" spc="-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Entrepreneurship</a:t>
            </a:r>
            <a:br>
              <a:rPr 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4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LCMB7004</a:t>
            </a:r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6713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6158B-5FD0-67BD-5148-89EA201DD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6066818" cy="1499616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03754-288B-9D8D-8C3D-C1269A8B5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1899138"/>
            <a:ext cx="7763810" cy="4958862"/>
          </a:xfrm>
        </p:spPr>
        <p:txBody>
          <a:bodyPr numCol="1">
            <a:noAutofit/>
          </a:bodyPr>
          <a:lstStyle/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Sustainable Dining Model: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EcoCuisine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located in Boston, is a model of environmentally friendly dining.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Local Focus, Global Reach: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Dedication to locally produced food to lessen carbon footprint.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Collaboration with farmers, fishers, and craftspeople to enhance the local economy.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Inviting a Greener Future: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Actively involved in a movement to create a more sustainable and environmentally sensitive world.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 welcome environment for inhabitants and visitors pushing for a cleaner earth.</a:t>
            </a:r>
          </a:p>
        </p:txBody>
      </p:sp>
      <p:pic>
        <p:nvPicPr>
          <p:cNvPr id="4" name="Picture 6" descr="The 8 Best Eco-Friendly &amp; Sustainable Dining Room Tables - LeafScore">
            <a:extLst>
              <a:ext uri="{FF2B5EF4-FFF2-40B4-BE49-F238E27FC236}">
                <a16:creationId xmlns:a16="http://schemas.microsoft.com/office/drawing/2014/main" id="{8179088E-C4B8-192C-55C2-BE951ED3DC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57066" y="420829"/>
            <a:ext cx="3949259" cy="2628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OVID's lessons for a greener future - Magazine">
            <a:extLst>
              <a:ext uri="{FF2B5EF4-FFF2-40B4-BE49-F238E27FC236}">
                <a16:creationId xmlns:a16="http://schemas.microsoft.com/office/drawing/2014/main" id="{2D77CF62-AE18-0CC1-4064-6592059134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31868" y="3902567"/>
            <a:ext cx="3999654" cy="2247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9548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6F7FAA46-F63C-45FE-B4F0-A7E677E9F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A9B7795-7E78-4F68-B6FE-6ECC91656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 descr="Variety of fresh salads">
            <a:extLst>
              <a:ext uri="{FF2B5EF4-FFF2-40B4-BE49-F238E27FC236}">
                <a16:creationId xmlns:a16="http://schemas.microsoft.com/office/drawing/2014/main" id="{1F163D3E-F887-B971-1905-8D0F5FD999E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90" t="23391" r="6501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4A5BCE34-61A5-4D9E-BB0C-10B1138F2D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59968"/>
            <a:ext cx="12192000" cy="2298032"/>
          </a:xfrm>
          <a:prstGeom prst="rect">
            <a:avLst/>
          </a:prstGeom>
          <a:solidFill>
            <a:schemeClr val="accent2"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8D7D3A-9069-041C-30D9-6D5639796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b="1" spc="200" dirty="0">
                <a:solidFill>
                  <a:srgbClr val="FFFFFF"/>
                </a:solidFill>
              </a:rPr>
              <a:t>Mission</a:t>
            </a:r>
            <a:endParaRPr lang="en-US" spc="2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8EB76-248F-129F-6D76-58F18711B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0599" y="4960137"/>
            <a:ext cx="3581375" cy="1463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800" b="1" dirty="0">
                <a:solidFill>
                  <a:srgbClr val="FFFFFF"/>
                </a:solidFill>
              </a:rPr>
              <a:t>Serving Outstanding Food, Fostering a Better Environment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9F1B0F4-BC5D-4BBC-BFC1-4AECA3537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5917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010F7-2635-370B-64E5-5303B18E4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7050" y="546898"/>
            <a:ext cx="6066818" cy="1499616"/>
          </a:xfrm>
        </p:spPr>
        <p:txBody>
          <a:bodyPr>
            <a:normAutofit/>
          </a:bodyPr>
          <a:lstStyle/>
          <a:p>
            <a:r>
              <a:rPr lang="en-GB" dirty="0" err="1"/>
              <a:t>EcoCuisine's</a:t>
            </a:r>
            <a:r>
              <a:rPr lang="en-GB" dirty="0"/>
              <a:t>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41039-3C59-5D3D-3478-D9FAFB5D9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1843314"/>
            <a:ext cx="8040913" cy="5210629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Organic, regionally sourced ingredients: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Supports local farmers and reduces carbon footprint. 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(Willer &amp; </a:t>
            </a:r>
            <a:r>
              <a:rPr lang="en-GB" sz="2000" dirty="0" err="1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Lernoud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, 2017).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Varied and nutritious menu options: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Addresses diverse dietary preferences 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Papagiannakis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 &amp; </a:t>
            </a:r>
            <a:r>
              <a:rPr lang="en-GB" sz="2000" dirty="0" err="1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Lioukas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, 2012).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Eco-friendly interior design: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Prioritizes energy-efficient and environmentally friendly design </a:t>
            </a:r>
            <a:r>
              <a:rPr lang="en-GB" sz="2000" b="1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Alfuraty</a:t>
            </a:r>
            <a:r>
              <a:rPr lang="en-GB" sz="20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, 2020).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Managing and reducing waste: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Implementation of composting and sustainable packaging. 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(Worrell, 2018; </a:t>
            </a:r>
            <a:r>
              <a:rPr lang="en-GB" sz="2000" dirty="0" err="1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Cossel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, 2016; Bosmans, 2018; </a:t>
            </a:r>
            <a:r>
              <a:rPr lang="en-GB" sz="2000" dirty="0" err="1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Luchs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 and </a:t>
            </a:r>
            <a:r>
              <a:rPr lang="en-GB" sz="2000" dirty="0" err="1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Mooradian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, 2012; </a:t>
            </a:r>
            <a:r>
              <a:rPr lang="en-GB" sz="2000" dirty="0" err="1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Ulhøi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, 2005).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Environmentally responsible marketing and community engagement: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Engages with the community to promote sustainable dining. 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(Brown, 2019).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 descr="Herbs on bundles on a wood table">
            <a:extLst>
              <a:ext uri="{FF2B5EF4-FFF2-40B4-BE49-F238E27FC236}">
                <a16:creationId xmlns:a16="http://schemas.microsoft.com/office/drawing/2014/main" id="{EDC76140-97AF-51C9-D6B6-0A23DAF894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081" r="39759" b="-1"/>
          <a:stretch/>
        </p:blipFill>
        <p:spPr>
          <a:xfrm>
            <a:off x="8171542" y="0"/>
            <a:ext cx="40204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497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Cooked food with ingredients on a table">
            <a:extLst>
              <a:ext uri="{FF2B5EF4-FFF2-40B4-BE49-F238E27FC236}">
                <a16:creationId xmlns:a16="http://schemas.microsoft.com/office/drawing/2014/main" id="{814461B9-2DD1-191F-38D1-68DBDD8ACE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0000"/>
          </a:blip>
          <a:srcRect t="24640" b="1102"/>
          <a:stretch/>
        </p:blipFill>
        <p:spPr>
          <a:xfrm>
            <a:off x="20" y="0"/>
            <a:ext cx="12191998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88A10F-BBC7-F703-98AD-9FA3652B0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642" y="533716"/>
            <a:ext cx="9720072" cy="1499616"/>
          </a:xfrm>
        </p:spPr>
        <p:txBody>
          <a:bodyPr>
            <a:normAutofit/>
          </a:bodyPr>
          <a:lstStyle/>
          <a:p>
            <a:r>
              <a:rPr lang="en-GB" dirty="0"/>
              <a:t>Market Dynamics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CEB095E-D776-4087-A910-2658B2951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D2ABD-22E6-169E-02AF-97234DA306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974" y="1545699"/>
            <a:ext cx="9440426" cy="5507325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Changing Consumer Preferences: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Consumer attitudes are shifting toward more environmentally friendly and sustainable.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Sustainability Trends: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Growing awareness of environmental and ethical considerations in food selection 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</a:rPr>
              <a:t>(Hawkins &amp; Gabriel, 2018)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Traditional Supply Chains' Persistence: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Many eateries rely on long-distance supply lines 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</a:rPr>
              <a:t>(</a:t>
            </a:r>
            <a:r>
              <a:rPr lang="en-GB" sz="2000" dirty="0" err="1">
                <a:effectLst/>
                <a:latin typeface="Arial" panose="020B0604020202020204" pitchFamily="34" charset="0"/>
                <a:ea typeface="Gill Sans MT" panose="020B0502020104020203" pitchFamily="34" charset="0"/>
              </a:rPr>
              <a:t>Berrone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</a:rPr>
              <a:t> &amp; </a:t>
            </a:r>
            <a:r>
              <a:rPr lang="en-GB" sz="2000" dirty="0" err="1">
                <a:effectLst/>
                <a:latin typeface="Arial" panose="020B0604020202020204" pitchFamily="34" charset="0"/>
                <a:ea typeface="Gill Sans MT" panose="020B0502020104020203" pitchFamily="34" charset="0"/>
              </a:rPr>
              <a:t>Gelabert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</a:rPr>
              <a:t>, 2016)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 a result, there is a significant carbon footprint and reduced freshness.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The Unique Offer from </a:t>
            </a:r>
            <a:r>
              <a:rPr lang="en-GB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EcoCuisine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lowering the carbon footprint and supporting regional companies.</a:t>
            </a:r>
          </a:p>
        </p:txBody>
      </p:sp>
      <p:pic>
        <p:nvPicPr>
          <p:cNvPr id="2054" name="Picture 6" descr="The practical ways to reduce your carbon footprint (that actually work) |  WIRED UK">
            <a:extLst>
              <a:ext uri="{FF2B5EF4-FFF2-40B4-BE49-F238E27FC236}">
                <a16:creationId xmlns:a16="http://schemas.microsoft.com/office/drawing/2014/main" id="{7E45A026-CB97-2BB4-6C76-17F8089633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5954" y="0"/>
            <a:ext cx="3997127" cy="299398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80960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ity on a sunny day">
            <a:extLst>
              <a:ext uri="{FF2B5EF4-FFF2-40B4-BE49-F238E27FC236}">
                <a16:creationId xmlns:a16="http://schemas.microsoft.com/office/drawing/2014/main" id="{F2565E7F-1150-CE48-EB00-69BD0439E19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0000"/>
          </a:blip>
          <a:srcRect t="16974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04DFA4-1553-47B9-C648-7C7B8231B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GB" dirty="0"/>
              <a:t>Strategic Location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CEB095E-D776-4087-A910-2658B2951D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E780C-F4EE-E35B-8F24-996CD107D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785" y="2631789"/>
            <a:ext cx="9720071" cy="4023360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Boston's Strategic Location: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Located in Boston, Massachusetts's bustling city core.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Boston is renowned for its ardent advocacy of eco-friendly lifestyle choices 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(Smith &amp; Green, 2020).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Compliance with the Sustainability Initiatives of Boston: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EcoCuisine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enhances Boston's dedication to environmental sustainability.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Strategic alignment that promotes a common vision for environmentally beneficial behaviours with programs like Zero Waste Boston 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(Jones, 2019).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6C58316F-9B66-B522-1485-5554E4172A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63840" y="-309489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073" name="Picture 9" descr="Boston, Massachusetts on a map. A red pushpin pointing to Boston, Massachusetts on a map. boston map stock pictures, royalty-free photos &amp; images">
            <a:extLst>
              <a:ext uri="{FF2B5EF4-FFF2-40B4-BE49-F238E27FC236}">
                <a16:creationId xmlns:a16="http://schemas.microsoft.com/office/drawing/2014/main" id="{F5581FD2-96D2-1ADE-21D0-2293C03E74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3840" y="147711"/>
            <a:ext cx="4143375" cy="276225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>
            <a:extLst>
              <a:ext uri="{FF2B5EF4-FFF2-40B4-BE49-F238E27FC236}">
                <a16:creationId xmlns:a16="http://schemas.microsoft.com/office/drawing/2014/main" id="{3BAB7DE6-494E-48EB-EB4B-D5373D55AA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01523" y="304643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ill Sans MT" panose="020B0502020104020203" pitchFamily="34" charset="0"/>
                <a:ea typeface="Gill Sans MT" panose="020B0502020104020203" pitchFamily="34" charset="0"/>
                <a:cs typeface="Times New Roman" panose="02020603050405020304" pitchFamily="18" charset="0"/>
              </a:rPr>
              <a:t> 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ill Sans MT" panose="020B0502020104020203" pitchFamily="34" charset="0"/>
                <a:ea typeface="Gill Sans MT" panose="020B0502020104020203" pitchFamily="34" charset="0"/>
                <a:cs typeface="Times New Roman" panose="02020603050405020304" pitchFamily="18" charset="0"/>
              </a:rPr>
              <a:t>A red pushpin on a map pointing to Boston, Massachusetts.</a:t>
            </a:r>
            <a:endParaRPr kumimoji="0" lang="en-GB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ill Sans MT" panose="020B0502020104020203" pitchFamily="34" charset="0"/>
                <a:ea typeface="Gill Sans MT" panose="020B0502020104020203" pitchFamily="34" charset="0"/>
                <a:cs typeface="Times New Roman" panose="02020603050405020304" pitchFamily="18" charset="0"/>
              </a:rPr>
              <a:t>SOURCE: 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ill Sans MT" panose="020B0502020104020203" pitchFamily="34" charset="0"/>
                <a:ea typeface="Gill Sans MT" panose="020B0502020104020203" pitchFamily="34" charset="0"/>
                <a:cs typeface="Times New Roman" panose="02020603050405020304" pitchFamily="18" charset="0"/>
                <a:hlinkClick r:id="rId4"/>
              </a:rPr>
              <a:t>https://www.is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ill Sans MT" panose="020B0502020104020203" pitchFamily="34" charset="0"/>
                <a:ea typeface="Gill Sans MT" panose="020B0502020104020203" pitchFamily="34" charset="0"/>
                <a:cs typeface="Times New Roman" panose="02020603050405020304" pitchFamily="18" charset="0"/>
                <a:hlinkClick r:id="rId4"/>
              </a:rPr>
              <a:t>tockphoto.co</a:t>
            </a:r>
            <a:r>
              <a:rPr kumimoji="0" lang="en-GB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ill Sans MT" panose="020B0502020104020203" pitchFamily="34" charset="0"/>
                <a:ea typeface="Gill Sans MT" panose="020B0502020104020203" pitchFamily="34" charset="0"/>
                <a:cs typeface="Times New Roman" panose="02020603050405020304" pitchFamily="18" charset="0"/>
                <a:hlinkClick r:id="rId4"/>
              </a:rPr>
              <a:t>m/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32634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6FC885-67E1-88F2-7683-A4E584F0F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9AD8D-49DD-0900-1AE8-528B3A8E3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27879" y="1842507"/>
            <a:ext cx="9142124" cy="4773168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Choice of Limited Liability Company (LLC):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order to have more financial and legal freedom,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EcoCuisine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is an LLC.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Protects private property from corporate responsibilities.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Facilitates efficient decision-making and management 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</a:rPr>
              <a:t>(U.S. Small Business Administration, 2021).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Compliance with Sustainability: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Shows a dedication to moral business conduct.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Ensures long-term sustainability by safeguarding the private assets of stakeholders 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</a:rPr>
              <a:t>(U.S. Small Business Administration, 2021).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4" name="Picture 6" descr="Limited Liability Company (LLC) and Foreign Owners - EPGD Business Law">
            <a:extLst>
              <a:ext uri="{FF2B5EF4-FFF2-40B4-BE49-F238E27FC236}">
                <a16:creationId xmlns:a16="http://schemas.microsoft.com/office/drawing/2014/main" id="{9A28EDC6-C91E-CF53-5783-6D98EA6E51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488" y="2912836"/>
            <a:ext cx="2257425" cy="20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45775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C9C06-A4D1-E466-9BCB-2936932BF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071" y="413947"/>
            <a:ext cx="9720072" cy="1499616"/>
          </a:xfrm>
        </p:spPr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F9675-EDBF-A488-8CE1-D0D2FB793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114" y="1030514"/>
            <a:ext cx="12075886" cy="5827486"/>
          </a:xfrm>
        </p:spPr>
        <p:txBody>
          <a:bodyPr numCol="2">
            <a:noAutofit/>
          </a:bodyPr>
          <a:lstStyle/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Variety of Menus: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Catering to diverse dietary preferences. Attracting a broad customer base </a:t>
            </a:r>
            <a:r>
              <a:rPr lang="en-GB" sz="2000" kern="1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(Carlson &amp; Baker, 2020).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Sustainability Commitment: 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Dedication to eco-friendly practices. Meeting the demand for environmentally conscious dining 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(Smith &amp; Green, 2020)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Weaknesses:</a:t>
            </a:r>
            <a:endParaRPr lang="en-GB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Greater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Costs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Impact on profit margins due to higher expenses for sustainable practices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(Gupta &amp; Gunasekaran, 2021).</a:t>
            </a:r>
            <a:endParaRPr lang="en-GB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Limited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Supply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Dependence on local suppliers may limit ingredient availability. Challenges during off-seasons or for exotic items 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Berrone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 &amp; </a:t>
            </a:r>
            <a:r>
              <a:rPr lang="en-GB" sz="2000" dirty="0" err="1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Gelabert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, 2016).</a:t>
            </a:r>
            <a:endParaRPr lang="en-GB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Expanding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Demand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Meeting the increasing demand for sustainable dining options. Capitalizing on the growing eco-conscious consumer base 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(Thompson &amp; Samuel, 2020).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Partnerships</a:t>
            </a: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Collaborating with local businesses and environmental organizations. Extending the impact and reach of </a:t>
            </a:r>
            <a:r>
              <a:rPr lang="en-GB" sz="20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EcoCuisine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(Bhattacharjee &amp; Acharya, 2020).</a:t>
            </a:r>
            <a:endParaRPr lang="en-GB" sz="20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Competition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Navigating a competitive industry, distinguishing from traditional and pseudo-sustainable eateries </a:t>
            </a:r>
            <a:r>
              <a:rPr lang="en-GB" sz="2000" kern="1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(Martinez &amp; Nutter, 2021).</a:t>
            </a:r>
            <a:r>
              <a:rPr lang="en-GB" sz="2000" kern="100" dirty="0"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	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Difficulties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Vulnerability to fluctuations in consumer spending. Potential impact on sales and profitability </a:t>
            </a:r>
            <a:r>
              <a:rPr lang="en-GB" sz="2000" kern="1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Arial" panose="020B0604020202020204" pitchFamily="34" charset="0"/>
              </a:rPr>
              <a:t>(Raj &amp; Rao, 2018).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656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961BD7-C9A0-6D46-DADD-D7A690AB27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 Market and Marketing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FD7546-FFFC-35E9-49FC-3350C91E15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520" y="1914939"/>
            <a:ext cx="8100310" cy="4023360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Target Audience: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Families &amp; Individuals Seeking Eco-Aware Dining Experiences: This section focuses on families and individuals looking for ecologically conscious dining experiences.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4111E8-291A-58DE-5710-5E12FBEA934A}"/>
              </a:ext>
            </a:extLst>
          </p:cNvPr>
          <p:cNvSpPr txBox="1"/>
          <p:nvPr/>
        </p:nvSpPr>
        <p:spPr>
          <a:xfrm>
            <a:off x="479330" y="3644348"/>
            <a:ext cx="6622377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Relationships with nearby farmers and suppliers: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Highlighting Regional Products: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Form partnerships with local vendors and producers </a:t>
            </a:r>
            <a:r>
              <a:rPr lang="en-GB" sz="2000" kern="100" dirty="0">
                <a:effectLst/>
                <a:latin typeface="Arial" panose="020B0604020202020204" pitchFamily="34" charset="0"/>
                <a:ea typeface="Gill Sans MT" panose="020B0502020104020203" pitchFamily="34" charset="0"/>
                <a:cs typeface="Times New Roman" panose="02020603050405020304" pitchFamily="18" charset="0"/>
              </a:rPr>
              <a:t>(Hendrickson &amp; Heffernan, 2007)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Make sure the menu highlights ingredients that are obtained locally </a:t>
            </a:r>
            <a:r>
              <a:rPr lang="en-GB" sz="2000" dirty="0">
                <a:effectLst/>
                <a:latin typeface="Arial" panose="020B0604020202020204" pitchFamily="34" charset="0"/>
                <a:ea typeface="Gill Sans MT" panose="020B0502020104020203" pitchFamily="34" charset="0"/>
              </a:rPr>
              <a:t>(Smith &amp; Green, 2020).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F4F62549-8EA2-DEC3-E0D2-AD3FFCC6D0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1707" y="4773169"/>
            <a:ext cx="4644571" cy="194516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Toxic Family: 25 Signs and Tips">
            <a:extLst>
              <a:ext uri="{FF2B5EF4-FFF2-40B4-BE49-F238E27FC236}">
                <a16:creationId xmlns:a16="http://schemas.microsoft.com/office/drawing/2014/main" id="{3A6228C0-8350-9186-D3C4-E100385308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75401" y="2084831"/>
            <a:ext cx="2731407" cy="204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59485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C47C5-CA65-C8DB-7720-0714B9BAB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1362" y="329184"/>
            <a:ext cx="9720072" cy="1499616"/>
          </a:xfrm>
        </p:spPr>
        <p:txBody>
          <a:bodyPr/>
          <a:lstStyle/>
          <a:p>
            <a:r>
              <a:rPr lang="en-GB" dirty="0"/>
              <a:t>Financial Plan and Funding Requirements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2296310-8FC1-7B72-7098-5223567080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2877604"/>
              </p:ext>
            </p:extLst>
          </p:nvPr>
        </p:nvGraphicFramePr>
        <p:xfrm>
          <a:off x="7101826" y="4817056"/>
          <a:ext cx="4461117" cy="20409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129698">
                  <a:extLst>
                    <a:ext uri="{9D8B030D-6E8A-4147-A177-3AD203B41FA5}">
                      <a16:colId xmlns:a16="http://schemas.microsoft.com/office/drawing/2014/main" val="1054694284"/>
                    </a:ext>
                  </a:extLst>
                </a:gridCol>
                <a:gridCol w="1331419">
                  <a:extLst>
                    <a:ext uri="{9D8B030D-6E8A-4147-A177-3AD203B41FA5}">
                      <a16:colId xmlns:a16="http://schemas.microsoft.com/office/drawing/2014/main" val="3990123779"/>
                    </a:ext>
                  </a:extLst>
                </a:gridCol>
              </a:tblGrid>
              <a:tr h="34639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Funding Requirement</a:t>
                      </a:r>
                      <a:endParaRPr lang="en-GB" sz="1100" kern="100">
                        <a:effectLst/>
                        <a:latin typeface="Gill Sans MT" panose="020B0502020104020203" pitchFamily="34" charset="0"/>
                        <a:ea typeface="Gill Sans MT" panose="020B0502020104020203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Amount ($)</a:t>
                      </a:r>
                      <a:endParaRPr lang="en-GB" sz="1100" kern="100">
                        <a:effectLst/>
                        <a:latin typeface="Gill Sans MT" panose="020B0502020104020203" pitchFamily="34" charset="0"/>
                        <a:ea typeface="Gill Sans MT" panose="020B0502020104020203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787906850"/>
                  </a:ext>
                </a:extLst>
              </a:tr>
              <a:tr h="3370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Leasehold Improvements</a:t>
                      </a:r>
                      <a:endParaRPr lang="en-GB" sz="1100" kern="100">
                        <a:effectLst/>
                        <a:latin typeface="Gill Sans MT" panose="020B0502020104020203" pitchFamily="34" charset="0"/>
                        <a:ea typeface="Gill Sans MT" panose="020B0502020104020203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150,000</a:t>
                      </a:r>
                      <a:endParaRPr lang="en-GB" sz="1100" kern="100">
                        <a:effectLst/>
                        <a:latin typeface="Gill Sans MT" panose="020B0502020104020203" pitchFamily="34" charset="0"/>
                        <a:ea typeface="Gill Sans MT" panose="020B0502020104020203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889344715"/>
                  </a:ext>
                </a:extLst>
              </a:tr>
              <a:tr h="3370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Equipment Purchase</a:t>
                      </a:r>
                      <a:endParaRPr lang="en-GB" sz="1100" kern="100">
                        <a:effectLst/>
                        <a:latin typeface="Gill Sans MT" panose="020B0502020104020203" pitchFamily="34" charset="0"/>
                        <a:ea typeface="Gill Sans MT" panose="020B0502020104020203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125,000</a:t>
                      </a:r>
                      <a:endParaRPr lang="en-GB" sz="1100" kern="100">
                        <a:effectLst/>
                        <a:latin typeface="Gill Sans MT" panose="020B0502020104020203" pitchFamily="34" charset="0"/>
                        <a:ea typeface="Gill Sans MT" panose="020B0502020104020203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532707650"/>
                  </a:ext>
                </a:extLst>
              </a:tr>
              <a:tr h="3370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dirty="0">
                          <a:effectLst/>
                        </a:rPr>
                        <a:t>Marketing</a:t>
                      </a:r>
                      <a:endParaRPr lang="en-GB" sz="1100" kern="100" dirty="0">
                        <a:effectLst/>
                        <a:latin typeface="Gill Sans MT" panose="020B0502020104020203" pitchFamily="34" charset="0"/>
                        <a:ea typeface="Gill Sans MT" panose="020B0502020104020203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100,000</a:t>
                      </a:r>
                      <a:endParaRPr lang="en-GB" sz="1100" kern="100">
                        <a:effectLst/>
                        <a:latin typeface="Gill Sans MT" panose="020B0502020104020203" pitchFamily="34" charset="0"/>
                        <a:ea typeface="Gill Sans MT" panose="020B0502020104020203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402554061"/>
                  </a:ext>
                </a:extLst>
              </a:tr>
              <a:tr h="3370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Operational Costs</a:t>
                      </a:r>
                      <a:endParaRPr lang="en-GB" sz="1100" kern="100">
                        <a:effectLst/>
                        <a:latin typeface="Gill Sans MT" panose="020B0502020104020203" pitchFamily="34" charset="0"/>
                        <a:ea typeface="Gill Sans MT" panose="020B0502020104020203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125,000</a:t>
                      </a:r>
                      <a:endParaRPr lang="en-GB" sz="1100" kern="100">
                        <a:effectLst/>
                        <a:latin typeface="Gill Sans MT" panose="020B0502020104020203" pitchFamily="34" charset="0"/>
                        <a:ea typeface="Gill Sans MT" panose="020B0502020104020203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87377195"/>
                  </a:ext>
                </a:extLst>
              </a:tr>
              <a:tr h="34639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>
                          <a:effectLst/>
                        </a:rPr>
                        <a:t>Total Funding Required</a:t>
                      </a:r>
                      <a:endParaRPr lang="en-GB" sz="1100" kern="100">
                        <a:effectLst/>
                        <a:latin typeface="Gill Sans MT" panose="020B0502020104020203" pitchFamily="34" charset="0"/>
                        <a:ea typeface="Gill Sans MT" panose="020B0502020104020203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0" dirty="0">
                          <a:effectLst/>
                        </a:rPr>
                        <a:t>$500,000</a:t>
                      </a:r>
                      <a:endParaRPr lang="en-GB" sz="1100" kern="100" dirty="0">
                        <a:effectLst/>
                        <a:latin typeface="Gill Sans MT" panose="020B0502020104020203" pitchFamily="34" charset="0"/>
                        <a:ea typeface="Gill Sans MT" panose="020B0502020104020203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730124501"/>
                  </a:ext>
                </a:extLst>
              </a:tr>
            </a:tbl>
          </a:graphicData>
        </a:graphic>
      </p:graphicFrame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9846AE3D-D15D-903E-866D-6046C881B3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69959517"/>
              </p:ext>
            </p:extLst>
          </p:nvPr>
        </p:nvGraphicFramePr>
        <p:xfrm>
          <a:off x="6589185" y="1484243"/>
          <a:ext cx="5486400" cy="32004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47033A07-B1AD-205C-F043-7E6F5A348F5B}"/>
              </a:ext>
            </a:extLst>
          </p:cNvPr>
          <p:cNvSpPr txBox="1"/>
          <p:nvPr/>
        </p:nvSpPr>
        <p:spPr>
          <a:xfrm>
            <a:off x="493185" y="2029095"/>
            <a:ext cx="560281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Potential funding sources: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Government loans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Crowdfunding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Business loans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Friends and family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88A060D-8229-2E9D-A2CD-9D2B04F6B517}"/>
              </a:ext>
            </a:extLst>
          </p:cNvPr>
          <p:cNvSpPr txBox="1"/>
          <p:nvPr/>
        </p:nvSpPr>
        <p:spPr>
          <a:xfrm>
            <a:off x="493185" y="4172563"/>
            <a:ext cx="6096000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Revenue and Profit Forecasting: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Estimated Monthly Revenue: $40,000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Monthly Operating Expenses: $30,000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Monthly Gross Profit: $10,000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Annual Gross Profit: $120,000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Net Profit Margin: 20%</a:t>
            </a:r>
          </a:p>
        </p:txBody>
      </p:sp>
    </p:spTree>
    <p:extLst>
      <p:ext uri="{BB962C8B-B14F-4D97-AF65-F5344CB8AC3E}">
        <p14:creationId xmlns:p14="http://schemas.microsoft.com/office/powerpoint/2010/main" val="2597900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9001F-58C8-3407-E473-4233B5F01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11048602" cy="1499616"/>
          </a:xfrm>
        </p:spPr>
        <p:txBody>
          <a:bodyPr/>
          <a:lstStyle/>
          <a:p>
            <a:r>
              <a:rPr lang="en-GB" dirty="0"/>
              <a:t>Conclusion and Unique Selling Proposition (USP)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32A5C-5101-269A-D8D9-204B477183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Conclusion, restating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EcoCuisine's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steadfast dedication to sustainability. An outline of the fundamental beliefs and ideas that guide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EcoCuisine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USP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EcoCuisine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is a progressive endeavour, not merely a restaurant.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Positioned to serve as a lighthouse for a future that is more sustainable and green.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Extending beyond meals to support a broader movement toward environmentally responsible living.</a:t>
            </a:r>
          </a:p>
        </p:txBody>
      </p:sp>
    </p:spTree>
    <p:extLst>
      <p:ext uri="{BB962C8B-B14F-4D97-AF65-F5344CB8AC3E}">
        <p14:creationId xmlns:p14="http://schemas.microsoft.com/office/powerpoint/2010/main" val="37484554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E727D-5D37-2E0A-8353-AEB83C723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483616"/>
            <a:ext cx="9720072" cy="1499616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4FFFC-2279-4425-B9C5-14A497D1D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741716"/>
            <a:ext cx="12192000" cy="5348514"/>
          </a:xfrm>
        </p:spPr>
        <p:txBody>
          <a:bodyPr>
            <a:no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Alfuraty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A.B., 2020, July. Sustainable Environment in Interior Design: Design by Choosing Sustainable Materials. In IOP conference series: materials science and engineering (Vol. 881, No. 1, p. 012035). IOP Publishing.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Berrone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P., &amp;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Gelabert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L. (2016). Sourcing Locally or Globally? Strategies of Sustainable Chains and the Role of Distance Sensitivity. Organization Science, 27(2), 323-345.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Bhattacharjee, B., &amp; Acharya, P. (2020). Sustainable Food Consumption in India: Current Scenario and Future Prospects. Journal of Food Products Marketing, 26(8), 872-890.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Bosmans, A. (2018). Sustainable packaging and consumer perception: A study in food packaging. Sustainability, 10(8), 2738. 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Brown, L. (2019). The Role of Marketing in Promoting Sustainable Dining: A Case Study of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EcoCuisine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Journal of Sustainable Marketing, 6(1), 32-45.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85941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FA8C2-C033-3D0A-4E20-C297AEBBE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03F18-DC95-959B-3A08-D64D5178F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829" y="1465943"/>
            <a:ext cx="12003314" cy="4622800"/>
          </a:xfrm>
        </p:spPr>
        <p:txBody>
          <a:bodyPr>
            <a:no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Carlson, S., &amp; Baker, P. (2020). Sustainability and the Restaurant Industry: Understanding the Consumer Perspective. International Journal of Hospitality Management, 84, 102336.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Cossel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C. (2016). The Impact of food waste diversion in reducing greenhouse gas emissions. Journal of Environmental Management, 181, 163-172. 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Gupta, R., &amp; Gunasekaran, A. (2021). Assessing the Environmental Sustainability Practices in the Indian Restaurant Industry. Journal of Cleaner Production, 290, 125727.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Hawkins, L., &amp; Gabriel, Y. (2018). Ethical Consumption and the Practice of Sustainable Lifestyles. Routledge.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Jones, T. (2019). Sustainability and Consumer Preferences in Urban Areas. Environmental Studies Journal, 45(2), 87-104.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Luchs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M. G., &amp; </a:t>
            </a:r>
            <a:r>
              <a:rPr lang="en-GB" sz="20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Mooradian</a:t>
            </a:r>
            <a:r>
              <a:rPr lang="en-GB" sz="20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T. A. (2012). Sex, personality, and sustainable consumer behaviour: Elucidating the gender effect. Journal of Consumer Policy, 35(1), 127-144.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57036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6108A-2421-0DE6-D75C-309F7A366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81F8D-E11C-A2A5-71F5-BC6DDDA2F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8515" y="135273"/>
            <a:ext cx="11654970" cy="5724144"/>
          </a:xfrm>
        </p:spPr>
        <p:txBody>
          <a:bodyPr>
            <a:no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Martinez, J., &amp; Nutter, J. (2021). Sustainability Initiatives in the Restaurant Industry: Engagement and Impact on Consumers. Sustainability, 13(7), 4071.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Papagiannakis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G., &amp;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Lioukas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 (2012). Values, attitudes and perceptions of managers as predictors of corporate environmental responsiveness. Journal of Environmental Management, 100, 41-51.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Raj, P., &amp; Rao, R. S. (2018). Supply Chain Sustainability in Indian Food Industry. Procedia CIRP, 72, 779-784.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Thompson, M., &amp; Samuel, R. (2020). Sustainable Dining: Trends and Consumer Perceptions. Journal of Sustainable Hospitality, 18(4), 512-530.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U.S. Small Business Administration. (2021). Limited Liability Company (LLC). Small Business Guide. Obtained from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https://www.sba.gov/business-guide/launch-your-business/choose-business-structure</a:t>
            </a:r>
            <a:endParaRPr lang="en-GB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Ulhøi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 P. (2005). Waste management in the Danish industrial sector: Possibilities and limitations. Journal of Cleaner Production, 13(10-11), 1071-1080.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Willer, H., &amp;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Lernoud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J. (Eds.). (2017). The world of organic agriculture. Statistics and Emerging Trends 2017. Research Institute of Organic Agriculture (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FiBL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 &amp; IFOAM - Organics International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Worrell, E., Reuter, M. A., &amp; Patel, M. K. (2018). Waste reduction in the restaurant industry: A practical guide. Journal of Cleaner Production, 184, 107-118.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3989128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090DCB5F-146D-478A-852A-34B16FE9F3A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6E78D3D16FFE4AA931795123FBE5F3" ma:contentTypeVersion="4" ma:contentTypeDescription="Create a new document." ma:contentTypeScope="" ma:versionID="eefbb018ee3ab65580676537e70c50c9">
  <xsd:schema xmlns:xsd="http://www.w3.org/2001/XMLSchema" xmlns:xs="http://www.w3.org/2001/XMLSchema" xmlns:p="http://schemas.microsoft.com/office/2006/metadata/properties" xmlns:ns3="82f5a46a-80c7-47f7-9d28-dc929746944c" targetNamespace="http://schemas.microsoft.com/office/2006/metadata/properties" ma:root="true" ma:fieldsID="bd9a7721cbd148b56ea45edcaa49dfb2" ns3:_="">
    <xsd:import namespace="82f5a46a-80c7-47f7-9d28-dc929746944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f5a46a-80c7-47f7-9d28-dc929746944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F99846B-00B1-4BBB-82BB-327568E39D8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82f5a46a-80c7-47f7-9d28-dc929746944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16CBF73-0177-40E4-8A74-203987A98A4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574948E-B7B8-4A96-A84F-EFC634495C55}">
  <ds:schemaRefs>
    <ds:schemaRef ds:uri="http://purl.org/dc/terms/"/>
    <ds:schemaRef ds:uri="http://purl.org/dc/dcmitype/"/>
    <ds:schemaRef ds:uri="http://www.w3.org/XML/1998/namespace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82f5a46a-80c7-47f7-9d28-dc929746944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2565</TotalTime>
  <Words>1531</Words>
  <Application>Microsoft Office PowerPoint</Application>
  <PresentationFormat>Widescreen</PresentationFormat>
  <Paragraphs>131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Gill Sans MT</vt:lpstr>
      <vt:lpstr>Tw Cen MT</vt:lpstr>
      <vt:lpstr>Tw Cen MT Condensed</vt:lpstr>
      <vt:lpstr>Wingdings 3</vt:lpstr>
      <vt:lpstr>Integral</vt:lpstr>
      <vt:lpstr>ECO CUISINE</vt:lpstr>
      <vt:lpstr>INTRODUCTION</vt:lpstr>
      <vt:lpstr>Mission</vt:lpstr>
      <vt:lpstr>EcoCuisine's Concept</vt:lpstr>
      <vt:lpstr>Market Dynamics</vt:lpstr>
      <vt:lpstr>Strategic Location </vt:lpstr>
      <vt:lpstr>Legal Framework</vt:lpstr>
      <vt:lpstr>SWOT Analysis</vt:lpstr>
      <vt:lpstr>Target Market and Marketing Techniques</vt:lpstr>
      <vt:lpstr>Financial Plan and Funding Requirements</vt:lpstr>
      <vt:lpstr>Conclusion and Unique Selling Proposition (USP)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 CUISINE</dc:title>
  <dc:creator>Gurinder Singh</dc:creator>
  <cp:lastModifiedBy>Gurinder Singh (2224976)</cp:lastModifiedBy>
  <cp:revision>2</cp:revision>
  <dcterms:created xsi:type="dcterms:W3CDTF">2023-11-09T20:38:29Z</dcterms:created>
  <dcterms:modified xsi:type="dcterms:W3CDTF">2023-11-11T15:23:54Z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0x010100886E78D3D16FFE4AA931795123FBE5F3</vt:lpwstr>
  </property>
</Properties>
</file>