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custom-properties+xml" PartName="/docProps/custom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6858000" cx="12192000"/>
  <p:notesSz cx="6858000" cy="9144000"/>
  <p:embeddedFontLst>
    <p:embeddedFont>
      <p:font typeface="Robo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2" roundtripDataSignature="AMtx7miv+qc+rRqkxix3UyF7/sp7SsLhV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D17574AC-3DC1-49B7-A4D2-6555B4880F95}">
  <a:tblStyle styleId="{D17574AC-3DC1-49B7-A4D2-6555B4880F95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BF5"/>
          </a:solidFill>
        </a:fill>
      </a:tcStyle>
    </a:wholeTbl>
    <a:band1H>
      <a:tcTxStyle/>
      <a:tcStyle>
        <a:fill>
          <a:solidFill>
            <a:srgbClr val="CDD4EA"/>
          </a:solidFill>
        </a:fill>
      </a:tcStyle>
    </a:band1H>
    <a:band2H>
      <a:tcTxStyle/>
    </a:band2H>
    <a:band1V>
      <a:tcTxStyle/>
      <a:tcStyle>
        <a:fill>
          <a:solidFill>
            <a:srgbClr val="CDD4EA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11" Type="http://schemas.openxmlformats.org/officeDocument/2006/relationships/slide" Target="slides/slide6.xml"/><Relationship Id="rId22" Type="http://customschemas.google.com/relationships/presentationmetadata" Target="metadata"/><Relationship Id="rId10" Type="http://schemas.openxmlformats.org/officeDocument/2006/relationships/slide" Target="slides/slide5.xml"/><Relationship Id="rId21" Type="http://schemas.openxmlformats.org/officeDocument/2006/relationships/font" Target="fonts/Robot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-bold.fntdata"/><Relationship Id="rId6" Type="http://schemas.openxmlformats.org/officeDocument/2006/relationships/slide" Target="slides/slide1.xml"/><Relationship Id="rId18" Type="http://schemas.openxmlformats.org/officeDocument/2006/relationships/font" Target="fonts/Robot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Google Shape;85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h6f4b0346ede4201e_0_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h6f4b0346ede4201e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h6db2f6c93c1a11d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h6db2f6c93c1a11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h6f4b0346ede4201e_0_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h6f4b0346ede4201e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h6f4b0346ede4201e_0_1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h6f4b0346ede4201e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0" name="Google Shape;170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ogo mono_image bckgrnd 2">
  <p:cSld name="logo mono_image bckgrnd 2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/>
          <p:nvPr>
            <p:ph idx="2" type="pic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  <p:pic>
        <p:nvPicPr>
          <p:cNvPr descr="A picture containing screenshot, white, design&#10;&#10;Description automatically generated" id="19" name="Google Shape;19;p1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6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6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3" name="Google Shape;23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7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7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9" name="Google Shape;29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8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5" name="Google Shape;35;p18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9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19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2" name="Google Shape;42;p19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19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4" name="Google Shape;44;p19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5" name="Google Shape;45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2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2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0" name="Google Shape;60;p22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1" name="Google Shape;61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3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3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7" name="Google Shape;67;p23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8" name="Google Shape;68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2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4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4" name="Google Shape;74;p2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2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5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5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0" name="Google Shape;80;p2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2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blog.oxfordcollegeofmarketing.com/2016/06/30/pestel-analysis/" TargetMode="External"/><Relationship Id="rId4" Type="http://schemas.openxmlformats.org/officeDocument/2006/relationships/hyperlink" Target="https://www.cipd.org/uk/knowledge/factsheets/pestle-analysis-factsheet/" TargetMode="External"/><Relationship Id="rId5" Type="http://schemas.openxmlformats.org/officeDocument/2006/relationships/hyperlink" Target="https://www.appinio.com/en-gb/blog/market-research/pestel-analysis" TargetMode="External"/><Relationship Id="rId6" Type="http://schemas.openxmlformats.org/officeDocument/2006/relationships/hyperlink" Target="https://asq.org/quality-resources/fishbone?srsltid=AU7gw4VaQjrlL37_zmkmW3WTQKiMmTreDV15VXaQ790Hil0Z0KjhCN1o" TargetMode="External"/><Relationship Id="rId7" Type="http://schemas.openxmlformats.org/officeDocument/2006/relationships/hyperlink" Target="https://pmc.ncbi.nlm.nih.gov/articles/PMC11077513/" TargetMode="External"/><Relationship Id="rId8" Type="http://schemas.openxmlformats.org/officeDocument/2006/relationships/hyperlink" Target="https://www.dola.com/chat/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"/>
          <p:cNvSpPr txBox="1"/>
          <p:nvPr/>
        </p:nvSpPr>
        <p:spPr>
          <a:xfrm>
            <a:off x="708804" y="862642"/>
            <a:ext cx="10774500" cy="524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Name:	</a:t>
            </a:r>
            <a:r>
              <a:rPr lang="en-GB" sz="3200">
                <a:solidFill>
                  <a:schemeClr val="dk1"/>
                </a:solidFill>
              </a:rPr>
              <a:t>jennifer haughton </a:t>
            </a:r>
            <a:endParaRPr sz="3200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Student ID:		</a:t>
            </a:r>
            <a:r>
              <a:rPr lang="en-GB" sz="3200">
                <a:solidFill>
                  <a:schemeClr val="dk1"/>
                </a:solidFill>
              </a:rPr>
              <a:t>2511213</a:t>
            </a:r>
            <a:endParaRPr sz="1150">
              <a:solidFill>
                <a:srgbClr val="1B1B1B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1B1B1B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50">
              <a:solidFill>
                <a:srgbClr val="1B1B1B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Lecturer’s Name:	</a:t>
            </a:r>
            <a:r>
              <a:rPr lang="en-GB" sz="3200">
                <a:solidFill>
                  <a:schemeClr val="dk1"/>
                </a:solidFill>
              </a:rPr>
              <a:t>Ann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Module Code: </a:t>
            </a:r>
            <a:r>
              <a:rPr b="1"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LCLM 4004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Module Name: </a:t>
            </a:r>
            <a:r>
              <a:rPr b="1"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Problem Solving and Decision-Making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Component 1: </a:t>
            </a:r>
            <a:r>
              <a:rPr b="1"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Basil’s Bakery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/>
          <p:nvPr>
            <p:ph type="title"/>
          </p:nvPr>
        </p:nvSpPr>
        <p:spPr>
          <a:xfrm>
            <a:off x="526211" y="227104"/>
            <a:ext cx="11326483" cy="74768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t/>
            </a:r>
            <a:endParaRPr/>
          </a:p>
        </p:txBody>
      </p:sp>
      <p:sp>
        <p:nvSpPr>
          <p:cNvPr id="93" name="Google Shape;93;p2"/>
          <p:cNvSpPr txBox="1"/>
          <p:nvPr>
            <p:ph idx="1" type="body"/>
          </p:nvPr>
        </p:nvSpPr>
        <p:spPr>
          <a:xfrm>
            <a:off x="526211" y="1265268"/>
            <a:ext cx="11102197" cy="54518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85000" lnSpcReduction="20000"/>
          </a:bodyPr>
          <a:lstStyle/>
          <a:p>
            <a:pPr indent="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1714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9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Good morning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0193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In my presentation I will</a:t>
            </a:r>
            <a:r>
              <a:rPr lang="en-GB"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:</a:t>
            </a:r>
            <a:endParaRPr>
              <a:highlight>
                <a:schemeClr val="lt1"/>
              </a:highlight>
            </a:endParaRPr>
          </a:p>
          <a:p>
            <a:pPr indent="-20574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Provide an overview of Basil’s Bakery and the nature and scope of the problems they are encountering.</a:t>
            </a:r>
            <a:endParaRPr>
              <a:highlight>
                <a:schemeClr val="lt1"/>
              </a:highlight>
            </a:endParaRPr>
          </a:p>
          <a:p>
            <a:pPr indent="-20574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Provide a critique and application of the PESTEL framework.</a:t>
            </a:r>
            <a:endParaRPr>
              <a:highlight>
                <a:schemeClr val="lt1"/>
              </a:highlight>
            </a:endParaRPr>
          </a:p>
          <a:p>
            <a:pPr indent="-20574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Provide a critique and application of the Cause-and-Effect model.</a:t>
            </a:r>
            <a:endParaRPr>
              <a:highlight>
                <a:schemeClr val="lt1"/>
              </a:highlight>
            </a:endParaRPr>
          </a:p>
          <a:p>
            <a:pPr indent="-205740" lvl="1" marL="68580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And, finally, provide a summary of the key findings.</a:t>
            </a:r>
            <a:endParaRPr>
              <a:highlight>
                <a:schemeClr val="lt1"/>
              </a:highlight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h6f4b0346ede4201e_0_7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[insert image of bakery here]</a:t>
            </a:r>
            <a:endParaRPr/>
          </a:p>
        </p:txBody>
      </p:sp>
      <p:pic>
        <p:nvPicPr>
          <p:cNvPr id="99" name="Google Shape;99;h6f4b0346ede4201e_0_7" title="Caravan Interior Scenes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25" y="299454"/>
            <a:ext cx="11136952" cy="62590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h6db2f6c93c1a11d_0_0" title="Chart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16125" y="721650"/>
            <a:ext cx="8572500" cy="50720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h6f4b0346ede4201e_0_1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Basil ‘s Bakery</a:t>
            </a:r>
            <a:endParaRPr/>
          </a:p>
        </p:txBody>
      </p:sp>
      <p:pic>
        <p:nvPicPr>
          <p:cNvPr id="110" name="Google Shape;110;h6f4b0346ede4201e_0_1" title="Coffee shop shock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38200" y="1544050"/>
            <a:ext cx="9528100" cy="5183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h6f4b0346ede4201e_0_12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Dilemmas </a:t>
            </a:r>
            <a:endParaRPr/>
          </a:p>
        </p:txBody>
      </p:sp>
      <p:sp>
        <p:nvSpPr>
          <p:cNvPr id="116" name="Google Shape;116;h6f4b0346ede4201e_0_12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 fontScale="70000" lnSpcReduction="20000"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Basils problem is stagnant sales.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>
                <a:highlight>
                  <a:schemeClr val="lt1"/>
                </a:highlight>
              </a:rPr>
              <a:t>The issues that are </a:t>
            </a:r>
            <a:r>
              <a:rPr lang="en-GB">
                <a:highlight>
                  <a:schemeClr val="lt1"/>
                </a:highlight>
              </a:rPr>
              <a:t>contributing</a:t>
            </a:r>
            <a:r>
              <a:rPr lang="en-GB">
                <a:highlight>
                  <a:schemeClr val="lt1"/>
                </a:highlight>
              </a:rPr>
              <a:t> to the </a:t>
            </a:r>
            <a:r>
              <a:rPr lang="en-GB">
                <a:highlight>
                  <a:schemeClr val="lt1"/>
                </a:highlight>
              </a:rPr>
              <a:t>stagnant</a:t>
            </a:r>
            <a:r>
              <a:rPr lang="en-GB">
                <a:highlight>
                  <a:schemeClr val="lt1"/>
                </a:highlight>
              </a:rPr>
              <a:t> </a:t>
            </a:r>
            <a:r>
              <a:rPr lang="en-GB">
                <a:highlight>
                  <a:schemeClr val="lt1"/>
                </a:highlight>
              </a:rPr>
              <a:t>sales</a:t>
            </a:r>
            <a:r>
              <a:rPr lang="en-GB">
                <a:highlight>
                  <a:schemeClr val="lt1"/>
                </a:highlight>
              </a:rPr>
              <a:t> are: </a:t>
            </a:r>
            <a:endParaRPr>
              <a:highlight>
                <a:schemeClr val="lt1"/>
              </a:highlight>
            </a:endParaRPr>
          </a:p>
          <a:p>
            <a:pPr indent="-308610" lvl="0" marL="457200" rtl="0" algn="l">
              <a:spcBef>
                <a:spcPts val="1000"/>
              </a:spcBef>
              <a:spcAft>
                <a:spcPts val="0"/>
              </a:spcAft>
              <a:buSzPct val="64286"/>
              <a:buChar char="•"/>
            </a:pPr>
            <a:r>
              <a:rPr lang="en-GB">
                <a:highlight>
                  <a:schemeClr val="lt1"/>
                </a:highlight>
              </a:rPr>
              <a:t>A lower </a:t>
            </a:r>
            <a:r>
              <a:rPr lang="en-GB">
                <a:highlight>
                  <a:schemeClr val="lt1"/>
                </a:highlight>
              </a:rPr>
              <a:t>percentage</a:t>
            </a:r>
            <a:r>
              <a:rPr lang="en-GB">
                <a:highlight>
                  <a:schemeClr val="lt1"/>
                </a:highlight>
              </a:rPr>
              <a:t> of </a:t>
            </a:r>
            <a:r>
              <a:rPr lang="en-GB">
                <a:highlight>
                  <a:schemeClr val="lt1"/>
                </a:highlight>
              </a:rPr>
              <a:t>people visiting </a:t>
            </a:r>
            <a:r>
              <a:rPr lang="en-GB">
                <a:highlight>
                  <a:schemeClr val="lt1"/>
                </a:highlight>
              </a:rPr>
              <a:t>the retail park</a:t>
            </a:r>
            <a:endParaRPr>
              <a:highlight>
                <a:schemeClr val="lt1"/>
              </a:highlight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SzPct val="64286"/>
              <a:buChar char="•"/>
            </a:pPr>
            <a:r>
              <a:rPr lang="en-GB">
                <a:highlight>
                  <a:schemeClr val="lt1"/>
                </a:highlight>
              </a:rPr>
              <a:t>His most loyal customers where workers at the park that have lost their jobs meaning they </a:t>
            </a:r>
            <a:r>
              <a:rPr lang="en-GB">
                <a:highlight>
                  <a:schemeClr val="lt1"/>
                </a:highlight>
              </a:rPr>
              <a:t>don't</a:t>
            </a:r>
            <a:r>
              <a:rPr lang="en-GB">
                <a:highlight>
                  <a:schemeClr val="lt1"/>
                </a:highlight>
              </a:rPr>
              <a:t> get </a:t>
            </a:r>
            <a:r>
              <a:rPr lang="en-GB">
                <a:highlight>
                  <a:schemeClr val="lt1"/>
                </a:highlight>
              </a:rPr>
              <a:t>lunch</a:t>
            </a:r>
            <a:r>
              <a:rPr lang="en-GB">
                <a:highlight>
                  <a:schemeClr val="lt1"/>
                </a:highlight>
              </a:rPr>
              <a:t> at his shop anymore.</a:t>
            </a:r>
            <a:endParaRPr>
              <a:highlight>
                <a:schemeClr val="lt1"/>
              </a:highlight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SzPct val="64286"/>
              <a:buChar char="•"/>
            </a:pPr>
            <a:r>
              <a:rPr lang="en-GB">
                <a:highlight>
                  <a:schemeClr val="lt1"/>
                </a:highlight>
              </a:rPr>
              <a:t>Some of his loyal customers have requested a delivery service which l</a:t>
            </a:r>
            <a:r>
              <a:rPr lang="en-GB">
                <a:highlight>
                  <a:schemeClr val="lt1"/>
                </a:highlight>
              </a:rPr>
              <a:t>imits his type of sales due to him needing to stay in the shop</a:t>
            </a:r>
            <a:endParaRPr>
              <a:highlight>
                <a:schemeClr val="lt1"/>
              </a:highlight>
            </a:endParaRPr>
          </a:p>
          <a:p>
            <a:pPr indent="-308610" lvl="0" marL="457200" rtl="0" algn="l">
              <a:spcBef>
                <a:spcPts val="0"/>
              </a:spcBef>
              <a:spcAft>
                <a:spcPts val="0"/>
              </a:spcAft>
              <a:buSzPct val="64286"/>
              <a:buChar char="•"/>
            </a:pPr>
            <a:r>
              <a:rPr lang="en-GB">
                <a:highlight>
                  <a:schemeClr val="lt1"/>
                </a:highlight>
              </a:rPr>
              <a:t>His products are restricted to limited raw materials being organically grown therefore affecting his overall sales </a:t>
            </a:r>
            <a:endParaRPr>
              <a:highlight>
                <a:schemeClr val="lt1"/>
              </a:highlight>
            </a:endParaRPr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6"/>
          <p:cNvSpPr txBox="1"/>
          <p:nvPr>
            <p:ph type="title"/>
          </p:nvPr>
        </p:nvSpPr>
        <p:spPr>
          <a:xfrm>
            <a:off x="682304" y="489116"/>
            <a:ext cx="10827390" cy="11790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br>
              <a:rPr b="1" lang="en-GB" u="sng">
                <a:latin typeface="Arial"/>
                <a:ea typeface="Arial"/>
                <a:cs typeface="Arial"/>
                <a:sym typeface="Arial"/>
              </a:rPr>
            </a:br>
            <a:br>
              <a:rPr b="1" lang="en-GB" u="sng"/>
            </a:br>
            <a:br>
              <a:rPr b="1" lang="en-GB">
                <a:latin typeface="Arial"/>
                <a:ea typeface="Arial"/>
                <a:cs typeface="Arial"/>
                <a:sym typeface="Arial"/>
              </a:rPr>
            </a:br>
            <a:endParaRPr/>
          </a:p>
        </p:txBody>
      </p:sp>
      <p:graphicFrame>
        <p:nvGraphicFramePr>
          <p:cNvPr id="122" name="Google Shape;122;p6"/>
          <p:cNvGraphicFramePr/>
          <p:nvPr/>
        </p:nvGraphicFramePr>
        <p:xfrm>
          <a:off x="682317" y="2071863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{D17574AC-3DC1-49B7-A4D2-6555B4880F95}</a:tableStyleId>
              </a:tblPr>
              <a:tblGrid>
                <a:gridCol w="1821550"/>
                <a:gridCol w="1857775"/>
                <a:gridCol w="1751625"/>
                <a:gridCol w="1902025"/>
                <a:gridCol w="1663150"/>
                <a:gridCol w="1831250"/>
              </a:tblGrid>
              <a:tr h="6964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Political  Factors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Economic Factors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Social Factors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Technological 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Factors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>
                          <a:solidFill>
                            <a:schemeClr val="dk1"/>
                          </a:solidFill>
                        </a:rPr>
                        <a:t>Legal Factors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600"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100">
                          <a:solidFill>
                            <a:schemeClr val="dk1"/>
                          </a:solidFill>
                        </a:rPr>
                        <a:t>Environmental Factors</a:t>
                      </a:r>
                      <a:endParaRPr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</a:tr>
              <a:tr h="1742175"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Tax and business rates </a:t>
                      </a:r>
                      <a:endParaRPr b="1"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Minimum </a:t>
                      </a:r>
                      <a:r>
                        <a:rPr b="1" lang="en-GB"/>
                        <a:t>wage</a:t>
                      </a:r>
                      <a:r>
                        <a:rPr b="1" lang="en-GB"/>
                        <a:t> policies </a:t>
                      </a:r>
                      <a:endParaRPr b="1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Rising ingredient costs</a:t>
                      </a:r>
                      <a:endParaRPr b="1"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/>
                        <a:t> </a:t>
                      </a:r>
                      <a:endParaRPr b="1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Rising energy bills </a:t>
                      </a:r>
                      <a:endParaRPr b="1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Fewer retail park workers </a:t>
                      </a:r>
                      <a:endParaRPr b="1"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Customer demand for delivery </a:t>
                      </a:r>
                      <a:endParaRPr b="1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Online ordering </a:t>
                      </a:r>
                      <a:endParaRPr b="1"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Digital payments</a:t>
                      </a:r>
                      <a:endParaRPr b="1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Food hygiene regulations </a:t>
                      </a:r>
                      <a:endParaRPr b="1"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Allergen labelling </a:t>
                      </a:r>
                      <a:r>
                        <a:rPr b="1" lang="en-GB"/>
                        <a:t>requirements</a:t>
                      </a:r>
                      <a:r>
                        <a:rPr b="1" lang="en-GB"/>
                        <a:t> </a:t>
                      </a:r>
                      <a:endParaRPr b="1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Availability of organic ingredients </a:t>
                      </a:r>
                      <a:endParaRPr b="1"/>
                    </a:p>
                    <a:p>
                      <a:pPr indent="0" lvl="0" marL="45720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Font typeface="Noto Sans Symbols"/>
                        <a:buChar char="▪"/>
                      </a:pPr>
                      <a:r>
                        <a:rPr b="1" lang="en-GB"/>
                        <a:t>Food waste and packing </a:t>
                      </a:r>
                      <a:endParaRPr b="1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400"/>
                    </a:p>
                  </a:txBody>
                  <a:tcPr marT="45725" marB="45725" marR="91450" marL="91450">
                    <a:solidFill>
                      <a:schemeClr val="lt1"/>
                    </a:solidFill>
                  </a:tcPr>
                </a:tc>
              </a:tr>
            </a:tbl>
          </a:graphicData>
        </a:graphic>
      </p:graphicFrame>
      <p:sp>
        <p:nvSpPr>
          <p:cNvPr id="123" name="Google Shape;123;p6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Pestle framework 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8"/>
          <p:cNvSpPr/>
          <p:nvPr>
            <p:ph idx="2" type="pic"/>
          </p:nvPr>
        </p:nvSpPr>
        <p:spPr>
          <a:xfrm>
            <a:off x="214479" y="1076863"/>
            <a:ext cx="11585400" cy="4496700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cxnSp>
        <p:nvCxnSpPr>
          <p:cNvPr id="129" name="Google Shape;129;p8"/>
          <p:cNvCxnSpPr/>
          <p:nvPr/>
        </p:nvCxnSpPr>
        <p:spPr>
          <a:xfrm>
            <a:off x="701977" y="3417569"/>
            <a:ext cx="8615759" cy="22861"/>
          </a:xfrm>
          <a:prstGeom prst="straightConnector1">
            <a:avLst/>
          </a:prstGeom>
          <a:noFill/>
          <a:ln cap="flat" cmpd="sng" w="57150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0" name="Google Shape;130;p8"/>
          <p:cNvCxnSpPr/>
          <p:nvPr/>
        </p:nvCxnSpPr>
        <p:spPr>
          <a:xfrm rot="10800000">
            <a:off x="1744458" y="1936353"/>
            <a:ext cx="1466092" cy="1453896"/>
          </a:xfrm>
          <a:prstGeom prst="straightConnector1">
            <a:avLst/>
          </a:prstGeom>
          <a:noFill/>
          <a:ln cap="flat" cmpd="sng" w="57150">
            <a:solidFill>
              <a:srgbClr val="FFC00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1" name="Google Shape;131;p8"/>
          <p:cNvCxnSpPr/>
          <p:nvPr/>
        </p:nvCxnSpPr>
        <p:spPr>
          <a:xfrm flipH="1">
            <a:off x="1736841" y="3456320"/>
            <a:ext cx="1481326" cy="1460754"/>
          </a:xfrm>
          <a:prstGeom prst="straightConnector1">
            <a:avLst/>
          </a:prstGeom>
          <a:noFill/>
          <a:ln cap="flat" cmpd="sng" w="57150">
            <a:solidFill>
              <a:srgbClr val="7030A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2" name="Google Shape;132;p8"/>
          <p:cNvCxnSpPr/>
          <p:nvPr/>
        </p:nvCxnSpPr>
        <p:spPr>
          <a:xfrm rot="10800000">
            <a:off x="4610100" y="1967102"/>
            <a:ext cx="1485900" cy="1442466"/>
          </a:xfrm>
          <a:prstGeom prst="straightConnector1">
            <a:avLst/>
          </a:prstGeom>
          <a:noFill/>
          <a:ln cap="flat" cmpd="sng" w="57150">
            <a:solidFill>
              <a:srgbClr val="FF000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3" name="Google Shape;133;p8"/>
          <p:cNvCxnSpPr/>
          <p:nvPr/>
        </p:nvCxnSpPr>
        <p:spPr>
          <a:xfrm flipH="1">
            <a:off x="4578912" y="3445002"/>
            <a:ext cx="1485900" cy="1440180"/>
          </a:xfrm>
          <a:prstGeom prst="straightConnector1">
            <a:avLst/>
          </a:prstGeom>
          <a:noFill/>
          <a:ln cap="flat" cmpd="sng" w="5715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4" name="Google Shape;134;p8"/>
          <p:cNvCxnSpPr>
            <a:endCxn id="135" idx="2"/>
          </p:cNvCxnSpPr>
          <p:nvPr/>
        </p:nvCxnSpPr>
        <p:spPr>
          <a:xfrm rot="10800000">
            <a:off x="7481250" y="1976409"/>
            <a:ext cx="1524300" cy="1441200"/>
          </a:xfrm>
          <a:prstGeom prst="straightConnector1">
            <a:avLst/>
          </a:prstGeom>
          <a:noFill/>
          <a:ln cap="flat" cmpd="sng" w="57150">
            <a:solidFill>
              <a:srgbClr val="C00000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136" name="Google Shape;136;p8"/>
          <p:cNvCxnSpPr/>
          <p:nvPr/>
        </p:nvCxnSpPr>
        <p:spPr>
          <a:xfrm flipH="1">
            <a:off x="7481251" y="3458662"/>
            <a:ext cx="1501135" cy="1440180"/>
          </a:xfrm>
          <a:prstGeom prst="straightConnector1">
            <a:avLst/>
          </a:prstGeom>
          <a:noFill/>
          <a:ln cap="flat" cmpd="sng" w="57150">
            <a:solidFill>
              <a:srgbClr val="00B050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137" name="Google Shape;137;p8"/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cap="flat" cmpd="sng" w="57150">
            <a:solidFill>
              <a:srgbClr val="FFC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rPr>
              <a:t>Methods</a:t>
            </a:r>
            <a:endParaRPr/>
          </a:p>
        </p:txBody>
      </p:sp>
      <p:sp>
        <p:nvSpPr>
          <p:cNvPr id="138" name="Google Shape;138;p8"/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cap="flat" cmpd="sng" w="571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Machines</a:t>
            </a:r>
            <a:endParaRPr/>
          </a:p>
        </p:txBody>
      </p:sp>
      <p:sp>
        <p:nvSpPr>
          <p:cNvPr id="135" name="Google Shape;135;p8"/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cap="flat" cmpd="sng" w="57150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People</a:t>
            </a:r>
            <a:endParaRPr/>
          </a:p>
        </p:txBody>
      </p:sp>
      <p:sp>
        <p:nvSpPr>
          <p:cNvPr id="139" name="Google Shape;139;p8"/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cap="flat" cmpd="sng" w="57150">
            <a:solidFill>
              <a:srgbClr val="7030A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Materials</a:t>
            </a:r>
            <a:endParaRPr/>
          </a:p>
        </p:txBody>
      </p:sp>
      <p:sp>
        <p:nvSpPr>
          <p:cNvPr id="140" name="Google Shape;140;p8"/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cap="flat" cmpd="sng" w="57150">
            <a:solidFill>
              <a:srgbClr val="00B0F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00B0F0"/>
                </a:solidFill>
                <a:latin typeface="Arial"/>
                <a:ea typeface="Arial"/>
                <a:cs typeface="Arial"/>
                <a:sym typeface="Arial"/>
              </a:rPr>
              <a:t>Measurement</a:t>
            </a:r>
            <a:endParaRPr/>
          </a:p>
        </p:txBody>
      </p:sp>
      <p:sp>
        <p:nvSpPr>
          <p:cNvPr id="141" name="Google Shape;141;p8"/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cap="flat" cmpd="sng" w="57150">
            <a:solidFill>
              <a:srgbClr val="00B05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Environment</a:t>
            </a:r>
            <a:endParaRPr/>
          </a:p>
        </p:txBody>
      </p:sp>
      <p:sp>
        <p:nvSpPr>
          <p:cNvPr id="142" name="Google Shape;142;p8"/>
          <p:cNvSpPr txBox="1"/>
          <p:nvPr/>
        </p:nvSpPr>
        <p:spPr>
          <a:xfrm>
            <a:off x="9481377" y="3186787"/>
            <a:ext cx="2167200" cy="276900"/>
          </a:xfrm>
          <a:prstGeom prst="rect">
            <a:avLst/>
          </a:prstGeom>
          <a:noFill/>
          <a:ln cap="flat" cmpd="sng" w="5715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solidFill>
                  <a:schemeClr val="dk1"/>
                </a:solidFill>
              </a:rPr>
              <a:t>Stagnant</a:t>
            </a:r>
            <a:r>
              <a:rPr b="1" lang="en-GB" sz="1200">
                <a:solidFill>
                  <a:schemeClr val="dk1"/>
                </a:solidFill>
              </a:rPr>
              <a:t> sales </a:t>
            </a:r>
            <a:endParaRPr/>
          </a:p>
        </p:txBody>
      </p:sp>
      <p:sp>
        <p:nvSpPr>
          <p:cNvPr id="143" name="Google Shape;143;p8"/>
          <p:cNvSpPr txBox="1"/>
          <p:nvPr/>
        </p:nvSpPr>
        <p:spPr>
          <a:xfrm>
            <a:off x="6369413" y="4416742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COVID-19 </a:t>
            </a:r>
            <a:r>
              <a:rPr lang="en-GB" sz="1200">
                <a:solidFill>
                  <a:schemeClr val="dk1"/>
                </a:solidFill>
              </a:rPr>
              <a:t>disruptions</a:t>
            </a:r>
            <a:r>
              <a:rPr lang="en-GB" sz="1200">
                <a:solidFill>
                  <a:schemeClr val="dk1"/>
                </a:solidFill>
              </a:rPr>
              <a:t> 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144" name="Google Shape;144;p8"/>
          <p:cNvSpPr txBox="1"/>
          <p:nvPr/>
        </p:nvSpPr>
        <p:spPr>
          <a:xfrm>
            <a:off x="6377453" y="3799203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Reduced retail park footfall </a:t>
            </a:r>
            <a:endParaRPr/>
          </a:p>
        </p:txBody>
      </p:sp>
      <p:sp>
        <p:nvSpPr>
          <p:cNvPr id="145" name="Google Shape;145;p8"/>
          <p:cNvSpPr txBox="1"/>
          <p:nvPr/>
        </p:nvSpPr>
        <p:spPr>
          <a:xfrm>
            <a:off x="6405359" y="2241614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Limited staffing </a:t>
            </a:r>
            <a:endParaRPr/>
          </a:p>
        </p:txBody>
      </p:sp>
      <p:sp>
        <p:nvSpPr>
          <p:cNvPr id="146" name="Google Shape;146;p8"/>
          <p:cNvSpPr txBox="1"/>
          <p:nvPr/>
        </p:nvSpPr>
        <p:spPr>
          <a:xfrm>
            <a:off x="6405359" y="2814221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Lost of </a:t>
            </a:r>
            <a:r>
              <a:rPr lang="en-GB" sz="1200">
                <a:solidFill>
                  <a:schemeClr val="dk1"/>
                </a:solidFill>
              </a:rPr>
              <a:t>regular</a:t>
            </a:r>
            <a:r>
              <a:rPr lang="en-GB" sz="1200">
                <a:solidFill>
                  <a:schemeClr val="dk1"/>
                </a:solidFill>
              </a:rPr>
              <a:t> </a:t>
            </a:r>
            <a:r>
              <a:rPr lang="en-GB" sz="1200">
                <a:solidFill>
                  <a:schemeClr val="dk1"/>
                </a:solidFill>
              </a:rPr>
              <a:t>customers</a:t>
            </a:r>
            <a:r>
              <a:rPr lang="en-GB" sz="12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147" name="Google Shape;147;p8"/>
          <p:cNvSpPr txBox="1"/>
          <p:nvPr/>
        </p:nvSpPr>
        <p:spPr>
          <a:xfrm>
            <a:off x="3506303" y="4416742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Limited sales data </a:t>
            </a:r>
            <a:endParaRPr/>
          </a:p>
        </p:txBody>
      </p:sp>
      <p:sp>
        <p:nvSpPr>
          <p:cNvPr id="148" name="Google Shape;148;p8"/>
          <p:cNvSpPr txBox="1"/>
          <p:nvPr/>
        </p:nvSpPr>
        <p:spPr>
          <a:xfrm>
            <a:off x="3545260" y="3791588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Sales below 2019 levels </a:t>
            </a:r>
            <a:endParaRPr/>
          </a:p>
        </p:txBody>
      </p:sp>
      <p:sp>
        <p:nvSpPr>
          <p:cNvPr id="149" name="Google Shape;149;p8"/>
          <p:cNvSpPr txBox="1"/>
          <p:nvPr/>
        </p:nvSpPr>
        <p:spPr>
          <a:xfrm>
            <a:off x="614996" y="4389626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Limited</a:t>
            </a:r>
            <a:r>
              <a:rPr lang="en-GB" sz="1200">
                <a:solidFill>
                  <a:schemeClr val="dk1"/>
                </a:solidFill>
              </a:rPr>
              <a:t> product </a:t>
            </a:r>
            <a:r>
              <a:rPr lang="en-GB" sz="1200">
                <a:solidFill>
                  <a:schemeClr val="dk1"/>
                </a:solidFill>
              </a:rPr>
              <a:t>availability</a:t>
            </a:r>
            <a:r>
              <a:rPr lang="en-GB" sz="1200">
                <a:solidFill>
                  <a:schemeClr val="dk1"/>
                </a:solidFill>
              </a:rPr>
              <a:t> </a:t>
            </a:r>
            <a:endParaRPr/>
          </a:p>
        </p:txBody>
      </p:sp>
      <p:sp>
        <p:nvSpPr>
          <p:cNvPr id="150" name="Google Shape;150;p8"/>
          <p:cNvSpPr txBox="1"/>
          <p:nvPr/>
        </p:nvSpPr>
        <p:spPr>
          <a:xfrm>
            <a:off x="614996" y="3799203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Restricted organic ingredients </a:t>
            </a:r>
            <a:endParaRPr sz="1200"/>
          </a:p>
        </p:txBody>
      </p:sp>
      <p:sp>
        <p:nvSpPr>
          <p:cNvPr id="151" name="Google Shape;151;p8"/>
          <p:cNvSpPr txBox="1"/>
          <p:nvPr/>
        </p:nvSpPr>
        <p:spPr>
          <a:xfrm>
            <a:off x="3492003" y="2178258"/>
            <a:ext cx="2207700" cy="4617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Limited online ordering technology</a:t>
            </a:r>
            <a:endParaRPr sz="1200"/>
          </a:p>
        </p:txBody>
      </p:sp>
      <p:sp>
        <p:nvSpPr>
          <p:cNvPr id="152" name="Google Shape;152;p8"/>
          <p:cNvSpPr txBox="1"/>
          <p:nvPr/>
        </p:nvSpPr>
        <p:spPr>
          <a:xfrm>
            <a:off x="3519909" y="2814220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Limited digital sales system </a:t>
            </a:r>
            <a:endParaRPr/>
          </a:p>
        </p:txBody>
      </p:sp>
      <p:sp>
        <p:nvSpPr>
          <p:cNvPr id="153" name="Google Shape;153;p8"/>
          <p:cNvSpPr txBox="1"/>
          <p:nvPr/>
        </p:nvSpPr>
        <p:spPr>
          <a:xfrm>
            <a:off x="569555" y="2177470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Limited delivery servie</a:t>
            </a:r>
            <a:endParaRPr/>
          </a:p>
        </p:txBody>
      </p:sp>
      <p:sp>
        <p:nvSpPr>
          <p:cNvPr id="154" name="Google Shape;154;p8"/>
          <p:cNvSpPr txBox="1"/>
          <p:nvPr/>
        </p:nvSpPr>
        <p:spPr>
          <a:xfrm>
            <a:off x="606084" y="2797352"/>
            <a:ext cx="2207700" cy="276900"/>
          </a:xfrm>
          <a:prstGeom prst="rect">
            <a:avLst/>
          </a:prstGeom>
          <a:noFill/>
          <a:ln cap="flat" cmpd="sng" w="127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Limited pre ordering </a:t>
            </a:r>
            <a:endParaRPr/>
          </a:p>
        </p:txBody>
      </p:sp>
      <p:sp>
        <p:nvSpPr>
          <p:cNvPr id="155" name="Google Shape;155;p8"/>
          <p:cNvSpPr txBox="1"/>
          <p:nvPr>
            <p:ph idx="4294967295" type="title"/>
          </p:nvPr>
        </p:nvSpPr>
        <p:spPr>
          <a:xfrm>
            <a:off x="838200" y="74925"/>
            <a:ext cx="10515600" cy="13257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Cause and effect model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9"/>
          <p:cNvSpPr txBox="1"/>
          <p:nvPr>
            <p:ph type="title"/>
          </p:nvPr>
        </p:nvSpPr>
        <p:spPr>
          <a:xfrm>
            <a:off x="838200" y="563533"/>
            <a:ext cx="10515600" cy="930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GB" sz="3200" u="sng">
                <a:latin typeface="Arial"/>
                <a:ea typeface="Arial"/>
                <a:cs typeface="Arial"/>
                <a:sym typeface="Arial"/>
              </a:rPr>
              <a:t>Provide a summary of your Key Findings </a:t>
            </a:r>
            <a:br>
              <a:rPr b="1"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(approx. 30 seconds)</a:t>
            </a:r>
            <a:endParaRPr/>
          </a:p>
        </p:txBody>
      </p:sp>
      <p:sp>
        <p:nvSpPr>
          <p:cNvPr id="161" name="Google Shape;161;p9"/>
          <p:cNvSpPr txBox="1"/>
          <p:nvPr>
            <p:ph idx="1" type="body"/>
          </p:nvPr>
        </p:nvSpPr>
        <p:spPr>
          <a:xfrm>
            <a:off x="838200" y="2141537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Detail and discuss the key findings from your presentation:</a:t>
            </a:r>
            <a:endParaRPr/>
          </a:p>
          <a:p>
            <a:pPr indent="-1651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r>
              <a:t/>
            </a:r>
            <a:endParaRPr sz="1000"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1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Bakery have cash flow and low sales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2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3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2" marL="11430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Key Finding 4</a:t>
            </a:r>
            <a:r>
              <a:rPr lang="en-GB" sz="2400"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0"/>
          <p:cNvSpPr txBox="1"/>
          <p:nvPr>
            <p:ph type="title"/>
          </p:nvPr>
        </p:nvSpPr>
        <p:spPr>
          <a:xfrm>
            <a:off x="838200" y="365125"/>
            <a:ext cx="10515600" cy="7969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Reference List:</a:t>
            </a:r>
            <a:endParaRPr/>
          </a:p>
        </p:txBody>
      </p:sp>
      <p:sp>
        <p:nvSpPr>
          <p:cNvPr id="167" name="Google Shape;167;p10"/>
          <p:cNvSpPr txBox="1"/>
          <p:nvPr>
            <p:ph idx="1" type="body"/>
          </p:nvPr>
        </p:nvSpPr>
        <p:spPr>
          <a:xfrm>
            <a:off x="734683" y="146036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0000" lnSpcReduction="2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latin typeface="Arial"/>
                <a:ea typeface="Arial"/>
                <a:cs typeface="Arial"/>
                <a:sym typeface="Arial"/>
              </a:rPr>
              <a:t>Sources on PESTEL method </a:t>
            </a:r>
            <a:endParaRPr sz="1300" u="sng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https://blog.oxfordcollegeofmarketing.com/2016/06/30/pestel-analysis/</a:t>
            </a:r>
            <a:r>
              <a:rPr lang="en-GB" sz="1300">
                <a:latin typeface="Arial"/>
                <a:ea typeface="Arial"/>
                <a:cs typeface="Arial"/>
                <a:sym typeface="Arial"/>
              </a:rPr>
              <a:t>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https://www.cipd.org/uk/knowledge/factsheets/pestle-analysis-factsheet/</a:t>
            </a:r>
            <a:r>
              <a:rPr lang="en-GB" sz="1300">
                <a:latin typeface="Arial"/>
                <a:ea typeface="Arial"/>
                <a:cs typeface="Arial"/>
                <a:sym typeface="Arial"/>
              </a:rPr>
              <a:t>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https://www.appinio.com/en-gb/blog/market-research/pestel-analysis</a:t>
            </a:r>
            <a:r>
              <a:rPr lang="en-GB" sz="1300">
                <a:latin typeface="Arial"/>
                <a:ea typeface="Arial"/>
                <a:cs typeface="Arial"/>
                <a:sym typeface="Arial"/>
              </a:rPr>
              <a:t>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latin typeface="Arial"/>
                <a:ea typeface="Arial"/>
                <a:cs typeface="Arial"/>
                <a:sym typeface="Arial"/>
              </a:rPr>
              <a:t>Sources on the cause and effect model (fishbone) </a:t>
            </a:r>
            <a:endParaRPr sz="1300" u="sng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3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https://asq.org/quality-resources/fishbone?srsltid=AU7gw4VaQjrlL37_zmkmW3WTQKiMmTreDV15VXaQ790Hil0Z0KjhCN1o</a:t>
            </a:r>
            <a:r>
              <a:rPr lang="en-GB" sz="1300">
                <a:latin typeface="Arial"/>
                <a:ea typeface="Arial"/>
                <a:cs typeface="Arial"/>
                <a:sym typeface="Arial"/>
              </a:rPr>
              <a:t>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https://pmc.ncbi.nlm.nih.gov/articles/PMC11077513/</a:t>
            </a:r>
            <a:r>
              <a:rPr lang="en-GB" sz="1300">
                <a:latin typeface="Arial"/>
                <a:ea typeface="Arial"/>
                <a:cs typeface="Arial"/>
                <a:sym typeface="Arial"/>
              </a:rPr>
              <a:t> 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>
                <a:latin typeface="Arial"/>
                <a:ea typeface="Arial"/>
                <a:cs typeface="Arial"/>
                <a:sym typeface="Arial"/>
              </a:rPr>
              <a:t>Source for photo: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lang="en-GB" sz="13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https://www.dola.com/chat/</a:t>
            </a:r>
            <a:r>
              <a:rPr lang="en-GB" sz="1300">
                <a:latin typeface="Arial"/>
                <a:ea typeface="Arial"/>
                <a:cs typeface="Arial"/>
                <a:sym typeface="Arial"/>
              </a:rPr>
              <a:t> </a:t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6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br>
              <a:rPr b="1" lang="en-GB">
                <a:latin typeface="Arial"/>
                <a:ea typeface="Arial"/>
                <a:cs typeface="Arial"/>
                <a:sym typeface="Arial"/>
              </a:rPr>
            </a:br>
            <a:endParaRPr b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3" name="Google Shape;173;p11"/>
          <p:cNvSpPr txBox="1"/>
          <p:nvPr>
            <p:ph idx="1" type="body"/>
          </p:nvPr>
        </p:nvSpPr>
        <p:spPr>
          <a:xfrm>
            <a:off x="838200" y="2424023"/>
            <a:ext cx="10515600" cy="157000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08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b="1" lang="en-GB" sz="4800">
                <a:latin typeface="Arial"/>
                <a:ea typeface="Arial"/>
                <a:cs typeface="Arial"/>
                <a:sym typeface="Arial"/>
              </a:rPr>
              <a:t>Thank you for listening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2"/>
          <p:cNvSpPr txBox="1"/>
          <p:nvPr>
            <p:ph idx="1" type="body"/>
          </p:nvPr>
        </p:nvSpPr>
        <p:spPr>
          <a:xfrm>
            <a:off x="769121" y="1495426"/>
            <a:ext cx="10584679" cy="46815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08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t/>
            </a:r>
            <a:endParaRPr sz="48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Questions &amp; Answers on Collaboration ..." id="179" name="Google Shape;179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85871" y="2087592"/>
            <a:ext cx="6551427" cy="2737628"/>
          </a:xfrm>
          <a:prstGeom prst="rect">
            <a:avLst/>
          </a:prstGeom>
          <a:noFill/>
          <a:ln cap="flat" cmpd="sng" w="5715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2024-01-29T11:42:05Z</dcterms:created>
  <dc:creator>Olu Adegbite</dc:creato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