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handoutMasterIdLst>
    <p:handoutMasterId r:id="rId66"/>
  </p:handoutMasterIdLst>
  <p:sldIdLst>
    <p:sldId id="260" r:id="rId5"/>
    <p:sldId id="450" r:id="rId6"/>
    <p:sldId id="451" r:id="rId7"/>
    <p:sldId id="563" r:id="rId8"/>
    <p:sldId id="645" r:id="rId9"/>
    <p:sldId id="626" r:id="rId10"/>
    <p:sldId id="629" r:id="rId11"/>
    <p:sldId id="627" r:id="rId12"/>
    <p:sldId id="628" r:id="rId13"/>
    <p:sldId id="634" r:id="rId14"/>
    <p:sldId id="641" r:id="rId15"/>
    <p:sldId id="633" r:id="rId16"/>
    <p:sldId id="646" r:id="rId17"/>
    <p:sldId id="668" r:id="rId18"/>
    <p:sldId id="647" r:id="rId19"/>
    <p:sldId id="648" r:id="rId20"/>
    <p:sldId id="649" r:id="rId21"/>
    <p:sldId id="667" r:id="rId22"/>
    <p:sldId id="650" r:id="rId23"/>
    <p:sldId id="651" r:id="rId24"/>
    <p:sldId id="652" r:id="rId25"/>
    <p:sldId id="653" r:id="rId26"/>
    <p:sldId id="654" r:id="rId27"/>
    <p:sldId id="655" r:id="rId28"/>
    <p:sldId id="661" r:id="rId29"/>
    <p:sldId id="663" r:id="rId30"/>
    <p:sldId id="664" r:id="rId31"/>
    <p:sldId id="656" r:id="rId32"/>
    <p:sldId id="657" r:id="rId33"/>
    <p:sldId id="659" r:id="rId34"/>
    <p:sldId id="642" r:id="rId35"/>
    <p:sldId id="666" r:id="rId36"/>
    <p:sldId id="662" r:id="rId37"/>
    <p:sldId id="669" r:id="rId38"/>
    <p:sldId id="453" r:id="rId39"/>
    <p:sldId id="455" r:id="rId40"/>
    <p:sldId id="456" r:id="rId41"/>
    <p:sldId id="457" r:id="rId42"/>
    <p:sldId id="452" r:id="rId43"/>
    <p:sldId id="458" r:id="rId44"/>
    <p:sldId id="670" r:id="rId45"/>
    <p:sldId id="671" r:id="rId46"/>
    <p:sldId id="672" r:id="rId47"/>
    <p:sldId id="673" r:id="rId48"/>
    <p:sldId id="674" r:id="rId49"/>
    <p:sldId id="675" r:id="rId50"/>
    <p:sldId id="676" r:id="rId51"/>
    <p:sldId id="459" r:id="rId52"/>
    <p:sldId id="678" r:id="rId53"/>
    <p:sldId id="679" r:id="rId54"/>
    <p:sldId id="680" r:id="rId55"/>
    <p:sldId id="681" r:id="rId56"/>
    <p:sldId id="682" r:id="rId57"/>
    <p:sldId id="683" r:id="rId58"/>
    <p:sldId id="684" r:id="rId59"/>
    <p:sldId id="685" r:id="rId60"/>
    <p:sldId id="686" r:id="rId61"/>
    <p:sldId id="677" r:id="rId62"/>
    <p:sldId id="687" r:id="rId63"/>
    <p:sldId id="658"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34"/>
    <p:restoredTop sz="87007"/>
  </p:normalViewPr>
  <p:slideViewPr>
    <p:cSldViewPr snapToGrid="0">
      <p:cViewPr varScale="1">
        <p:scale>
          <a:sx n="32" d="100"/>
          <a:sy n="32" d="100"/>
        </p:scale>
        <p:origin x="1256" y="2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handoutMaster" Target="handoutMasters/handout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07/10/2026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self-care techniques for improved outcomes for patients affected by long-term conditions</a:t>
            </a:r>
          </a:p>
        </p:txBody>
      </p:sp>
      <p:sp>
        <p:nvSpPr>
          <p:cNvPr id="4" name="Slide Number Placeholder 3"/>
          <p:cNvSpPr>
            <a:spLocks noGrp="1"/>
          </p:cNvSpPr>
          <p:nvPr>
            <p:ph type="sldNum" sz="quarter" idx="5"/>
          </p:nvPr>
        </p:nvSpPr>
        <p:spPr/>
        <p:txBody>
          <a:bodyPr/>
          <a:lstStyle/>
          <a:p>
            <a:fld id="{17EA8173-6EA7-483C-A1E0-CFB4950086E9}" type="slidenum">
              <a:rPr lang="en-GB" smtClean="0"/>
              <a:t>11</a:t>
            </a:fld>
            <a:endParaRPr lang="en-GB"/>
          </a:p>
        </p:txBody>
      </p:sp>
    </p:spTree>
    <p:extLst>
      <p:ext uri="{BB962C8B-B14F-4D97-AF65-F5344CB8AC3E}">
        <p14:creationId xmlns:p14="http://schemas.microsoft.com/office/powerpoint/2010/main" val="2967278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4642761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endParaRPr lang="en-US" b="0" i="0" dirty="0">
              <a:solidFill>
                <a:srgbClr val="0D0D0D"/>
              </a:solidFill>
              <a:effectLst/>
              <a:highlight>
                <a:srgbClr val="FFFFFF"/>
              </a:highlight>
              <a:latin typeface="Söhne"/>
            </a:endParaRPr>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20802891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20</a:t>
            </a:fld>
            <a:endParaRPr lang="en-GB"/>
          </a:p>
        </p:txBody>
      </p:sp>
    </p:spTree>
    <p:extLst>
      <p:ext uri="{BB962C8B-B14F-4D97-AF65-F5344CB8AC3E}">
        <p14:creationId xmlns:p14="http://schemas.microsoft.com/office/powerpoint/2010/main" val="3644945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3664843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20218701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2 begins</a:t>
            </a:r>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5084710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Part 2</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2333008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07/10/2026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07/10/2026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england.nhs.uk/personalisedcare/comprehensive-model-of-personalised-car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england.nhs.uk/personalisedcare/comprehensive-model-of-personalised-c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q_sWiwI3yP0"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mayoclinic.org/diseases-conditions/dementia/symptoms-causes/syc-20352013"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cks.nice.org.uk/topics/dementia/management/follow-up-of-confirmed-dementia-in-primary-care/" TargetMode="External"/><Relationship Id="rId2" Type="http://schemas.openxmlformats.org/officeDocument/2006/relationships/hyperlink" Target="https://cks.nice.org.uk/topics/dementia/background-information/cause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thelancet.com/journals/eclinm/article/PIIS2589-5370(22)00310-8/fulltext#seccesectitle0001"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who.int/data/gho/indicator-metadata-registry/imr-details/158#:~:text=Definition%3A-,One%20DALY%20represents%20the%20loss%20of%20the%20equivalent%20of%20one,health%20condition%20in%20a%20population."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england.nhs.uk/wp-content/uploads/2020/03/supported-self-management-summary-guide.pdf"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www.england.nhs.uk/wp-content/uploads/2018/01/implementation-guide-and-resource-pack-dementia-guide.pdf"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england.nhs.uk/2022/12/nhs-launches-new-dementia-diagnosis-driv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v=2bhcqzPq15o"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youtube.com/watch?v=1I6foDFJd5Y" TargetMode="External"/><Relationship Id="rId5" Type="http://schemas.openxmlformats.org/officeDocument/2006/relationships/hyperlink" Target="https://www.youtube.com/watch?v=2M3tKFajs90" TargetMode="External"/><Relationship Id="rId4" Type="http://schemas.openxmlformats.org/officeDocument/2006/relationships/hyperlink" Target="https://www.youtube.com/watch?v=jaXIMxMUXMo"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hindawi.com/journals/jdr/2017/1478294/"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statista.com/statistics/374436/average-worldwide-cost-per-diabetes-patient-by-region/" TargetMode="External"/><Relationship Id="rId2" Type="http://schemas.openxmlformats.org/officeDocument/2006/relationships/hyperlink" Target="https://www.thelancet.com/journals/landia/article/PIIS2213-8587(18)30317-6/fulltext"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england.nhs.uk/wp-content/uploads/2020/03/supported-self-management-summary-guide.pdf" TargetMode="External"/><Relationship Id="rId2" Type="http://schemas.openxmlformats.org/officeDocument/2006/relationships/hyperlink" Target="https://www.england.nhs.uk/wp-content/uploads/2022/11/B1628-six-principles-of-good-peer-support-for-people-living-with-type-1-diabetes.pdf" TargetMode="External"/><Relationship Id="rId1" Type="http://schemas.openxmlformats.org/officeDocument/2006/relationships/slideLayout" Target="../slideLayouts/slideLayout2.xml"/><Relationship Id="rId4" Type="http://schemas.openxmlformats.org/officeDocument/2006/relationships/hyperlink" Target="https://www.nhsgrampiandiabetes.scot.nhs.uk/your-diabetes/type-2-2/" TargetMode="External"/></Relationships>
</file>

<file path=ppt/slides/_rels/slide46.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98836/National_Service_Framework_for_Diabetes.pdf"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www.youtube.com/watch?v=uUwFUGfMuaA"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hyperlink" Target="https://academic.oup.com/bmb/article/73-74/1/1/332342"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hyperlink" Target="https://academic.oup.com/schizophreniabulletin/article/44/6/1195/4995547#122707944" TargetMode="Externa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mentalhealth.org.uk/explore-mental-health/a-z-topics/self-management-mental-ill-health"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98051/National_Service_Framework_for_Mental_Health.pdf"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s://www.mentalhealth.org.uk/explore-mental-health/a-z-topics/self-management-mental-ill-health" TargetMode="External"/><Relationship Id="rId2" Type="http://schemas.openxmlformats.org/officeDocument/2006/relationships/hyperlink" Target="https://www.thelancet.com/journals/landia/article/PIIS2213-8587(18)30317-6/fulltext" TargetMode="External"/><Relationship Id="rId1" Type="http://schemas.openxmlformats.org/officeDocument/2006/relationships/slideLayout" Target="../slideLayouts/slideLayout2.xml"/><Relationship Id="rId5" Type="http://schemas.openxmlformats.org/officeDocument/2006/relationships/hyperlink" Target="https://www.england.nhs.uk/wp-content/uploads/2022/11/B1628-six-principles-of-good-peer-support-for-people-living-with-type-1-diabetes.pdf" TargetMode="External"/><Relationship Id="rId4" Type="http://schemas.openxmlformats.org/officeDocument/2006/relationships/hyperlink" Target="https://doi.org/10.1016/j.eclinm.2022.101580"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1I6foDFJd5Y" TargetMode="External"/><Relationship Id="rId2" Type="http://schemas.openxmlformats.org/officeDocument/2006/relationships/hyperlink" Target="https://doi.org/10.1093/bmb/ldh046" TargetMode="External"/><Relationship Id="rId1" Type="http://schemas.openxmlformats.org/officeDocument/2006/relationships/slideLayout" Target="../slideLayouts/slideLayout2.xml"/><Relationship Id="rId4" Type="http://schemas.openxmlformats.org/officeDocument/2006/relationships/hyperlink" Target="https://www.statista.com/statistics/374436/average-worldwide-cost-per-diabetes-patient-by-reg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2"/>
            <a:ext cx="7992888" cy="1440160"/>
          </a:xfrm>
        </p:spPr>
        <p:txBody>
          <a:bodyPr>
            <a:noAutofit/>
          </a:bodyPr>
          <a:lstStyle/>
          <a:p>
            <a:r>
              <a:rPr lang="en-GB" sz="3600" b="1" i="1" dirty="0">
                <a:solidFill>
                  <a:schemeClr val="bg1"/>
                </a:solidFill>
              </a:rPr>
              <a:t>Community Care and Management of Longer-term Conditions</a:t>
            </a:r>
            <a:br>
              <a:rPr lang="en-GB" sz="3600" b="1" i="1" dirty="0">
                <a:solidFill>
                  <a:schemeClr val="bg1"/>
                </a:solidFill>
              </a:rPr>
            </a:br>
            <a:br>
              <a:rPr lang="en-GB" sz="3600" b="1" i="1" dirty="0">
                <a:solidFill>
                  <a:schemeClr val="bg1"/>
                </a:solidFill>
              </a:rPr>
            </a:br>
            <a:r>
              <a:rPr lang="en-GB" sz="3600" b="1" i="1" dirty="0">
                <a:solidFill>
                  <a:schemeClr val="bg1"/>
                </a:solidFill>
              </a:rPr>
              <a:t>Specific Long-term conditions</a:t>
            </a:r>
            <a:br>
              <a:rPr lang="en-GB" sz="3600" b="1" i="1" dirty="0">
                <a:solidFill>
                  <a:schemeClr val="bg1"/>
                </a:solidFill>
              </a:rPr>
            </a:br>
            <a:br>
              <a:rPr lang="en-GB" sz="3600" b="1" i="1" dirty="0">
                <a:solidFill>
                  <a:schemeClr val="bg1"/>
                </a:solidFill>
              </a:rPr>
            </a:br>
            <a:r>
              <a:rPr lang="en-GB" sz="3200" b="1" dirty="0">
                <a:solidFill>
                  <a:prstClr val="white"/>
                </a:solidFill>
                <a:latin typeface="Arial" panose="020B0604020202020204" pitchFamily="34" charset="0"/>
                <a:cs typeface="Arial" panose="020B0604020202020204" pitchFamily="34" charset="0"/>
              </a:rPr>
              <a:t>Week 7</a:t>
            </a: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556149" y="1417638"/>
            <a:ext cx="8229600" cy="4348855"/>
          </a:xfrm>
        </p:spPr>
        <p:txBody>
          <a:bodyPr>
            <a:noAutofit/>
          </a:bodyPr>
          <a:lstStyle/>
          <a:p>
            <a:pPr marL="0" indent="0">
              <a:buNone/>
            </a:pPr>
            <a:r>
              <a:rPr lang="en-GB" sz="1800" dirty="0">
                <a:cs typeface="Arial" panose="020B0604020202020204" pitchFamily="34" charset="0"/>
              </a:rPr>
              <a:t>Upon successful completion of this module, student should be able to: </a:t>
            </a:r>
          </a:p>
          <a:p>
            <a:pPr marL="0" indent="0">
              <a:buNone/>
            </a:pPr>
            <a:endParaRPr lang="en-GB" sz="1800" dirty="0">
              <a:cs typeface="Arial" panose="020B0604020202020204" pitchFamily="34" charset="0"/>
            </a:endParaRPr>
          </a:p>
          <a:p>
            <a:pPr lvl="0" algn="just" rtl="0">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evaluate the physical, psychological, and social impact on individuals and families living with a long-term condition(s) and its treatment.</a:t>
            </a:r>
            <a:endParaRPr lang="en-GB" sz="1800" dirty="0">
              <a:effectLst/>
              <a:ea typeface="Calibri" panose="020F0502020204030204" pitchFamily="34" charset="0"/>
              <a:cs typeface="Arial" panose="020B0604020202020204" pitchFamily="34" charset="0"/>
            </a:endParaRPr>
          </a:p>
          <a:p>
            <a:pPr lvl="0" algn="just">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assess the key areas of local and national political, health and social care agendas and initiatives relating to long term conditions.</a:t>
            </a:r>
            <a:endParaRPr lang="en-GB" sz="1800" dirty="0">
              <a:effectLst/>
              <a:ea typeface="Calibri" panose="020F0502020204030204" pitchFamily="34" charset="0"/>
              <a:cs typeface="Arial" panose="020B0604020202020204" pitchFamily="34" charset="0"/>
            </a:endParaRPr>
          </a:p>
          <a:p>
            <a:pPr lvl="0" algn="just">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evaluate the skills, values and behaviours required to provide co-productive and traditional models of care as appropriate.</a:t>
            </a:r>
            <a:endParaRPr lang="en-GB" sz="1800" dirty="0">
              <a:effectLst/>
              <a:ea typeface="Calibri" panose="020F0502020204030204" pitchFamily="34" charset="0"/>
              <a:cs typeface="Arial" panose="020B0604020202020204" pitchFamily="34" charset="0"/>
            </a:endParaRPr>
          </a:p>
          <a:p>
            <a:pPr lvl="0" algn="just">
              <a:spcAft>
                <a:spcPts val="1000"/>
              </a:spcAft>
              <a:buFont typeface="Wingdings" panose="05000000000000000000" pitchFamily="2" charset="2"/>
              <a:buChar char="§"/>
            </a:pPr>
            <a:r>
              <a:rPr lang="en-GB" sz="1800" dirty="0">
                <a:effectLst/>
                <a:ea typeface="Arial" panose="020B0604020202020204" pitchFamily="34" charset="0"/>
                <a:cs typeface="Arial" panose="020B0604020202020204" pitchFamily="34" charset="0"/>
              </a:rPr>
              <a:t>Critically analyse the contribution of empirical evidence and local, national, and international guidelines to informing the delivery of ‘whole person’ care and self-management support for individuals with long term conditions.</a:t>
            </a:r>
            <a:endParaRPr lang="en-GB" sz="1800" dirty="0">
              <a:effectLst/>
              <a:ea typeface="Calibri" panose="020F050202020403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a:bodyPr>
          <a:lstStyle/>
          <a:p>
            <a:pPr>
              <a:lnSpc>
                <a:spcPct val="110000"/>
              </a:lnSpc>
            </a:pPr>
            <a:r>
              <a:rPr lang="en-GB" sz="2400" dirty="0">
                <a:latin typeface="+mj-lt"/>
                <a:cs typeface="Arial" panose="020B0604020202020204" pitchFamily="34" charset="0"/>
              </a:rPr>
              <a:t>Understand the requirements of the assessment.</a:t>
            </a:r>
          </a:p>
          <a:p>
            <a:pPr>
              <a:lnSpc>
                <a:spcPct val="110000"/>
              </a:lnSpc>
            </a:pPr>
            <a:r>
              <a:rPr lang="en-GB" sz="2400" dirty="0">
                <a:latin typeface="+mj-lt"/>
                <a:cs typeface="Arial" panose="020B0604020202020204" pitchFamily="34" charset="0"/>
              </a:rPr>
              <a:t>Gain an in depth understanding of specific </a:t>
            </a:r>
            <a:r>
              <a:rPr lang="en-GB" sz="2400" dirty="0" err="1">
                <a:latin typeface="+mj-lt"/>
                <a:cs typeface="Arial" panose="020B0604020202020204" pitchFamily="34" charset="0"/>
              </a:rPr>
              <a:t>LTC</a:t>
            </a:r>
            <a:r>
              <a:rPr lang="en-GB" sz="2400" dirty="0">
                <a:latin typeface="+mj-lt"/>
                <a:cs typeface="Arial" panose="020B0604020202020204" pitchFamily="34" charset="0"/>
              </a:rPr>
              <a:t> and their diagnosis, treatment, management and treatment in the UK.</a:t>
            </a:r>
          </a:p>
          <a:p>
            <a:pPr>
              <a:lnSpc>
                <a:spcPct val="110000"/>
              </a:lnSpc>
            </a:pPr>
            <a:r>
              <a:rPr lang="en-GB" sz="2400" dirty="0">
                <a:latin typeface="+mj-lt"/>
                <a:cs typeface="Arial" panose="020B0604020202020204" pitchFamily="34" charset="0"/>
              </a:rPr>
              <a:t>Explore the impact of </a:t>
            </a:r>
            <a:r>
              <a:rPr lang="en-GB" sz="2400" dirty="0" err="1">
                <a:latin typeface="+mj-lt"/>
                <a:cs typeface="Arial" panose="020B0604020202020204" pitchFamily="34" charset="0"/>
              </a:rPr>
              <a:t>LTC</a:t>
            </a:r>
            <a:r>
              <a:rPr lang="en-GB" sz="2400" dirty="0">
                <a:latin typeface="+mj-lt"/>
                <a:cs typeface="Arial" panose="020B0604020202020204" pitchFamily="34" charset="0"/>
              </a:rPr>
              <a:t> on people and their families.</a:t>
            </a:r>
          </a:p>
          <a:p>
            <a:pPr>
              <a:lnSpc>
                <a:spcPct val="110000"/>
              </a:lnSpc>
            </a:pPr>
            <a:r>
              <a:rPr lang="en-GB" sz="2400" dirty="0">
                <a:latin typeface="+mj-lt"/>
                <a:cs typeface="Arial" panose="020B0604020202020204" pitchFamily="34" charset="0"/>
              </a:rPr>
              <a:t>Consider policies and legislation that might be relevant to conditions.</a:t>
            </a:r>
          </a:p>
          <a:p>
            <a:pPr>
              <a:lnSpc>
                <a:spcPct val="110000"/>
              </a:lnSpc>
            </a:pPr>
            <a:r>
              <a:rPr lang="en-GB" sz="2400" dirty="0">
                <a:latin typeface="+mj-lt"/>
                <a:cs typeface="Arial" panose="020B0604020202020204" pitchFamily="34" charset="0"/>
              </a:rPr>
              <a:t>Identify benefits of specific care models.</a:t>
            </a:r>
          </a:p>
          <a:p>
            <a:pPr>
              <a:lnSpc>
                <a:spcPct val="110000"/>
              </a:lnSpc>
            </a:pPr>
            <a:r>
              <a:rPr lang="en-GB" sz="2400" dirty="0">
                <a:latin typeface="+mj-lt"/>
                <a:cs typeface="Arial" panose="020B0604020202020204" pitchFamily="34" charset="0"/>
              </a:rPr>
              <a:t>Highlight examples of person centred care and explain advantages</a:t>
            </a:r>
          </a:p>
          <a:p>
            <a:pPr marL="0" indent="0">
              <a:buNone/>
            </a:pPr>
            <a:endParaRPr lang="en-GB" sz="2400" dirty="0">
              <a:latin typeface="+mj-lt"/>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dirty="0">
                <a:solidFill>
                  <a:schemeClr val="tx1"/>
                </a:solidFill>
              </a:rPr>
              <a:t>What does the assessment entail?</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3EB1C-E85E-966D-1808-4EF1AB0E106B}"/>
              </a:ext>
            </a:extLst>
          </p:cNvPr>
          <p:cNvSpPr>
            <a:spLocks noGrp="1"/>
          </p:cNvSpPr>
          <p:nvPr>
            <p:ph type="title"/>
          </p:nvPr>
        </p:nvSpPr>
        <p:spPr/>
        <p:txBody>
          <a:bodyPr/>
          <a:lstStyle/>
          <a:p>
            <a:r>
              <a:rPr lang="en-GB" b="1"/>
              <a:t>Recap</a:t>
            </a:r>
          </a:p>
        </p:txBody>
      </p:sp>
      <p:sp>
        <p:nvSpPr>
          <p:cNvPr id="3" name="Content Placeholder 2">
            <a:extLst>
              <a:ext uri="{FF2B5EF4-FFF2-40B4-BE49-F238E27FC236}">
                <a16:creationId xmlns:a16="http://schemas.microsoft.com/office/drawing/2014/main" id="{25DFF506-74E5-04EB-DB11-D7AB46D80CCD}"/>
              </a:ext>
            </a:extLst>
          </p:cNvPr>
          <p:cNvSpPr>
            <a:spLocks noGrp="1"/>
          </p:cNvSpPr>
          <p:nvPr>
            <p:ph idx="1"/>
          </p:nvPr>
        </p:nvSpPr>
        <p:spPr/>
        <p:txBody>
          <a:bodyPr>
            <a:normAutofit/>
          </a:bodyPr>
          <a:lstStyle/>
          <a:p>
            <a:pPr marL="0" indent="0">
              <a:buNone/>
            </a:pPr>
            <a:r>
              <a:rPr lang="en-GB" dirty="0"/>
              <a:t>Long term conditions are generally not transmissible.</a:t>
            </a:r>
          </a:p>
          <a:p>
            <a:pPr marL="0" indent="0">
              <a:buNone/>
            </a:pPr>
            <a:r>
              <a:rPr lang="en-GB" dirty="0"/>
              <a:t>They can be </a:t>
            </a:r>
          </a:p>
          <a:p>
            <a:r>
              <a:rPr lang="en-GB" dirty="0"/>
              <a:t>Physical</a:t>
            </a:r>
          </a:p>
          <a:p>
            <a:r>
              <a:rPr lang="en-GB" dirty="0"/>
              <a:t>Mental</a:t>
            </a:r>
          </a:p>
          <a:p>
            <a:r>
              <a:rPr lang="en-GB" dirty="0"/>
              <a:t>Combination</a:t>
            </a:r>
          </a:p>
        </p:txBody>
      </p:sp>
    </p:spTree>
    <p:extLst>
      <p:ext uri="{BB962C8B-B14F-4D97-AF65-F5344CB8AC3E}">
        <p14:creationId xmlns:p14="http://schemas.microsoft.com/office/powerpoint/2010/main" val="1521516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BFC3-A853-9B2D-A5DF-A2A932B08C83}"/>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64F14F38-CB34-E1BF-0CA0-3C77F42B837F}"/>
              </a:ext>
            </a:extLst>
          </p:cNvPr>
          <p:cNvSpPr>
            <a:spLocks noGrp="1"/>
          </p:cNvSpPr>
          <p:nvPr>
            <p:ph idx="1"/>
          </p:nvPr>
        </p:nvSpPr>
        <p:spPr/>
        <p:txBody>
          <a:bodyPr>
            <a:normAutofit/>
          </a:bodyPr>
          <a:lstStyle/>
          <a:p>
            <a:pPr marL="0" indent="0">
              <a:buNone/>
            </a:pPr>
            <a:r>
              <a:rPr lang="en-GB" dirty="0"/>
              <a:t>To increase the awareness of a specific long term condition, </a:t>
            </a:r>
          </a:p>
          <a:p>
            <a:pPr marL="0" indent="0">
              <a:buNone/>
            </a:pPr>
            <a:r>
              <a:rPr lang="en-GB" dirty="0"/>
              <a:t>Your task is to prepare an individual presentation focusing on the </a:t>
            </a:r>
            <a:r>
              <a:rPr lang="en-GB" b="1" dirty="0"/>
              <a:t>diagnosis, assessment, treatment, management,</a:t>
            </a:r>
            <a:r>
              <a:rPr lang="en-GB" dirty="0"/>
              <a:t> and </a:t>
            </a:r>
            <a:r>
              <a:rPr lang="en-GB" b="1" dirty="0"/>
              <a:t>prevention</a:t>
            </a:r>
            <a:r>
              <a:rPr lang="en-GB" dirty="0"/>
              <a:t> of a specific long term health conditions in the UK. </a:t>
            </a:r>
          </a:p>
          <a:p>
            <a:endParaRPr lang="en-GB" dirty="0"/>
          </a:p>
          <a:p>
            <a:endParaRPr lang="en-GB" dirty="0"/>
          </a:p>
        </p:txBody>
      </p:sp>
    </p:spTree>
    <p:extLst>
      <p:ext uri="{BB962C8B-B14F-4D97-AF65-F5344CB8AC3E}">
        <p14:creationId xmlns:p14="http://schemas.microsoft.com/office/powerpoint/2010/main" val="108018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dirty="0">
                <a:solidFill>
                  <a:schemeClr val="tx1"/>
                </a:solidFill>
              </a:rPr>
              <a:t>What must the slides contain?</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15169" y="3767215"/>
            <a:ext cx="1461166" cy="1364080"/>
          </a:xfrm>
          <a:prstGeom prst="rect">
            <a:avLst/>
          </a:prstGeom>
        </p:spPr>
      </p:pic>
    </p:spTree>
    <p:extLst>
      <p:ext uri="{BB962C8B-B14F-4D97-AF65-F5344CB8AC3E}">
        <p14:creationId xmlns:p14="http://schemas.microsoft.com/office/powerpoint/2010/main" val="2554815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7876A-4C84-C9F9-52C4-AC02D888F1F3}"/>
              </a:ext>
            </a:extLst>
          </p:cNvPr>
          <p:cNvSpPr>
            <a:spLocks noGrp="1"/>
          </p:cNvSpPr>
          <p:nvPr>
            <p:ph type="title"/>
          </p:nvPr>
        </p:nvSpPr>
        <p:spPr>
          <a:xfrm>
            <a:off x="457200" y="274638"/>
            <a:ext cx="8229600" cy="293533"/>
          </a:xfrm>
        </p:spPr>
        <p:txBody>
          <a:bodyPr>
            <a:normAutofit fontScale="90000"/>
          </a:bodyPr>
          <a:lstStyle/>
          <a:p>
            <a:endParaRPr lang="en-GB" b="1" dirty="0"/>
          </a:p>
        </p:txBody>
      </p:sp>
      <p:sp>
        <p:nvSpPr>
          <p:cNvPr id="3" name="Content Placeholder 2">
            <a:extLst>
              <a:ext uri="{FF2B5EF4-FFF2-40B4-BE49-F238E27FC236}">
                <a16:creationId xmlns:a16="http://schemas.microsoft.com/office/drawing/2014/main" id="{161ABFD5-C8BE-1562-635D-E7B3742B0512}"/>
              </a:ext>
            </a:extLst>
          </p:cNvPr>
          <p:cNvSpPr>
            <a:spLocks noGrp="1"/>
          </p:cNvSpPr>
          <p:nvPr>
            <p:ph idx="1"/>
          </p:nvPr>
        </p:nvSpPr>
        <p:spPr/>
        <p:txBody>
          <a:bodyPr>
            <a:normAutofit/>
          </a:bodyPr>
          <a:lstStyle/>
          <a:p>
            <a:endParaRPr lang="en-GB"/>
          </a:p>
          <a:p>
            <a:endParaRPr lang="en-GB"/>
          </a:p>
        </p:txBody>
      </p:sp>
      <p:sp>
        <p:nvSpPr>
          <p:cNvPr id="5" name="TextBox 4">
            <a:extLst>
              <a:ext uri="{FF2B5EF4-FFF2-40B4-BE49-F238E27FC236}">
                <a16:creationId xmlns:a16="http://schemas.microsoft.com/office/drawing/2014/main" id="{DC1A1035-50D6-4A9F-F918-2BA4776D4489}"/>
              </a:ext>
            </a:extLst>
          </p:cNvPr>
          <p:cNvSpPr txBox="1"/>
          <p:nvPr/>
        </p:nvSpPr>
        <p:spPr>
          <a:xfrm>
            <a:off x="755576" y="1085250"/>
            <a:ext cx="7272808" cy="4431983"/>
          </a:xfrm>
          <a:prstGeom prst="rect">
            <a:avLst/>
          </a:prstGeom>
          <a:noFill/>
        </p:spPr>
        <p:txBody>
          <a:bodyPr wrap="square">
            <a:spAutoFit/>
          </a:bodyPr>
          <a:lstStyle/>
          <a:p>
            <a:pPr marL="457200"/>
            <a:r>
              <a:rPr lang="en-GB" sz="2400" dirty="0">
                <a:effectLst/>
                <a:ea typeface="Times New Roman" panose="02020603050405020304" pitchFamily="18" charset="0"/>
              </a:rPr>
              <a:t>The presentation should include the following:</a:t>
            </a:r>
          </a:p>
          <a:p>
            <a:pPr marL="457200"/>
            <a:r>
              <a:rPr lang="en-GB" sz="1800" dirty="0">
                <a:effectLst/>
                <a:ea typeface="Times New Roman" panose="02020603050405020304" pitchFamily="18" charset="0"/>
              </a:rPr>
              <a:t> </a:t>
            </a:r>
            <a:endParaRPr lang="en-GB" sz="1200" dirty="0">
              <a:effectLst/>
              <a:ea typeface="Times New Roman" panose="02020603050405020304" pitchFamily="18" charset="0"/>
            </a:endParaRPr>
          </a:p>
          <a:p>
            <a:pPr lvl="0"/>
            <a:r>
              <a:rPr lang="en-GB" sz="2400" dirty="0">
                <a:effectLst/>
                <a:ea typeface="Times New Roman" panose="02020603050405020304" pitchFamily="18" charset="0"/>
              </a:rPr>
              <a:t>The overview of the long term condition including the </a:t>
            </a:r>
            <a:r>
              <a:rPr lang="en-GB" sz="2400" b="1" dirty="0">
                <a:effectLst/>
                <a:ea typeface="Times New Roman" panose="02020603050405020304" pitchFamily="18" charset="0"/>
              </a:rPr>
              <a:t>definition, symptoms and aetiology </a:t>
            </a:r>
            <a:r>
              <a:rPr lang="en-GB" sz="2400" dirty="0">
                <a:effectLst/>
                <a:ea typeface="Times New Roman" panose="02020603050405020304" pitchFamily="18" charset="0"/>
              </a:rPr>
              <a:t>(causes).</a:t>
            </a:r>
          </a:p>
          <a:p>
            <a:pPr lvl="0"/>
            <a:endParaRPr lang="en-GB" sz="2400" dirty="0">
              <a:effectLst/>
              <a:ea typeface="Times New Roman" panose="02020603050405020304" pitchFamily="18" charset="0"/>
            </a:endParaRPr>
          </a:p>
          <a:p>
            <a:pPr lvl="0"/>
            <a:r>
              <a:rPr lang="en-GB" sz="2400" dirty="0">
                <a:effectLst/>
                <a:ea typeface="Times New Roman" panose="02020603050405020304" pitchFamily="18" charset="0"/>
              </a:rPr>
              <a:t>How </a:t>
            </a:r>
            <a:r>
              <a:rPr lang="en-GB" sz="2400" b="1" dirty="0">
                <a:effectLst/>
                <a:ea typeface="Times New Roman" panose="02020603050405020304" pitchFamily="18" charset="0"/>
              </a:rPr>
              <a:t>prevalent</a:t>
            </a:r>
            <a:r>
              <a:rPr lang="en-GB" sz="2400" dirty="0">
                <a:effectLst/>
                <a:ea typeface="Times New Roman" panose="02020603050405020304" pitchFamily="18" charset="0"/>
              </a:rPr>
              <a:t> is the long term condition in the UK and worldwide.</a:t>
            </a:r>
          </a:p>
          <a:p>
            <a:pPr lvl="0"/>
            <a:endParaRPr lang="en-GB" sz="2400" dirty="0">
              <a:effectLst/>
              <a:ea typeface="Times New Roman" panose="02020603050405020304" pitchFamily="18" charset="0"/>
            </a:endParaRPr>
          </a:p>
          <a:p>
            <a:pPr lvl="0"/>
            <a:r>
              <a:rPr lang="en-GB" sz="2400" b="1" dirty="0">
                <a:effectLst/>
                <a:ea typeface="Times New Roman" panose="02020603050405020304" pitchFamily="18" charset="0"/>
              </a:rPr>
              <a:t>Economic</a:t>
            </a:r>
            <a:r>
              <a:rPr lang="en-GB" sz="2400" dirty="0">
                <a:effectLst/>
                <a:ea typeface="Times New Roman" panose="02020603050405020304" pitchFamily="18" charset="0"/>
              </a:rPr>
              <a:t> and </a:t>
            </a:r>
            <a:r>
              <a:rPr lang="en-GB" sz="2400" b="1" dirty="0">
                <a:effectLst/>
                <a:ea typeface="Times New Roman" panose="02020603050405020304" pitchFamily="18" charset="0"/>
              </a:rPr>
              <a:t>Social</a:t>
            </a:r>
            <a:r>
              <a:rPr lang="en-GB" sz="2400" dirty="0">
                <a:effectLst/>
                <a:ea typeface="Times New Roman" panose="02020603050405020304" pitchFamily="18" charset="0"/>
              </a:rPr>
              <a:t> Burden of the chosen long term condition.</a:t>
            </a:r>
          </a:p>
          <a:p>
            <a:pPr lvl="0"/>
            <a:r>
              <a:rPr lang="en-GB" sz="2400" b="1" dirty="0">
                <a:effectLst/>
                <a:ea typeface="Times New Roman" panose="02020603050405020304" pitchFamily="18" charset="0"/>
              </a:rPr>
              <a:t>Diagnosis</a:t>
            </a:r>
            <a:r>
              <a:rPr lang="en-GB" sz="2400" dirty="0">
                <a:effectLst/>
                <a:ea typeface="Times New Roman" panose="02020603050405020304" pitchFamily="18" charset="0"/>
              </a:rPr>
              <a:t> and </a:t>
            </a:r>
            <a:r>
              <a:rPr lang="en-GB" sz="2400" b="1" dirty="0">
                <a:effectLst/>
                <a:ea typeface="Times New Roman" panose="02020603050405020304" pitchFamily="18" charset="0"/>
              </a:rPr>
              <a:t>Initial Assessment </a:t>
            </a:r>
            <a:r>
              <a:rPr lang="en-GB" sz="2400" dirty="0">
                <a:effectLst/>
                <a:ea typeface="Times New Roman" panose="02020603050405020304" pitchFamily="18" charset="0"/>
              </a:rPr>
              <a:t>of the chosen long term condition.</a:t>
            </a:r>
          </a:p>
        </p:txBody>
      </p:sp>
    </p:spTree>
    <p:extLst>
      <p:ext uri="{BB962C8B-B14F-4D97-AF65-F5344CB8AC3E}">
        <p14:creationId xmlns:p14="http://schemas.microsoft.com/office/powerpoint/2010/main" val="2003928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27FBD-B9A8-3D7F-9982-CA33A343BCBE}"/>
              </a:ext>
            </a:extLst>
          </p:cNvPr>
          <p:cNvSpPr>
            <a:spLocks noGrp="1"/>
          </p:cNvSpPr>
          <p:nvPr>
            <p:ph type="title"/>
          </p:nvPr>
        </p:nvSpPr>
        <p:spPr/>
        <p:txBody>
          <a:bodyPr/>
          <a:lstStyle/>
          <a:p>
            <a:endParaRPr lang="en-GB" b="1" dirty="0"/>
          </a:p>
        </p:txBody>
      </p:sp>
      <p:sp>
        <p:nvSpPr>
          <p:cNvPr id="3" name="Content Placeholder 2">
            <a:extLst>
              <a:ext uri="{FF2B5EF4-FFF2-40B4-BE49-F238E27FC236}">
                <a16:creationId xmlns:a16="http://schemas.microsoft.com/office/drawing/2014/main" id="{DD4F47B8-8B3E-9FEB-4056-35F842E2085C}"/>
              </a:ext>
            </a:extLst>
          </p:cNvPr>
          <p:cNvSpPr>
            <a:spLocks noGrp="1"/>
          </p:cNvSpPr>
          <p:nvPr>
            <p:ph idx="1"/>
          </p:nvPr>
        </p:nvSpPr>
        <p:spPr>
          <a:xfrm>
            <a:off x="457200" y="1627826"/>
            <a:ext cx="8229600" cy="4666943"/>
          </a:xfrm>
        </p:spPr>
        <p:txBody>
          <a:bodyPr/>
          <a:lstStyle/>
          <a:p>
            <a:pPr marL="0" lvl="0" indent="0" rtl="0">
              <a:buNone/>
            </a:pPr>
            <a:r>
              <a:rPr lang="en-GB" sz="2400" b="1" dirty="0">
                <a:effectLst/>
                <a:ea typeface="Times New Roman" panose="02020603050405020304" pitchFamily="18" charset="0"/>
              </a:rPr>
              <a:t>Management</a:t>
            </a:r>
            <a:r>
              <a:rPr lang="en-GB" sz="2400" dirty="0">
                <a:effectLst/>
                <a:ea typeface="Times New Roman" panose="02020603050405020304" pitchFamily="18" charset="0"/>
              </a:rPr>
              <a:t> of the Long term condition following specific UK guidance. </a:t>
            </a:r>
          </a:p>
          <a:p>
            <a:pPr marL="0" lvl="0" indent="0" rtl="0">
              <a:buNone/>
            </a:pPr>
            <a:r>
              <a:rPr lang="en-GB" sz="2400" dirty="0">
                <a:effectLst/>
                <a:ea typeface="Times New Roman" panose="02020603050405020304" pitchFamily="18" charset="0"/>
              </a:rPr>
              <a:t>You should determine which current </a:t>
            </a:r>
            <a:r>
              <a:rPr lang="en-GB" sz="2400" b="1" dirty="0">
                <a:effectLst/>
                <a:ea typeface="Times New Roman" panose="02020603050405020304" pitchFamily="18" charset="0"/>
              </a:rPr>
              <a:t>models and frameworks </a:t>
            </a:r>
            <a:r>
              <a:rPr lang="en-GB" sz="2400" dirty="0">
                <a:effectLst/>
                <a:ea typeface="Times New Roman" panose="02020603050405020304" pitchFamily="18" charset="0"/>
              </a:rPr>
              <a:t>have been or can be implemented within current practice to improve outcomes for patients </a:t>
            </a:r>
            <a:r>
              <a:rPr lang="en-GB" sz="2400" dirty="0">
                <a:ea typeface="Times New Roman" panose="02020603050405020304" pitchFamily="18" charset="0"/>
              </a:rPr>
              <a:t>living with the</a:t>
            </a:r>
            <a:r>
              <a:rPr lang="en-GB" sz="2400" dirty="0">
                <a:effectLst/>
                <a:ea typeface="Times New Roman" panose="02020603050405020304" pitchFamily="18" charset="0"/>
              </a:rPr>
              <a:t> long-term conditions.</a:t>
            </a:r>
            <a:endParaRPr lang="en-GB" sz="1600" dirty="0">
              <a:effectLst/>
              <a:ea typeface="Times New Roman" panose="02020603050405020304" pitchFamily="18" charset="0"/>
            </a:endParaRPr>
          </a:p>
          <a:p>
            <a:pPr marL="0" lvl="0" indent="0">
              <a:buNone/>
            </a:pPr>
            <a:r>
              <a:rPr lang="en-GB" sz="2400" b="1" dirty="0">
                <a:effectLst/>
                <a:ea typeface="Times New Roman" panose="02020603050405020304" pitchFamily="18" charset="0"/>
              </a:rPr>
              <a:t>Treatment </a:t>
            </a:r>
            <a:r>
              <a:rPr lang="en-GB" sz="2400" dirty="0">
                <a:effectLst/>
                <a:ea typeface="Times New Roman" panose="02020603050405020304" pitchFamily="18" charset="0"/>
              </a:rPr>
              <a:t>options available for the long term condition in the United Kingdom.</a:t>
            </a:r>
            <a:endParaRPr lang="en-GB" sz="1600" dirty="0">
              <a:effectLst/>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64866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AE137-5C9E-CEAF-4406-A2599103F90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A85E532-5933-2AE3-95DE-B46F7B566FFB}"/>
              </a:ext>
            </a:extLst>
          </p:cNvPr>
          <p:cNvSpPr>
            <a:spLocks noGrp="1"/>
          </p:cNvSpPr>
          <p:nvPr>
            <p:ph idx="1"/>
          </p:nvPr>
        </p:nvSpPr>
        <p:spPr/>
        <p:txBody>
          <a:bodyPr/>
          <a:lstStyle/>
          <a:p>
            <a:pPr marL="0" lvl="0" indent="0" rtl="0">
              <a:buNone/>
            </a:pPr>
            <a:r>
              <a:rPr lang="en-GB" sz="2800" dirty="0">
                <a:effectLst/>
                <a:ea typeface="Times New Roman" panose="02020603050405020304" pitchFamily="18" charset="0"/>
              </a:rPr>
              <a:t>Highlight </a:t>
            </a:r>
            <a:r>
              <a:rPr lang="en-GB" sz="2800" dirty="0">
                <a:ea typeface="Times New Roman" panose="02020603050405020304" pitchFamily="18" charset="0"/>
              </a:rPr>
              <a:t>any</a:t>
            </a:r>
            <a:r>
              <a:rPr lang="en-GB" sz="2800" dirty="0">
                <a:effectLst/>
                <a:ea typeface="Times New Roman" panose="02020603050405020304" pitchFamily="18" charset="0"/>
              </a:rPr>
              <a:t> </a:t>
            </a:r>
            <a:r>
              <a:rPr lang="en-GB" sz="2800" b="1" dirty="0">
                <a:effectLst/>
                <a:ea typeface="Times New Roman" panose="02020603050405020304" pitchFamily="18" charset="0"/>
              </a:rPr>
              <a:t>comorbidity</a:t>
            </a:r>
            <a:r>
              <a:rPr lang="en-GB" sz="2800" dirty="0">
                <a:effectLst/>
                <a:ea typeface="Times New Roman" panose="02020603050405020304" pitchFamily="18" charset="0"/>
              </a:rPr>
              <a:t> that can accompany your chosen long term condition.</a:t>
            </a:r>
          </a:p>
          <a:p>
            <a:pPr marL="0" lvl="0" indent="0">
              <a:buNone/>
            </a:pPr>
            <a:r>
              <a:rPr lang="en-GB" sz="2800" dirty="0">
                <a:effectLst/>
                <a:ea typeface="Times New Roman" panose="02020603050405020304" pitchFamily="18" charset="0"/>
              </a:rPr>
              <a:t>How can the long term condition be </a:t>
            </a:r>
            <a:r>
              <a:rPr lang="en-GB" sz="2800" b="1" dirty="0">
                <a:effectLst/>
                <a:ea typeface="Times New Roman" panose="02020603050405020304" pitchFamily="18" charset="0"/>
              </a:rPr>
              <a:t>prevented. </a:t>
            </a:r>
          </a:p>
          <a:p>
            <a:pPr marL="0" lvl="0" indent="0">
              <a:buNone/>
            </a:pPr>
            <a:r>
              <a:rPr lang="en-GB" sz="2800" dirty="0">
                <a:effectLst/>
                <a:ea typeface="Times New Roman" panose="02020603050405020304" pitchFamily="18" charset="0"/>
              </a:rPr>
              <a:t>Critically evaluate the skills, values and behaviours required to provide co-productive care to a person </a:t>
            </a:r>
            <a:r>
              <a:rPr lang="en-GB" sz="2800" dirty="0">
                <a:ea typeface="Times New Roman" panose="02020603050405020304" pitchFamily="18" charset="0"/>
              </a:rPr>
              <a:t>living with</a:t>
            </a:r>
            <a:r>
              <a:rPr lang="en-GB" sz="2800" dirty="0">
                <a:effectLst/>
                <a:ea typeface="Times New Roman" panose="02020603050405020304" pitchFamily="18" charset="0"/>
              </a:rPr>
              <a:t> the long term condition.</a:t>
            </a:r>
          </a:p>
          <a:p>
            <a:endParaRPr lang="en-GB" dirty="0"/>
          </a:p>
        </p:txBody>
      </p:sp>
    </p:spTree>
    <p:extLst>
      <p:ext uri="{BB962C8B-B14F-4D97-AF65-F5344CB8AC3E}">
        <p14:creationId xmlns:p14="http://schemas.microsoft.com/office/powerpoint/2010/main" val="2946964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4EC5-9DD7-945D-385E-B03DF9E4F7A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7B01D87-A416-9B54-5065-BF5B7505DCA6}"/>
              </a:ext>
            </a:extLst>
          </p:cNvPr>
          <p:cNvSpPr>
            <a:spLocks noGrp="1"/>
          </p:cNvSpPr>
          <p:nvPr>
            <p:ph idx="1"/>
          </p:nvPr>
        </p:nvSpPr>
        <p:spPr>
          <a:xfrm>
            <a:off x="457200" y="1417638"/>
            <a:ext cx="8229600" cy="4576200"/>
          </a:xfrm>
        </p:spPr>
        <p:txBody>
          <a:bodyPr>
            <a:normAutofit/>
          </a:bodyPr>
          <a:lstStyle/>
          <a:p>
            <a:pPr marL="0" lvl="0" indent="0">
              <a:buNone/>
            </a:pPr>
            <a:r>
              <a:rPr lang="en-GB" sz="2800" dirty="0">
                <a:effectLst/>
                <a:ea typeface="Times New Roman" panose="02020603050405020304" pitchFamily="18" charset="0"/>
              </a:rPr>
              <a:t>Provide recommendation of how the </a:t>
            </a:r>
            <a:r>
              <a:rPr lang="en-GB" sz="2800" b="1" dirty="0">
                <a:effectLst/>
                <a:ea typeface="Times New Roman" panose="02020603050405020304" pitchFamily="18" charset="0"/>
                <a:hlinkClick r:id="rId3"/>
              </a:rPr>
              <a:t>comprehensive model of personalised care and self-management  support </a:t>
            </a:r>
            <a:r>
              <a:rPr lang="en-GB" sz="2800" dirty="0">
                <a:effectLst/>
                <a:ea typeface="Times New Roman" panose="02020603050405020304" pitchFamily="18" charset="0"/>
              </a:rPr>
              <a:t>can be used in the management of the chosen long term condition drawing on all the  </a:t>
            </a:r>
            <a:r>
              <a:rPr lang="en-GB" sz="2800" b="1" dirty="0">
                <a:effectLst/>
                <a:ea typeface="Times New Roman" panose="02020603050405020304" pitchFamily="18" charset="0"/>
              </a:rPr>
              <a:t>six evidence-based components</a:t>
            </a:r>
            <a:r>
              <a:rPr lang="en-GB" sz="2800" dirty="0">
                <a:effectLst/>
                <a:ea typeface="Times New Roman" panose="02020603050405020304" pitchFamily="18" charset="0"/>
              </a:rPr>
              <a:t> of the model. </a:t>
            </a:r>
          </a:p>
          <a:p>
            <a:pPr marL="0" lvl="0" indent="0">
              <a:buNone/>
            </a:pPr>
            <a:r>
              <a:rPr lang="en-GB" sz="2800" dirty="0">
                <a:effectLst/>
                <a:ea typeface="Times New Roman" panose="02020603050405020304" pitchFamily="18" charset="0"/>
              </a:rPr>
              <a:t>Highlight how people living with the long term condition can </a:t>
            </a:r>
            <a:r>
              <a:rPr lang="en-GB" sz="2800" b="1" dirty="0">
                <a:effectLst/>
                <a:ea typeface="Times New Roman" panose="02020603050405020304" pitchFamily="18" charset="0"/>
              </a:rPr>
              <a:t>cope with stress</a:t>
            </a:r>
          </a:p>
          <a:p>
            <a:endParaRPr lang="en-GB" dirty="0"/>
          </a:p>
        </p:txBody>
      </p:sp>
    </p:spTree>
    <p:extLst>
      <p:ext uri="{BB962C8B-B14F-4D97-AF65-F5344CB8AC3E}">
        <p14:creationId xmlns:p14="http://schemas.microsoft.com/office/powerpoint/2010/main" val="2909348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dirty="0"/>
              <a:t>Individual Presentation</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a:bodyPr>
          <a:lstStyle/>
          <a:p>
            <a:pPr marL="0" indent="0">
              <a:buNone/>
            </a:pPr>
            <a:r>
              <a:rPr lang="en-GB" dirty="0"/>
              <a:t>Word count: 10 mins</a:t>
            </a:r>
          </a:p>
          <a:p>
            <a:pPr marL="0" indent="0">
              <a:buNone/>
            </a:pPr>
            <a:r>
              <a:rPr lang="en-GB" dirty="0"/>
              <a:t>Individual presentations on </a:t>
            </a:r>
            <a:r>
              <a:rPr lang="en-GB" i="1" dirty="0">
                <a:solidFill>
                  <a:srgbClr val="FF0000"/>
                </a:solidFill>
              </a:rPr>
              <a:t>see the assignment brief</a:t>
            </a:r>
            <a:r>
              <a:rPr lang="en-GB" dirty="0"/>
              <a:t>.   </a:t>
            </a:r>
          </a:p>
          <a:p>
            <a:pPr marL="0" indent="0">
              <a:buNone/>
            </a:pPr>
            <a:endParaRPr lang="en-GB" b="1" dirty="0"/>
          </a:p>
          <a:p>
            <a:pPr marL="0" indent="0">
              <a:buNone/>
            </a:pPr>
            <a:r>
              <a:rPr lang="en-GB" dirty="0"/>
              <a:t>Submit Individual presentation slides to Turnitin- on </a:t>
            </a:r>
            <a:r>
              <a:rPr lang="en-GB" i="1" dirty="0">
                <a:solidFill>
                  <a:srgbClr val="FF0000"/>
                </a:solidFill>
              </a:rPr>
              <a:t>see the assignment brief.</a:t>
            </a:r>
            <a:endParaRPr lang="en-GB" b="1" dirty="0"/>
          </a:p>
        </p:txBody>
      </p:sp>
    </p:spTree>
    <p:extLst>
      <p:ext uri="{BB962C8B-B14F-4D97-AF65-F5344CB8AC3E}">
        <p14:creationId xmlns:p14="http://schemas.microsoft.com/office/powerpoint/2010/main" val="588468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pPr marL="0" indent="0">
              <a:buNone/>
            </a:pPr>
            <a:r>
              <a:rPr lang="en-GB" dirty="0"/>
              <a:t>Working independently  explore this </a:t>
            </a:r>
            <a:r>
              <a:rPr lang="en-GB" dirty="0">
                <a:hlinkClick r:id="rId2"/>
              </a:rPr>
              <a:t>document</a:t>
            </a:r>
            <a:endParaRPr lang="en-GB" dirty="0"/>
          </a:p>
          <a:p>
            <a:pPr marL="0" indent="0">
              <a:buNone/>
            </a:pPr>
            <a:r>
              <a:rPr lang="en-GB" dirty="0"/>
              <a:t>Feedback your findings to the whole class in particular identify what the six evidence based components are.</a:t>
            </a:r>
          </a:p>
          <a:p>
            <a:pPr marL="0" indent="0">
              <a:buNone/>
            </a:pPr>
            <a:r>
              <a:rPr lang="en-GB" dirty="0"/>
              <a:t>Extension activity: find evidence to support this approach.</a:t>
            </a:r>
          </a:p>
          <a:p>
            <a:endParaRPr lang="en-GB" dirty="0"/>
          </a:p>
          <a:p>
            <a:endParaRPr lang="en-GB" dirty="0"/>
          </a:p>
        </p:txBody>
      </p:sp>
    </p:spTree>
    <p:extLst>
      <p:ext uri="{BB962C8B-B14F-4D97-AF65-F5344CB8AC3E}">
        <p14:creationId xmlns:p14="http://schemas.microsoft.com/office/powerpoint/2010/main" val="2468113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dirty="0">
                <a:solidFill>
                  <a:schemeClr val="tx1"/>
                </a:solidFill>
              </a:rPr>
              <a:t>Specific long-term conditions</a:t>
            </a:r>
          </a:p>
        </p:txBody>
      </p:sp>
    </p:spTree>
    <p:extLst>
      <p:ext uri="{BB962C8B-B14F-4D97-AF65-F5344CB8AC3E}">
        <p14:creationId xmlns:p14="http://schemas.microsoft.com/office/powerpoint/2010/main" val="922007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3930E-96FC-6808-FD57-9DC72458933A}"/>
              </a:ext>
            </a:extLst>
          </p:cNvPr>
          <p:cNvSpPr>
            <a:spLocks noGrp="1"/>
          </p:cNvSpPr>
          <p:nvPr>
            <p:ph type="title"/>
          </p:nvPr>
        </p:nvSpPr>
        <p:spPr/>
        <p:txBody>
          <a:bodyPr/>
          <a:lstStyle/>
          <a:p>
            <a:r>
              <a:rPr lang="en-GB" dirty="0"/>
              <a:t>Long Term Conditions</a:t>
            </a:r>
          </a:p>
        </p:txBody>
      </p:sp>
      <p:sp>
        <p:nvSpPr>
          <p:cNvPr id="3" name="Content Placeholder 2">
            <a:extLst>
              <a:ext uri="{FF2B5EF4-FFF2-40B4-BE49-F238E27FC236}">
                <a16:creationId xmlns:a16="http://schemas.microsoft.com/office/drawing/2014/main" id="{FC97DB4D-0F8F-F1E8-21FB-2CC020F7AA30}"/>
              </a:ext>
            </a:extLst>
          </p:cNvPr>
          <p:cNvSpPr>
            <a:spLocks noGrp="1"/>
          </p:cNvSpPr>
          <p:nvPr>
            <p:ph idx="1"/>
          </p:nvPr>
        </p:nvSpPr>
        <p:spPr/>
        <p:txBody>
          <a:bodyPr>
            <a:normAutofit/>
          </a:bodyPr>
          <a:lstStyle/>
          <a:p>
            <a:pPr marL="0" indent="0">
              <a:buNone/>
            </a:pPr>
            <a:r>
              <a:rPr lang="en-GB" dirty="0">
                <a:hlinkClick r:id="rId2"/>
              </a:rPr>
              <a:t>Dementia</a:t>
            </a:r>
            <a:r>
              <a:rPr lang="en-GB" dirty="0"/>
              <a:t> is</a:t>
            </a:r>
          </a:p>
          <a:p>
            <a:pPr marL="0" indent="0">
              <a:buNone/>
            </a:pPr>
            <a:r>
              <a:rPr lang="en-GB" dirty="0"/>
              <a:t>a</a:t>
            </a:r>
            <a:r>
              <a:rPr lang="en-GB" sz="3200" dirty="0"/>
              <a:t> neurodegenerative chronic disorder that affects the proper functioning of the cognitive part of the brain .</a:t>
            </a:r>
          </a:p>
          <a:p>
            <a:pPr marL="0" indent="0">
              <a:buNone/>
            </a:pPr>
            <a:r>
              <a:rPr lang="en-GB" sz="3200" dirty="0"/>
              <a:t>a term used to express irreversible progressive degenerative changes in the brain.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820905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7D77-A0CB-958A-EB5D-4D56CCED8A92}"/>
              </a:ext>
            </a:extLst>
          </p:cNvPr>
          <p:cNvSpPr>
            <a:spLocks noGrp="1"/>
          </p:cNvSpPr>
          <p:nvPr>
            <p:ph type="title"/>
          </p:nvPr>
        </p:nvSpPr>
        <p:spPr/>
        <p:txBody>
          <a:bodyPr>
            <a:normAutofit/>
          </a:bodyPr>
          <a:lstStyle/>
          <a:p>
            <a:pPr marL="0" marR="0" lvl="0" indent="0" defTabSz="914400" rtl="0" eaLnBrk="1" fontAlgn="auto" latinLnBrk="0" hangingPunct="1">
              <a:lnSpc>
                <a:spcPct val="100000"/>
              </a:lnSpc>
              <a:spcBef>
                <a:spcPct val="20000"/>
              </a:spcBef>
              <a:spcAft>
                <a:spcPts val="0"/>
              </a:spcAft>
              <a:tabLst/>
              <a:defRPr/>
            </a:pPr>
            <a:endParaRPr lang="en-GB" dirty="0"/>
          </a:p>
        </p:txBody>
      </p:sp>
      <p:sp>
        <p:nvSpPr>
          <p:cNvPr id="3" name="Content Placeholder 2">
            <a:extLst>
              <a:ext uri="{FF2B5EF4-FFF2-40B4-BE49-F238E27FC236}">
                <a16:creationId xmlns:a16="http://schemas.microsoft.com/office/drawing/2014/main" id="{FAB7E83E-8ABD-99CC-D967-B3CB941AD126}"/>
              </a:ext>
            </a:extLst>
          </p:cNvPr>
          <p:cNvSpPr>
            <a:spLocks noGrp="1"/>
          </p:cNvSpPr>
          <p:nvPr>
            <p:ph idx="1"/>
          </p:nvPr>
        </p:nvSpPr>
        <p:spPr>
          <a:xfrm>
            <a:off x="457200" y="1260629"/>
            <a:ext cx="8229600" cy="4256604"/>
          </a:xfrm>
        </p:spPr>
        <p:txBody>
          <a:bodyPr/>
          <a:lstStyle/>
          <a:p>
            <a:pPr marL="0" indent="0">
              <a:buNone/>
            </a:pPr>
            <a:r>
              <a:rPr lang="en-GB" dirty="0"/>
              <a:t>Dementia is a term used to describe a group of symptoms affecting memory, thinking and social abilities severely enough to interfere with daily life. </a:t>
            </a:r>
          </a:p>
          <a:p>
            <a:pPr marL="0" indent="0">
              <a:buNone/>
            </a:pPr>
            <a:r>
              <a:rPr lang="en-GB" dirty="0"/>
              <a:t>It is not a specific disease, as several diseases can cause dementia.</a:t>
            </a:r>
          </a:p>
          <a:p>
            <a:pPr marL="0" indent="0">
              <a:buNone/>
            </a:pPr>
            <a:r>
              <a:rPr lang="en-GB" dirty="0"/>
              <a:t>For example?</a:t>
            </a:r>
          </a:p>
        </p:txBody>
      </p:sp>
    </p:spTree>
    <p:extLst>
      <p:ext uri="{BB962C8B-B14F-4D97-AF65-F5344CB8AC3E}">
        <p14:creationId xmlns:p14="http://schemas.microsoft.com/office/powerpoint/2010/main" val="2033833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57650-7D9B-61CE-263A-2700514F5AE7}"/>
              </a:ext>
            </a:extLst>
          </p:cNvPr>
          <p:cNvSpPr>
            <a:spLocks noGrp="1"/>
          </p:cNvSpPr>
          <p:nvPr>
            <p:ph type="title"/>
          </p:nvPr>
        </p:nvSpPr>
        <p:spPr/>
        <p:txBody>
          <a:bodyPr/>
          <a:lstStyle/>
          <a:p>
            <a:r>
              <a:rPr lang="en-GB" dirty="0"/>
              <a:t>Conditions causing dementia.</a:t>
            </a:r>
          </a:p>
        </p:txBody>
      </p:sp>
      <p:sp>
        <p:nvSpPr>
          <p:cNvPr id="6" name="Content Placeholder 5">
            <a:extLst>
              <a:ext uri="{FF2B5EF4-FFF2-40B4-BE49-F238E27FC236}">
                <a16:creationId xmlns:a16="http://schemas.microsoft.com/office/drawing/2014/main" id="{BD0680A2-3F33-BCE2-CF7A-CB67EAB8C3AA}"/>
              </a:ext>
            </a:extLst>
          </p:cNvPr>
          <p:cNvSpPr>
            <a:spLocks noGrp="1"/>
          </p:cNvSpPr>
          <p:nvPr>
            <p:ph idx="1"/>
          </p:nvPr>
        </p:nvSpPr>
        <p:spPr/>
        <p:txBody>
          <a:bodyPr/>
          <a:lstStyle/>
          <a:p>
            <a:pPr marL="0" indent="0">
              <a:buNone/>
            </a:pPr>
            <a:r>
              <a:rPr lang="en-GB" dirty="0">
                <a:hlinkClick r:id="rId2"/>
              </a:rPr>
              <a:t>See here for details</a:t>
            </a:r>
            <a:endParaRPr lang="en-GB" dirty="0"/>
          </a:p>
        </p:txBody>
      </p:sp>
    </p:spTree>
    <p:extLst>
      <p:ext uri="{BB962C8B-B14F-4D97-AF65-F5344CB8AC3E}">
        <p14:creationId xmlns:p14="http://schemas.microsoft.com/office/powerpoint/2010/main" val="1281304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412D-5CB9-22C3-762A-B0F7ADF82DDF}"/>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F06ACCA-0D92-4AE5-BDB6-7D9BE339DBE4}"/>
              </a:ext>
            </a:extLst>
          </p:cNvPr>
          <p:cNvPicPr>
            <a:picLocks noGrp="1" noChangeAspect="1"/>
          </p:cNvPicPr>
          <p:nvPr>
            <p:ph idx="1"/>
          </p:nvPr>
        </p:nvPicPr>
        <p:blipFill>
          <a:blip r:embed="rId2"/>
          <a:stretch>
            <a:fillRect/>
          </a:stretch>
        </p:blipFill>
        <p:spPr>
          <a:xfrm>
            <a:off x="2361460" y="135901"/>
            <a:ext cx="4644458" cy="5842239"/>
          </a:xfrm>
          <a:prstGeom prst="rect">
            <a:avLst/>
          </a:prstGeom>
        </p:spPr>
      </p:pic>
    </p:spTree>
    <p:extLst>
      <p:ext uri="{BB962C8B-B14F-4D97-AF65-F5344CB8AC3E}">
        <p14:creationId xmlns:p14="http://schemas.microsoft.com/office/powerpoint/2010/main" val="3609423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6AA23-28E6-3869-2A33-57AF424B19AC}"/>
              </a:ext>
            </a:extLst>
          </p:cNvPr>
          <p:cNvSpPr>
            <a:spLocks noGrp="1"/>
          </p:cNvSpPr>
          <p:nvPr>
            <p:ph type="title"/>
          </p:nvPr>
        </p:nvSpPr>
        <p:spPr/>
        <p:txBody>
          <a:bodyPr/>
          <a:lstStyle/>
          <a:p>
            <a:r>
              <a:rPr lang="en-GB" dirty="0"/>
              <a:t>Alzheimer’s Disease</a:t>
            </a:r>
          </a:p>
        </p:txBody>
      </p:sp>
      <p:sp>
        <p:nvSpPr>
          <p:cNvPr id="3" name="Content Placeholder 2">
            <a:extLst>
              <a:ext uri="{FF2B5EF4-FFF2-40B4-BE49-F238E27FC236}">
                <a16:creationId xmlns:a16="http://schemas.microsoft.com/office/drawing/2014/main" id="{0822998C-2C6D-CA8F-3053-54F7F76F99E7}"/>
              </a:ext>
            </a:extLst>
          </p:cNvPr>
          <p:cNvSpPr>
            <a:spLocks noGrp="1"/>
          </p:cNvSpPr>
          <p:nvPr>
            <p:ph idx="1"/>
          </p:nvPr>
        </p:nvSpPr>
        <p:spPr/>
        <p:txBody>
          <a:bodyPr/>
          <a:lstStyle/>
          <a:p>
            <a:pPr marL="0" indent="0">
              <a:buNone/>
            </a:pPr>
            <a:r>
              <a:rPr lang="en-GB" sz="2800" dirty="0"/>
              <a:t>Accounts for 50-70% of cases of dementia.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u="none" strike="noStrike" kern="1200" cap="none" spc="0" normalizeH="0" baseline="0" noProof="0" dirty="0">
                <a:ln>
                  <a:noFill/>
                </a:ln>
                <a:effectLst/>
                <a:uLnTx/>
                <a:uFillTx/>
                <a:ea typeface="+mn-ea"/>
                <a:cs typeface="+mn-cs"/>
              </a:rPr>
              <a:t>Generally gradual progression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Three</a:t>
            </a:r>
            <a:r>
              <a:rPr kumimoji="0" lang="en-GB" sz="2800" b="0" u="none" strike="noStrike" kern="1200" cap="none" spc="0" normalizeH="0" baseline="0" noProof="0" dirty="0">
                <a:ln>
                  <a:noFill/>
                </a:ln>
                <a:effectLst/>
                <a:uLnTx/>
                <a:uFillTx/>
                <a:ea typeface="+mn-ea"/>
                <a:cs typeface="+mn-cs"/>
              </a:rPr>
              <a:t> types, early onset (rare &lt; 10%), late onset and  familial (rare &lt; 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dirty="0"/>
              <a:t>Impacts s</a:t>
            </a:r>
            <a:r>
              <a:rPr kumimoji="0" lang="en-GB" sz="2800" b="0" u="none" strike="noStrike" kern="1200" cap="none" spc="0" normalizeH="0" baseline="0" noProof="0" dirty="0" err="1">
                <a:ln>
                  <a:noFill/>
                </a:ln>
                <a:effectLst/>
                <a:uLnTx/>
                <a:uFillTx/>
                <a:ea typeface="+mn-ea"/>
                <a:cs typeface="+mn-cs"/>
              </a:rPr>
              <a:t>hort</a:t>
            </a:r>
            <a:r>
              <a:rPr kumimoji="0" lang="en-GB" sz="2800" b="0" u="none" strike="noStrike" kern="1200" cap="none" spc="0" normalizeH="0" baseline="0" noProof="0" dirty="0">
                <a:ln>
                  <a:noFill/>
                </a:ln>
                <a:effectLst/>
                <a:uLnTx/>
                <a:uFillTx/>
                <a:ea typeface="+mn-ea"/>
                <a:cs typeface="+mn-cs"/>
              </a:rPr>
              <a:t>-term memory, loss of judgement, communication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u="none" strike="noStrike" kern="1200" cap="none" spc="0" normalizeH="0" baseline="0" noProof="0" dirty="0">
                <a:ln>
                  <a:noFill/>
                </a:ln>
                <a:effectLst/>
                <a:uLnTx/>
                <a:uFillTx/>
                <a:ea typeface="+mn-ea"/>
                <a:cs typeface="+mn-cs"/>
              </a:rPr>
              <a:t>Usually global impairment</a:t>
            </a:r>
          </a:p>
          <a:p>
            <a:pPr marL="0" indent="0">
              <a:buNone/>
            </a:pPr>
            <a:endParaRPr lang="en-GB" dirty="0"/>
          </a:p>
        </p:txBody>
      </p:sp>
    </p:spTree>
    <p:extLst>
      <p:ext uri="{BB962C8B-B14F-4D97-AF65-F5344CB8AC3E}">
        <p14:creationId xmlns:p14="http://schemas.microsoft.com/office/powerpoint/2010/main" val="390365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A5052-FD65-E378-D04E-10E25726845C}"/>
              </a:ext>
            </a:extLst>
          </p:cNvPr>
          <p:cNvSpPr>
            <a:spLocks noGrp="1"/>
          </p:cNvSpPr>
          <p:nvPr>
            <p:ph type="title"/>
          </p:nvPr>
        </p:nvSpPr>
        <p:spPr/>
        <p:txBody>
          <a:bodyPr/>
          <a:lstStyle/>
          <a:p>
            <a:r>
              <a:rPr lang="en-GB" dirty="0"/>
              <a:t>Vascular Dementia</a:t>
            </a:r>
          </a:p>
        </p:txBody>
      </p:sp>
      <p:sp>
        <p:nvSpPr>
          <p:cNvPr id="3" name="Content Placeholder 2">
            <a:extLst>
              <a:ext uri="{FF2B5EF4-FFF2-40B4-BE49-F238E27FC236}">
                <a16:creationId xmlns:a16="http://schemas.microsoft.com/office/drawing/2014/main" id="{C43F3E9B-626A-01F0-A6B8-2A1D43C61CB5}"/>
              </a:ext>
            </a:extLst>
          </p:cNvPr>
          <p:cNvSpPr>
            <a:spLocks noGrp="1"/>
          </p:cNvSpPr>
          <p:nvPr>
            <p:ph idx="1"/>
          </p:nvPr>
        </p:nvSpPr>
        <p:spPr>
          <a:xfrm>
            <a:off x="457200" y="1600200"/>
            <a:ext cx="8229600" cy="4143651"/>
          </a:xfrm>
        </p:spPr>
        <p:txBody>
          <a:bodyPr>
            <a:normAutofit fontScale="85000" lnSpcReduction="10000"/>
          </a:bodyPr>
          <a:lstStyle/>
          <a:p>
            <a:pPr marL="0" indent="0">
              <a:lnSpc>
                <a:spcPct val="110000"/>
              </a:lnSpc>
              <a:buNone/>
            </a:pPr>
            <a:r>
              <a:rPr lang="en-GB" dirty="0"/>
              <a:t>Accounts for 15-25% of cases of Dementia.</a:t>
            </a:r>
          </a:p>
          <a:p>
            <a:pPr marL="0" indent="0">
              <a:lnSpc>
                <a:spcPct val="110000"/>
              </a:lnSpc>
              <a:buNone/>
            </a:pPr>
            <a:endParaRPr lang="en-GB" dirty="0"/>
          </a:p>
          <a:p>
            <a:pPr marL="0" indent="0">
              <a:lnSpc>
                <a:spcPct val="110000"/>
              </a:lnSpc>
              <a:buNone/>
            </a:pPr>
            <a:r>
              <a:rPr lang="en-GB" sz="3200" dirty="0"/>
              <a:t>Often step-wise progression resulting from damage to blood vessels supplying the brain.</a:t>
            </a:r>
          </a:p>
          <a:p>
            <a:pPr marL="0" indent="0">
              <a:lnSpc>
                <a:spcPct val="110000"/>
              </a:lnSpc>
              <a:buNone/>
            </a:pPr>
            <a:endParaRPr lang="en-GB" sz="3200" dirty="0"/>
          </a:p>
          <a:p>
            <a:pPr marL="0" indent="0">
              <a:lnSpc>
                <a:spcPct val="110000"/>
              </a:lnSpc>
              <a:buNone/>
            </a:pPr>
            <a:r>
              <a:rPr lang="en-GB" dirty="0"/>
              <a:t>The most common signs of vascular dementia include difficulties with problem-solving, slowed thinking, and loss of focus and organization. These tend to be more noticeable than memory loss.</a:t>
            </a:r>
          </a:p>
        </p:txBody>
      </p:sp>
    </p:spTree>
    <p:extLst>
      <p:ext uri="{BB962C8B-B14F-4D97-AF65-F5344CB8AC3E}">
        <p14:creationId xmlns:p14="http://schemas.microsoft.com/office/powerpoint/2010/main" val="72468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A00B9-F7AD-3913-7673-002868390A45}"/>
              </a:ext>
            </a:extLst>
          </p:cNvPr>
          <p:cNvSpPr>
            <a:spLocks noGrp="1"/>
          </p:cNvSpPr>
          <p:nvPr>
            <p:ph type="title"/>
          </p:nvPr>
        </p:nvSpPr>
        <p:spPr/>
        <p:txBody>
          <a:bodyPr/>
          <a:lstStyle/>
          <a:p>
            <a:r>
              <a:rPr lang="en-GB" dirty="0"/>
              <a:t>Lewy Body Dementia</a:t>
            </a:r>
          </a:p>
        </p:txBody>
      </p:sp>
      <p:sp>
        <p:nvSpPr>
          <p:cNvPr id="3" name="Content Placeholder 2">
            <a:extLst>
              <a:ext uri="{FF2B5EF4-FFF2-40B4-BE49-F238E27FC236}">
                <a16:creationId xmlns:a16="http://schemas.microsoft.com/office/drawing/2014/main" id="{8405364C-6079-E5E8-734F-AE6D8A2E9EEF}"/>
              </a:ext>
            </a:extLst>
          </p:cNvPr>
          <p:cNvSpPr>
            <a:spLocks noGrp="1"/>
          </p:cNvSpPr>
          <p:nvPr>
            <p:ph idx="1"/>
          </p:nvPr>
        </p:nvSpPr>
        <p:spPr/>
        <p:txBody>
          <a:bodyPr>
            <a:normAutofit fontScale="92500"/>
          </a:bodyPr>
          <a:lstStyle/>
          <a:p>
            <a:pPr marL="0" indent="0">
              <a:lnSpc>
                <a:spcPct val="110000"/>
              </a:lnSpc>
              <a:buNone/>
            </a:pPr>
            <a:r>
              <a:rPr lang="en-GB" dirty="0"/>
              <a:t>Accounts for 10-15% of cases of dementia.</a:t>
            </a:r>
          </a:p>
          <a:p>
            <a:pPr marL="0" indent="0">
              <a:lnSpc>
                <a:spcPct val="110000"/>
              </a:lnSpc>
              <a:buNone/>
            </a:pPr>
            <a:r>
              <a:rPr lang="en-GB" dirty="0"/>
              <a:t>Gradual progression.</a:t>
            </a:r>
          </a:p>
          <a:p>
            <a:pPr marL="0" indent="0">
              <a:lnSpc>
                <a:spcPct val="110000"/>
              </a:lnSpc>
              <a:buNone/>
            </a:pPr>
            <a:r>
              <a:rPr lang="en-GB" dirty="0"/>
              <a:t>Common signs and symptoms include acting out on dreams in sleep, visual hallucinations, and problems with focus and attention. Other signs include uncoordinated or slow movement, tremors, and rigidity (parkinsonism).</a:t>
            </a:r>
          </a:p>
        </p:txBody>
      </p:sp>
    </p:spTree>
    <p:extLst>
      <p:ext uri="{BB962C8B-B14F-4D97-AF65-F5344CB8AC3E}">
        <p14:creationId xmlns:p14="http://schemas.microsoft.com/office/powerpoint/2010/main" val="1268362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567CA-48E8-039E-AF8B-467752ABC85D}"/>
              </a:ext>
            </a:extLst>
          </p:cNvPr>
          <p:cNvSpPr>
            <a:spLocks noGrp="1"/>
          </p:cNvSpPr>
          <p:nvPr>
            <p:ph type="title"/>
          </p:nvPr>
        </p:nvSpPr>
        <p:spPr/>
        <p:txBody>
          <a:bodyPr/>
          <a:lstStyle/>
          <a:p>
            <a:r>
              <a:rPr lang="en-GB" dirty="0"/>
              <a:t>Mixed Dementia</a:t>
            </a:r>
          </a:p>
        </p:txBody>
      </p:sp>
      <p:sp>
        <p:nvSpPr>
          <p:cNvPr id="3" name="Content Placeholder 2">
            <a:extLst>
              <a:ext uri="{FF2B5EF4-FFF2-40B4-BE49-F238E27FC236}">
                <a16:creationId xmlns:a16="http://schemas.microsoft.com/office/drawing/2014/main" id="{2122CFF1-066F-46A4-B8F3-290874F914B3}"/>
              </a:ext>
            </a:extLst>
          </p:cNvPr>
          <p:cNvSpPr>
            <a:spLocks noGrp="1"/>
          </p:cNvSpPr>
          <p:nvPr>
            <p:ph idx="1"/>
          </p:nvPr>
        </p:nvSpPr>
        <p:spPr>
          <a:xfrm>
            <a:off x="457200" y="1600201"/>
            <a:ext cx="8229600" cy="4170284"/>
          </a:xfrm>
        </p:spPr>
        <p:txBody>
          <a:bodyPr>
            <a:normAutofit fontScale="85000" lnSpcReduction="10000"/>
          </a:bodyPr>
          <a:lstStyle/>
          <a:p>
            <a:pPr marL="0" indent="0">
              <a:lnSpc>
                <a:spcPct val="120000"/>
              </a:lnSpc>
              <a:buNone/>
            </a:pPr>
            <a:r>
              <a:rPr lang="en-GB" dirty="0"/>
              <a:t>Accounts for around 10% of cases of dementia.</a:t>
            </a:r>
          </a:p>
          <a:p>
            <a:pPr marL="0" indent="0">
              <a:lnSpc>
                <a:spcPct val="120000"/>
              </a:lnSpc>
              <a:buNone/>
            </a:pPr>
            <a:r>
              <a:rPr lang="en-GB" b="0" i="0" dirty="0">
                <a:solidFill>
                  <a:srgbClr val="111111"/>
                </a:solidFill>
                <a:effectLst/>
              </a:rPr>
              <a:t>Autopsy studies of the brains of people 80 and older who had dementia indicate that many had a combination of several causes, such as Alzheimer's disease, vascular dementia and Lewy body dementia. </a:t>
            </a:r>
          </a:p>
          <a:p>
            <a:pPr marL="0" indent="0">
              <a:lnSpc>
                <a:spcPct val="120000"/>
              </a:lnSpc>
              <a:buNone/>
            </a:pPr>
            <a:r>
              <a:rPr lang="en-GB" b="0" i="0" dirty="0">
                <a:solidFill>
                  <a:srgbClr val="111111"/>
                </a:solidFill>
                <a:effectLst/>
              </a:rPr>
              <a:t>Studies are ongoing to determine how having mixed dementia affects symptoms and treatments.</a:t>
            </a:r>
            <a:endParaRPr lang="en-GB" dirty="0"/>
          </a:p>
        </p:txBody>
      </p:sp>
    </p:spTree>
    <p:extLst>
      <p:ext uri="{BB962C8B-B14F-4D97-AF65-F5344CB8AC3E}">
        <p14:creationId xmlns:p14="http://schemas.microsoft.com/office/powerpoint/2010/main" val="2958218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4D650-0460-F9A5-88DF-819329EF1794}"/>
              </a:ext>
            </a:extLst>
          </p:cNvPr>
          <p:cNvSpPr>
            <a:spLocks noGrp="1"/>
          </p:cNvSpPr>
          <p:nvPr>
            <p:ph type="title"/>
          </p:nvPr>
        </p:nvSpPr>
        <p:spPr/>
        <p:txBody>
          <a:bodyPr/>
          <a:lstStyle/>
          <a:p>
            <a:r>
              <a:rPr lang="en-GB" dirty="0"/>
              <a:t>Frontal Lobe Dementia</a:t>
            </a:r>
          </a:p>
        </p:txBody>
      </p:sp>
      <p:sp>
        <p:nvSpPr>
          <p:cNvPr id="3" name="Content Placeholder 2">
            <a:extLst>
              <a:ext uri="{FF2B5EF4-FFF2-40B4-BE49-F238E27FC236}">
                <a16:creationId xmlns:a16="http://schemas.microsoft.com/office/drawing/2014/main" id="{9CDA587B-4010-53B4-95A4-3CEDDCA47767}"/>
              </a:ext>
            </a:extLst>
          </p:cNvPr>
          <p:cNvSpPr>
            <a:spLocks noGrp="1"/>
          </p:cNvSpPr>
          <p:nvPr>
            <p:ph idx="1"/>
          </p:nvPr>
        </p:nvSpPr>
        <p:spPr/>
        <p:txBody>
          <a:bodyPr>
            <a:normAutofit fontScale="92500"/>
          </a:bodyPr>
          <a:lstStyle/>
          <a:p>
            <a:pPr marL="0" indent="0">
              <a:lnSpc>
                <a:spcPct val="110000"/>
              </a:lnSpc>
              <a:buNone/>
            </a:pPr>
            <a:r>
              <a:rPr lang="en-GB" dirty="0"/>
              <a:t>Accounts for around 2% of cases of dementia.</a:t>
            </a:r>
          </a:p>
          <a:p>
            <a:pPr marL="0" indent="0">
              <a:lnSpc>
                <a:spcPct val="110000"/>
              </a:lnSpc>
              <a:buNone/>
            </a:pPr>
            <a:r>
              <a:rPr lang="en-GB" dirty="0"/>
              <a:t>Gradual progression, tends to have a younger onset.</a:t>
            </a:r>
          </a:p>
          <a:p>
            <a:pPr marL="0" indent="0">
              <a:lnSpc>
                <a:spcPct val="110000"/>
              </a:lnSpc>
              <a:buNone/>
            </a:pPr>
            <a:r>
              <a:rPr lang="en-GB" sz="3200" dirty="0"/>
              <a:t>Memory is initially intact, but changed social conduct, speech reduction, early loss of insight, emotional blunting, diet/eating changes, incontinence.</a:t>
            </a:r>
            <a:endParaRPr lang="en-GB" dirty="0"/>
          </a:p>
        </p:txBody>
      </p:sp>
    </p:spTree>
    <p:extLst>
      <p:ext uri="{BB962C8B-B14F-4D97-AF65-F5344CB8AC3E}">
        <p14:creationId xmlns:p14="http://schemas.microsoft.com/office/powerpoint/2010/main" val="96636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7ED09-8CA4-0CE1-5985-724651E1A610}"/>
              </a:ext>
            </a:extLst>
          </p:cNvPr>
          <p:cNvSpPr>
            <a:spLocks noGrp="1"/>
          </p:cNvSpPr>
          <p:nvPr>
            <p:ph type="title"/>
          </p:nvPr>
        </p:nvSpPr>
        <p:spPr/>
        <p:txBody>
          <a:bodyPr/>
          <a:lstStyle/>
          <a:p>
            <a:r>
              <a:rPr lang="en-GB" dirty="0"/>
              <a:t>Causes.</a:t>
            </a:r>
          </a:p>
        </p:txBody>
      </p:sp>
      <p:sp>
        <p:nvSpPr>
          <p:cNvPr id="3" name="Content Placeholder 2">
            <a:extLst>
              <a:ext uri="{FF2B5EF4-FFF2-40B4-BE49-F238E27FC236}">
                <a16:creationId xmlns:a16="http://schemas.microsoft.com/office/drawing/2014/main" id="{2F0BDB6F-5AF2-867F-4280-43EDC2F53D14}"/>
              </a:ext>
            </a:extLst>
          </p:cNvPr>
          <p:cNvSpPr>
            <a:spLocks noGrp="1"/>
          </p:cNvSpPr>
          <p:nvPr>
            <p:ph idx="1"/>
          </p:nvPr>
        </p:nvSpPr>
        <p:spPr/>
        <p:txBody>
          <a:bodyPr>
            <a:normAutofit/>
          </a:bodyPr>
          <a:lstStyle/>
          <a:p>
            <a:pPr marL="0" indent="0">
              <a:buNone/>
            </a:pPr>
            <a:r>
              <a:rPr lang="en-GB" dirty="0"/>
              <a:t>Working independently using this </a:t>
            </a:r>
            <a:r>
              <a:rPr lang="en-GB" dirty="0">
                <a:hlinkClick r:id="rId2"/>
              </a:rPr>
              <a:t>link</a:t>
            </a:r>
            <a:r>
              <a:rPr lang="en-GB" dirty="0"/>
              <a:t> to explore the causes of dementia</a:t>
            </a:r>
          </a:p>
          <a:p>
            <a:endParaRPr lang="en-GB" dirty="0">
              <a:hlinkClick r:id="rId3">
                <a:extLst>
                  <a:ext uri="{A12FA001-AC4F-418D-AE19-62706E023703}">
                    <ahyp:hlinkClr xmlns:ahyp="http://schemas.microsoft.com/office/drawing/2018/hyperlinkcolor" val="tx"/>
                  </a:ext>
                </a:extLst>
              </a:hlinkClick>
            </a:endParaRPr>
          </a:p>
          <a:p>
            <a:pPr marL="0" indent="0">
              <a:buNone/>
            </a:pPr>
            <a:r>
              <a:rPr lang="en-GB" dirty="0"/>
              <a:t>Feedback your findings to the whole class</a:t>
            </a:r>
          </a:p>
          <a:p>
            <a:pPr marL="0" indent="0">
              <a:buNone/>
            </a:pPr>
            <a:endParaRPr lang="en-GB" dirty="0"/>
          </a:p>
        </p:txBody>
      </p:sp>
    </p:spTree>
    <p:extLst>
      <p:ext uri="{BB962C8B-B14F-4D97-AF65-F5344CB8AC3E}">
        <p14:creationId xmlns:p14="http://schemas.microsoft.com/office/powerpoint/2010/main" val="1579490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BC812-EB92-E134-A61C-3BFE6D7CB27A}"/>
              </a:ext>
            </a:extLst>
          </p:cNvPr>
          <p:cNvSpPr>
            <a:spLocks noGrp="1"/>
          </p:cNvSpPr>
          <p:nvPr>
            <p:ph type="title"/>
          </p:nvPr>
        </p:nvSpPr>
        <p:spPr/>
        <p:txBody>
          <a:bodyPr/>
          <a:lstStyle/>
          <a:p>
            <a:r>
              <a:rPr lang="en-GB" dirty="0"/>
              <a:t>How is dementia diagnosed?</a:t>
            </a:r>
          </a:p>
        </p:txBody>
      </p:sp>
      <p:sp>
        <p:nvSpPr>
          <p:cNvPr id="3" name="Content Placeholder 2">
            <a:extLst>
              <a:ext uri="{FF2B5EF4-FFF2-40B4-BE49-F238E27FC236}">
                <a16:creationId xmlns:a16="http://schemas.microsoft.com/office/drawing/2014/main" id="{4E86F52F-3F39-EBB0-1FBB-AD2942033154}"/>
              </a:ext>
            </a:extLst>
          </p:cNvPr>
          <p:cNvSpPr>
            <a:spLocks noGrp="1"/>
          </p:cNvSpPr>
          <p:nvPr>
            <p:ph idx="1"/>
          </p:nvPr>
        </p:nvSpPr>
        <p:spPr/>
        <p:txBody>
          <a:bodyPr/>
          <a:lstStyle/>
          <a:p>
            <a:pPr marL="0" indent="0">
              <a:buNone/>
            </a:pPr>
            <a:r>
              <a:rPr lang="en-GB" dirty="0"/>
              <a:t>Use a reputable source to make a list of investigations that might be needed to make a diagnosis.</a:t>
            </a:r>
          </a:p>
          <a:p>
            <a:pPr marL="0" indent="0">
              <a:buNone/>
            </a:pPr>
            <a:r>
              <a:rPr lang="en-GB" dirty="0"/>
              <a:t>Feedback to group. </a:t>
            </a:r>
          </a:p>
          <a:p>
            <a:pPr marL="0" indent="0">
              <a:buNone/>
            </a:pPr>
            <a:endParaRPr lang="en-GB" dirty="0"/>
          </a:p>
          <a:p>
            <a:pPr marL="0" indent="0">
              <a:buNone/>
            </a:pPr>
            <a:r>
              <a:rPr lang="en-GB" dirty="0"/>
              <a:t>Extension.  How does this list differ between countries?</a:t>
            </a:r>
          </a:p>
        </p:txBody>
      </p:sp>
    </p:spTree>
    <p:extLst>
      <p:ext uri="{BB962C8B-B14F-4D97-AF65-F5344CB8AC3E}">
        <p14:creationId xmlns:p14="http://schemas.microsoft.com/office/powerpoint/2010/main" val="1811503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15FE2-71A5-A8C8-C78F-CC5D1F1C35E8}"/>
              </a:ext>
            </a:extLst>
          </p:cNvPr>
          <p:cNvSpPr>
            <a:spLocks noGrp="1"/>
          </p:cNvSpPr>
          <p:nvPr>
            <p:ph type="title"/>
          </p:nvPr>
        </p:nvSpPr>
        <p:spPr/>
        <p:txBody>
          <a:bodyPr/>
          <a:lstStyle/>
          <a:p>
            <a:r>
              <a:rPr lang="en-GB" dirty="0"/>
              <a:t>What treatment is available?</a:t>
            </a:r>
          </a:p>
        </p:txBody>
      </p:sp>
      <p:sp>
        <p:nvSpPr>
          <p:cNvPr id="3" name="Content Placeholder 2">
            <a:extLst>
              <a:ext uri="{FF2B5EF4-FFF2-40B4-BE49-F238E27FC236}">
                <a16:creationId xmlns:a16="http://schemas.microsoft.com/office/drawing/2014/main" id="{00C42E88-341C-7E02-683E-5107B6524BF2}"/>
              </a:ext>
            </a:extLst>
          </p:cNvPr>
          <p:cNvSpPr>
            <a:spLocks noGrp="1"/>
          </p:cNvSpPr>
          <p:nvPr>
            <p:ph idx="1"/>
          </p:nvPr>
        </p:nvSpPr>
        <p:spPr/>
        <p:txBody>
          <a:bodyPr>
            <a:normAutofit/>
          </a:bodyPr>
          <a:lstStyle/>
          <a:p>
            <a:pPr marL="0" indent="0">
              <a:buNone/>
            </a:pPr>
            <a:r>
              <a:rPr lang="en-GB" dirty="0"/>
              <a:t>Use a UK source, preferably not one for the general population, to make a list of possible treatments.</a:t>
            </a:r>
          </a:p>
          <a:p>
            <a:pPr marL="0" indent="0">
              <a:buNone/>
            </a:pPr>
            <a:endParaRPr lang="en-GB" dirty="0"/>
          </a:p>
          <a:p>
            <a:pPr marL="0" indent="0">
              <a:buNone/>
            </a:pPr>
            <a:r>
              <a:rPr lang="en-GB" dirty="0"/>
              <a:t>Extension activity.  Explore what side effects might be experienced.  Investigate new or experimental treatments.</a:t>
            </a:r>
          </a:p>
        </p:txBody>
      </p:sp>
    </p:spTree>
    <p:extLst>
      <p:ext uri="{BB962C8B-B14F-4D97-AF65-F5344CB8AC3E}">
        <p14:creationId xmlns:p14="http://schemas.microsoft.com/office/powerpoint/2010/main" val="1378989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8363F-E8BE-14DB-51C8-790199C67D68}"/>
              </a:ext>
            </a:extLst>
          </p:cNvPr>
          <p:cNvSpPr>
            <a:spLocks noGrp="1"/>
          </p:cNvSpPr>
          <p:nvPr>
            <p:ph type="title"/>
          </p:nvPr>
        </p:nvSpPr>
        <p:spPr/>
        <p:txBody>
          <a:bodyPr/>
          <a:lstStyle/>
          <a:p>
            <a:r>
              <a:rPr lang="en-GB" dirty="0"/>
              <a:t>class activity: Prevention</a:t>
            </a:r>
          </a:p>
        </p:txBody>
      </p:sp>
      <p:sp>
        <p:nvSpPr>
          <p:cNvPr id="3" name="Content Placeholder 2">
            <a:extLst>
              <a:ext uri="{FF2B5EF4-FFF2-40B4-BE49-F238E27FC236}">
                <a16:creationId xmlns:a16="http://schemas.microsoft.com/office/drawing/2014/main" id="{1AA862FB-D5D0-0B38-2968-DB823E77BC01}"/>
              </a:ext>
            </a:extLst>
          </p:cNvPr>
          <p:cNvSpPr>
            <a:spLocks noGrp="1"/>
          </p:cNvSpPr>
          <p:nvPr>
            <p:ph idx="1"/>
          </p:nvPr>
        </p:nvSpPr>
        <p:spPr/>
        <p:txBody>
          <a:bodyPr>
            <a:normAutofit fontScale="92500" lnSpcReduction="10000"/>
          </a:bodyPr>
          <a:lstStyle/>
          <a:p>
            <a:pPr marL="0" indent="0">
              <a:buNone/>
            </a:pPr>
            <a:r>
              <a:rPr lang="en-GB" dirty="0"/>
              <a:t>Your organisation has asked you to prepare a handout titled “tips on preventing dementia”</a:t>
            </a:r>
          </a:p>
          <a:p>
            <a:pPr marL="0" indent="0">
              <a:buNone/>
            </a:pPr>
            <a:endParaRPr lang="en-GB" dirty="0"/>
          </a:p>
          <a:p>
            <a:pPr marL="0" indent="0">
              <a:buNone/>
            </a:pPr>
            <a:r>
              <a:rPr lang="en-GB" dirty="0"/>
              <a:t>Working in groups, research this then make a list of tips to include.</a:t>
            </a:r>
          </a:p>
          <a:p>
            <a:pPr marL="0" indent="0">
              <a:buNone/>
            </a:pPr>
            <a:endParaRPr lang="en-GB" dirty="0"/>
          </a:p>
          <a:p>
            <a:pPr marL="0" indent="0">
              <a:buNone/>
            </a:pPr>
            <a:r>
              <a:rPr lang="en-GB" dirty="0"/>
              <a:t>Extension activity: can you put in order of importance?</a:t>
            </a:r>
          </a:p>
        </p:txBody>
      </p:sp>
    </p:spTree>
    <p:extLst>
      <p:ext uri="{BB962C8B-B14F-4D97-AF65-F5344CB8AC3E}">
        <p14:creationId xmlns:p14="http://schemas.microsoft.com/office/powerpoint/2010/main" val="74813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2802E-162D-97FD-4F1B-1D28F6A394C5}"/>
              </a:ext>
            </a:extLst>
          </p:cNvPr>
          <p:cNvSpPr>
            <a:spLocks noGrp="1"/>
          </p:cNvSpPr>
          <p:nvPr>
            <p:ph type="title"/>
          </p:nvPr>
        </p:nvSpPr>
        <p:spPr/>
        <p:txBody>
          <a:bodyPr/>
          <a:lstStyle/>
          <a:p>
            <a:r>
              <a:rPr lang="en-GB" dirty="0"/>
              <a:t>class activity: Prevalence </a:t>
            </a:r>
          </a:p>
        </p:txBody>
      </p:sp>
      <p:sp>
        <p:nvSpPr>
          <p:cNvPr id="3" name="Content Placeholder 2">
            <a:extLst>
              <a:ext uri="{FF2B5EF4-FFF2-40B4-BE49-F238E27FC236}">
                <a16:creationId xmlns:a16="http://schemas.microsoft.com/office/drawing/2014/main" id="{4A31C385-C2F1-78E1-6600-6AACADFFC2AE}"/>
              </a:ext>
            </a:extLst>
          </p:cNvPr>
          <p:cNvSpPr>
            <a:spLocks noGrp="1"/>
          </p:cNvSpPr>
          <p:nvPr>
            <p:ph idx="1"/>
          </p:nvPr>
        </p:nvSpPr>
        <p:spPr/>
        <p:txBody>
          <a:bodyPr>
            <a:normAutofit fontScale="92500" lnSpcReduction="10000"/>
          </a:bodyPr>
          <a:lstStyle/>
          <a:p>
            <a:pPr marL="0" indent="0">
              <a:buNone/>
            </a:pPr>
            <a:r>
              <a:rPr lang="en-GB" dirty="0"/>
              <a:t>Use a suitable academic source to consider the prevalence of at least one of the previous types of dementia in</a:t>
            </a:r>
          </a:p>
          <a:p>
            <a:pPr marL="0" indent="0">
              <a:buNone/>
            </a:pPr>
            <a:r>
              <a:rPr lang="en-GB" dirty="0"/>
              <a:t>The UK</a:t>
            </a:r>
          </a:p>
          <a:p>
            <a:pPr marL="0" indent="0">
              <a:buNone/>
            </a:pPr>
            <a:r>
              <a:rPr lang="en-GB" dirty="0"/>
              <a:t>The World.</a:t>
            </a:r>
          </a:p>
          <a:p>
            <a:pPr marL="0" indent="0">
              <a:buNone/>
            </a:pPr>
            <a:endParaRPr lang="en-GB" dirty="0"/>
          </a:p>
          <a:p>
            <a:pPr marL="0" indent="0">
              <a:buNone/>
            </a:pPr>
            <a:r>
              <a:rPr lang="en-GB" dirty="0"/>
              <a:t>Extension.  Explain why you chose the sources you used.</a:t>
            </a:r>
          </a:p>
        </p:txBody>
      </p:sp>
    </p:spTree>
    <p:extLst>
      <p:ext uri="{BB962C8B-B14F-4D97-AF65-F5344CB8AC3E}">
        <p14:creationId xmlns:p14="http://schemas.microsoft.com/office/powerpoint/2010/main" val="1859344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EBCD-E530-5EDA-EE23-AB540549D2B5}"/>
              </a:ext>
            </a:extLst>
          </p:cNvPr>
          <p:cNvSpPr>
            <a:spLocks noGrp="1"/>
          </p:cNvSpPr>
          <p:nvPr>
            <p:ph type="title"/>
          </p:nvPr>
        </p:nvSpPr>
        <p:spPr/>
        <p:txBody>
          <a:bodyPr>
            <a:normAutofit fontScale="90000"/>
          </a:bodyPr>
          <a:lstStyle/>
          <a:p>
            <a:r>
              <a:rPr lang="en-GB" dirty="0"/>
              <a:t>Class activity: Social and Economic Burden</a:t>
            </a:r>
          </a:p>
        </p:txBody>
      </p:sp>
      <p:sp>
        <p:nvSpPr>
          <p:cNvPr id="3" name="Content Placeholder 2">
            <a:extLst>
              <a:ext uri="{FF2B5EF4-FFF2-40B4-BE49-F238E27FC236}">
                <a16:creationId xmlns:a16="http://schemas.microsoft.com/office/drawing/2014/main" id="{23A15021-14CF-E224-B23F-4F998CA7A633}"/>
              </a:ext>
            </a:extLst>
          </p:cNvPr>
          <p:cNvSpPr>
            <a:spLocks noGrp="1"/>
          </p:cNvSpPr>
          <p:nvPr>
            <p:ph idx="1"/>
          </p:nvPr>
        </p:nvSpPr>
        <p:spPr/>
        <p:txBody>
          <a:bodyPr>
            <a:normAutofit fontScale="92500"/>
          </a:bodyPr>
          <a:lstStyle/>
          <a:p>
            <a:pPr marL="0" indent="0">
              <a:buNone/>
            </a:pPr>
            <a:r>
              <a:rPr lang="en-GB" dirty="0"/>
              <a:t>Use this </a:t>
            </a:r>
            <a:r>
              <a:rPr lang="en-GB" dirty="0">
                <a:hlinkClick r:id="rId2"/>
              </a:rPr>
              <a:t>document</a:t>
            </a:r>
            <a:r>
              <a:rPr lang="en-GB" dirty="0"/>
              <a:t> to explore the cost of dementia, then answer these questions.</a:t>
            </a:r>
          </a:p>
          <a:p>
            <a:pPr marL="0" indent="0">
              <a:buNone/>
            </a:pPr>
            <a:r>
              <a:rPr lang="en-GB" dirty="0"/>
              <a:t>How is this calculated?</a:t>
            </a:r>
          </a:p>
          <a:p>
            <a:pPr marL="0" indent="0">
              <a:buNone/>
            </a:pPr>
            <a:r>
              <a:rPr lang="en-GB" dirty="0"/>
              <a:t>What does </a:t>
            </a:r>
            <a:r>
              <a:rPr lang="en-GB" dirty="0" err="1"/>
              <a:t>ADRD</a:t>
            </a:r>
            <a:r>
              <a:rPr lang="en-GB" dirty="0"/>
              <a:t> stand for?</a:t>
            </a:r>
          </a:p>
          <a:p>
            <a:pPr marL="0" indent="0">
              <a:buNone/>
            </a:pPr>
            <a:r>
              <a:rPr lang="en-GB" dirty="0"/>
              <a:t>Which type of countries will be most impacted?</a:t>
            </a:r>
          </a:p>
          <a:p>
            <a:pPr marL="0" indent="0">
              <a:buNone/>
            </a:pPr>
            <a:r>
              <a:rPr lang="en-GB" dirty="0"/>
              <a:t>What does the research say are the implications of the available evidence long term?</a:t>
            </a:r>
          </a:p>
        </p:txBody>
      </p:sp>
    </p:spTree>
    <p:extLst>
      <p:ext uri="{BB962C8B-B14F-4D97-AF65-F5344CB8AC3E}">
        <p14:creationId xmlns:p14="http://schemas.microsoft.com/office/powerpoint/2010/main" val="9837635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4B313-23F6-0DC2-71EA-14AE245729A4}"/>
              </a:ext>
            </a:extLst>
          </p:cNvPr>
          <p:cNvSpPr>
            <a:spLocks noGrp="1"/>
          </p:cNvSpPr>
          <p:nvPr>
            <p:ph type="title"/>
          </p:nvPr>
        </p:nvSpPr>
        <p:spPr/>
        <p:txBody>
          <a:bodyPr/>
          <a:lstStyle/>
          <a:p>
            <a:r>
              <a:rPr lang="en-GB" dirty="0"/>
              <a:t>Measuring Burden</a:t>
            </a:r>
          </a:p>
        </p:txBody>
      </p:sp>
      <p:sp>
        <p:nvSpPr>
          <p:cNvPr id="3" name="Content Placeholder 2">
            <a:extLst>
              <a:ext uri="{FF2B5EF4-FFF2-40B4-BE49-F238E27FC236}">
                <a16:creationId xmlns:a16="http://schemas.microsoft.com/office/drawing/2014/main" id="{83518556-3FC6-77A0-930A-3FF02056B5DE}"/>
              </a:ext>
            </a:extLst>
          </p:cNvPr>
          <p:cNvSpPr>
            <a:spLocks noGrp="1"/>
          </p:cNvSpPr>
          <p:nvPr>
            <p:ph idx="1"/>
          </p:nvPr>
        </p:nvSpPr>
        <p:spPr>
          <a:xfrm>
            <a:off x="457200" y="1349406"/>
            <a:ext cx="8229600" cy="4394446"/>
          </a:xfrm>
        </p:spPr>
        <p:txBody>
          <a:bodyPr>
            <a:normAutofit fontScale="77500" lnSpcReduction="20000"/>
          </a:bodyPr>
          <a:lstStyle/>
          <a:p>
            <a:pPr algn="l">
              <a:lnSpc>
                <a:spcPct val="110000"/>
              </a:lnSpc>
              <a:buFont typeface="Wingdings" panose="05000000000000000000" pitchFamily="2" charset="2"/>
              <a:buChar char="Ø"/>
            </a:pPr>
            <a:r>
              <a:rPr lang="en-GB" i="0" dirty="0">
                <a:solidFill>
                  <a:srgbClr val="3C4245"/>
                </a:solidFill>
                <a:effectLst/>
              </a:rPr>
              <a:t>In 2019, dementia cost economies globally 1.3 trillion US dollars, approximately 50% of these costs are attributable to care provided by informal carers (e.g. family members and close friends), who provide on average 5 hours of care and supervision per day.</a:t>
            </a:r>
          </a:p>
          <a:p>
            <a:pPr algn="l">
              <a:lnSpc>
                <a:spcPct val="110000"/>
              </a:lnSpc>
              <a:buFont typeface="Wingdings" panose="05000000000000000000" pitchFamily="2" charset="2"/>
              <a:buChar char="Ø"/>
            </a:pPr>
            <a:endParaRPr lang="en-GB" i="0" dirty="0">
              <a:solidFill>
                <a:srgbClr val="3C4245"/>
              </a:solidFill>
              <a:effectLst/>
            </a:endParaRPr>
          </a:p>
          <a:p>
            <a:pPr algn="l">
              <a:lnSpc>
                <a:spcPct val="110000"/>
              </a:lnSpc>
              <a:buFont typeface="Wingdings" panose="05000000000000000000" pitchFamily="2" charset="2"/>
              <a:buChar char="Ø"/>
            </a:pPr>
            <a:r>
              <a:rPr lang="en-GB" i="0" dirty="0">
                <a:solidFill>
                  <a:srgbClr val="3C4245"/>
                </a:solidFill>
                <a:effectLst/>
              </a:rPr>
              <a:t>Women are disproportionately affected by dementia, both directly and indirectly. Women experience higher </a:t>
            </a:r>
            <a:r>
              <a:rPr lang="en-GB" i="0" dirty="0">
                <a:solidFill>
                  <a:srgbClr val="3C4245"/>
                </a:solidFill>
                <a:effectLst/>
                <a:hlinkClick r:id="rId2"/>
              </a:rPr>
              <a:t>disability-adjusted life years </a:t>
            </a:r>
            <a:r>
              <a:rPr lang="en-GB" i="0" dirty="0">
                <a:solidFill>
                  <a:srgbClr val="3C4245"/>
                </a:solidFill>
                <a:effectLst/>
              </a:rPr>
              <a:t>and mortality due to dementia, but also provide 70% of care hours for people living with dementia. (WHO, n.d.)</a:t>
            </a:r>
          </a:p>
          <a:p>
            <a:pPr marL="0" indent="0">
              <a:buNone/>
            </a:pPr>
            <a:endParaRPr lang="en-GB" dirty="0"/>
          </a:p>
        </p:txBody>
      </p:sp>
    </p:spTree>
    <p:extLst>
      <p:ext uri="{BB962C8B-B14F-4D97-AF65-F5344CB8AC3E}">
        <p14:creationId xmlns:p14="http://schemas.microsoft.com/office/powerpoint/2010/main" val="288051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8125-E6DB-4EE5-7FC1-97126759EE87}"/>
              </a:ext>
            </a:extLst>
          </p:cNvPr>
          <p:cNvSpPr>
            <a:spLocks noGrp="1"/>
          </p:cNvSpPr>
          <p:nvPr>
            <p:ph type="title"/>
          </p:nvPr>
        </p:nvSpPr>
        <p:spPr/>
        <p:txBody>
          <a:bodyPr/>
          <a:lstStyle/>
          <a:p>
            <a:r>
              <a:rPr lang="en-GB" dirty="0"/>
              <a:t>Management Activity</a:t>
            </a:r>
          </a:p>
        </p:txBody>
      </p:sp>
      <p:sp>
        <p:nvSpPr>
          <p:cNvPr id="3" name="Content Placeholder 2">
            <a:extLst>
              <a:ext uri="{FF2B5EF4-FFF2-40B4-BE49-F238E27FC236}">
                <a16:creationId xmlns:a16="http://schemas.microsoft.com/office/drawing/2014/main" id="{92F8C4DA-6563-FE6B-7C77-023679F1C500}"/>
              </a:ext>
            </a:extLst>
          </p:cNvPr>
          <p:cNvSpPr>
            <a:spLocks noGrp="1"/>
          </p:cNvSpPr>
          <p:nvPr>
            <p:ph idx="1"/>
          </p:nvPr>
        </p:nvSpPr>
        <p:spPr/>
        <p:txBody>
          <a:bodyPr>
            <a:normAutofit/>
          </a:bodyPr>
          <a:lstStyle/>
          <a:p>
            <a:pPr marL="0" indent="0">
              <a:buNone/>
            </a:pPr>
            <a:r>
              <a:rPr lang="en-GB" dirty="0"/>
              <a:t>Working independently  explore this </a:t>
            </a:r>
            <a:r>
              <a:rPr lang="en-GB" dirty="0">
                <a:hlinkClick r:id="rId2"/>
              </a:rPr>
              <a:t>document </a:t>
            </a:r>
          </a:p>
          <a:p>
            <a:endParaRPr lang="en-GB" dirty="0"/>
          </a:p>
          <a:p>
            <a:pPr marL="0" indent="0">
              <a:buNone/>
            </a:pPr>
            <a:r>
              <a:rPr lang="en-GB" sz="2800" dirty="0"/>
              <a:t>Feedback your findings to the whole class</a:t>
            </a:r>
          </a:p>
          <a:p>
            <a:endParaRPr lang="en-GB" sz="2800" dirty="0"/>
          </a:p>
          <a:p>
            <a:endParaRPr lang="en-GB" dirty="0"/>
          </a:p>
        </p:txBody>
      </p:sp>
    </p:spTree>
    <p:extLst>
      <p:ext uri="{BB962C8B-B14F-4D97-AF65-F5344CB8AC3E}">
        <p14:creationId xmlns:p14="http://schemas.microsoft.com/office/powerpoint/2010/main" val="24994375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F5AC-CB86-30B0-AC6F-5DEF4F111A4E}"/>
              </a:ext>
            </a:extLst>
          </p:cNvPr>
          <p:cNvSpPr>
            <a:spLocks noGrp="1"/>
          </p:cNvSpPr>
          <p:nvPr>
            <p:ph type="title"/>
          </p:nvPr>
        </p:nvSpPr>
        <p:spPr/>
        <p:txBody>
          <a:bodyPr/>
          <a:lstStyle/>
          <a:p>
            <a:r>
              <a:rPr lang="en-GB" dirty="0"/>
              <a:t>Models and Frameworks</a:t>
            </a:r>
          </a:p>
        </p:txBody>
      </p:sp>
      <p:sp>
        <p:nvSpPr>
          <p:cNvPr id="3" name="Content Placeholder 2">
            <a:extLst>
              <a:ext uri="{FF2B5EF4-FFF2-40B4-BE49-F238E27FC236}">
                <a16:creationId xmlns:a16="http://schemas.microsoft.com/office/drawing/2014/main" id="{522E603D-4D55-E038-5836-C25126451C54}"/>
              </a:ext>
            </a:extLst>
          </p:cNvPr>
          <p:cNvSpPr>
            <a:spLocks noGrp="1"/>
          </p:cNvSpPr>
          <p:nvPr>
            <p:ph idx="1"/>
          </p:nvPr>
        </p:nvSpPr>
        <p:spPr/>
        <p:txBody>
          <a:bodyPr/>
          <a:lstStyle/>
          <a:p>
            <a:pPr marL="0" indent="0">
              <a:buNone/>
            </a:pPr>
            <a:r>
              <a:rPr lang="en-GB" dirty="0"/>
              <a:t>Think back to the models of care we have already explored.  Which would be the best to apply and why?</a:t>
            </a:r>
          </a:p>
          <a:p>
            <a:pPr marL="0" indent="0">
              <a:buNone/>
            </a:pPr>
            <a:endParaRPr lang="en-GB" dirty="0"/>
          </a:p>
          <a:p>
            <a:pPr marL="0" indent="0">
              <a:buNone/>
            </a:pPr>
            <a:r>
              <a:rPr lang="en-GB" dirty="0"/>
              <a:t>Read the forward, conclusion and recommendation of this </a:t>
            </a:r>
            <a:r>
              <a:rPr lang="en-GB" dirty="0">
                <a:hlinkClick r:id="rId2"/>
              </a:rPr>
              <a:t>document</a:t>
            </a:r>
            <a:r>
              <a:rPr lang="en-GB" dirty="0"/>
              <a:t>.</a:t>
            </a:r>
          </a:p>
          <a:p>
            <a:pPr marL="0" indent="0">
              <a:buNone/>
            </a:pPr>
            <a:r>
              <a:rPr lang="en-GB" dirty="0"/>
              <a:t>List some of the important points.</a:t>
            </a:r>
          </a:p>
        </p:txBody>
      </p:sp>
    </p:spTree>
    <p:extLst>
      <p:ext uri="{BB962C8B-B14F-4D97-AF65-F5344CB8AC3E}">
        <p14:creationId xmlns:p14="http://schemas.microsoft.com/office/powerpoint/2010/main" val="4781600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8FFE-25B2-92AB-AE89-D3E764C21AC7}"/>
              </a:ext>
            </a:extLst>
          </p:cNvPr>
          <p:cNvSpPr>
            <a:spLocks noGrp="1"/>
          </p:cNvSpPr>
          <p:nvPr>
            <p:ph type="title"/>
          </p:nvPr>
        </p:nvSpPr>
        <p:spPr/>
        <p:txBody>
          <a:bodyPr/>
          <a:lstStyle/>
          <a:p>
            <a:r>
              <a:rPr lang="en-GB" dirty="0"/>
              <a:t>Policies etc</a:t>
            </a:r>
          </a:p>
        </p:txBody>
      </p:sp>
      <p:sp>
        <p:nvSpPr>
          <p:cNvPr id="3" name="Content Placeholder 2">
            <a:extLst>
              <a:ext uri="{FF2B5EF4-FFF2-40B4-BE49-F238E27FC236}">
                <a16:creationId xmlns:a16="http://schemas.microsoft.com/office/drawing/2014/main" id="{7CEE1500-EDCC-AB6D-B9E2-219F0A4C5851}"/>
              </a:ext>
            </a:extLst>
          </p:cNvPr>
          <p:cNvSpPr>
            <a:spLocks noGrp="1"/>
          </p:cNvSpPr>
          <p:nvPr>
            <p:ph idx="1"/>
          </p:nvPr>
        </p:nvSpPr>
        <p:spPr/>
        <p:txBody>
          <a:bodyPr/>
          <a:lstStyle/>
          <a:p>
            <a:pPr marL="0" indent="0">
              <a:buNone/>
            </a:pPr>
            <a:r>
              <a:rPr lang="en-GB" dirty="0">
                <a:hlinkClick r:id="rId2"/>
              </a:rPr>
              <a:t>Pilot study</a:t>
            </a:r>
            <a:endParaRPr lang="en-GB" dirty="0"/>
          </a:p>
          <a:p>
            <a:pPr marL="0" indent="0">
              <a:buNone/>
            </a:pPr>
            <a:endParaRPr lang="en-GB" dirty="0"/>
          </a:p>
          <a:p>
            <a:pPr marL="0" indent="0">
              <a:buNone/>
            </a:pPr>
            <a:r>
              <a:rPr lang="en-GB" dirty="0"/>
              <a:t>Working individually what other guidance can you find for professionals working with people living with dementia? Either in the UK (England, Wales, Scotland or Northern Ireland) or elsewhere in the world.</a:t>
            </a:r>
          </a:p>
        </p:txBody>
      </p:sp>
    </p:spTree>
    <p:extLst>
      <p:ext uri="{BB962C8B-B14F-4D97-AF65-F5344CB8AC3E}">
        <p14:creationId xmlns:p14="http://schemas.microsoft.com/office/powerpoint/2010/main" val="1389713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0E6ED-C011-3498-2276-506E0FE8A66B}"/>
              </a:ext>
            </a:extLst>
          </p:cNvPr>
          <p:cNvSpPr>
            <a:spLocks noGrp="1"/>
          </p:cNvSpPr>
          <p:nvPr>
            <p:ph type="title"/>
          </p:nvPr>
        </p:nvSpPr>
        <p:spPr/>
        <p:txBody>
          <a:bodyPr/>
          <a:lstStyle/>
          <a:p>
            <a:r>
              <a:rPr lang="en-GB" dirty="0"/>
              <a:t>Long Term Conditions- Diabetes</a:t>
            </a:r>
          </a:p>
        </p:txBody>
      </p:sp>
      <p:sp>
        <p:nvSpPr>
          <p:cNvPr id="3" name="Content Placeholder 2">
            <a:extLst>
              <a:ext uri="{FF2B5EF4-FFF2-40B4-BE49-F238E27FC236}">
                <a16:creationId xmlns:a16="http://schemas.microsoft.com/office/drawing/2014/main" id="{E7507BAF-313E-C71B-FFAB-213B97FA4D32}"/>
              </a:ext>
            </a:extLst>
          </p:cNvPr>
          <p:cNvSpPr>
            <a:spLocks noGrp="1"/>
          </p:cNvSpPr>
          <p:nvPr>
            <p:ph idx="1"/>
          </p:nvPr>
        </p:nvSpPr>
        <p:spPr/>
        <p:txBody>
          <a:bodyPr/>
          <a:lstStyle/>
          <a:p>
            <a:pPr marL="0" indent="0">
              <a:buNone/>
            </a:pPr>
            <a:r>
              <a:rPr lang="en-GB" dirty="0">
                <a:hlinkClick r:id="rId3"/>
              </a:rPr>
              <a:t>Type 1</a:t>
            </a:r>
            <a:endParaRPr lang="en-GB" dirty="0"/>
          </a:p>
          <a:p>
            <a:pPr marL="0" indent="0">
              <a:buNone/>
            </a:pPr>
            <a:r>
              <a:rPr lang="en-GB" dirty="0">
                <a:hlinkClick r:id="rId4"/>
              </a:rPr>
              <a:t>Type 2 </a:t>
            </a:r>
            <a:endParaRPr lang="en-GB" dirty="0"/>
          </a:p>
          <a:p>
            <a:pPr marL="0" indent="0">
              <a:buNone/>
            </a:pPr>
            <a:r>
              <a:rPr lang="en-GB" dirty="0">
                <a:hlinkClick r:id="rId5"/>
              </a:rPr>
              <a:t>Gestational</a:t>
            </a:r>
            <a:endParaRPr lang="en-GB" dirty="0"/>
          </a:p>
          <a:p>
            <a:pPr marL="0" indent="0">
              <a:buNone/>
            </a:pPr>
            <a:r>
              <a:rPr lang="en-GB" dirty="0">
                <a:hlinkClick r:id="rId6"/>
              </a:rPr>
              <a:t>Impaired glucose tolerance and impaired fasting glycaemia</a:t>
            </a:r>
            <a:endParaRPr lang="en-GB" dirty="0"/>
          </a:p>
        </p:txBody>
      </p:sp>
    </p:spTree>
    <p:extLst>
      <p:ext uri="{BB962C8B-B14F-4D97-AF65-F5344CB8AC3E}">
        <p14:creationId xmlns:p14="http://schemas.microsoft.com/office/powerpoint/2010/main" val="1024939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EF806-7985-3C0F-42E9-9359DFD0908C}"/>
              </a:ext>
            </a:extLst>
          </p:cNvPr>
          <p:cNvSpPr>
            <a:spLocks noGrp="1"/>
          </p:cNvSpPr>
          <p:nvPr>
            <p:ph type="title"/>
          </p:nvPr>
        </p:nvSpPr>
        <p:spPr/>
        <p:txBody>
          <a:bodyPr/>
          <a:lstStyle/>
          <a:p>
            <a:r>
              <a:rPr lang="en-GB" dirty="0"/>
              <a:t>Diabetes</a:t>
            </a:r>
          </a:p>
        </p:txBody>
      </p:sp>
      <p:sp>
        <p:nvSpPr>
          <p:cNvPr id="3" name="Content Placeholder 2">
            <a:extLst>
              <a:ext uri="{FF2B5EF4-FFF2-40B4-BE49-F238E27FC236}">
                <a16:creationId xmlns:a16="http://schemas.microsoft.com/office/drawing/2014/main" id="{723CC084-417C-0589-E584-473B53102393}"/>
              </a:ext>
            </a:extLst>
          </p:cNvPr>
          <p:cNvSpPr>
            <a:spLocks noGrp="1"/>
          </p:cNvSpPr>
          <p:nvPr>
            <p:ph idx="1"/>
          </p:nvPr>
        </p:nvSpPr>
        <p:spPr>
          <a:xfrm>
            <a:off x="457200" y="1845054"/>
            <a:ext cx="8229600" cy="3150121"/>
          </a:xfrm>
        </p:spPr>
        <p:txBody>
          <a:bodyPr>
            <a:normAutofit fontScale="77500" lnSpcReduction="20000"/>
          </a:bodyPr>
          <a:lstStyle/>
          <a:p>
            <a:pPr marL="0" indent="0">
              <a:buNone/>
            </a:pPr>
            <a:r>
              <a:rPr lang="en-GB" dirty="0"/>
              <a:t>Diabetes is a chronic disease that occurs either when the pancreas does not produce enough insulin or when the body cannot effectively use the insulin it produces. Insulin is a hormone that regulates blood glucose. </a:t>
            </a:r>
          </a:p>
          <a:p>
            <a:pPr marL="0" indent="0">
              <a:buNone/>
            </a:pPr>
            <a:r>
              <a:rPr lang="en-GB" dirty="0"/>
              <a:t>Hyperglycaemia, also called raised blood glucose or raised blood sugar, is a common effect of uncontrolled diabetes and over time leads to serious damage to many of the body's systems, especially the nerves and blood vessels. (WHO, n.d.)</a:t>
            </a:r>
          </a:p>
        </p:txBody>
      </p:sp>
    </p:spTree>
    <p:extLst>
      <p:ext uri="{BB962C8B-B14F-4D97-AF65-F5344CB8AC3E}">
        <p14:creationId xmlns:p14="http://schemas.microsoft.com/office/powerpoint/2010/main" val="1297462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67866-2DB0-B78E-E76C-732D35010D4A}"/>
              </a:ext>
            </a:extLst>
          </p:cNvPr>
          <p:cNvSpPr>
            <a:spLocks noGrp="1"/>
          </p:cNvSpPr>
          <p:nvPr>
            <p:ph type="title"/>
          </p:nvPr>
        </p:nvSpPr>
        <p:spPr/>
        <p:txBody>
          <a:bodyPr/>
          <a:lstStyle/>
          <a:p>
            <a:r>
              <a:rPr lang="en-GB" dirty="0"/>
              <a:t>Type 1</a:t>
            </a:r>
          </a:p>
        </p:txBody>
      </p:sp>
      <p:sp>
        <p:nvSpPr>
          <p:cNvPr id="3" name="Content Placeholder 2">
            <a:extLst>
              <a:ext uri="{FF2B5EF4-FFF2-40B4-BE49-F238E27FC236}">
                <a16:creationId xmlns:a16="http://schemas.microsoft.com/office/drawing/2014/main" id="{A0FF6DDB-5BD2-77BA-B2D5-9193DB5E6B30}"/>
              </a:ext>
            </a:extLst>
          </p:cNvPr>
          <p:cNvSpPr>
            <a:spLocks noGrp="1"/>
          </p:cNvSpPr>
          <p:nvPr>
            <p:ph idx="1"/>
          </p:nvPr>
        </p:nvSpPr>
        <p:spPr/>
        <p:txBody>
          <a:bodyPr/>
          <a:lstStyle/>
          <a:p>
            <a:pPr marL="0" indent="0">
              <a:buNone/>
            </a:pPr>
            <a:r>
              <a:rPr lang="en-GB" dirty="0"/>
              <a:t>Type 1 diabetes (previously known as insulin-dependent, juvenile or childhood-onset) is characterised by deficient insulin production and requires daily administration of insulin. (WHO, n.d.)</a:t>
            </a:r>
          </a:p>
        </p:txBody>
      </p:sp>
    </p:spTree>
    <p:extLst>
      <p:ext uri="{BB962C8B-B14F-4D97-AF65-F5344CB8AC3E}">
        <p14:creationId xmlns:p14="http://schemas.microsoft.com/office/powerpoint/2010/main" val="37710618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E1D34-9249-55D9-F9F6-E7D99F45BEBC}"/>
              </a:ext>
            </a:extLst>
          </p:cNvPr>
          <p:cNvSpPr>
            <a:spLocks noGrp="1"/>
          </p:cNvSpPr>
          <p:nvPr>
            <p:ph type="title"/>
          </p:nvPr>
        </p:nvSpPr>
        <p:spPr/>
        <p:txBody>
          <a:bodyPr/>
          <a:lstStyle/>
          <a:p>
            <a:r>
              <a:rPr lang="en-GB" dirty="0"/>
              <a:t>Type 2</a:t>
            </a:r>
          </a:p>
        </p:txBody>
      </p:sp>
      <p:sp>
        <p:nvSpPr>
          <p:cNvPr id="3" name="Content Placeholder 2">
            <a:extLst>
              <a:ext uri="{FF2B5EF4-FFF2-40B4-BE49-F238E27FC236}">
                <a16:creationId xmlns:a16="http://schemas.microsoft.com/office/drawing/2014/main" id="{CA5725BF-11FF-AF58-CDDB-C4DE7827931A}"/>
              </a:ext>
            </a:extLst>
          </p:cNvPr>
          <p:cNvSpPr>
            <a:spLocks noGrp="1"/>
          </p:cNvSpPr>
          <p:nvPr>
            <p:ph idx="1"/>
          </p:nvPr>
        </p:nvSpPr>
        <p:spPr/>
        <p:txBody>
          <a:bodyPr>
            <a:normAutofit lnSpcReduction="10000"/>
          </a:bodyPr>
          <a:lstStyle/>
          <a:p>
            <a:pPr marL="0" indent="0">
              <a:buNone/>
            </a:pPr>
            <a:r>
              <a:rPr lang="en-GB" dirty="0"/>
              <a:t>Type 2 diabetes (formerly called non-insulin-dependent, or adult-onset) results from the body’s ineffective use of insulin. </a:t>
            </a:r>
          </a:p>
          <a:p>
            <a:pPr marL="0" indent="0">
              <a:buNone/>
            </a:pPr>
            <a:r>
              <a:rPr lang="en-GB" dirty="0"/>
              <a:t>More than 95% of people with diabetes have type 2 diabetes. </a:t>
            </a:r>
          </a:p>
          <a:p>
            <a:pPr marL="0" indent="0">
              <a:buNone/>
            </a:pPr>
            <a:r>
              <a:rPr lang="en-GB" dirty="0"/>
              <a:t>This type of diabetes is largely the result of excess body weight and physical inactivity. (WHO, n.d.)</a:t>
            </a:r>
          </a:p>
        </p:txBody>
      </p:sp>
    </p:spTree>
    <p:extLst>
      <p:ext uri="{BB962C8B-B14F-4D97-AF65-F5344CB8AC3E}">
        <p14:creationId xmlns:p14="http://schemas.microsoft.com/office/powerpoint/2010/main" val="3380929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04978-0E0B-206E-659E-3560C3AE5BFA}"/>
              </a:ext>
            </a:extLst>
          </p:cNvPr>
          <p:cNvSpPr>
            <a:spLocks noGrp="1"/>
          </p:cNvSpPr>
          <p:nvPr>
            <p:ph type="title"/>
          </p:nvPr>
        </p:nvSpPr>
        <p:spPr/>
        <p:txBody>
          <a:bodyPr/>
          <a:lstStyle/>
          <a:p>
            <a:r>
              <a:rPr lang="en-GB" dirty="0"/>
              <a:t>Gestational diabetes</a:t>
            </a:r>
          </a:p>
        </p:txBody>
      </p:sp>
      <p:sp>
        <p:nvSpPr>
          <p:cNvPr id="3" name="Content Placeholder 2">
            <a:extLst>
              <a:ext uri="{FF2B5EF4-FFF2-40B4-BE49-F238E27FC236}">
                <a16:creationId xmlns:a16="http://schemas.microsoft.com/office/drawing/2014/main" id="{F2534E0C-D64F-8E27-0607-6140320810EC}"/>
              </a:ext>
            </a:extLst>
          </p:cNvPr>
          <p:cNvSpPr>
            <a:spLocks noGrp="1"/>
          </p:cNvSpPr>
          <p:nvPr>
            <p:ph idx="1"/>
          </p:nvPr>
        </p:nvSpPr>
        <p:spPr>
          <a:xfrm>
            <a:off x="457200" y="2057401"/>
            <a:ext cx="8229600" cy="3059360"/>
          </a:xfrm>
        </p:spPr>
        <p:txBody>
          <a:bodyPr>
            <a:normAutofit fontScale="70000" lnSpcReduction="20000"/>
          </a:bodyPr>
          <a:lstStyle/>
          <a:p>
            <a:pPr marL="0" indent="0">
              <a:lnSpc>
                <a:spcPct val="110000"/>
              </a:lnSpc>
              <a:buNone/>
            </a:pPr>
            <a:r>
              <a:rPr lang="en-GB" dirty="0"/>
              <a:t>Gestational diabetes is hyperglycaemia with blood glucose values above normal but below those diagnostic of diabetes. Gestational diabetes occurs during pregnancy</a:t>
            </a:r>
          </a:p>
          <a:p>
            <a:pPr marL="0" indent="0">
              <a:lnSpc>
                <a:spcPct val="110000"/>
              </a:lnSpc>
              <a:buNone/>
            </a:pPr>
            <a:endParaRPr lang="en-GB" dirty="0"/>
          </a:p>
          <a:p>
            <a:pPr marL="0" indent="0">
              <a:lnSpc>
                <a:spcPct val="110000"/>
              </a:lnSpc>
              <a:buNone/>
            </a:pPr>
            <a:r>
              <a:rPr lang="en-GB" dirty="0"/>
              <a:t>Women with gestational diabetes are at an increased risk of complications during pregnancy and at delivery. These women and possibly their children are also at increased risk of type 2 diabetes in the future. (WHO, n.d.)</a:t>
            </a:r>
          </a:p>
        </p:txBody>
      </p:sp>
    </p:spTree>
    <p:extLst>
      <p:ext uri="{BB962C8B-B14F-4D97-AF65-F5344CB8AC3E}">
        <p14:creationId xmlns:p14="http://schemas.microsoft.com/office/powerpoint/2010/main" val="3783341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E528D-D577-9C81-6B81-4A14081C5D7D}"/>
              </a:ext>
            </a:extLst>
          </p:cNvPr>
          <p:cNvSpPr>
            <a:spLocks noGrp="1"/>
          </p:cNvSpPr>
          <p:nvPr>
            <p:ph type="title"/>
          </p:nvPr>
        </p:nvSpPr>
        <p:spPr>
          <a:xfrm>
            <a:off x="457200" y="1063228"/>
            <a:ext cx="8229600" cy="1121579"/>
          </a:xfrm>
        </p:spPr>
        <p:txBody>
          <a:bodyPr>
            <a:normAutofit fontScale="90000"/>
          </a:bodyPr>
          <a:lstStyle/>
          <a:p>
            <a:r>
              <a:rPr lang="en-GB" dirty="0"/>
              <a:t>Impaired glucose tolerance and impaired fasting glycaemia</a:t>
            </a:r>
          </a:p>
        </p:txBody>
      </p:sp>
      <p:sp>
        <p:nvSpPr>
          <p:cNvPr id="3" name="Content Placeholder 2">
            <a:extLst>
              <a:ext uri="{FF2B5EF4-FFF2-40B4-BE49-F238E27FC236}">
                <a16:creationId xmlns:a16="http://schemas.microsoft.com/office/drawing/2014/main" id="{84239761-16DD-D90E-52AD-3577CA4C4F9F}"/>
              </a:ext>
            </a:extLst>
          </p:cNvPr>
          <p:cNvSpPr>
            <a:spLocks noGrp="1"/>
          </p:cNvSpPr>
          <p:nvPr>
            <p:ph idx="1"/>
          </p:nvPr>
        </p:nvSpPr>
        <p:spPr>
          <a:xfrm>
            <a:off x="457200" y="2235142"/>
            <a:ext cx="8229600" cy="2760033"/>
          </a:xfrm>
        </p:spPr>
        <p:txBody>
          <a:bodyPr>
            <a:normAutofit fontScale="92500" lnSpcReduction="20000"/>
          </a:bodyPr>
          <a:lstStyle/>
          <a:p>
            <a:pPr marL="0" indent="0">
              <a:buNone/>
            </a:pPr>
            <a:r>
              <a:rPr lang="en-GB" dirty="0"/>
              <a:t>Impaired glucose tolerance (</a:t>
            </a:r>
            <a:r>
              <a:rPr lang="en-GB" dirty="0" err="1"/>
              <a:t>IGT</a:t>
            </a:r>
            <a:r>
              <a:rPr lang="en-GB" dirty="0"/>
              <a:t>) and impaired fasting glycaemia (</a:t>
            </a:r>
            <a:r>
              <a:rPr lang="en-GB" dirty="0" err="1"/>
              <a:t>IFG</a:t>
            </a:r>
            <a:r>
              <a:rPr lang="en-GB" dirty="0"/>
              <a:t>) are intermediate conditions in the transition between normality and diabetes. </a:t>
            </a:r>
          </a:p>
          <a:p>
            <a:pPr marL="0" indent="0">
              <a:buNone/>
            </a:pPr>
            <a:r>
              <a:rPr lang="en-GB" dirty="0"/>
              <a:t>People with </a:t>
            </a:r>
            <a:r>
              <a:rPr lang="en-GB" dirty="0" err="1"/>
              <a:t>IGT</a:t>
            </a:r>
            <a:r>
              <a:rPr lang="en-GB" dirty="0"/>
              <a:t> or </a:t>
            </a:r>
            <a:r>
              <a:rPr lang="en-GB" dirty="0" err="1"/>
              <a:t>IFG</a:t>
            </a:r>
            <a:r>
              <a:rPr lang="en-GB" dirty="0"/>
              <a:t> are at high risk of progressing to type 2 diabetes, although this is not inevitable. (WHO, n.d.)</a:t>
            </a:r>
          </a:p>
        </p:txBody>
      </p:sp>
    </p:spTree>
    <p:extLst>
      <p:ext uri="{BB962C8B-B14F-4D97-AF65-F5344CB8AC3E}">
        <p14:creationId xmlns:p14="http://schemas.microsoft.com/office/powerpoint/2010/main" val="165468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82DED-39EA-5197-58BC-655F5DC63E33}"/>
              </a:ext>
            </a:extLst>
          </p:cNvPr>
          <p:cNvSpPr>
            <a:spLocks noGrp="1"/>
          </p:cNvSpPr>
          <p:nvPr>
            <p:ph type="title"/>
          </p:nvPr>
        </p:nvSpPr>
        <p:spPr/>
        <p:txBody>
          <a:bodyPr/>
          <a:lstStyle/>
          <a:p>
            <a:r>
              <a:rPr lang="en-GB" dirty="0"/>
              <a:t>Causes</a:t>
            </a:r>
          </a:p>
        </p:txBody>
      </p:sp>
      <p:sp>
        <p:nvSpPr>
          <p:cNvPr id="3" name="Content Placeholder 2">
            <a:extLst>
              <a:ext uri="{FF2B5EF4-FFF2-40B4-BE49-F238E27FC236}">
                <a16:creationId xmlns:a16="http://schemas.microsoft.com/office/drawing/2014/main" id="{93CB3791-3F75-3417-0D2C-4308420AA1CF}"/>
              </a:ext>
            </a:extLst>
          </p:cNvPr>
          <p:cNvSpPr>
            <a:spLocks noGrp="1"/>
          </p:cNvSpPr>
          <p:nvPr>
            <p:ph idx="1"/>
          </p:nvPr>
        </p:nvSpPr>
        <p:spPr/>
        <p:txBody>
          <a:bodyPr>
            <a:normAutofit fontScale="92500" lnSpcReduction="10000"/>
          </a:bodyPr>
          <a:lstStyle/>
          <a:p>
            <a:pPr marL="0" indent="0">
              <a:buNone/>
            </a:pPr>
            <a:r>
              <a:rPr lang="en-GB" dirty="0"/>
              <a:t>Working independently using this </a:t>
            </a:r>
            <a:r>
              <a:rPr lang="en-GB" dirty="0">
                <a:hlinkClick r:id="rId2"/>
              </a:rPr>
              <a:t>article</a:t>
            </a:r>
            <a:r>
              <a:rPr lang="en-GB" dirty="0"/>
              <a:t>, or one you have sourced, what are the main risk factors for </a:t>
            </a:r>
          </a:p>
          <a:p>
            <a:pPr marL="0" indent="0">
              <a:buNone/>
            </a:pPr>
            <a:r>
              <a:rPr lang="en-GB" dirty="0"/>
              <a:t>Type 1 diabetes</a:t>
            </a:r>
          </a:p>
          <a:p>
            <a:pPr marL="0" indent="0">
              <a:buNone/>
            </a:pPr>
            <a:r>
              <a:rPr lang="en-GB" dirty="0"/>
              <a:t>Type 2 diabetes</a:t>
            </a:r>
          </a:p>
          <a:p>
            <a:pPr marL="0" indent="0">
              <a:buNone/>
            </a:pPr>
            <a:r>
              <a:rPr lang="en-GB" dirty="0"/>
              <a:t>Gestational diabetes </a:t>
            </a:r>
          </a:p>
          <a:p>
            <a:pPr marL="0" indent="0">
              <a:buNone/>
            </a:pPr>
            <a:r>
              <a:rPr lang="en-GB" dirty="0"/>
              <a:t>Impaired glucose tolerance and impaired fasting glycaemia.</a:t>
            </a:r>
          </a:p>
        </p:txBody>
      </p:sp>
    </p:spTree>
    <p:extLst>
      <p:ext uri="{BB962C8B-B14F-4D97-AF65-F5344CB8AC3E}">
        <p14:creationId xmlns:p14="http://schemas.microsoft.com/office/powerpoint/2010/main" val="28919541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BC812-EB92-E134-A61C-3BFE6D7CB27A}"/>
              </a:ext>
            </a:extLst>
          </p:cNvPr>
          <p:cNvSpPr>
            <a:spLocks noGrp="1"/>
          </p:cNvSpPr>
          <p:nvPr>
            <p:ph type="title"/>
          </p:nvPr>
        </p:nvSpPr>
        <p:spPr/>
        <p:txBody>
          <a:bodyPr/>
          <a:lstStyle/>
          <a:p>
            <a:r>
              <a:rPr lang="en-GB" dirty="0"/>
              <a:t>How is diabetes diagnosed?</a:t>
            </a:r>
          </a:p>
        </p:txBody>
      </p:sp>
      <p:sp>
        <p:nvSpPr>
          <p:cNvPr id="3" name="Content Placeholder 2">
            <a:extLst>
              <a:ext uri="{FF2B5EF4-FFF2-40B4-BE49-F238E27FC236}">
                <a16:creationId xmlns:a16="http://schemas.microsoft.com/office/drawing/2014/main" id="{4E86F52F-3F39-EBB0-1FBB-AD2942033154}"/>
              </a:ext>
            </a:extLst>
          </p:cNvPr>
          <p:cNvSpPr>
            <a:spLocks noGrp="1"/>
          </p:cNvSpPr>
          <p:nvPr>
            <p:ph idx="1"/>
          </p:nvPr>
        </p:nvSpPr>
        <p:spPr/>
        <p:txBody>
          <a:bodyPr/>
          <a:lstStyle/>
          <a:p>
            <a:pPr marL="0" indent="0">
              <a:buNone/>
            </a:pPr>
            <a:r>
              <a:rPr lang="en-GB" dirty="0"/>
              <a:t>Use a reputable source to make a list of investigations that might be needed to make a diagnosis.</a:t>
            </a:r>
          </a:p>
          <a:p>
            <a:pPr marL="0" indent="0">
              <a:buNone/>
            </a:pPr>
            <a:r>
              <a:rPr lang="en-GB" dirty="0"/>
              <a:t>Feedback to group. </a:t>
            </a:r>
          </a:p>
          <a:p>
            <a:pPr marL="0" indent="0">
              <a:buNone/>
            </a:pPr>
            <a:endParaRPr lang="en-GB" dirty="0"/>
          </a:p>
          <a:p>
            <a:pPr marL="0" indent="0">
              <a:buNone/>
            </a:pPr>
            <a:r>
              <a:rPr lang="en-GB" dirty="0"/>
              <a:t>Extension.  How does this list differ between countries?</a:t>
            </a:r>
          </a:p>
        </p:txBody>
      </p:sp>
    </p:spTree>
    <p:extLst>
      <p:ext uri="{BB962C8B-B14F-4D97-AF65-F5344CB8AC3E}">
        <p14:creationId xmlns:p14="http://schemas.microsoft.com/office/powerpoint/2010/main" val="312893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15FE2-71A5-A8C8-C78F-CC5D1F1C35E8}"/>
              </a:ext>
            </a:extLst>
          </p:cNvPr>
          <p:cNvSpPr>
            <a:spLocks noGrp="1"/>
          </p:cNvSpPr>
          <p:nvPr>
            <p:ph type="title"/>
          </p:nvPr>
        </p:nvSpPr>
        <p:spPr/>
        <p:txBody>
          <a:bodyPr/>
          <a:lstStyle/>
          <a:p>
            <a:r>
              <a:rPr lang="en-GB" dirty="0"/>
              <a:t>What treatment is available?</a:t>
            </a:r>
          </a:p>
        </p:txBody>
      </p:sp>
      <p:sp>
        <p:nvSpPr>
          <p:cNvPr id="3" name="Content Placeholder 2">
            <a:extLst>
              <a:ext uri="{FF2B5EF4-FFF2-40B4-BE49-F238E27FC236}">
                <a16:creationId xmlns:a16="http://schemas.microsoft.com/office/drawing/2014/main" id="{00C42E88-341C-7E02-683E-5107B6524BF2}"/>
              </a:ext>
            </a:extLst>
          </p:cNvPr>
          <p:cNvSpPr>
            <a:spLocks noGrp="1"/>
          </p:cNvSpPr>
          <p:nvPr>
            <p:ph idx="1"/>
          </p:nvPr>
        </p:nvSpPr>
        <p:spPr/>
        <p:txBody>
          <a:bodyPr>
            <a:normAutofit lnSpcReduction="10000"/>
          </a:bodyPr>
          <a:lstStyle/>
          <a:p>
            <a:pPr marL="0" indent="0">
              <a:buNone/>
            </a:pPr>
            <a:r>
              <a:rPr lang="en-GB" dirty="0"/>
              <a:t>Use a UK source, preferably not one for the general population, to make a list of possible treatments.</a:t>
            </a:r>
          </a:p>
          <a:p>
            <a:pPr marL="0" indent="0">
              <a:buNone/>
            </a:pPr>
            <a:endParaRPr lang="en-GB" dirty="0"/>
          </a:p>
          <a:p>
            <a:pPr marL="0" indent="0">
              <a:buNone/>
            </a:pPr>
            <a:endParaRPr lang="en-GB" dirty="0"/>
          </a:p>
          <a:p>
            <a:pPr marL="0" indent="0">
              <a:buNone/>
            </a:pPr>
            <a:r>
              <a:rPr lang="en-GB" dirty="0"/>
              <a:t>Extension activity.  Explore what side effects might be experienced.  Investigate new or experimental treatments.</a:t>
            </a:r>
          </a:p>
        </p:txBody>
      </p:sp>
    </p:spTree>
    <p:extLst>
      <p:ext uri="{BB962C8B-B14F-4D97-AF65-F5344CB8AC3E}">
        <p14:creationId xmlns:p14="http://schemas.microsoft.com/office/powerpoint/2010/main" val="1309097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2802E-162D-97FD-4F1B-1D28F6A394C5}"/>
              </a:ext>
            </a:extLst>
          </p:cNvPr>
          <p:cNvSpPr>
            <a:spLocks noGrp="1"/>
          </p:cNvSpPr>
          <p:nvPr>
            <p:ph type="title"/>
          </p:nvPr>
        </p:nvSpPr>
        <p:spPr/>
        <p:txBody>
          <a:bodyPr/>
          <a:lstStyle/>
          <a:p>
            <a:r>
              <a:rPr lang="en-GB" dirty="0"/>
              <a:t>Prevalence </a:t>
            </a:r>
          </a:p>
        </p:txBody>
      </p:sp>
      <p:sp>
        <p:nvSpPr>
          <p:cNvPr id="3" name="Content Placeholder 2">
            <a:extLst>
              <a:ext uri="{FF2B5EF4-FFF2-40B4-BE49-F238E27FC236}">
                <a16:creationId xmlns:a16="http://schemas.microsoft.com/office/drawing/2014/main" id="{4A31C385-C2F1-78E1-6600-6AACADFFC2AE}"/>
              </a:ext>
            </a:extLst>
          </p:cNvPr>
          <p:cNvSpPr>
            <a:spLocks noGrp="1"/>
          </p:cNvSpPr>
          <p:nvPr>
            <p:ph idx="1"/>
          </p:nvPr>
        </p:nvSpPr>
        <p:spPr/>
        <p:txBody>
          <a:bodyPr>
            <a:normAutofit fontScale="92500"/>
          </a:bodyPr>
          <a:lstStyle/>
          <a:p>
            <a:pPr marL="0" indent="0">
              <a:buNone/>
            </a:pPr>
            <a:r>
              <a:rPr lang="en-GB" dirty="0"/>
              <a:t>Use a suitable academic source to consider the prevalence of type 1 and type 2 of diabetes in</a:t>
            </a:r>
          </a:p>
          <a:p>
            <a:pPr marL="0" indent="0">
              <a:buNone/>
            </a:pPr>
            <a:r>
              <a:rPr lang="en-GB" dirty="0"/>
              <a:t>The UK</a:t>
            </a:r>
          </a:p>
          <a:p>
            <a:pPr marL="0" indent="0">
              <a:buNone/>
            </a:pPr>
            <a:r>
              <a:rPr lang="en-GB" dirty="0"/>
              <a:t>The World.</a:t>
            </a:r>
          </a:p>
          <a:p>
            <a:pPr marL="0" indent="0">
              <a:buNone/>
            </a:pPr>
            <a:endParaRPr lang="en-GB" dirty="0"/>
          </a:p>
          <a:p>
            <a:pPr marL="0" indent="0">
              <a:buNone/>
            </a:pPr>
            <a:r>
              <a:rPr lang="en-GB" dirty="0"/>
              <a:t>Extension.  Explain why you chose the sources you used.</a:t>
            </a:r>
          </a:p>
        </p:txBody>
      </p:sp>
    </p:spTree>
    <p:extLst>
      <p:ext uri="{BB962C8B-B14F-4D97-AF65-F5344CB8AC3E}">
        <p14:creationId xmlns:p14="http://schemas.microsoft.com/office/powerpoint/2010/main" val="1479135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EBCD-E530-5EDA-EE23-AB540549D2B5}"/>
              </a:ext>
            </a:extLst>
          </p:cNvPr>
          <p:cNvSpPr>
            <a:spLocks noGrp="1"/>
          </p:cNvSpPr>
          <p:nvPr>
            <p:ph type="title"/>
          </p:nvPr>
        </p:nvSpPr>
        <p:spPr/>
        <p:txBody>
          <a:bodyPr/>
          <a:lstStyle/>
          <a:p>
            <a:r>
              <a:rPr lang="en-GB" dirty="0"/>
              <a:t>Social and Economic Burden</a:t>
            </a:r>
          </a:p>
        </p:txBody>
      </p:sp>
      <p:sp>
        <p:nvSpPr>
          <p:cNvPr id="3" name="Content Placeholder 2">
            <a:extLst>
              <a:ext uri="{FF2B5EF4-FFF2-40B4-BE49-F238E27FC236}">
                <a16:creationId xmlns:a16="http://schemas.microsoft.com/office/drawing/2014/main" id="{23A15021-14CF-E224-B23F-4F998CA7A633}"/>
              </a:ext>
            </a:extLst>
          </p:cNvPr>
          <p:cNvSpPr>
            <a:spLocks noGrp="1"/>
          </p:cNvSpPr>
          <p:nvPr>
            <p:ph idx="1"/>
          </p:nvPr>
        </p:nvSpPr>
        <p:spPr/>
        <p:txBody>
          <a:bodyPr>
            <a:normAutofit fontScale="92500" lnSpcReduction="20000"/>
          </a:bodyPr>
          <a:lstStyle/>
          <a:p>
            <a:pPr marL="0" indent="0">
              <a:buNone/>
            </a:pPr>
            <a:r>
              <a:rPr lang="en-GB" dirty="0"/>
              <a:t>Use this </a:t>
            </a:r>
            <a:r>
              <a:rPr lang="en-GB" dirty="0">
                <a:hlinkClick r:id="rId2"/>
              </a:rPr>
              <a:t>document</a:t>
            </a:r>
            <a:r>
              <a:rPr lang="en-GB" dirty="0"/>
              <a:t> to explore the cost of diabetes, then answer these questions.</a:t>
            </a:r>
          </a:p>
          <a:p>
            <a:pPr marL="0" indent="0">
              <a:buNone/>
            </a:pPr>
            <a:r>
              <a:rPr lang="en-GB" dirty="0"/>
              <a:t>How is this calculated?</a:t>
            </a:r>
          </a:p>
          <a:p>
            <a:pPr marL="0" indent="0">
              <a:buNone/>
            </a:pPr>
            <a:r>
              <a:rPr lang="en-GB" dirty="0"/>
              <a:t>Use </a:t>
            </a:r>
            <a:r>
              <a:rPr lang="en-GB" dirty="0">
                <a:hlinkClick r:id="rId3"/>
              </a:rPr>
              <a:t>this</a:t>
            </a:r>
            <a:r>
              <a:rPr lang="en-GB" dirty="0"/>
              <a:t> to think about costs in the in the rest of the world?</a:t>
            </a:r>
          </a:p>
          <a:p>
            <a:pPr marL="0" indent="0">
              <a:buNone/>
            </a:pPr>
            <a:r>
              <a:rPr lang="en-GB" dirty="0"/>
              <a:t>Does ethnicity impact the risk of developing diabetes?</a:t>
            </a:r>
          </a:p>
          <a:p>
            <a:pPr marL="0" indent="0">
              <a:buNone/>
            </a:pPr>
            <a:r>
              <a:rPr lang="en-GB" dirty="0"/>
              <a:t>What does the research say are the impact of diabetes long term?</a:t>
            </a:r>
          </a:p>
        </p:txBody>
      </p:sp>
    </p:spTree>
    <p:extLst>
      <p:ext uri="{BB962C8B-B14F-4D97-AF65-F5344CB8AC3E}">
        <p14:creationId xmlns:p14="http://schemas.microsoft.com/office/powerpoint/2010/main" val="1126153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8125-E6DB-4EE5-7FC1-97126759EE87}"/>
              </a:ext>
            </a:extLst>
          </p:cNvPr>
          <p:cNvSpPr>
            <a:spLocks noGrp="1"/>
          </p:cNvSpPr>
          <p:nvPr>
            <p:ph type="title"/>
          </p:nvPr>
        </p:nvSpPr>
        <p:spPr/>
        <p:txBody>
          <a:bodyPr/>
          <a:lstStyle/>
          <a:p>
            <a:r>
              <a:rPr lang="en-GB" dirty="0"/>
              <a:t>Management Activity</a:t>
            </a:r>
          </a:p>
        </p:txBody>
      </p:sp>
      <p:sp>
        <p:nvSpPr>
          <p:cNvPr id="3" name="Content Placeholder 2">
            <a:extLst>
              <a:ext uri="{FF2B5EF4-FFF2-40B4-BE49-F238E27FC236}">
                <a16:creationId xmlns:a16="http://schemas.microsoft.com/office/drawing/2014/main" id="{92F8C4DA-6563-FE6B-7C77-023679F1C500}"/>
              </a:ext>
            </a:extLst>
          </p:cNvPr>
          <p:cNvSpPr>
            <a:spLocks noGrp="1"/>
          </p:cNvSpPr>
          <p:nvPr>
            <p:ph idx="1"/>
          </p:nvPr>
        </p:nvSpPr>
        <p:spPr/>
        <p:txBody>
          <a:bodyPr>
            <a:normAutofit/>
          </a:bodyPr>
          <a:lstStyle/>
          <a:p>
            <a:pPr marL="0" indent="0">
              <a:buNone/>
            </a:pPr>
            <a:r>
              <a:rPr lang="en-GB" sz="2700" dirty="0"/>
              <a:t>Working independently  explore this </a:t>
            </a:r>
            <a:r>
              <a:rPr lang="en-GB" sz="2700" dirty="0">
                <a:hlinkClick r:id="rId2"/>
              </a:rPr>
              <a:t>document</a:t>
            </a:r>
            <a:r>
              <a:rPr lang="en-GB" sz="2700" dirty="0">
                <a:hlinkClick r:id="rId3"/>
              </a:rPr>
              <a:t> </a:t>
            </a:r>
          </a:p>
          <a:p>
            <a:pPr marL="0" indent="0">
              <a:buNone/>
            </a:pPr>
            <a:r>
              <a:rPr lang="en-GB" sz="2700" dirty="0"/>
              <a:t>For type 1 diabetes or </a:t>
            </a:r>
            <a:r>
              <a:rPr lang="en-GB" sz="2700" dirty="0">
                <a:hlinkClick r:id="rId4"/>
              </a:rPr>
              <a:t>type 2</a:t>
            </a:r>
            <a:r>
              <a:rPr lang="en-GB" sz="2700" dirty="0"/>
              <a:t> </a:t>
            </a:r>
          </a:p>
          <a:p>
            <a:pPr marL="0" indent="0">
              <a:buNone/>
            </a:pPr>
            <a:r>
              <a:rPr lang="en-GB" sz="2700" dirty="0"/>
              <a:t>Feedback your findings to the whole class</a:t>
            </a:r>
          </a:p>
          <a:p>
            <a:pPr marL="0" indent="0">
              <a:buNone/>
            </a:pPr>
            <a:endParaRPr lang="en-GB" sz="2100" dirty="0"/>
          </a:p>
          <a:p>
            <a:endParaRPr lang="en-GB" dirty="0"/>
          </a:p>
        </p:txBody>
      </p:sp>
    </p:spTree>
    <p:extLst>
      <p:ext uri="{BB962C8B-B14F-4D97-AF65-F5344CB8AC3E}">
        <p14:creationId xmlns:p14="http://schemas.microsoft.com/office/powerpoint/2010/main" val="30208061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F5AC-CB86-30B0-AC6F-5DEF4F111A4E}"/>
              </a:ext>
            </a:extLst>
          </p:cNvPr>
          <p:cNvSpPr>
            <a:spLocks noGrp="1"/>
          </p:cNvSpPr>
          <p:nvPr>
            <p:ph type="title"/>
          </p:nvPr>
        </p:nvSpPr>
        <p:spPr/>
        <p:txBody>
          <a:bodyPr/>
          <a:lstStyle/>
          <a:p>
            <a:r>
              <a:rPr lang="en-GB" dirty="0"/>
              <a:t>Models and Frameworks</a:t>
            </a:r>
          </a:p>
        </p:txBody>
      </p:sp>
      <p:sp>
        <p:nvSpPr>
          <p:cNvPr id="3" name="Content Placeholder 2">
            <a:extLst>
              <a:ext uri="{FF2B5EF4-FFF2-40B4-BE49-F238E27FC236}">
                <a16:creationId xmlns:a16="http://schemas.microsoft.com/office/drawing/2014/main" id="{522E603D-4D55-E038-5836-C25126451C54}"/>
              </a:ext>
            </a:extLst>
          </p:cNvPr>
          <p:cNvSpPr>
            <a:spLocks noGrp="1"/>
          </p:cNvSpPr>
          <p:nvPr>
            <p:ph idx="1"/>
          </p:nvPr>
        </p:nvSpPr>
        <p:spPr/>
        <p:txBody>
          <a:bodyPr>
            <a:normAutofit fontScale="92500" lnSpcReduction="20000"/>
          </a:bodyPr>
          <a:lstStyle/>
          <a:p>
            <a:pPr marL="0" indent="0">
              <a:buNone/>
            </a:pPr>
            <a:r>
              <a:rPr lang="en-GB" dirty="0"/>
              <a:t>Think back to the models of care we have already explored.  Which would be the best to apply and why?</a:t>
            </a:r>
          </a:p>
          <a:p>
            <a:pPr marL="0" indent="0">
              <a:buNone/>
            </a:pPr>
            <a:r>
              <a:rPr lang="en-GB" dirty="0"/>
              <a:t>Feedback.</a:t>
            </a:r>
          </a:p>
          <a:p>
            <a:pPr marL="0" indent="0">
              <a:buNone/>
            </a:pPr>
            <a:r>
              <a:rPr lang="en-GB" dirty="0"/>
              <a:t>Read the forward, conclusion and recommendation of this </a:t>
            </a:r>
            <a:r>
              <a:rPr lang="en-GB" dirty="0">
                <a:hlinkClick r:id="rId2"/>
              </a:rPr>
              <a:t>document</a:t>
            </a:r>
            <a:r>
              <a:rPr lang="en-GB" dirty="0"/>
              <a:t>.</a:t>
            </a:r>
          </a:p>
          <a:p>
            <a:pPr marL="0" indent="0">
              <a:buNone/>
            </a:pPr>
            <a:r>
              <a:rPr lang="en-GB" dirty="0"/>
              <a:t>List some of the important points from the forward when working with diverse populations.</a:t>
            </a:r>
          </a:p>
        </p:txBody>
      </p:sp>
    </p:spTree>
    <p:extLst>
      <p:ext uri="{BB962C8B-B14F-4D97-AF65-F5344CB8AC3E}">
        <p14:creationId xmlns:p14="http://schemas.microsoft.com/office/powerpoint/2010/main" val="2806698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8FFE-25B2-92AB-AE89-D3E764C21AC7}"/>
              </a:ext>
            </a:extLst>
          </p:cNvPr>
          <p:cNvSpPr>
            <a:spLocks noGrp="1"/>
          </p:cNvSpPr>
          <p:nvPr>
            <p:ph type="title"/>
          </p:nvPr>
        </p:nvSpPr>
        <p:spPr/>
        <p:txBody>
          <a:bodyPr/>
          <a:lstStyle/>
          <a:p>
            <a:r>
              <a:rPr lang="en-GB" dirty="0"/>
              <a:t>Policies etc</a:t>
            </a:r>
          </a:p>
        </p:txBody>
      </p:sp>
      <p:sp>
        <p:nvSpPr>
          <p:cNvPr id="3" name="Content Placeholder 2">
            <a:extLst>
              <a:ext uri="{FF2B5EF4-FFF2-40B4-BE49-F238E27FC236}">
                <a16:creationId xmlns:a16="http://schemas.microsoft.com/office/drawing/2014/main" id="{7CEE1500-EDCC-AB6D-B9E2-219F0A4C5851}"/>
              </a:ext>
            </a:extLst>
          </p:cNvPr>
          <p:cNvSpPr>
            <a:spLocks noGrp="1"/>
          </p:cNvSpPr>
          <p:nvPr>
            <p:ph idx="1"/>
          </p:nvPr>
        </p:nvSpPr>
        <p:spPr/>
        <p:txBody>
          <a:bodyPr/>
          <a:lstStyle/>
          <a:p>
            <a:pPr marL="0" indent="0">
              <a:buNone/>
            </a:pPr>
            <a:endParaRPr lang="en-GB" dirty="0"/>
          </a:p>
          <a:p>
            <a:pPr marL="0" indent="0">
              <a:buNone/>
            </a:pPr>
            <a:r>
              <a:rPr lang="en-GB" dirty="0"/>
              <a:t>Working individually what other guidance can you find for professionals working with people living with diabetes? Either in the UK (England, Wales, Scotland or Northern Ireland) or elsewhere in the world.</a:t>
            </a:r>
          </a:p>
        </p:txBody>
      </p:sp>
    </p:spTree>
    <p:extLst>
      <p:ext uri="{BB962C8B-B14F-4D97-AF65-F5344CB8AC3E}">
        <p14:creationId xmlns:p14="http://schemas.microsoft.com/office/powerpoint/2010/main" val="3506379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A2FE6-C10A-E76F-FFC2-1C637D8980F0}"/>
              </a:ext>
            </a:extLst>
          </p:cNvPr>
          <p:cNvSpPr>
            <a:spLocks noGrp="1"/>
          </p:cNvSpPr>
          <p:nvPr>
            <p:ph type="title"/>
          </p:nvPr>
        </p:nvSpPr>
        <p:spPr/>
        <p:txBody>
          <a:bodyPr/>
          <a:lstStyle/>
          <a:p>
            <a:r>
              <a:rPr lang="en-GB" dirty="0">
                <a:hlinkClick r:id="rId2"/>
              </a:rPr>
              <a:t>Schizophrenia</a:t>
            </a:r>
            <a:endParaRPr lang="en-GB" dirty="0"/>
          </a:p>
        </p:txBody>
      </p:sp>
      <p:sp>
        <p:nvSpPr>
          <p:cNvPr id="3" name="Content Placeholder 2">
            <a:extLst>
              <a:ext uri="{FF2B5EF4-FFF2-40B4-BE49-F238E27FC236}">
                <a16:creationId xmlns:a16="http://schemas.microsoft.com/office/drawing/2014/main" id="{885143E2-1BCC-38C7-F6D8-F5C992A2ED1A}"/>
              </a:ext>
            </a:extLst>
          </p:cNvPr>
          <p:cNvSpPr>
            <a:spLocks noGrp="1"/>
          </p:cNvSpPr>
          <p:nvPr>
            <p:ph idx="1"/>
          </p:nvPr>
        </p:nvSpPr>
        <p:spPr>
          <a:xfrm>
            <a:off x="457200" y="1870221"/>
            <a:ext cx="8229600" cy="3416416"/>
          </a:xfrm>
        </p:spPr>
        <p:txBody>
          <a:bodyPr>
            <a:normAutofit/>
          </a:bodyPr>
          <a:lstStyle/>
          <a:p>
            <a:pPr marL="0" indent="0">
              <a:buNone/>
            </a:pPr>
            <a:r>
              <a:rPr lang="en-GB" sz="2100" dirty="0"/>
              <a:t>Schizophrenia is characterised by significant impairments in the way reality is perceived and changes in behaviour related to:</a:t>
            </a:r>
          </a:p>
          <a:p>
            <a:pPr marL="0" indent="0">
              <a:buNone/>
            </a:pPr>
            <a:r>
              <a:rPr lang="en-GB" sz="2100" dirty="0"/>
              <a:t>persistent delusions: persistent hallucinations:</a:t>
            </a:r>
          </a:p>
          <a:p>
            <a:pPr marL="0" indent="0">
              <a:buNone/>
            </a:pPr>
            <a:r>
              <a:rPr lang="en-GB" sz="2100" dirty="0"/>
              <a:t>experiences of influence, control or passivity: </a:t>
            </a:r>
          </a:p>
          <a:p>
            <a:pPr marL="0" indent="0">
              <a:buNone/>
            </a:pPr>
            <a:r>
              <a:rPr lang="en-GB" sz="2100" dirty="0"/>
              <a:t>the experience that one’s feelings, impulses, actions, or thoughts are not generated by oneself, are being placed in one’s mind or withdrawn from one’s mind by others, or that one’s thoughts are being broadcast to others;</a:t>
            </a:r>
          </a:p>
        </p:txBody>
      </p:sp>
    </p:spTree>
    <p:extLst>
      <p:ext uri="{BB962C8B-B14F-4D97-AF65-F5344CB8AC3E}">
        <p14:creationId xmlns:p14="http://schemas.microsoft.com/office/powerpoint/2010/main" val="427413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DEF0C-D6F3-7C38-2272-2EC1746A80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E80965-DC50-C39D-16F8-A502B9A69C5F}"/>
              </a:ext>
            </a:extLst>
          </p:cNvPr>
          <p:cNvSpPr>
            <a:spLocks noGrp="1"/>
          </p:cNvSpPr>
          <p:nvPr>
            <p:ph idx="1"/>
          </p:nvPr>
        </p:nvSpPr>
        <p:spPr/>
        <p:txBody>
          <a:bodyPr>
            <a:normAutofit fontScale="77500" lnSpcReduction="20000"/>
          </a:bodyPr>
          <a:lstStyle/>
          <a:p>
            <a:pPr>
              <a:lnSpc>
                <a:spcPct val="120000"/>
              </a:lnSpc>
            </a:pPr>
            <a:r>
              <a:rPr lang="en-GB" dirty="0"/>
              <a:t>disorganized thinking, which is often observed as jumbled or irrelevant speech; highly disorganised behaviour;</a:t>
            </a:r>
          </a:p>
          <a:p>
            <a:pPr>
              <a:lnSpc>
                <a:spcPct val="120000"/>
              </a:lnSpc>
            </a:pPr>
            <a:r>
              <a:rPr lang="en-GB" dirty="0"/>
              <a:t>“</a:t>
            </a:r>
            <a:r>
              <a:rPr lang="en-GB" b="1" dirty="0"/>
              <a:t>negative symptoms</a:t>
            </a:r>
            <a:r>
              <a:rPr lang="en-GB" dirty="0"/>
              <a:t>” such as very limited speech, restricted experience and expression of emotions, inability to experience interest or pleasure, and social withdrawal; </a:t>
            </a:r>
          </a:p>
          <a:p>
            <a:pPr>
              <a:lnSpc>
                <a:spcPct val="120000"/>
              </a:lnSpc>
            </a:pPr>
            <a:r>
              <a:rPr lang="en-GB" dirty="0"/>
              <a:t>and/or extreme agitation or slowing of movements, maintenance of unusual postures.</a:t>
            </a:r>
          </a:p>
          <a:p>
            <a:pPr marL="0" indent="0">
              <a:buNone/>
            </a:pPr>
            <a:endParaRPr lang="en-GB" dirty="0"/>
          </a:p>
        </p:txBody>
      </p:sp>
    </p:spTree>
    <p:extLst>
      <p:ext uri="{BB962C8B-B14F-4D97-AF65-F5344CB8AC3E}">
        <p14:creationId xmlns:p14="http://schemas.microsoft.com/office/powerpoint/2010/main" val="4257463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06908-D8F3-E991-CAB3-4D5DEE560B41}"/>
              </a:ext>
            </a:extLst>
          </p:cNvPr>
          <p:cNvSpPr>
            <a:spLocks noGrp="1"/>
          </p:cNvSpPr>
          <p:nvPr>
            <p:ph type="title"/>
          </p:nvPr>
        </p:nvSpPr>
        <p:spPr/>
        <p:txBody>
          <a:bodyPr/>
          <a:lstStyle/>
          <a:p>
            <a:r>
              <a:rPr lang="en-GB" dirty="0"/>
              <a:t>Causes of schizophrenia</a:t>
            </a:r>
          </a:p>
        </p:txBody>
      </p:sp>
      <p:sp>
        <p:nvSpPr>
          <p:cNvPr id="3" name="Content Placeholder 2">
            <a:extLst>
              <a:ext uri="{FF2B5EF4-FFF2-40B4-BE49-F238E27FC236}">
                <a16:creationId xmlns:a16="http://schemas.microsoft.com/office/drawing/2014/main" id="{80BC8F6A-C342-9447-05CA-EB00BB1C356A}"/>
              </a:ext>
            </a:extLst>
          </p:cNvPr>
          <p:cNvSpPr>
            <a:spLocks noGrp="1"/>
          </p:cNvSpPr>
          <p:nvPr>
            <p:ph idx="1"/>
          </p:nvPr>
        </p:nvSpPr>
        <p:spPr/>
        <p:txBody>
          <a:bodyPr>
            <a:normAutofit fontScale="77500" lnSpcReduction="20000"/>
          </a:bodyPr>
          <a:lstStyle/>
          <a:p>
            <a:pPr marL="0" indent="0">
              <a:lnSpc>
                <a:spcPct val="120000"/>
              </a:lnSpc>
              <a:buNone/>
            </a:pPr>
            <a:r>
              <a:rPr lang="en-GB" dirty="0"/>
              <a:t>The exact causes of schizophrenia are unknown. Research suggests a combination of physical, genetic, psychological and environmental factors can make a person more likely to develop the condition.</a:t>
            </a:r>
          </a:p>
          <a:p>
            <a:pPr>
              <a:lnSpc>
                <a:spcPct val="120000"/>
              </a:lnSpc>
            </a:pPr>
            <a:endParaRPr lang="en-GB" dirty="0"/>
          </a:p>
          <a:p>
            <a:pPr marL="0" indent="0">
              <a:lnSpc>
                <a:spcPct val="120000"/>
              </a:lnSpc>
              <a:buNone/>
            </a:pPr>
            <a:r>
              <a:rPr lang="en-GB" dirty="0"/>
              <a:t>Some people may be prone to schizophrenia, and a stressful or emotional life event might trigger a psychotic episode. However, it is not known why some people develop symptoms while others do not.</a:t>
            </a:r>
          </a:p>
        </p:txBody>
      </p:sp>
    </p:spTree>
    <p:extLst>
      <p:ext uri="{BB962C8B-B14F-4D97-AF65-F5344CB8AC3E}">
        <p14:creationId xmlns:p14="http://schemas.microsoft.com/office/powerpoint/2010/main" val="294562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EDCDE-A064-E4C0-3CC4-6F13755BEE09}"/>
              </a:ext>
            </a:extLst>
          </p:cNvPr>
          <p:cNvSpPr>
            <a:spLocks noGrp="1"/>
          </p:cNvSpPr>
          <p:nvPr>
            <p:ph type="title"/>
          </p:nvPr>
        </p:nvSpPr>
        <p:spPr/>
        <p:txBody>
          <a:bodyPr/>
          <a:lstStyle/>
          <a:p>
            <a:r>
              <a:rPr lang="en-GB" dirty="0"/>
              <a:t>Risk factors</a:t>
            </a:r>
          </a:p>
        </p:txBody>
      </p:sp>
      <p:sp>
        <p:nvSpPr>
          <p:cNvPr id="3" name="Content Placeholder 2">
            <a:extLst>
              <a:ext uri="{FF2B5EF4-FFF2-40B4-BE49-F238E27FC236}">
                <a16:creationId xmlns:a16="http://schemas.microsoft.com/office/drawing/2014/main" id="{13D19115-C1A8-EEE2-0DF9-04E0671B00AB}"/>
              </a:ext>
            </a:extLst>
          </p:cNvPr>
          <p:cNvSpPr>
            <a:spLocks noGrp="1"/>
          </p:cNvSpPr>
          <p:nvPr>
            <p:ph idx="1"/>
          </p:nvPr>
        </p:nvSpPr>
        <p:spPr/>
        <p:txBody>
          <a:bodyPr/>
          <a:lstStyle/>
          <a:p>
            <a:pPr marL="0" indent="0">
              <a:buNone/>
            </a:pPr>
            <a:r>
              <a:rPr lang="en-GB" dirty="0"/>
              <a:t>Read </a:t>
            </a:r>
            <a:r>
              <a:rPr lang="en-GB" dirty="0">
                <a:hlinkClick r:id="rId2"/>
              </a:rPr>
              <a:t>this article </a:t>
            </a:r>
            <a:r>
              <a:rPr lang="en-GB" dirty="0"/>
              <a:t>and make notes regarding risk factors.</a:t>
            </a:r>
          </a:p>
          <a:p>
            <a:pPr marL="0" indent="0">
              <a:buNone/>
            </a:pPr>
            <a:r>
              <a:rPr lang="en-GB" dirty="0"/>
              <a:t>Feedback to group.</a:t>
            </a:r>
          </a:p>
          <a:p>
            <a:pPr marL="0" indent="0">
              <a:buNone/>
            </a:pPr>
            <a:endParaRPr lang="en-GB" dirty="0"/>
          </a:p>
        </p:txBody>
      </p:sp>
    </p:spTree>
    <p:extLst>
      <p:ext uri="{BB962C8B-B14F-4D97-AF65-F5344CB8AC3E}">
        <p14:creationId xmlns:p14="http://schemas.microsoft.com/office/powerpoint/2010/main" val="28387824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BC812-EB92-E134-A61C-3BFE6D7CB27A}"/>
              </a:ext>
            </a:extLst>
          </p:cNvPr>
          <p:cNvSpPr>
            <a:spLocks noGrp="1"/>
          </p:cNvSpPr>
          <p:nvPr>
            <p:ph type="title"/>
          </p:nvPr>
        </p:nvSpPr>
        <p:spPr/>
        <p:txBody>
          <a:bodyPr>
            <a:normAutofit fontScale="90000"/>
          </a:bodyPr>
          <a:lstStyle/>
          <a:p>
            <a:r>
              <a:rPr lang="en-GB" dirty="0"/>
              <a:t>How is schizophrenia diagnosed?</a:t>
            </a:r>
          </a:p>
        </p:txBody>
      </p:sp>
      <p:sp>
        <p:nvSpPr>
          <p:cNvPr id="3" name="Content Placeholder 2">
            <a:extLst>
              <a:ext uri="{FF2B5EF4-FFF2-40B4-BE49-F238E27FC236}">
                <a16:creationId xmlns:a16="http://schemas.microsoft.com/office/drawing/2014/main" id="{4E86F52F-3F39-EBB0-1FBB-AD2942033154}"/>
              </a:ext>
            </a:extLst>
          </p:cNvPr>
          <p:cNvSpPr>
            <a:spLocks noGrp="1"/>
          </p:cNvSpPr>
          <p:nvPr>
            <p:ph idx="1"/>
          </p:nvPr>
        </p:nvSpPr>
        <p:spPr/>
        <p:txBody>
          <a:bodyPr/>
          <a:lstStyle/>
          <a:p>
            <a:pPr marL="0" indent="0">
              <a:buNone/>
            </a:pPr>
            <a:r>
              <a:rPr lang="en-GB" dirty="0"/>
              <a:t>Use a reputable source to make a list of investigations that might be needed to make a diagnosis.</a:t>
            </a:r>
          </a:p>
          <a:p>
            <a:pPr marL="0" indent="0">
              <a:buNone/>
            </a:pPr>
            <a:r>
              <a:rPr lang="en-GB" dirty="0"/>
              <a:t>Feedback to group. </a:t>
            </a:r>
          </a:p>
          <a:p>
            <a:pPr marL="0" indent="0">
              <a:buNone/>
            </a:pPr>
            <a:endParaRPr lang="en-GB" dirty="0"/>
          </a:p>
          <a:p>
            <a:pPr marL="0" indent="0">
              <a:buNone/>
            </a:pPr>
            <a:r>
              <a:rPr lang="en-GB" dirty="0"/>
              <a:t>Extension.  How does this list differ between countries?</a:t>
            </a:r>
          </a:p>
        </p:txBody>
      </p:sp>
    </p:spTree>
    <p:extLst>
      <p:ext uri="{BB962C8B-B14F-4D97-AF65-F5344CB8AC3E}">
        <p14:creationId xmlns:p14="http://schemas.microsoft.com/office/powerpoint/2010/main" val="335446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15FE2-71A5-A8C8-C78F-CC5D1F1C35E8}"/>
              </a:ext>
            </a:extLst>
          </p:cNvPr>
          <p:cNvSpPr>
            <a:spLocks noGrp="1"/>
          </p:cNvSpPr>
          <p:nvPr>
            <p:ph type="title"/>
          </p:nvPr>
        </p:nvSpPr>
        <p:spPr/>
        <p:txBody>
          <a:bodyPr/>
          <a:lstStyle/>
          <a:p>
            <a:r>
              <a:rPr lang="en-GB" dirty="0"/>
              <a:t>What treatment is available?</a:t>
            </a:r>
          </a:p>
        </p:txBody>
      </p:sp>
      <p:sp>
        <p:nvSpPr>
          <p:cNvPr id="3" name="Content Placeholder 2">
            <a:extLst>
              <a:ext uri="{FF2B5EF4-FFF2-40B4-BE49-F238E27FC236}">
                <a16:creationId xmlns:a16="http://schemas.microsoft.com/office/drawing/2014/main" id="{00C42E88-341C-7E02-683E-5107B6524BF2}"/>
              </a:ext>
            </a:extLst>
          </p:cNvPr>
          <p:cNvSpPr>
            <a:spLocks noGrp="1"/>
          </p:cNvSpPr>
          <p:nvPr>
            <p:ph idx="1"/>
          </p:nvPr>
        </p:nvSpPr>
        <p:spPr/>
        <p:txBody>
          <a:bodyPr>
            <a:normAutofit/>
          </a:bodyPr>
          <a:lstStyle/>
          <a:p>
            <a:pPr marL="0" indent="0">
              <a:buNone/>
            </a:pPr>
            <a:r>
              <a:rPr lang="en-GB" dirty="0"/>
              <a:t>Use a UK source, preferably not one for the general population, to make a list of possible treatments.</a:t>
            </a:r>
          </a:p>
          <a:p>
            <a:pPr marL="0" indent="0">
              <a:buNone/>
            </a:pPr>
            <a:endParaRPr lang="en-GB" dirty="0"/>
          </a:p>
          <a:p>
            <a:pPr marL="0" indent="0">
              <a:buNone/>
            </a:pPr>
            <a:r>
              <a:rPr lang="en-GB" dirty="0"/>
              <a:t>Extension activity.  Explore what side effects might be experienced.  Investigate new or experimental treatments.</a:t>
            </a:r>
          </a:p>
        </p:txBody>
      </p:sp>
    </p:spTree>
    <p:extLst>
      <p:ext uri="{BB962C8B-B14F-4D97-AF65-F5344CB8AC3E}">
        <p14:creationId xmlns:p14="http://schemas.microsoft.com/office/powerpoint/2010/main" val="98282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2802E-162D-97FD-4F1B-1D28F6A394C5}"/>
              </a:ext>
            </a:extLst>
          </p:cNvPr>
          <p:cNvSpPr>
            <a:spLocks noGrp="1"/>
          </p:cNvSpPr>
          <p:nvPr>
            <p:ph type="title"/>
          </p:nvPr>
        </p:nvSpPr>
        <p:spPr/>
        <p:txBody>
          <a:bodyPr/>
          <a:lstStyle/>
          <a:p>
            <a:r>
              <a:rPr lang="en-GB" dirty="0"/>
              <a:t>Prevalence </a:t>
            </a:r>
          </a:p>
        </p:txBody>
      </p:sp>
      <p:sp>
        <p:nvSpPr>
          <p:cNvPr id="3" name="Content Placeholder 2">
            <a:extLst>
              <a:ext uri="{FF2B5EF4-FFF2-40B4-BE49-F238E27FC236}">
                <a16:creationId xmlns:a16="http://schemas.microsoft.com/office/drawing/2014/main" id="{4A31C385-C2F1-78E1-6600-6AACADFFC2AE}"/>
              </a:ext>
            </a:extLst>
          </p:cNvPr>
          <p:cNvSpPr>
            <a:spLocks noGrp="1"/>
          </p:cNvSpPr>
          <p:nvPr>
            <p:ph idx="1"/>
          </p:nvPr>
        </p:nvSpPr>
        <p:spPr/>
        <p:txBody>
          <a:bodyPr>
            <a:normAutofit/>
          </a:bodyPr>
          <a:lstStyle/>
          <a:p>
            <a:pPr marL="0" indent="0">
              <a:buNone/>
            </a:pPr>
            <a:r>
              <a:rPr lang="en-GB" dirty="0"/>
              <a:t>Use a suitable academic source to consider the prevalence of schizophrenia in</a:t>
            </a:r>
          </a:p>
          <a:p>
            <a:pPr marL="0" indent="0">
              <a:buNone/>
            </a:pPr>
            <a:r>
              <a:rPr lang="en-GB" dirty="0"/>
              <a:t>The UK</a:t>
            </a:r>
          </a:p>
          <a:p>
            <a:pPr marL="0" indent="0">
              <a:buNone/>
            </a:pPr>
            <a:r>
              <a:rPr lang="en-GB" dirty="0"/>
              <a:t>The World.</a:t>
            </a:r>
          </a:p>
          <a:p>
            <a:pPr marL="0" indent="0">
              <a:buNone/>
            </a:pPr>
            <a:endParaRPr lang="en-GB" dirty="0"/>
          </a:p>
          <a:p>
            <a:pPr marL="0" indent="0">
              <a:buNone/>
            </a:pPr>
            <a:r>
              <a:rPr lang="en-GB" dirty="0"/>
              <a:t>Extension.  Explain why you chose the sources you used.</a:t>
            </a:r>
          </a:p>
        </p:txBody>
      </p:sp>
    </p:spTree>
    <p:extLst>
      <p:ext uri="{BB962C8B-B14F-4D97-AF65-F5344CB8AC3E}">
        <p14:creationId xmlns:p14="http://schemas.microsoft.com/office/powerpoint/2010/main" val="1045639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7EBCD-E530-5EDA-EE23-AB540549D2B5}"/>
              </a:ext>
            </a:extLst>
          </p:cNvPr>
          <p:cNvSpPr>
            <a:spLocks noGrp="1"/>
          </p:cNvSpPr>
          <p:nvPr>
            <p:ph type="title"/>
          </p:nvPr>
        </p:nvSpPr>
        <p:spPr/>
        <p:txBody>
          <a:bodyPr/>
          <a:lstStyle/>
          <a:p>
            <a:r>
              <a:rPr lang="en-GB" dirty="0"/>
              <a:t>Social and Economic Burden</a:t>
            </a:r>
          </a:p>
        </p:txBody>
      </p:sp>
      <p:sp>
        <p:nvSpPr>
          <p:cNvPr id="3" name="Content Placeholder 2">
            <a:extLst>
              <a:ext uri="{FF2B5EF4-FFF2-40B4-BE49-F238E27FC236}">
                <a16:creationId xmlns:a16="http://schemas.microsoft.com/office/drawing/2014/main" id="{23A15021-14CF-E224-B23F-4F998CA7A633}"/>
              </a:ext>
            </a:extLst>
          </p:cNvPr>
          <p:cNvSpPr>
            <a:spLocks noGrp="1"/>
          </p:cNvSpPr>
          <p:nvPr>
            <p:ph idx="1"/>
          </p:nvPr>
        </p:nvSpPr>
        <p:spPr/>
        <p:txBody>
          <a:bodyPr>
            <a:normAutofit fontScale="92500" lnSpcReduction="20000"/>
          </a:bodyPr>
          <a:lstStyle/>
          <a:p>
            <a:pPr marL="0" indent="0">
              <a:buNone/>
            </a:pPr>
            <a:r>
              <a:rPr lang="en-GB" dirty="0"/>
              <a:t>Use this </a:t>
            </a:r>
            <a:r>
              <a:rPr lang="en-GB" dirty="0">
                <a:hlinkClick r:id="rId2"/>
              </a:rPr>
              <a:t>document</a:t>
            </a:r>
            <a:r>
              <a:rPr lang="en-GB" dirty="0"/>
              <a:t> to explore the burden of schizophrenia, then answer these questions.</a:t>
            </a:r>
          </a:p>
          <a:p>
            <a:pPr marL="0" indent="0">
              <a:buNone/>
            </a:pPr>
            <a:r>
              <a:rPr lang="en-GB" dirty="0"/>
              <a:t>How is this calculated?</a:t>
            </a:r>
          </a:p>
          <a:p>
            <a:pPr marL="0" indent="0">
              <a:buNone/>
            </a:pPr>
            <a:r>
              <a:rPr lang="en-GB" dirty="0"/>
              <a:t>What does </a:t>
            </a:r>
            <a:r>
              <a:rPr lang="en-GB" dirty="0" err="1"/>
              <a:t>DALYS</a:t>
            </a:r>
            <a:r>
              <a:rPr lang="en-GB" dirty="0"/>
              <a:t> stand for?</a:t>
            </a:r>
          </a:p>
          <a:p>
            <a:pPr marL="0" indent="0">
              <a:buNone/>
            </a:pPr>
            <a:r>
              <a:rPr lang="en-GB" dirty="0"/>
              <a:t>Which countries are most impacted?</a:t>
            </a:r>
          </a:p>
          <a:p>
            <a:pPr marL="0" indent="0">
              <a:buNone/>
            </a:pPr>
            <a:r>
              <a:rPr lang="en-GB" dirty="0"/>
              <a:t>Are there any regional differences?</a:t>
            </a:r>
          </a:p>
          <a:p>
            <a:pPr marL="0" indent="0">
              <a:buNone/>
            </a:pPr>
            <a:r>
              <a:rPr lang="en-GB" dirty="0"/>
              <a:t>Extension activity: this is a meta analysis, what are the benefits and drawbacks of using a meta analysis in research?</a:t>
            </a:r>
          </a:p>
        </p:txBody>
      </p:sp>
    </p:spTree>
    <p:extLst>
      <p:ext uri="{BB962C8B-B14F-4D97-AF65-F5344CB8AC3E}">
        <p14:creationId xmlns:p14="http://schemas.microsoft.com/office/powerpoint/2010/main" val="2490874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8125-E6DB-4EE5-7FC1-97126759EE87}"/>
              </a:ext>
            </a:extLst>
          </p:cNvPr>
          <p:cNvSpPr>
            <a:spLocks noGrp="1"/>
          </p:cNvSpPr>
          <p:nvPr>
            <p:ph type="title"/>
          </p:nvPr>
        </p:nvSpPr>
        <p:spPr/>
        <p:txBody>
          <a:bodyPr/>
          <a:lstStyle/>
          <a:p>
            <a:r>
              <a:rPr lang="en-GB" dirty="0"/>
              <a:t>Management Activity</a:t>
            </a:r>
          </a:p>
        </p:txBody>
      </p:sp>
      <p:sp>
        <p:nvSpPr>
          <p:cNvPr id="3" name="Content Placeholder 2">
            <a:extLst>
              <a:ext uri="{FF2B5EF4-FFF2-40B4-BE49-F238E27FC236}">
                <a16:creationId xmlns:a16="http://schemas.microsoft.com/office/drawing/2014/main" id="{92F8C4DA-6563-FE6B-7C77-023679F1C500}"/>
              </a:ext>
            </a:extLst>
          </p:cNvPr>
          <p:cNvSpPr>
            <a:spLocks noGrp="1"/>
          </p:cNvSpPr>
          <p:nvPr>
            <p:ph idx="1"/>
          </p:nvPr>
        </p:nvSpPr>
        <p:spPr/>
        <p:txBody>
          <a:bodyPr>
            <a:normAutofit/>
          </a:bodyPr>
          <a:lstStyle/>
          <a:p>
            <a:pPr marL="0" indent="0">
              <a:buNone/>
            </a:pPr>
            <a:r>
              <a:rPr lang="en-GB" dirty="0"/>
              <a:t>Working independently  explore this </a:t>
            </a:r>
            <a:r>
              <a:rPr lang="en-GB" dirty="0">
                <a:hlinkClick r:id="rId2"/>
              </a:rPr>
              <a:t>document</a:t>
            </a:r>
            <a:r>
              <a:rPr lang="en-GB" dirty="0"/>
              <a:t> to find resources for people living with mental ill health.</a:t>
            </a:r>
            <a:r>
              <a:rPr lang="en-GB" dirty="0">
                <a:highlight>
                  <a:srgbClr val="FFFF00"/>
                </a:highlight>
              </a:rPr>
              <a:t> </a:t>
            </a:r>
          </a:p>
          <a:p>
            <a:pPr marL="0" indent="0">
              <a:buNone/>
            </a:pPr>
            <a:r>
              <a:rPr lang="en-GB" dirty="0"/>
              <a:t>Feedback your findings to the whole class.</a:t>
            </a:r>
          </a:p>
          <a:p>
            <a:pPr marL="0" indent="0">
              <a:buNone/>
            </a:pPr>
            <a:endParaRPr lang="en-GB" sz="2100" dirty="0"/>
          </a:p>
          <a:p>
            <a:endParaRPr lang="en-GB" dirty="0"/>
          </a:p>
        </p:txBody>
      </p:sp>
    </p:spTree>
    <p:extLst>
      <p:ext uri="{BB962C8B-B14F-4D97-AF65-F5344CB8AC3E}">
        <p14:creationId xmlns:p14="http://schemas.microsoft.com/office/powerpoint/2010/main" val="31769423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CF5AC-CB86-30B0-AC6F-5DEF4F111A4E}"/>
              </a:ext>
            </a:extLst>
          </p:cNvPr>
          <p:cNvSpPr>
            <a:spLocks noGrp="1"/>
          </p:cNvSpPr>
          <p:nvPr>
            <p:ph type="title"/>
          </p:nvPr>
        </p:nvSpPr>
        <p:spPr/>
        <p:txBody>
          <a:bodyPr/>
          <a:lstStyle/>
          <a:p>
            <a:r>
              <a:rPr lang="en-GB" dirty="0"/>
              <a:t>Models and Frameworks</a:t>
            </a:r>
          </a:p>
        </p:txBody>
      </p:sp>
      <p:sp>
        <p:nvSpPr>
          <p:cNvPr id="3" name="Content Placeholder 2">
            <a:extLst>
              <a:ext uri="{FF2B5EF4-FFF2-40B4-BE49-F238E27FC236}">
                <a16:creationId xmlns:a16="http://schemas.microsoft.com/office/drawing/2014/main" id="{522E603D-4D55-E038-5836-C25126451C54}"/>
              </a:ext>
            </a:extLst>
          </p:cNvPr>
          <p:cNvSpPr>
            <a:spLocks noGrp="1"/>
          </p:cNvSpPr>
          <p:nvPr>
            <p:ph idx="1"/>
          </p:nvPr>
        </p:nvSpPr>
        <p:spPr/>
        <p:txBody>
          <a:bodyPr/>
          <a:lstStyle/>
          <a:p>
            <a:pPr marL="0" indent="0">
              <a:buNone/>
            </a:pPr>
            <a:r>
              <a:rPr lang="en-GB" dirty="0"/>
              <a:t>Think back to the models of care we have already explored.  Working in groups consider which would be the best to apply and why?</a:t>
            </a:r>
          </a:p>
          <a:p>
            <a:pPr marL="0" indent="0">
              <a:buNone/>
            </a:pPr>
            <a:r>
              <a:rPr lang="en-GB" dirty="0"/>
              <a:t>Feedback.</a:t>
            </a:r>
          </a:p>
        </p:txBody>
      </p:sp>
    </p:spTree>
    <p:extLst>
      <p:ext uri="{BB962C8B-B14F-4D97-AF65-F5344CB8AC3E}">
        <p14:creationId xmlns:p14="http://schemas.microsoft.com/office/powerpoint/2010/main" val="14135717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8FFE-25B2-92AB-AE89-D3E764C21AC7}"/>
              </a:ext>
            </a:extLst>
          </p:cNvPr>
          <p:cNvSpPr>
            <a:spLocks noGrp="1"/>
          </p:cNvSpPr>
          <p:nvPr>
            <p:ph type="title"/>
          </p:nvPr>
        </p:nvSpPr>
        <p:spPr/>
        <p:txBody>
          <a:bodyPr/>
          <a:lstStyle/>
          <a:p>
            <a:r>
              <a:rPr lang="en-GB" dirty="0"/>
              <a:t>Policies etc</a:t>
            </a:r>
          </a:p>
        </p:txBody>
      </p:sp>
      <p:sp>
        <p:nvSpPr>
          <p:cNvPr id="3" name="Content Placeholder 2">
            <a:extLst>
              <a:ext uri="{FF2B5EF4-FFF2-40B4-BE49-F238E27FC236}">
                <a16:creationId xmlns:a16="http://schemas.microsoft.com/office/drawing/2014/main" id="{7CEE1500-EDCC-AB6D-B9E2-219F0A4C5851}"/>
              </a:ext>
            </a:extLst>
          </p:cNvPr>
          <p:cNvSpPr>
            <a:spLocks noGrp="1"/>
          </p:cNvSpPr>
          <p:nvPr>
            <p:ph idx="1"/>
          </p:nvPr>
        </p:nvSpPr>
        <p:spPr/>
        <p:txBody>
          <a:bodyPr/>
          <a:lstStyle/>
          <a:p>
            <a:pPr marL="0" indent="0" defTabSz="685800">
              <a:buNone/>
              <a:defRPr/>
            </a:pPr>
            <a:r>
              <a:rPr lang="en-GB" sz="2400" dirty="0">
                <a:solidFill>
                  <a:prstClr val="black"/>
                </a:solidFill>
                <a:latin typeface="Myriad Pro"/>
              </a:rPr>
              <a:t>Read the forward and recommendation of this </a:t>
            </a:r>
            <a:r>
              <a:rPr lang="en-GB" sz="2400" dirty="0">
                <a:solidFill>
                  <a:prstClr val="black"/>
                </a:solidFill>
                <a:latin typeface="Myriad Pro"/>
                <a:hlinkClick r:id="rId2"/>
              </a:rPr>
              <a:t>document</a:t>
            </a:r>
            <a:r>
              <a:rPr lang="en-GB" sz="2400" dirty="0">
                <a:solidFill>
                  <a:prstClr val="black"/>
                </a:solidFill>
                <a:latin typeface="Myriad Pro"/>
              </a:rPr>
              <a:t> then answer the following questions.  </a:t>
            </a:r>
          </a:p>
          <a:p>
            <a:pPr marL="0" indent="0" defTabSz="685800">
              <a:buNone/>
              <a:defRPr/>
            </a:pPr>
            <a:r>
              <a:rPr lang="en-GB" sz="2400" dirty="0">
                <a:solidFill>
                  <a:prstClr val="black"/>
                </a:solidFill>
                <a:latin typeface="Myriad Pro"/>
              </a:rPr>
              <a:t>What has changed since this was published?</a:t>
            </a:r>
          </a:p>
          <a:p>
            <a:pPr marL="0" indent="0" defTabSz="685800">
              <a:buNone/>
              <a:defRPr/>
            </a:pPr>
            <a:r>
              <a:rPr lang="en-GB" sz="2400" dirty="0">
                <a:solidFill>
                  <a:prstClr val="black"/>
                </a:solidFill>
                <a:latin typeface="Myriad Pro"/>
              </a:rPr>
              <a:t>What new guidance or policies can you find?</a:t>
            </a:r>
          </a:p>
          <a:p>
            <a:pPr marL="0" indent="0">
              <a:buNone/>
            </a:pPr>
            <a:endParaRPr lang="en-GB" dirty="0"/>
          </a:p>
          <a:p>
            <a:pPr marL="0" indent="0">
              <a:buNone/>
            </a:pPr>
            <a:r>
              <a:rPr lang="en-GB" dirty="0"/>
              <a:t>Extension activity:  Look at the USA and see how they approach this topic.</a:t>
            </a:r>
          </a:p>
        </p:txBody>
      </p:sp>
    </p:spTree>
    <p:extLst>
      <p:ext uri="{BB962C8B-B14F-4D97-AF65-F5344CB8AC3E}">
        <p14:creationId xmlns:p14="http://schemas.microsoft.com/office/powerpoint/2010/main" val="2905262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A5099-9689-BC29-8933-D2D151DCD9FA}"/>
              </a:ext>
            </a:extLst>
          </p:cNvPr>
          <p:cNvSpPr>
            <a:spLocks noGrp="1"/>
          </p:cNvSpPr>
          <p:nvPr>
            <p:ph type="title"/>
          </p:nvPr>
        </p:nvSpPr>
        <p:spPr>
          <a:xfrm>
            <a:off x="385762" y="-196849"/>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A68518E8-6B9A-3BDF-3931-4DCFEF20D1BC}"/>
              </a:ext>
            </a:extLst>
          </p:cNvPr>
          <p:cNvSpPr>
            <a:spLocks noGrp="1"/>
          </p:cNvSpPr>
          <p:nvPr>
            <p:ph idx="1"/>
          </p:nvPr>
        </p:nvSpPr>
        <p:spPr>
          <a:xfrm>
            <a:off x="385762" y="891839"/>
            <a:ext cx="8229600" cy="4866023"/>
          </a:xfrm>
        </p:spPr>
        <p:txBody>
          <a:bodyPr>
            <a:noAutofit/>
          </a:bodyPr>
          <a:lstStyle/>
          <a:p>
            <a:r>
              <a:rPr lang="en-GB" sz="1400" dirty="0"/>
              <a:t>Charlson FJ, Ferrari AJ, Santomauro DF, et al. Global Epidemiology and Burden of Schizophrenia: Findings From the Global Burden of Disease Study 2016. </a:t>
            </a:r>
            <a:r>
              <a:rPr lang="en-GB" sz="1400" i="1" dirty="0" err="1"/>
              <a:t>Schizophr</a:t>
            </a:r>
            <a:r>
              <a:rPr lang="en-GB" sz="1400" i="1" dirty="0"/>
              <a:t> Bull</a:t>
            </a:r>
            <a:r>
              <a:rPr lang="en-GB" sz="1400" dirty="0"/>
              <a:t>. 2018;44(6):1195-1203. doi:10.1093/</a:t>
            </a:r>
            <a:r>
              <a:rPr lang="en-GB" sz="1400" dirty="0" err="1"/>
              <a:t>schbul</a:t>
            </a:r>
            <a:r>
              <a:rPr lang="en-GB" sz="1400" dirty="0"/>
              <a:t>/sby058.</a:t>
            </a:r>
          </a:p>
          <a:p>
            <a:r>
              <a:rPr lang="en-GB" sz="1400" dirty="0"/>
              <a:t>Diabetes UK, Glucose Intolerance Video Guide.  Available at [https://www.youtube.com/watch?v=1I6foDFJd5Y] accessed on 29/03/23.</a:t>
            </a:r>
          </a:p>
          <a:p>
            <a:r>
              <a:rPr lang="en-GB" sz="1400" dirty="0"/>
              <a:t>Diabetes UK, 2019.  Living with Type 2 diabetes. Emma’s year vlog.  Available at [https://www.youtube.com/watch?v=jaXIMxMUXMo]</a:t>
            </a:r>
          </a:p>
          <a:p>
            <a:r>
              <a:rPr lang="en-GB" sz="1400" dirty="0"/>
              <a:t>Family Matters in Diabetes care, The Lancet Diabetes and Endocrinology, Vol. 6. Issue 12. pp 911, Dec. 2018. available at </a:t>
            </a:r>
            <a:endParaRPr lang="en-GB" sz="1400" dirty="0">
              <a:hlinkClick r:id="rId2"/>
            </a:endParaRPr>
          </a:p>
          <a:p>
            <a:r>
              <a:rPr lang="en-GB" sz="1400" dirty="0">
                <a:hlinkClick r:id="rId2"/>
              </a:rPr>
              <a:t>[https://www.thelancet.com/journals/landia/article/PIIS2213-8587(18)30317-6/fulltext</a:t>
            </a:r>
            <a:r>
              <a:rPr lang="en-GB" sz="1400" dirty="0"/>
              <a:t>] accessed on 29/03/2023</a:t>
            </a:r>
          </a:p>
          <a:p>
            <a:r>
              <a:rPr lang="en-GB" sz="1400" dirty="0"/>
              <a:t>Mental Health Foundation (2026). Self-management of mental ill-health.  Available at [</a:t>
            </a:r>
            <a:r>
              <a:rPr lang="en-GB" sz="1400" dirty="0">
                <a:hlinkClick r:id="rId3"/>
              </a:rPr>
              <a:t>https://www.mentalhealth.org.uk/explore-mental-health/a-z-topics/self-management-mental-ill-health</a:t>
            </a:r>
            <a:r>
              <a:rPr lang="en-GB" sz="1400" dirty="0"/>
              <a:t>]</a:t>
            </a:r>
          </a:p>
          <a:p>
            <a:r>
              <a:rPr lang="en-GB" sz="1400" dirty="0"/>
              <a:t>Nandi, A., Counts, N., Chen, S., Seligman, B., Tortorice, D., Vigo, D., &amp; Bloom, D. E. (2022). Global and regional projections of the economic burden of Alzheimer’s disease and related dementias from 2019 to 2050: A value of statistical life approach. </a:t>
            </a:r>
            <a:r>
              <a:rPr lang="en-GB" sz="1400" dirty="0" err="1"/>
              <a:t>EClinicalMedicine</a:t>
            </a:r>
            <a:r>
              <a:rPr lang="en-GB" sz="1400" dirty="0"/>
              <a:t>, 51, 101580. </a:t>
            </a:r>
            <a:r>
              <a:rPr lang="en-GB" sz="1400" dirty="0">
                <a:hlinkClick r:id="rId4"/>
              </a:rPr>
              <a:t>https://doi.org/10.1016/j.eclinm.2022.101580</a:t>
            </a:r>
            <a:r>
              <a:rPr lang="en-GB" sz="1400" dirty="0"/>
              <a:t>.</a:t>
            </a:r>
          </a:p>
          <a:p>
            <a:r>
              <a:rPr lang="en-GB" sz="1400" dirty="0"/>
              <a:t>NHS England “The Six Principles of Good Peer Support for People Living with Type 1 Diabetes.  Available at </a:t>
            </a:r>
            <a:r>
              <a:rPr lang="en-GB" sz="1400" dirty="0">
                <a:hlinkClick r:id="rId5">
                  <a:extLst>
                    <a:ext uri="{A12FA001-AC4F-418D-AE19-62706E023703}">
                      <ahyp:hlinkClr xmlns:ahyp="http://schemas.microsoft.com/office/drawing/2018/hyperlinkcolor" val="tx"/>
                    </a:ext>
                  </a:extLst>
                </a:hlinkClick>
              </a:rPr>
              <a:t>[</a:t>
            </a:r>
            <a:r>
              <a:rPr lang="en-GB" sz="1400" u="sng" dirty="0">
                <a:hlinkClick r:id="rId5">
                  <a:extLst>
                    <a:ext uri="{A12FA001-AC4F-418D-AE19-62706E023703}">
                      <ahyp:hlinkClr xmlns:ahyp="http://schemas.microsoft.com/office/drawing/2018/hyperlinkcolor" val="tx"/>
                    </a:ext>
                  </a:extLst>
                </a:hlinkClick>
              </a:rPr>
              <a:t> </a:t>
            </a:r>
            <a:r>
              <a:rPr lang="en-GB" sz="1400" dirty="0">
                <a:solidFill>
                  <a:srgbClr val="800080"/>
                </a:solidFill>
                <a:hlinkClick r:id="rId5">
                  <a:extLst>
                    <a:ext uri="{A12FA001-AC4F-418D-AE19-62706E023703}">
                      <ahyp:hlinkClr xmlns:ahyp="http://schemas.microsoft.com/office/drawing/2018/hyperlinkcolor" val="tx"/>
                    </a:ext>
                  </a:extLst>
                </a:hlinkClick>
              </a:rPr>
              <a:t>https://www.england.nhs.uk/wp-content/uploads/2022/11/B1628-six-principles-of-good-peer-support-for-people-living-with-type-1-diabetes.pdf</a:t>
            </a:r>
            <a:r>
              <a:rPr lang="en-GB" sz="1400" dirty="0">
                <a:solidFill>
                  <a:srgbClr val="800080"/>
                </a:solidFill>
              </a:rPr>
              <a:t>] </a:t>
            </a:r>
            <a:r>
              <a:rPr lang="en-GB" sz="1400" dirty="0"/>
              <a:t>accessed 29/3/2023.</a:t>
            </a:r>
          </a:p>
          <a:p>
            <a:endParaRPr lang="en-GB" sz="1400" dirty="0"/>
          </a:p>
          <a:p>
            <a:pPr marL="0" indent="0">
              <a:buNone/>
            </a:pPr>
            <a:endParaRPr lang="en-GB" sz="1200" dirty="0"/>
          </a:p>
          <a:p>
            <a:pPr marL="0" indent="0">
              <a:buNone/>
            </a:pPr>
            <a:endParaRPr lang="en-GB" sz="1200" dirty="0"/>
          </a:p>
        </p:txBody>
      </p:sp>
    </p:spTree>
    <p:extLst>
      <p:ext uri="{BB962C8B-B14F-4D97-AF65-F5344CB8AC3E}">
        <p14:creationId xmlns:p14="http://schemas.microsoft.com/office/powerpoint/2010/main" val="17092823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31524-38DE-93F6-435C-8E50E6856983}"/>
              </a:ext>
            </a:extLst>
          </p:cNvPr>
          <p:cNvSpPr>
            <a:spLocks noGrp="1"/>
          </p:cNvSpPr>
          <p:nvPr>
            <p:ph type="title"/>
          </p:nvPr>
        </p:nvSpPr>
        <p:spPr>
          <a:xfrm>
            <a:off x="357187" y="-118268"/>
            <a:ext cx="8229600" cy="1143000"/>
          </a:xfrm>
        </p:spPr>
        <p:txBody>
          <a:bodyPr/>
          <a:lstStyle/>
          <a:p>
            <a:r>
              <a:rPr lang="en-GB" dirty="0"/>
              <a:t>References</a:t>
            </a:r>
          </a:p>
        </p:txBody>
      </p:sp>
      <p:sp>
        <p:nvSpPr>
          <p:cNvPr id="3" name="Content Placeholder 2">
            <a:extLst>
              <a:ext uri="{FF2B5EF4-FFF2-40B4-BE49-F238E27FC236}">
                <a16:creationId xmlns:a16="http://schemas.microsoft.com/office/drawing/2014/main" id="{145D13FB-54FD-5CAA-5D16-377D40F94FD0}"/>
              </a:ext>
            </a:extLst>
          </p:cNvPr>
          <p:cNvSpPr>
            <a:spLocks noGrp="1"/>
          </p:cNvSpPr>
          <p:nvPr>
            <p:ph idx="1"/>
          </p:nvPr>
        </p:nvSpPr>
        <p:spPr>
          <a:xfrm>
            <a:off x="357187" y="1024732"/>
            <a:ext cx="8229600" cy="4704556"/>
          </a:xfrm>
        </p:spPr>
        <p:txBody>
          <a:bodyPr>
            <a:noAutofit/>
          </a:bodyPr>
          <a:lstStyle/>
          <a:p>
            <a:r>
              <a:rPr lang="en-GB" sz="1300" dirty="0" err="1"/>
              <a:t>Ndisang</a:t>
            </a:r>
            <a:r>
              <a:rPr lang="en-GB" sz="1300" dirty="0"/>
              <a:t>, J.F., </a:t>
            </a:r>
            <a:r>
              <a:rPr lang="en-GB" sz="1300" dirty="0" err="1"/>
              <a:t>Vannacci</a:t>
            </a:r>
            <a:r>
              <a:rPr lang="en-GB" sz="1300" dirty="0"/>
              <a:t>, A. and Rastogi, S. (2017) “Insulin Resistance, Type 1 and Type 2 Diabetes, and Related Complications 2017” in </a:t>
            </a:r>
            <a:r>
              <a:rPr lang="en-GB" sz="1300" i="1" dirty="0"/>
              <a:t>Journal of Diabetes </a:t>
            </a:r>
            <a:r>
              <a:rPr lang="en-GB" sz="1300" i="1" dirty="0" err="1"/>
              <a:t>Research</a:t>
            </a:r>
            <a:r>
              <a:rPr lang="en-GB" sz="1300" dirty="0" err="1"/>
              <a:t>.Vol</a:t>
            </a:r>
            <a:r>
              <a:rPr lang="en-GB" sz="1300" dirty="0"/>
              <a:t> 2017. </a:t>
            </a:r>
            <a:r>
              <a:rPr lang="en-GB" sz="1300" dirty="0" err="1"/>
              <a:t>Hindawi</a:t>
            </a:r>
            <a:r>
              <a:rPr lang="en-GB" sz="1300" dirty="0"/>
              <a:t>. Available at [https://www.hindawi.com/journals/jdr/2017/1478294/] accessed on 29/3/2023.</a:t>
            </a:r>
          </a:p>
          <a:p>
            <a:r>
              <a:rPr lang="en-GB" sz="1300" dirty="0"/>
              <a:t>NHS Grampian, Linking, learning and living with Diabetes in Grampian. Available at [https://www.nhsgrampiandiabetes.scot.nhs.uk/your-diabetes/type-2-2/] accessed on 29/03/2023.</a:t>
            </a:r>
          </a:p>
          <a:p>
            <a:r>
              <a:rPr lang="en-GB" sz="1300" dirty="0"/>
              <a:t>Pirjo Mäki, Juha </a:t>
            </a:r>
            <a:r>
              <a:rPr lang="en-GB" sz="1300" dirty="0" err="1"/>
              <a:t>Veijola</a:t>
            </a:r>
            <a:r>
              <a:rPr lang="en-GB" sz="1300" dirty="0"/>
              <a:t>, Peter B. Jones, Graham K. Murray, Hannu Koponen, Pekka </a:t>
            </a:r>
            <a:r>
              <a:rPr lang="en-GB" sz="1300" dirty="0" err="1"/>
              <a:t>Tienari</a:t>
            </a:r>
            <a:r>
              <a:rPr lang="en-GB" sz="1300" dirty="0"/>
              <a:t>, Jouko Miettunen, Päivikki Tanskanen, Karl-Erik Wahlberg, Johanna Koskinen, Erika </a:t>
            </a:r>
            <a:r>
              <a:rPr lang="en-GB" sz="1300" dirty="0" err="1"/>
              <a:t>Lauronen</a:t>
            </a:r>
            <a:r>
              <a:rPr lang="en-GB" sz="1300" dirty="0"/>
              <a:t>, Matti </a:t>
            </a:r>
            <a:r>
              <a:rPr lang="en-GB" sz="1300" dirty="0" err="1"/>
              <a:t>Isohanni</a:t>
            </a:r>
            <a:r>
              <a:rPr lang="en-GB" sz="1300" dirty="0"/>
              <a:t>, Predictors of schizophrenia—a review, </a:t>
            </a:r>
            <a:r>
              <a:rPr lang="en-GB" sz="1300" i="1" dirty="0"/>
              <a:t>British Medical Bulletin</a:t>
            </a:r>
            <a:r>
              <a:rPr lang="en-GB" sz="1300" dirty="0"/>
              <a:t>, Volume 73-74, Issue 1, 2005, Pages 1–15, </a:t>
            </a:r>
            <a:r>
              <a:rPr lang="en-GB" sz="1300" dirty="0">
                <a:hlinkClick r:id="rId2"/>
              </a:rPr>
              <a:t>https://doi.org/10.1093/bmb/ldh046</a:t>
            </a:r>
            <a:r>
              <a:rPr lang="en-GB" sz="1300" dirty="0"/>
              <a:t>.</a:t>
            </a:r>
          </a:p>
          <a:p>
            <a:r>
              <a:rPr lang="en-GB" sz="1300" dirty="0"/>
              <a:t>The Open University, 2013. Type 1 Diabetes: Sam’s story. Available at [https://www.youtube.com/watch?v=2bhcqzPq15o].</a:t>
            </a:r>
          </a:p>
          <a:p>
            <a:r>
              <a:rPr lang="en-GB" sz="1300" dirty="0"/>
              <a:t>The Rotherham NHS Foundation Trust. 2019. Gestational Diabetes: Patient experience. Available at [</a:t>
            </a:r>
            <a:r>
              <a:rPr lang="en-GB" sz="1300" dirty="0">
                <a:hlinkClick r:id="rId3"/>
              </a:rPr>
              <a:t>https://www.youtube.com/watch?v=1I6foDFJd5Y</a:t>
            </a:r>
            <a:r>
              <a:rPr lang="en-GB" sz="1300" dirty="0"/>
              <a:t>]</a:t>
            </a:r>
          </a:p>
          <a:p>
            <a:r>
              <a:rPr lang="en-GB" sz="1300" dirty="0"/>
              <a:t>SAMHSA (2022). Profile: Victoria A., Living with Schizophrenia. Available at [https://www.youtube.com/watch?v=uUwFUGfMuaA].</a:t>
            </a:r>
          </a:p>
          <a:p>
            <a:r>
              <a:rPr lang="en-GB" sz="1300" dirty="0"/>
              <a:t>Statista. Cost per patient with diabetes worldwide by region in 2021. Available at [</a:t>
            </a:r>
            <a:r>
              <a:rPr lang="en-GB" sz="1300" dirty="0">
                <a:hlinkClick r:id="rId4"/>
              </a:rPr>
              <a:t>Diabetes cost per person by region 2021 | Statista</a:t>
            </a:r>
            <a:r>
              <a:rPr lang="en-GB" sz="1300" dirty="0"/>
              <a:t>].</a:t>
            </a:r>
          </a:p>
          <a:p>
            <a:r>
              <a:rPr lang="en-GB" sz="1300" dirty="0"/>
              <a:t>Young LA, Buse JB, Weaver MA, et al. Glucose Self-monitoring in Non–Insulin-Treated Patients With Type 2 Diabetes in Primary Care Settings: A Randomized Trial. </a:t>
            </a:r>
            <a:r>
              <a:rPr lang="en-GB" sz="1300" i="1" dirty="0"/>
              <a:t>JAMA Intern Med.</a:t>
            </a:r>
            <a:r>
              <a:rPr lang="en-GB" sz="1300" dirty="0"/>
              <a:t> 2017;177(7):920–929. doi:10.1001/jamainternmed.2017.1233</a:t>
            </a:r>
          </a:p>
          <a:p>
            <a:r>
              <a:rPr lang="en-GB" sz="1300" dirty="0"/>
              <a:t>WHO (2025).  Dementia. https://www.who.int/news-room/fact-sheets/detail/dementia</a:t>
            </a:r>
          </a:p>
        </p:txBody>
      </p:sp>
    </p:spTree>
    <p:extLst>
      <p:ext uri="{BB962C8B-B14F-4D97-AF65-F5344CB8AC3E}">
        <p14:creationId xmlns:p14="http://schemas.microsoft.com/office/powerpoint/2010/main" val="4780818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TotalTime>
  <Words>3182</Words>
  <Application>Microsoft Office PowerPoint</Application>
  <PresentationFormat>On-screen Show (4:3)</PresentationFormat>
  <Paragraphs>274</Paragraphs>
  <Slides>60</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60</vt:i4>
      </vt:variant>
    </vt:vector>
  </HeadingPairs>
  <TitlesOfParts>
    <vt:vector size="67" baseType="lpstr">
      <vt:lpstr>Arial</vt:lpstr>
      <vt:lpstr>Calibri</vt:lpstr>
      <vt:lpstr>Myriad Pro</vt:lpstr>
      <vt:lpstr>Söhne</vt:lpstr>
      <vt:lpstr>Times New Roman</vt:lpstr>
      <vt:lpstr>Wingdings</vt:lpstr>
      <vt:lpstr>20140311PresentationUWTSDTemplate</vt:lpstr>
      <vt:lpstr>Community Care and Management of Longer-term Conditions  Specific Long-term conditions  Week 7</vt:lpstr>
      <vt:lpstr>Learning outcomes</vt:lpstr>
      <vt:lpstr>Aims of the Session</vt:lpstr>
      <vt:lpstr>What does the assessment entail?</vt:lpstr>
      <vt:lpstr>Recap</vt:lpstr>
      <vt:lpstr>Task</vt:lpstr>
      <vt:lpstr>What must the slides contain?</vt:lpstr>
      <vt:lpstr>PowerPoint Presentation</vt:lpstr>
      <vt:lpstr>PowerPoint Presentation</vt:lpstr>
      <vt:lpstr>PowerPoint Presentation</vt:lpstr>
      <vt:lpstr>PowerPoint Presentation</vt:lpstr>
      <vt:lpstr>Individual Presentation</vt:lpstr>
      <vt:lpstr>Activity</vt:lpstr>
      <vt:lpstr>Specific long-term conditions</vt:lpstr>
      <vt:lpstr>Long Term Conditions</vt:lpstr>
      <vt:lpstr>PowerPoint Presentation</vt:lpstr>
      <vt:lpstr>Conditions causing dementia.</vt:lpstr>
      <vt:lpstr>PowerPoint Presentation</vt:lpstr>
      <vt:lpstr>Alzheimer’s Disease</vt:lpstr>
      <vt:lpstr>Vascular Dementia</vt:lpstr>
      <vt:lpstr>Lewy Body Dementia</vt:lpstr>
      <vt:lpstr>Mixed Dementia</vt:lpstr>
      <vt:lpstr>Frontal Lobe Dementia</vt:lpstr>
      <vt:lpstr>Causes.</vt:lpstr>
      <vt:lpstr>How is dementia diagnosed?</vt:lpstr>
      <vt:lpstr>What treatment is available?</vt:lpstr>
      <vt:lpstr>class activity: Prevention</vt:lpstr>
      <vt:lpstr>class activity: Prevalence </vt:lpstr>
      <vt:lpstr>Class activity: Social and Economic Burden</vt:lpstr>
      <vt:lpstr>Measuring Burden</vt:lpstr>
      <vt:lpstr>Management Activity</vt:lpstr>
      <vt:lpstr>Models and Frameworks</vt:lpstr>
      <vt:lpstr>Policies etc</vt:lpstr>
      <vt:lpstr>Long Term Conditions- Diabetes</vt:lpstr>
      <vt:lpstr>Diabetes</vt:lpstr>
      <vt:lpstr>Type 1</vt:lpstr>
      <vt:lpstr>Type 2</vt:lpstr>
      <vt:lpstr>Gestational diabetes</vt:lpstr>
      <vt:lpstr>Impaired glucose tolerance and impaired fasting glycaemia</vt:lpstr>
      <vt:lpstr>Causes</vt:lpstr>
      <vt:lpstr>How is diabetes diagnosed?</vt:lpstr>
      <vt:lpstr>What treatment is available?</vt:lpstr>
      <vt:lpstr>Prevalence </vt:lpstr>
      <vt:lpstr>Social and Economic Burden</vt:lpstr>
      <vt:lpstr>Management Activity</vt:lpstr>
      <vt:lpstr>Models and Frameworks</vt:lpstr>
      <vt:lpstr>Policies etc</vt:lpstr>
      <vt:lpstr>Schizophrenia</vt:lpstr>
      <vt:lpstr>PowerPoint Presentation</vt:lpstr>
      <vt:lpstr>Causes of schizophrenia</vt:lpstr>
      <vt:lpstr>Risk factors</vt:lpstr>
      <vt:lpstr>How is schizophrenia diagnosed?</vt:lpstr>
      <vt:lpstr>What treatment is available?</vt:lpstr>
      <vt:lpstr>Prevalence </vt:lpstr>
      <vt:lpstr>Social and Economic Burden</vt:lpstr>
      <vt:lpstr>Management Activity</vt:lpstr>
      <vt:lpstr>Models and Frameworks</vt:lpstr>
      <vt:lpstr>Policies etc</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 Khan</cp:lastModifiedBy>
  <cp:revision>20</cp:revision>
  <dcterms:created xsi:type="dcterms:W3CDTF">2015-04-14T15:21:28Z</dcterms:created>
  <dcterms:modified xsi:type="dcterms:W3CDTF">2026-10-07T20:25:44Z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