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58" r:id="rId4"/>
    <p:sldId id="259" r:id="rId5"/>
    <p:sldId id="264" r:id="rId6"/>
    <p:sldId id="265" r:id="rId7"/>
    <p:sldId id="260" r:id="rId8"/>
    <p:sldId id="266" r:id="rId9"/>
    <p:sldId id="267" r:id="rId10"/>
    <p:sldId id="271" r:id="rId11"/>
    <p:sldId id="269" r:id="rId12"/>
    <p:sldId id="272" r:id="rId13"/>
    <p:sldId id="273" r:id="rId14"/>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A6F4C-B183-4DAB-BE31-5BCFAE369D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624D71-AAC5-4C75-9A64-F662192851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9728F4-ED8E-4008-A5E4-CAD5FEB36E1C}"/>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5" name="Footer Placeholder 4">
            <a:extLst>
              <a:ext uri="{FF2B5EF4-FFF2-40B4-BE49-F238E27FC236}">
                <a16:creationId xmlns:a16="http://schemas.microsoft.com/office/drawing/2014/main" id="{A69E457A-0C3B-47C3-ADCF-D0150BB8B0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3C87F9-9227-464B-A89C-1C0FD217B5AD}"/>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2793582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58CBB-66B7-431A-A4E0-64630F2D0F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019A31-B067-4A69-A726-2E689B319B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0D143-3DB0-4AEA-A324-6EE8C8B585FA}"/>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5" name="Footer Placeholder 4">
            <a:extLst>
              <a:ext uri="{FF2B5EF4-FFF2-40B4-BE49-F238E27FC236}">
                <a16:creationId xmlns:a16="http://schemas.microsoft.com/office/drawing/2014/main" id="{1593A9E2-1ACF-4E7A-B501-A51CFBF671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7B8E56-ED03-4AFE-A1C7-A74EBB82A4AD}"/>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441677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730FF-B573-4E27-9D5D-D8E94F9E15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E4A45B-0EC3-492E-8B81-836DA79ABA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41E4B5-DD5D-472A-9BDD-DB7321D6C11F}"/>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5" name="Footer Placeholder 4">
            <a:extLst>
              <a:ext uri="{FF2B5EF4-FFF2-40B4-BE49-F238E27FC236}">
                <a16:creationId xmlns:a16="http://schemas.microsoft.com/office/drawing/2014/main" id="{C7EF53CA-6CA5-4ED8-8BF4-61F49FE038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29FF2-CC56-4DD0-803D-E3F7138D9DCF}"/>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1829991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1ECA2-62FD-4E59-92CE-8714BC2C6E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D83C2D-9A77-43A8-8CE4-32E3298EDB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639197-55C6-451B-A35A-7682EA86CC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F7FD8C-D9D4-4210-B8B2-D4635AAA4CF5}"/>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6" name="Footer Placeholder 5">
            <a:extLst>
              <a:ext uri="{FF2B5EF4-FFF2-40B4-BE49-F238E27FC236}">
                <a16:creationId xmlns:a16="http://schemas.microsoft.com/office/drawing/2014/main" id="{912A536D-4C36-4AAB-9884-BCD5C51092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79DE53-5823-4DE3-8EF6-2E7F731A41A2}"/>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441580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83AC8-CAFC-4061-9245-9E9B640679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982CC2-829C-4364-B398-F4E0D2BD26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9B94D9-7EF9-4418-93A8-EA6EE65A12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5DCFF8-80D9-4B2D-9EB4-BC599B797C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B89E8D-8F88-4918-AB6E-87F4692386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A427ED-9B76-4E01-B833-D945FF206A75}"/>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8" name="Footer Placeholder 7">
            <a:extLst>
              <a:ext uri="{FF2B5EF4-FFF2-40B4-BE49-F238E27FC236}">
                <a16:creationId xmlns:a16="http://schemas.microsoft.com/office/drawing/2014/main" id="{F69B0CCC-BDAA-4632-879C-101E57DB24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9C54D8-5A41-4C63-B714-8326F44F9C8D}"/>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321545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06AAC-1D6D-4296-B366-70E58826CC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AE310E-D91F-4682-90E8-EE89A49AA8AD}"/>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4" name="Footer Placeholder 3">
            <a:extLst>
              <a:ext uri="{FF2B5EF4-FFF2-40B4-BE49-F238E27FC236}">
                <a16:creationId xmlns:a16="http://schemas.microsoft.com/office/drawing/2014/main" id="{A7509461-0F4F-42E9-B253-20554F32B5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50F379-C37B-48F2-81C3-5C1237417AFD}"/>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440105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00D610-086A-4F82-9E2A-3678F11BF0CE}"/>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3" name="Footer Placeholder 2">
            <a:extLst>
              <a:ext uri="{FF2B5EF4-FFF2-40B4-BE49-F238E27FC236}">
                <a16:creationId xmlns:a16="http://schemas.microsoft.com/office/drawing/2014/main" id="{98633374-2BC7-4CFD-9E60-0AC103BD7F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B5C9850-9CCC-40F6-8819-E8062525DF11}"/>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3194824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191D7-5721-42C1-A96A-4F4FF22FC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3013A4-AD51-43C0-9B23-2C768844EC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71D6B2-C874-4D10-A025-2D045F19A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9405F1-A38B-41BB-8C7F-72143E1B32A3}"/>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6" name="Footer Placeholder 5">
            <a:extLst>
              <a:ext uri="{FF2B5EF4-FFF2-40B4-BE49-F238E27FC236}">
                <a16:creationId xmlns:a16="http://schemas.microsoft.com/office/drawing/2014/main" id="{BB18F47B-AB87-4C3F-8768-DC9C2C7EE0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F11E5-BD80-4426-9557-67C2140BE214}"/>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297517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F5A21-1B22-4CDC-84BD-11BA307E1B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0BABB8-BBF9-41E7-924D-A7224FF678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4E28CF-2ACC-4516-9AED-86F6BA4B53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CA72E2-BB7D-49B9-8005-5F0D1DD988C1}"/>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6" name="Footer Placeholder 5">
            <a:extLst>
              <a:ext uri="{FF2B5EF4-FFF2-40B4-BE49-F238E27FC236}">
                <a16:creationId xmlns:a16="http://schemas.microsoft.com/office/drawing/2014/main" id="{DF3579A0-924F-4C4A-B30C-5FD4516B47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BD9950-8003-45F2-B37F-DE1F5BA6F621}"/>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1254163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1BE50-5A71-4C7E-B92E-7EECA6A59BA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79ABA7-75C3-4DFF-A085-AAB02A39FB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3B820C-E1BB-4EE8-8574-6504EF1651D0}"/>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5" name="Footer Placeholder 4">
            <a:extLst>
              <a:ext uri="{FF2B5EF4-FFF2-40B4-BE49-F238E27FC236}">
                <a16:creationId xmlns:a16="http://schemas.microsoft.com/office/drawing/2014/main" id="{D0B3D4A1-0BC3-4A09-91A4-340211B51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9CAF7-086F-42B8-8419-21FE089C31F3}"/>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4048806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F0444E-BDB5-4633-B37C-195E4FB194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A16BF4-9AC7-42EA-A474-32B4CCAA96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AAA1E-4F29-4F7D-85A5-B9B7C839FE92}"/>
              </a:ext>
            </a:extLst>
          </p:cNvPr>
          <p:cNvSpPr>
            <a:spLocks noGrp="1"/>
          </p:cNvSpPr>
          <p:nvPr>
            <p:ph type="dt" sz="half" idx="10"/>
          </p:nvPr>
        </p:nvSpPr>
        <p:spPr/>
        <p:txBody>
          <a:bodyPr/>
          <a:lstStyle/>
          <a:p>
            <a:fld id="{8BF782BB-A665-45F2-A894-6F482EDD0842}" type="datetimeFigureOut">
              <a:rPr lang="en-GB" smtClean="0"/>
              <a:t>14/11/2019</a:t>
            </a:fld>
            <a:endParaRPr lang="en-GB"/>
          </a:p>
        </p:txBody>
      </p:sp>
      <p:sp>
        <p:nvSpPr>
          <p:cNvPr id="5" name="Footer Placeholder 4">
            <a:extLst>
              <a:ext uri="{FF2B5EF4-FFF2-40B4-BE49-F238E27FC236}">
                <a16:creationId xmlns:a16="http://schemas.microsoft.com/office/drawing/2014/main" id="{638DEF9E-6339-459B-B5BC-00BEC7C8AE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E0B98D-5BDB-453E-94FE-46D83D4C5864}"/>
              </a:ext>
            </a:extLst>
          </p:cNvPr>
          <p:cNvSpPr>
            <a:spLocks noGrp="1"/>
          </p:cNvSpPr>
          <p:nvPr>
            <p:ph type="sldNum" sz="quarter" idx="12"/>
          </p:nvPr>
        </p:nvSpPr>
        <p:spPr/>
        <p:txBody>
          <a:bodyPr/>
          <a:lstStyle/>
          <a:p>
            <a:fld id="{07043A69-FF04-46B5-B34C-A7F7DA8485DC}" type="slidenum">
              <a:rPr lang="en-GB" smtClean="0"/>
              <a:t>‹#›</a:t>
            </a:fld>
            <a:endParaRPr lang="en-GB"/>
          </a:p>
        </p:txBody>
      </p:sp>
    </p:spTree>
    <p:extLst>
      <p:ext uri="{BB962C8B-B14F-4D97-AF65-F5344CB8AC3E}">
        <p14:creationId xmlns:p14="http://schemas.microsoft.com/office/powerpoint/2010/main" val="572430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F234F1-00AE-453E-9438-B739DADB76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A4B23C-7616-4260-99FA-B3F08B79D3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35138-1A7F-46DE-98AF-822961D180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F782BB-A665-45F2-A894-6F482EDD0842}" type="datetimeFigureOut">
              <a:rPr lang="en-GB" smtClean="0"/>
              <a:t>14/11/2019</a:t>
            </a:fld>
            <a:endParaRPr lang="en-GB"/>
          </a:p>
        </p:txBody>
      </p:sp>
      <p:sp>
        <p:nvSpPr>
          <p:cNvPr id="5" name="Footer Placeholder 4">
            <a:extLst>
              <a:ext uri="{FF2B5EF4-FFF2-40B4-BE49-F238E27FC236}">
                <a16:creationId xmlns:a16="http://schemas.microsoft.com/office/drawing/2014/main" id="{1EB15576-54F9-4989-8D72-4229909274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12401EA-2C1C-4CAD-8462-324F820E4F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43A69-FF04-46B5-B34C-A7F7DA8485DC}" type="slidenum">
              <a:rPr lang="en-GB" smtClean="0"/>
              <a:t>‹#›</a:t>
            </a:fld>
            <a:endParaRPr lang="en-GB"/>
          </a:p>
        </p:txBody>
      </p:sp>
    </p:spTree>
    <p:extLst>
      <p:ext uri="{BB962C8B-B14F-4D97-AF65-F5344CB8AC3E}">
        <p14:creationId xmlns:p14="http://schemas.microsoft.com/office/powerpoint/2010/main" val="2744821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samaritans.org/about-samaritans/research-policy/suicide-facts-and-figure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samaritans.org/about-samaritans/research-policy/suicide-facts-and-figur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C4sXQ-rRam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dladinitiative.com/" TargetMode="External"/><Relationship Id="rId2" Type="http://schemas.openxmlformats.org/officeDocument/2006/relationships/hyperlink" Target="https://www.independent.co.uk/life-style/toxic-masculinity-definition-what-is-boys-men-gillette-ad-behaviour-attitude-girls-women-a8729336.html" TargetMode="External"/><Relationship Id="rId1" Type="http://schemas.openxmlformats.org/officeDocument/2006/relationships/slideLayout" Target="../slideLayouts/slideLayout2.xml"/><Relationship Id="rId5" Type="http://schemas.openxmlformats.org/officeDocument/2006/relationships/hyperlink" Target="https://ct.counseling.org/2016/06/polyvagal-theory-practice/" TargetMode="External"/><Relationship Id="rId4" Type="http://schemas.openxmlformats.org/officeDocument/2006/relationships/hyperlink" Target="https://www.ted.com/talks/eldra_jackson_how_to_break_the_cycle_of_toxic_masculinit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C4sXQ-rRam0" TargetMode="External"/><Relationship Id="rId2" Type="http://schemas.openxmlformats.org/officeDocument/2006/relationships/hyperlink" Target="file:///C:\Users\admin\Documents\MA%20201819%20Second%20Module\Ass%203\references\BPS%20article%20Overrated%20The%20Predictive%20Power%20of%20Attachment.pdf" TargetMode="External"/><Relationship Id="rId1" Type="http://schemas.openxmlformats.org/officeDocument/2006/relationships/slideLayout" Target="../slideLayouts/slideLayout2.xml"/><Relationship Id="rId5" Type="http://schemas.openxmlformats.org/officeDocument/2006/relationships/hyperlink" Target="https://ct.counseling.org/2016/06/polyvagal-theory-practice/" TargetMode="External"/><Relationship Id="rId4" Type="http://schemas.openxmlformats.org/officeDocument/2006/relationships/hyperlink" Target="https://www.samaritans.org/about-samaritans/research-policy/suicide-facts-and-fig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BCDE-8282-4276-AF64-F3B1AC188B5A}"/>
              </a:ext>
            </a:extLst>
          </p:cNvPr>
          <p:cNvSpPr>
            <a:spLocks noGrp="1"/>
          </p:cNvSpPr>
          <p:nvPr>
            <p:ph type="ctrTitle"/>
          </p:nvPr>
        </p:nvSpPr>
        <p:spPr/>
        <p:txBody>
          <a:bodyPr>
            <a:normAutofit/>
          </a:bodyPr>
          <a:lstStyle/>
          <a:p>
            <a:r>
              <a:rPr lang="en-GB" sz="3600" dirty="0"/>
              <a:t>Men in Therapy</a:t>
            </a:r>
          </a:p>
        </p:txBody>
      </p:sp>
      <p:sp>
        <p:nvSpPr>
          <p:cNvPr id="3" name="Subtitle 2">
            <a:extLst>
              <a:ext uri="{FF2B5EF4-FFF2-40B4-BE49-F238E27FC236}">
                <a16:creationId xmlns:a16="http://schemas.microsoft.com/office/drawing/2014/main" id="{07C816A3-2593-4FDD-989F-92CB9B958642}"/>
              </a:ext>
            </a:extLst>
          </p:cNvPr>
          <p:cNvSpPr>
            <a:spLocks noGrp="1"/>
          </p:cNvSpPr>
          <p:nvPr>
            <p:ph type="subTitle" idx="1"/>
          </p:nvPr>
        </p:nvSpPr>
        <p:spPr/>
        <p:txBody>
          <a:bodyPr/>
          <a:lstStyle/>
          <a:p>
            <a:r>
              <a:rPr lang="en-GB" dirty="0"/>
              <a:t>Ruth MT</a:t>
            </a:r>
          </a:p>
          <a:p>
            <a:r>
              <a:rPr lang="en-GB" dirty="0"/>
              <a:t>UWTSD: Presentation 15/11/19</a:t>
            </a:r>
          </a:p>
        </p:txBody>
      </p:sp>
    </p:spTree>
    <p:extLst>
      <p:ext uri="{BB962C8B-B14F-4D97-AF65-F5344CB8AC3E}">
        <p14:creationId xmlns:p14="http://schemas.microsoft.com/office/powerpoint/2010/main" val="3286351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94FBD-2FDC-4087-9CAE-7F11566F4A15}"/>
              </a:ext>
            </a:extLst>
          </p:cNvPr>
          <p:cNvSpPr>
            <a:spLocks noGrp="1"/>
          </p:cNvSpPr>
          <p:nvPr>
            <p:ph type="title"/>
          </p:nvPr>
        </p:nvSpPr>
        <p:spPr/>
        <p:txBody>
          <a:bodyPr/>
          <a:lstStyle/>
          <a:p>
            <a:r>
              <a:rPr lang="en-GB" dirty="0" err="1"/>
              <a:t>Introducton</a:t>
            </a:r>
            <a:endParaRPr lang="en-GB" dirty="0"/>
          </a:p>
        </p:txBody>
      </p:sp>
      <p:sp>
        <p:nvSpPr>
          <p:cNvPr id="3" name="Content Placeholder 2">
            <a:extLst>
              <a:ext uri="{FF2B5EF4-FFF2-40B4-BE49-F238E27FC236}">
                <a16:creationId xmlns:a16="http://schemas.microsoft.com/office/drawing/2014/main" id="{B9BB3A76-831A-4B90-95C2-575D04E6A514}"/>
              </a:ext>
            </a:extLst>
          </p:cNvPr>
          <p:cNvSpPr>
            <a:spLocks noGrp="1"/>
          </p:cNvSpPr>
          <p:nvPr>
            <p:ph idx="1"/>
          </p:nvPr>
        </p:nvSpPr>
        <p:spPr/>
        <p:txBody>
          <a:bodyPr/>
          <a:lstStyle/>
          <a:p>
            <a:r>
              <a:rPr lang="en-GB" dirty="0"/>
              <a:t>Men in therapy</a:t>
            </a:r>
          </a:p>
          <a:p>
            <a:r>
              <a:rPr lang="en-GB" dirty="0"/>
              <a:t>Why chosen</a:t>
            </a:r>
          </a:p>
          <a:p>
            <a:r>
              <a:rPr lang="en-GB" dirty="0"/>
              <a:t>Is there really a difference?</a:t>
            </a:r>
          </a:p>
          <a:p>
            <a:r>
              <a:rPr lang="en-GB" dirty="0"/>
              <a:t>Main themes in literature</a:t>
            </a:r>
          </a:p>
          <a:p>
            <a:r>
              <a:rPr lang="en-GB" dirty="0"/>
              <a:t>What is missing?</a:t>
            </a:r>
          </a:p>
          <a:p>
            <a:endParaRPr lang="en-GB" dirty="0"/>
          </a:p>
          <a:p>
            <a:endParaRPr lang="en-GB" dirty="0"/>
          </a:p>
        </p:txBody>
      </p:sp>
    </p:spTree>
    <p:extLst>
      <p:ext uri="{BB962C8B-B14F-4D97-AF65-F5344CB8AC3E}">
        <p14:creationId xmlns:p14="http://schemas.microsoft.com/office/powerpoint/2010/main" val="3192660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5210D-A67A-4347-8D10-15F479B3F236}"/>
              </a:ext>
            </a:extLst>
          </p:cNvPr>
          <p:cNvSpPr>
            <a:spLocks noGrp="1"/>
          </p:cNvSpPr>
          <p:nvPr>
            <p:ph type="title"/>
          </p:nvPr>
        </p:nvSpPr>
        <p:spPr>
          <a:xfrm>
            <a:off x="603308" y="314791"/>
            <a:ext cx="10515600" cy="1325563"/>
          </a:xfrm>
        </p:spPr>
        <p:txBody>
          <a:bodyPr>
            <a:normAutofit/>
          </a:bodyPr>
          <a:lstStyle/>
          <a:p>
            <a:r>
              <a:rPr lang="en-GB" sz="3600" dirty="0"/>
              <a:t>Literature search: </a:t>
            </a:r>
          </a:p>
        </p:txBody>
      </p:sp>
      <p:sp>
        <p:nvSpPr>
          <p:cNvPr id="3" name="Content Placeholder 2">
            <a:extLst>
              <a:ext uri="{FF2B5EF4-FFF2-40B4-BE49-F238E27FC236}">
                <a16:creationId xmlns:a16="http://schemas.microsoft.com/office/drawing/2014/main" id="{F86EACE1-7E0C-476D-89C3-ACFE411710C2}"/>
              </a:ext>
            </a:extLst>
          </p:cNvPr>
          <p:cNvSpPr>
            <a:spLocks noGrp="1"/>
          </p:cNvSpPr>
          <p:nvPr>
            <p:ph idx="1"/>
          </p:nvPr>
        </p:nvSpPr>
        <p:spPr/>
        <p:txBody>
          <a:bodyPr/>
          <a:lstStyle/>
          <a:p>
            <a:r>
              <a:rPr lang="en-GB" dirty="0"/>
              <a:t>Universal</a:t>
            </a:r>
          </a:p>
          <a:p>
            <a:pPr lvl="1"/>
            <a:r>
              <a:rPr lang="en-GB" dirty="0"/>
              <a:t>Attachment theory</a:t>
            </a:r>
          </a:p>
          <a:p>
            <a:pPr lvl="1"/>
            <a:r>
              <a:rPr lang="en-GB" dirty="0"/>
              <a:t>Nature / Nurture</a:t>
            </a:r>
          </a:p>
          <a:p>
            <a:pPr lvl="1"/>
            <a:r>
              <a:rPr lang="en-GB" dirty="0"/>
              <a:t>Shame theory</a:t>
            </a:r>
          </a:p>
          <a:p>
            <a:pPr lvl="1"/>
            <a:r>
              <a:rPr lang="en-GB" dirty="0"/>
              <a:t>Polyvagal theory</a:t>
            </a:r>
          </a:p>
        </p:txBody>
      </p:sp>
    </p:spTree>
    <p:extLst>
      <p:ext uri="{BB962C8B-B14F-4D97-AF65-F5344CB8AC3E}">
        <p14:creationId xmlns:p14="http://schemas.microsoft.com/office/powerpoint/2010/main" val="874248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2219F-3236-411D-96B6-4DA1020F2D09}"/>
              </a:ext>
            </a:extLst>
          </p:cNvPr>
          <p:cNvSpPr>
            <a:spLocks noGrp="1"/>
          </p:cNvSpPr>
          <p:nvPr>
            <p:ph type="title"/>
          </p:nvPr>
        </p:nvSpPr>
        <p:spPr/>
        <p:txBody>
          <a:bodyPr>
            <a:normAutofit/>
          </a:bodyPr>
          <a:lstStyle/>
          <a:p>
            <a:r>
              <a:rPr lang="en-GB" sz="3600" dirty="0"/>
              <a:t>Literature search: Boys and men </a:t>
            </a:r>
            <a:r>
              <a:rPr lang="en-GB" sz="3600"/>
              <a:t>and therapy</a:t>
            </a:r>
            <a:endParaRPr lang="en-GB" sz="3600" dirty="0"/>
          </a:p>
        </p:txBody>
      </p:sp>
      <p:sp>
        <p:nvSpPr>
          <p:cNvPr id="3" name="Content Placeholder 2">
            <a:extLst>
              <a:ext uri="{FF2B5EF4-FFF2-40B4-BE49-F238E27FC236}">
                <a16:creationId xmlns:a16="http://schemas.microsoft.com/office/drawing/2014/main" id="{0F64371A-9463-45E3-B28F-4E504A10F4A5}"/>
              </a:ext>
            </a:extLst>
          </p:cNvPr>
          <p:cNvSpPr>
            <a:spLocks noGrp="1"/>
          </p:cNvSpPr>
          <p:nvPr>
            <p:ph idx="1"/>
          </p:nvPr>
        </p:nvSpPr>
        <p:spPr/>
        <p:txBody>
          <a:bodyPr/>
          <a:lstStyle/>
          <a:p>
            <a:r>
              <a:rPr lang="en-GB" dirty="0"/>
              <a:t>Masculinity</a:t>
            </a:r>
          </a:p>
          <a:p>
            <a:r>
              <a:rPr lang="en-GB" dirty="0"/>
              <a:t>Suicide rates</a:t>
            </a:r>
          </a:p>
          <a:p>
            <a:r>
              <a:rPr lang="en-GB" dirty="0"/>
              <a:t>Shame</a:t>
            </a:r>
          </a:p>
          <a:p>
            <a:r>
              <a:rPr lang="en-GB" dirty="0"/>
              <a:t>Men in therapy</a:t>
            </a:r>
          </a:p>
          <a:p>
            <a:endParaRPr lang="en-GB" dirty="0"/>
          </a:p>
          <a:p>
            <a:endParaRPr lang="en-GB" dirty="0"/>
          </a:p>
        </p:txBody>
      </p:sp>
    </p:spTree>
    <p:extLst>
      <p:ext uri="{BB962C8B-B14F-4D97-AF65-F5344CB8AC3E}">
        <p14:creationId xmlns:p14="http://schemas.microsoft.com/office/powerpoint/2010/main" val="1389747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FDFF6-CE99-492B-9722-D17807ED6F76}"/>
              </a:ext>
            </a:extLst>
          </p:cNvPr>
          <p:cNvSpPr>
            <a:spLocks noGrp="1"/>
          </p:cNvSpPr>
          <p:nvPr>
            <p:ph type="title"/>
          </p:nvPr>
        </p:nvSpPr>
        <p:spPr/>
        <p:txBody>
          <a:bodyPr/>
          <a:lstStyle/>
          <a:p>
            <a:r>
              <a:rPr lang="en-GB" dirty="0"/>
              <a:t>Masculinity</a:t>
            </a:r>
          </a:p>
        </p:txBody>
      </p:sp>
      <p:sp>
        <p:nvSpPr>
          <p:cNvPr id="3" name="Content Placeholder 2">
            <a:extLst>
              <a:ext uri="{FF2B5EF4-FFF2-40B4-BE49-F238E27FC236}">
                <a16:creationId xmlns:a16="http://schemas.microsoft.com/office/drawing/2014/main" id="{70B85826-0504-4B29-8DF0-2F1F2054FF11}"/>
              </a:ext>
            </a:extLst>
          </p:cNvPr>
          <p:cNvSpPr>
            <a:spLocks noGrp="1"/>
          </p:cNvSpPr>
          <p:nvPr>
            <p:ph idx="1"/>
          </p:nvPr>
        </p:nvSpPr>
        <p:spPr/>
        <p:txBody>
          <a:bodyPr/>
          <a:lstStyle/>
          <a:p>
            <a:r>
              <a:rPr lang="en-GB" sz="2400" dirty="0"/>
              <a:t>Toxic masculinity: Term first reported 1980’s-1990’s, separating negative and positive traits associated with being a man. Defined as harmful behaviour, attitudes, commonly associated with men who repress emotions during stressful situations and act in an aggressively dominant way. </a:t>
            </a:r>
          </a:p>
          <a:p>
            <a:r>
              <a:rPr lang="en-GB" sz="2400" dirty="0"/>
              <a:t>The release of Gillette’s new 2019 advert “The best a man can be” sparked huge debate that argued about pressure on young boys to conform to gender norms, rooted in toxic masculinity</a:t>
            </a:r>
          </a:p>
          <a:p>
            <a:r>
              <a:rPr lang="en-GB" sz="2400" dirty="0"/>
              <a:t>Tom Ross, Great Man Project, aims to challenge public perception about what it means to be a boy in 21</a:t>
            </a:r>
            <a:r>
              <a:rPr lang="en-GB" sz="2400" baseline="30000" dirty="0"/>
              <a:t>st</a:t>
            </a:r>
            <a:r>
              <a:rPr lang="en-GB" sz="2400" dirty="0"/>
              <a:t> Century. Supporting boys/men in talking/living authentically</a:t>
            </a:r>
          </a:p>
          <a:p>
            <a:r>
              <a:rPr lang="en-GB" sz="1600" dirty="0"/>
              <a:t>https://www.independent.co.uk/life-style/toxic-masculinity-definition-what-is-boys-men-gillette-ad-behaviour-attitude-girls-women-a8729336.html</a:t>
            </a:r>
          </a:p>
          <a:p>
            <a:pPr marL="0" indent="0">
              <a:buNone/>
            </a:pPr>
            <a:endParaRPr lang="en-GB" dirty="0"/>
          </a:p>
          <a:p>
            <a:endParaRPr lang="en-GB" dirty="0"/>
          </a:p>
        </p:txBody>
      </p:sp>
    </p:spTree>
    <p:extLst>
      <p:ext uri="{BB962C8B-B14F-4D97-AF65-F5344CB8AC3E}">
        <p14:creationId xmlns:p14="http://schemas.microsoft.com/office/powerpoint/2010/main" val="2787603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655D-5683-455D-9042-61A71D316D3B}"/>
              </a:ext>
            </a:extLst>
          </p:cNvPr>
          <p:cNvSpPr>
            <a:spLocks noGrp="1"/>
          </p:cNvSpPr>
          <p:nvPr>
            <p:ph type="title"/>
          </p:nvPr>
        </p:nvSpPr>
        <p:spPr/>
        <p:txBody>
          <a:bodyPr/>
          <a:lstStyle/>
          <a:p>
            <a:r>
              <a:rPr lang="en-GB" dirty="0"/>
              <a:t>Suicide rates</a:t>
            </a:r>
          </a:p>
        </p:txBody>
      </p:sp>
      <p:sp>
        <p:nvSpPr>
          <p:cNvPr id="3" name="Content Placeholder 2">
            <a:extLst>
              <a:ext uri="{FF2B5EF4-FFF2-40B4-BE49-F238E27FC236}">
                <a16:creationId xmlns:a16="http://schemas.microsoft.com/office/drawing/2014/main" id="{1C36A05E-E362-45CA-93C1-EA0BCE565915}"/>
              </a:ext>
            </a:extLst>
          </p:cNvPr>
          <p:cNvSpPr>
            <a:spLocks noGrp="1"/>
          </p:cNvSpPr>
          <p:nvPr>
            <p:ph idx="1"/>
          </p:nvPr>
        </p:nvSpPr>
        <p:spPr/>
        <p:txBody>
          <a:bodyPr/>
          <a:lstStyle/>
          <a:p>
            <a:r>
              <a:rPr lang="en-GB" dirty="0"/>
              <a:t>Suicide is preventable</a:t>
            </a:r>
          </a:p>
          <a:p>
            <a:r>
              <a:rPr lang="en-GB" dirty="0"/>
              <a:t>UK and Republic of Ireland: Suicide biggest killer in young people 2014-18</a:t>
            </a:r>
          </a:p>
          <a:p>
            <a:r>
              <a:rPr lang="en-GB" dirty="0"/>
              <a:t>Wales: Highest suicide rate 2014-18. Rate 33.6 per 100,000. Male rate 3 x higher rate than female</a:t>
            </a:r>
          </a:p>
          <a:p>
            <a:r>
              <a:rPr lang="en-GB" sz="1600" dirty="0"/>
              <a:t>Samaritan’s, (2018), Facts and Figures Available @ </a:t>
            </a:r>
            <a:r>
              <a:rPr lang="en-GB" sz="1600" u="sng" dirty="0">
                <a:hlinkClick r:id="rId2"/>
              </a:rPr>
              <a:t>https://www.samaritans.org/about-samaritans/research-policy/suicide-facts-and-figures</a:t>
            </a:r>
            <a:r>
              <a:rPr lang="en-GB" u="sng" dirty="0">
                <a:hlinkClick r:id="rId2"/>
              </a:rPr>
              <a:t>/</a:t>
            </a:r>
            <a:endParaRPr lang="en-GB" dirty="0"/>
          </a:p>
        </p:txBody>
      </p:sp>
    </p:spTree>
    <p:extLst>
      <p:ext uri="{BB962C8B-B14F-4D97-AF65-F5344CB8AC3E}">
        <p14:creationId xmlns:p14="http://schemas.microsoft.com/office/powerpoint/2010/main" val="933904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E9C3F-19A4-464A-8410-5824705FC22D}"/>
              </a:ext>
            </a:extLst>
          </p:cNvPr>
          <p:cNvSpPr>
            <a:spLocks noGrp="1"/>
          </p:cNvSpPr>
          <p:nvPr>
            <p:ph type="title"/>
          </p:nvPr>
        </p:nvSpPr>
        <p:spPr/>
        <p:txBody>
          <a:bodyPr>
            <a:normAutofit/>
          </a:bodyPr>
          <a:lstStyle/>
          <a:p>
            <a:r>
              <a:rPr lang="en-GB" dirty="0"/>
              <a:t>Suicide rates</a:t>
            </a:r>
            <a:br>
              <a:rPr lang="en-GB" dirty="0"/>
            </a:br>
            <a:r>
              <a:rPr lang="en-GB" sz="1600" dirty="0"/>
              <a:t>Samaritan’s, (2018), Facts and Figures Available @ </a:t>
            </a:r>
            <a:r>
              <a:rPr lang="en-GB" sz="1600" u="sng" dirty="0">
                <a:hlinkClick r:id="rId2"/>
              </a:rPr>
              <a:t>https://www.samaritans.org/about-samaritans/research-policy/suicide-facts-and-figures</a:t>
            </a:r>
            <a:endParaRPr lang="en-GB" dirty="0"/>
          </a:p>
        </p:txBody>
      </p:sp>
      <p:sp>
        <p:nvSpPr>
          <p:cNvPr id="3" name="Content Placeholder 2">
            <a:extLst>
              <a:ext uri="{FF2B5EF4-FFF2-40B4-BE49-F238E27FC236}">
                <a16:creationId xmlns:a16="http://schemas.microsoft.com/office/drawing/2014/main" id="{9DA7CB56-8A49-4721-AD75-2412DC44FEDA}"/>
              </a:ext>
            </a:extLst>
          </p:cNvPr>
          <p:cNvSpPr>
            <a:spLocks noGrp="1"/>
          </p:cNvSpPr>
          <p:nvPr>
            <p:ph idx="1"/>
          </p:nvPr>
        </p:nvSpPr>
        <p:spPr/>
        <p:txBody>
          <a:bodyPr>
            <a:normAutofit/>
          </a:bodyPr>
          <a:lstStyle/>
          <a:p>
            <a:endParaRPr lang="en-GB" sz="1800" dirty="0"/>
          </a:p>
        </p:txBody>
      </p:sp>
      <p:pic>
        <p:nvPicPr>
          <p:cNvPr id="5" name="Picture 4" descr="A screenshot of a cell phone&#10;&#10;Description automatically generated">
            <a:extLst>
              <a:ext uri="{FF2B5EF4-FFF2-40B4-BE49-F238E27FC236}">
                <a16:creationId xmlns:a16="http://schemas.microsoft.com/office/drawing/2014/main" id="{3A19CB46-7A22-4947-B8D0-18DF717F8B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616850"/>
            <a:ext cx="10668001" cy="4072487"/>
          </a:xfrm>
          <a:prstGeom prst="rect">
            <a:avLst/>
          </a:prstGeom>
        </p:spPr>
      </p:pic>
    </p:spTree>
    <p:extLst>
      <p:ext uri="{BB962C8B-B14F-4D97-AF65-F5344CB8AC3E}">
        <p14:creationId xmlns:p14="http://schemas.microsoft.com/office/powerpoint/2010/main" val="3052508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6AE70-78B1-456E-B6D9-B1B7726ED81F}"/>
              </a:ext>
            </a:extLst>
          </p:cNvPr>
          <p:cNvSpPr>
            <a:spLocks noGrp="1"/>
          </p:cNvSpPr>
          <p:nvPr>
            <p:ph type="title"/>
          </p:nvPr>
        </p:nvSpPr>
        <p:spPr/>
        <p:txBody>
          <a:bodyPr/>
          <a:lstStyle/>
          <a:p>
            <a:r>
              <a:rPr lang="en-GB" dirty="0"/>
              <a:t>Shame</a:t>
            </a:r>
          </a:p>
        </p:txBody>
      </p:sp>
      <p:sp>
        <p:nvSpPr>
          <p:cNvPr id="3" name="Content Placeholder 2">
            <a:extLst>
              <a:ext uri="{FF2B5EF4-FFF2-40B4-BE49-F238E27FC236}">
                <a16:creationId xmlns:a16="http://schemas.microsoft.com/office/drawing/2014/main" id="{EF97D915-8A43-48B4-912E-CB547D18D327}"/>
              </a:ext>
            </a:extLst>
          </p:cNvPr>
          <p:cNvSpPr>
            <a:spLocks noGrp="1"/>
          </p:cNvSpPr>
          <p:nvPr>
            <p:ph idx="1"/>
          </p:nvPr>
        </p:nvSpPr>
        <p:spPr/>
        <p:txBody>
          <a:bodyPr/>
          <a:lstStyle/>
          <a:p>
            <a:r>
              <a:rPr lang="en-GB" dirty="0"/>
              <a:t>Socialisation process may leave men prone to experience feelings of shame when confronted by challenging life events, behaviour or feelings of incongruence. </a:t>
            </a:r>
          </a:p>
          <a:p>
            <a:r>
              <a:rPr lang="en-GB" dirty="0"/>
              <a:t>Being shamed by peers and/or parents is how boys are taught to conform to male gender roles. Pollack called this “Boy code” (1998).</a:t>
            </a:r>
          </a:p>
          <a:p>
            <a:r>
              <a:rPr lang="en-GB" dirty="0"/>
              <a:t>Effective counselling with depressed men (may) require strategies for reducing shame. Shepard and Rabinowitz suggest a model.</a:t>
            </a:r>
          </a:p>
          <a:p>
            <a:r>
              <a:rPr lang="en-GB" sz="1600" dirty="0"/>
              <a:t>Shepard, D.S. </a:t>
            </a:r>
            <a:r>
              <a:rPr lang="en-GB" sz="1600" dirty="0" err="1"/>
              <a:t>Rabinowsitz</a:t>
            </a:r>
            <a:r>
              <a:rPr lang="en-GB" sz="1600" dirty="0"/>
              <a:t>, F.E. (2013) The Power of Shame in Men Who Are depressed: Implications for Counsellors</a:t>
            </a:r>
            <a:r>
              <a:rPr lang="en-GB" sz="1600" i="1" dirty="0"/>
              <a:t>, Journal of Counselling and Development:</a:t>
            </a:r>
            <a:r>
              <a:rPr lang="en-GB" sz="1600" dirty="0"/>
              <a:t> JCD; Oct 2013; 91, 4: ProQuest Central.</a:t>
            </a:r>
          </a:p>
          <a:p>
            <a:endParaRPr lang="en-GB" sz="1600" dirty="0"/>
          </a:p>
          <a:p>
            <a:endParaRPr lang="en-GB" dirty="0"/>
          </a:p>
        </p:txBody>
      </p:sp>
    </p:spTree>
    <p:extLst>
      <p:ext uri="{BB962C8B-B14F-4D97-AF65-F5344CB8AC3E}">
        <p14:creationId xmlns:p14="http://schemas.microsoft.com/office/powerpoint/2010/main" val="342609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465F1-AAD7-4477-9588-5E86FAC4F6B3}"/>
              </a:ext>
            </a:extLst>
          </p:cNvPr>
          <p:cNvSpPr>
            <a:spLocks noGrp="1"/>
          </p:cNvSpPr>
          <p:nvPr>
            <p:ph type="title"/>
          </p:nvPr>
        </p:nvSpPr>
        <p:spPr/>
        <p:txBody>
          <a:bodyPr/>
          <a:lstStyle/>
          <a:p>
            <a:r>
              <a:rPr lang="en-GB" dirty="0"/>
              <a:t>Men in therapy: 1</a:t>
            </a:r>
          </a:p>
        </p:txBody>
      </p:sp>
      <p:sp>
        <p:nvSpPr>
          <p:cNvPr id="3" name="Content Placeholder 2">
            <a:extLst>
              <a:ext uri="{FF2B5EF4-FFF2-40B4-BE49-F238E27FC236}">
                <a16:creationId xmlns:a16="http://schemas.microsoft.com/office/drawing/2014/main" id="{25DB7CB0-C273-4B6D-88FA-9C48C075606A}"/>
              </a:ext>
            </a:extLst>
          </p:cNvPr>
          <p:cNvSpPr>
            <a:spLocks noGrp="1"/>
          </p:cNvSpPr>
          <p:nvPr>
            <p:ph idx="1"/>
          </p:nvPr>
        </p:nvSpPr>
        <p:spPr/>
        <p:txBody>
          <a:bodyPr>
            <a:normAutofit/>
          </a:bodyPr>
          <a:lstStyle/>
          <a:p>
            <a:r>
              <a:rPr lang="en-GB" dirty="0"/>
              <a:t>Reluctance to attend. Considerable data confirms men are less likely to seek psychotherapy than women. Robertson and Fitzgerald found that masculine attitudes do seem to negatively relate to psychotherapy but react more positively to descriptions that are consistent with masculine socialisation processes e.g. workshops/seminars rather than personal counselling </a:t>
            </a:r>
          </a:p>
          <a:p>
            <a:r>
              <a:rPr lang="en-GB" sz="1700" dirty="0"/>
              <a:t>Robertson, J.M., Fitzgerald, L. F. (1991) Overcoming the Masculine Mystique: </a:t>
            </a:r>
            <a:r>
              <a:rPr lang="en-GB" sz="1700" dirty="0" err="1"/>
              <a:t>Preferencesvfor</a:t>
            </a:r>
            <a:r>
              <a:rPr lang="en-GB" sz="1700" dirty="0"/>
              <a:t> Alternative Forms of Assistance Among Men Who Avoid Counselling, </a:t>
            </a:r>
            <a:r>
              <a:rPr lang="en-GB" sz="1700" i="1" dirty="0"/>
              <a:t>Journal of Counselling Psychology</a:t>
            </a:r>
            <a:r>
              <a:rPr lang="en-GB" sz="1700" dirty="0"/>
              <a:t>, 1992, Vol. 39, No. 2, 240-246.</a:t>
            </a:r>
          </a:p>
        </p:txBody>
      </p:sp>
    </p:spTree>
    <p:extLst>
      <p:ext uri="{BB962C8B-B14F-4D97-AF65-F5344CB8AC3E}">
        <p14:creationId xmlns:p14="http://schemas.microsoft.com/office/powerpoint/2010/main" val="2370008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495EB-1605-48E0-82B4-F42DE57099F0}"/>
              </a:ext>
            </a:extLst>
          </p:cNvPr>
          <p:cNvSpPr>
            <a:spLocks noGrp="1"/>
          </p:cNvSpPr>
          <p:nvPr>
            <p:ph type="title"/>
          </p:nvPr>
        </p:nvSpPr>
        <p:spPr/>
        <p:txBody>
          <a:bodyPr/>
          <a:lstStyle/>
          <a:p>
            <a:r>
              <a:rPr lang="en-GB" dirty="0"/>
              <a:t>Men in therapy:2</a:t>
            </a:r>
          </a:p>
        </p:txBody>
      </p:sp>
      <p:sp>
        <p:nvSpPr>
          <p:cNvPr id="3" name="Content Placeholder 2">
            <a:extLst>
              <a:ext uri="{FF2B5EF4-FFF2-40B4-BE49-F238E27FC236}">
                <a16:creationId xmlns:a16="http://schemas.microsoft.com/office/drawing/2014/main" id="{055F17B1-7635-43E9-A20B-76FFBB73F360}"/>
              </a:ext>
            </a:extLst>
          </p:cNvPr>
          <p:cNvSpPr>
            <a:spLocks noGrp="1"/>
          </p:cNvSpPr>
          <p:nvPr>
            <p:ph idx="1"/>
          </p:nvPr>
        </p:nvSpPr>
        <p:spPr/>
        <p:txBody>
          <a:bodyPr/>
          <a:lstStyle/>
          <a:p>
            <a:r>
              <a:rPr lang="en-GB" sz="2400" dirty="0"/>
              <a:t>Damaging therapeutic alliance described by Richards and </a:t>
            </a:r>
            <a:r>
              <a:rPr lang="en-GB" sz="2400" dirty="0" err="1"/>
              <a:t>Bedi</a:t>
            </a:r>
            <a:r>
              <a:rPr lang="en-GB" sz="2400" dirty="0"/>
              <a:t>. Highlighted categories which can aid practitioners in gender-sensitive care, especially important for a therapeutic alliance</a:t>
            </a:r>
          </a:p>
          <a:p>
            <a:r>
              <a:rPr lang="en-GB" sz="1600" dirty="0"/>
              <a:t>Richards, M. </a:t>
            </a:r>
            <a:r>
              <a:rPr lang="en-GB" sz="1600" dirty="0" err="1"/>
              <a:t>Bedi</a:t>
            </a:r>
            <a:r>
              <a:rPr lang="en-GB" sz="1600" dirty="0"/>
              <a:t>, R.P. (2015) Gaining Perspective: How Men Describe Incidents Damaging the Therapeutic Alliance, </a:t>
            </a:r>
            <a:r>
              <a:rPr lang="en-GB" sz="1600" i="1" dirty="0"/>
              <a:t>Psychology of Men and Masculinity</a:t>
            </a:r>
            <a:r>
              <a:rPr lang="en-GB" sz="1600" dirty="0"/>
              <a:t>, 2015, Vol 16, No. 2, 170-182.</a:t>
            </a:r>
          </a:p>
          <a:p>
            <a:r>
              <a:rPr lang="en-GB" sz="2400" dirty="0"/>
              <a:t>However a series of interview with T Read on YouTube Men in therapy, what clinicians should know warns of therapists not expecting as much (emotional awareness) from men and therefore being part of the problem. Also raises theory of male “grandiosity ” more dominant than “shame” (opposite in women) and client unmotivated if change means reducing his pleasure</a:t>
            </a:r>
            <a:r>
              <a:rPr lang="en-GB" sz="1700" dirty="0"/>
              <a:t>. </a:t>
            </a:r>
          </a:p>
          <a:p>
            <a:r>
              <a:rPr lang="en-GB" sz="1700" dirty="0"/>
              <a:t>Real, T. (2012) </a:t>
            </a:r>
            <a:r>
              <a:rPr lang="en-GB" sz="1700" i="1" dirty="0"/>
              <a:t>Men in Therapy: What Clinicians Need to Know</a:t>
            </a:r>
            <a:r>
              <a:rPr lang="en-GB" sz="1700" dirty="0"/>
              <a:t>, YouTube. Available @ </a:t>
            </a:r>
            <a:r>
              <a:rPr lang="en-GB" sz="1700" u="sng" dirty="0">
                <a:hlinkClick r:id="rId2"/>
              </a:rPr>
              <a:t>https://www.youtube.com/watch?v=C4sXQ-rRam0</a:t>
            </a:r>
            <a:endParaRPr lang="en-GB" sz="1700" dirty="0"/>
          </a:p>
          <a:p>
            <a:pPr marL="0" indent="0">
              <a:buNone/>
            </a:pPr>
            <a:endParaRPr lang="en-GB" sz="1700" dirty="0"/>
          </a:p>
          <a:p>
            <a:endParaRPr lang="en-GB" dirty="0"/>
          </a:p>
          <a:p>
            <a:endParaRPr lang="en-GB" dirty="0"/>
          </a:p>
          <a:p>
            <a:endParaRPr lang="en-GB" dirty="0"/>
          </a:p>
          <a:p>
            <a:endParaRPr lang="en-GB" sz="1600" dirty="0"/>
          </a:p>
          <a:p>
            <a:endParaRPr lang="en-GB" dirty="0"/>
          </a:p>
          <a:p>
            <a:endParaRPr lang="en-GB" dirty="0"/>
          </a:p>
        </p:txBody>
      </p:sp>
    </p:spTree>
    <p:extLst>
      <p:ext uri="{BB962C8B-B14F-4D97-AF65-F5344CB8AC3E}">
        <p14:creationId xmlns:p14="http://schemas.microsoft.com/office/powerpoint/2010/main" val="3302809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262DA-7752-4FAE-9D00-95E926F24CF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7ECF333-7A74-49A6-852A-83409EAF35DF}"/>
              </a:ext>
            </a:extLst>
          </p:cNvPr>
          <p:cNvSpPr>
            <a:spLocks noGrp="1"/>
          </p:cNvSpPr>
          <p:nvPr>
            <p:ph idx="1"/>
          </p:nvPr>
        </p:nvSpPr>
        <p:spPr/>
        <p:txBody>
          <a:bodyPr/>
          <a:lstStyle/>
          <a:p>
            <a:r>
              <a:rPr lang="en-GB" dirty="0"/>
              <a:t>Abundance of literature on masculinity and therapy</a:t>
            </a:r>
          </a:p>
          <a:p>
            <a:r>
              <a:rPr lang="en-GB" dirty="0"/>
              <a:t>Implications for practitioners apparent but caution about stereotyping and therefore being part of the problem </a:t>
            </a:r>
          </a:p>
          <a:p>
            <a:r>
              <a:rPr lang="en-GB" dirty="0"/>
              <a:t>Risk of reductionist approach as I found limited research on men in therapy, more on attitudes</a:t>
            </a:r>
          </a:p>
          <a:p>
            <a:r>
              <a:rPr lang="en-GB" dirty="0"/>
              <a:t>Strong messages from TED talks and YouTube</a:t>
            </a:r>
          </a:p>
          <a:p>
            <a:pPr marL="0" indent="0">
              <a:buNone/>
            </a:pPr>
            <a:endParaRPr lang="en-GB" dirty="0"/>
          </a:p>
          <a:p>
            <a:pPr marL="0" indent="0">
              <a:buNone/>
            </a:pPr>
            <a:r>
              <a:rPr lang="en-GB" dirty="0"/>
              <a:t>			Any questions?</a:t>
            </a:r>
          </a:p>
        </p:txBody>
      </p:sp>
    </p:spTree>
    <p:extLst>
      <p:ext uri="{BB962C8B-B14F-4D97-AF65-F5344CB8AC3E}">
        <p14:creationId xmlns:p14="http://schemas.microsoft.com/office/powerpoint/2010/main" val="78057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EE29-FB62-4186-8477-59FB8D13B17D}"/>
              </a:ext>
            </a:extLst>
          </p:cNvPr>
          <p:cNvSpPr>
            <a:spLocks noGrp="1"/>
          </p:cNvSpPr>
          <p:nvPr>
            <p:ph type="title"/>
          </p:nvPr>
        </p:nvSpPr>
        <p:spPr/>
        <p:txBody>
          <a:bodyPr/>
          <a:lstStyle/>
          <a:p>
            <a:r>
              <a:rPr lang="en-GB" dirty="0"/>
              <a:t>References: 1</a:t>
            </a:r>
          </a:p>
        </p:txBody>
      </p:sp>
      <p:sp>
        <p:nvSpPr>
          <p:cNvPr id="3" name="Content Placeholder 2">
            <a:extLst>
              <a:ext uri="{FF2B5EF4-FFF2-40B4-BE49-F238E27FC236}">
                <a16:creationId xmlns:a16="http://schemas.microsoft.com/office/drawing/2014/main" id="{69839243-04FA-486A-B20C-F1E7C7C80E37}"/>
              </a:ext>
            </a:extLst>
          </p:cNvPr>
          <p:cNvSpPr>
            <a:spLocks noGrp="1"/>
          </p:cNvSpPr>
          <p:nvPr>
            <p:ph idx="1"/>
          </p:nvPr>
        </p:nvSpPr>
        <p:spPr/>
        <p:txBody>
          <a:bodyPr>
            <a:normAutofit fontScale="25000" lnSpcReduction="20000"/>
          </a:bodyPr>
          <a:lstStyle/>
          <a:p>
            <a:r>
              <a:rPr lang="en-GB" dirty="0"/>
              <a:t>Barr, S. (2019) </a:t>
            </a:r>
            <a:r>
              <a:rPr lang="en-GB" i="1" dirty="0"/>
              <a:t>What is Toxic Masculinity and how can it be addressed</a:t>
            </a:r>
            <a:r>
              <a:rPr lang="en-GB" dirty="0"/>
              <a:t>, Independent, Gillette Advertisement. Thursday 17 Jan. 2019, Available @  </a:t>
            </a:r>
            <a:r>
              <a:rPr lang="en-GB" u="sng" dirty="0">
                <a:hlinkClick r:id="rId2"/>
              </a:rPr>
              <a:t>https://www.independent.co.uk/life-style/toxic-masculinity-definition-what-is-boys-men-gillette-ad-behaviour-attitude-girls-women-a8729336.html</a:t>
            </a:r>
            <a:r>
              <a:rPr lang="en-GB" u="sng" dirty="0"/>
              <a:t>  (</a:t>
            </a:r>
            <a:r>
              <a:rPr lang="en-GB" dirty="0"/>
              <a:t>Accessed 11/11/19)</a:t>
            </a:r>
          </a:p>
          <a:p>
            <a:r>
              <a:rPr lang="en-GB" dirty="0"/>
              <a:t> </a:t>
            </a:r>
          </a:p>
          <a:p>
            <a:r>
              <a:rPr lang="en-GB" dirty="0" err="1"/>
              <a:t>Bazzano</a:t>
            </a:r>
            <a:r>
              <a:rPr lang="en-GB" dirty="0"/>
              <a:t>, M. (2019) Sons of our </a:t>
            </a:r>
            <a:r>
              <a:rPr lang="en-GB" dirty="0" err="1"/>
              <a:t>fathers,Therapy</a:t>
            </a:r>
            <a:r>
              <a:rPr lang="en-GB" dirty="0"/>
              <a:t> Today, Nov. 2019, Vol. 30, Issue 9, BACP</a:t>
            </a:r>
          </a:p>
          <a:p>
            <a:r>
              <a:rPr lang="en-GB" dirty="0"/>
              <a:t> </a:t>
            </a:r>
          </a:p>
          <a:p>
            <a:r>
              <a:rPr lang="en-GB" dirty="0"/>
              <a:t>Chu, J.Y., Way, N.. Eds., (2003) Adolescent Boys: Exploring Diverse Cultures in Boyhood</a:t>
            </a:r>
            <a:r>
              <a:rPr lang="en-GB" i="1" dirty="0"/>
              <a:t>, New York University Press,</a:t>
            </a:r>
            <a:r>
              <a:rPr lang="en-GB" dirty="0"/>
              <a:t> 2003, 380. New York. </a:t>
            </a:r>
          </a:p>
          <a:p>
            <a:r>
              <a:rPr lang="en-GB" dirty="0"/>
              <a:t> </a:t>
            </a:r>
          </a:p>
          <a:p>
            <a:r>
              <a:rPr lang="en-GB" dirty="0"/>
              <a:t>Frosh, S. Phoenix, A. </a:t>
            </a:r>
            <a:r>
              <a:rPr lang="en-GB" dirty="0" err="1"/>
              <a:t>Pattman</a:t>
            </a:r>
            <a:r>
              <a:rPr lang="en-GB" dirty="0"/>
              <a:t>, R. (2003) </a:t>
            </a:r>
            <a:r>
              <a:rPr lang="en-GB" i="1" dirty="0"/>
              <a:t>The Trouble with Boys</a:t>
            </a:r>
            <a:r>
              <a:rPr lang="en-GB" dirty="0"/>
              <a:t>, Psychologist, Vol. 16, Iss.2, p84, Leicester</a:t>
            </a:r>
          </a:p>
          <a:p>
            <a:r>
              <a:rPr lang="en-GB" dirty="0"/>
              <a:t> </a:t>
            </a:r>
          </a:p>
          <a:p>
            <a:r>
              <a:rPr lang="en-GB" dirty="0"/>
              <a:t>Hurst, B. (2018) </a:t>
            </a:r>
            <a:r>
              <a:rPr lang="en-GB" i="1" dirty="0"/>
              <a:t>Boys won’t be boys. Boys will be what we want them to be</a:t>
            </a:r>
            <a:r>
              <a:rPr lang="en-GB" dirty="0"/>
              <a:t>, TEDx </a:t>
            </a:r>
            <a:r>
              <a:rPr lang="en-GB" dirty="0" err="1"/>
              <a:t>LondonWomen</a:t>
            </a:r>
            <a:r>
              <a:rPr lang="en-GB" dirty="0"/>
              <a:t>, Dec. 2018.Available @ </a:t>
            </a:r>
            <a:r>
              <a:rPr lang="en-GB" u="sng" dirty="0">
                <a:hlinkClick r:id="rId3"/>
              </a:rPr>
              <a:t>https://www.goodladinitiative.com/</a:t>
            </a:r>
            <a:r>
              <a:rPr lang="en-GB" u="sng" dirty="0"/>
              <a:t>   (</a:t>
            </a:r>
            <a:r>
              <a:rPr lang="en-GB" dirty="0"/>
              <a:t>Accessed 11/11/19)</a:t>
            </a:r>
            <a:r>
              <a:rPr lang="en-GB" u="sng" dirty="0"/>
              <a:t> </a:t>
            </a:r>
            <a:endParaRPr lang="en-GB" dirty="0"/>
          </a:p>
          <a:p>
            <a:r>
              <a:rPr lang="en-GB" dirty="0"/>
              <a:t> </a:t>
            </a:r>
          </a:p>
          <a:p>
            <a:r>
              <a:rPr lang="en-GB" dirty="0"/>
              <a:t>Jackson, Eldra, (2018) </a:t>
            </a:r>
            <a:r>
              <a:rPr lang="en-GB" i="1" dirty="0"/>
              <a:t>How I unlearned dangerous lessons about Masculinity</a:t>
            </a:r>
            <a:r>
              <a:rPr lang="en-GB" dirty="0"/>
              <a:t>, TEDWomen, 2018. Available @ </a:t>
            </a:r>
            <a:r>
              <a:rPr lang="en-GB" u="sng" dirty="0">
                <a:hlinkClick r:id="rId4"/>
              </a:rPr>
              <a:t>https://www.ted.com/talks/eldra_jackson_how_to_break_the_cycle_of_toxic_masculinity</a:t>
            </a:r>
            <a:r>
              <a:rPr lang="en-GB" dirty="0"/>
              <a:t> (Accessed 11/11/19)</a:t>
            </a:r>
          </a:p>
          <a:p>
            <a:r>
              <a:rPr lang="en-GB" dirty="0"/>
              <a:t> </a:t>
            </a:r>
          </a:p>
          <a:p>
            <a:r>
              <a:rPr lang="en-GB" dirty="0"/>
              <a:t>Levine, A. Heller, R.S.F., (2019), </a:t>
            </a:r>
            <a:r>
              <a:rPr lang="en-GB" i="1" dirty="0"/>
              <a:t>Attached: Are you Anxious, Avoidant or </a:t>
            </a:r>
            <a:r>
              <a:rPr lang="en-GB" i="1" dirty="0" err="1"/>
              <a:t>Secuire</a:t>
            </a:r>
            <a:r>
              <a:rPr lang="en-GB" i="1" dirty="0"/>
              <a:t>? How the science of adult attachment can help you find-and-keep-love</a:t>
            </a:r>
            <a:r>
              <a:rPr lang="en-GB" dirty="0"/>
              <a:t>, Bluebird, an imprint of Pan Macmillan, London.</a:t>
            </a:r>
          </a:p>
          <a:p>
            <a:r>
              <a:rPr lang="en-GB" dirty="0"/>
              <a:t>  </a:t>
            </a:r>
          </a:p>
          <a:p>
            <a:r>
              <a:rPr lang="en-GB" dirty="0"/>
              <a:t>Shepard, D.S. </a:t>
            </a:r>
            <a:r>
              <a:rPr lang="en-GB" dirty="0" err="1"/>
              <a:t>Rabinowsitz</a:t>
            </a:r>
            <a:r>
              <a:rPr lang="en-GB" dirty="0"/>
              <a:t>, F.E. (2013) The Power of Shame in Men Who Are depressed: Implications for Counsellors</a:t>
            </a:r>
            <a:r>
              <a:rPr lang="en-GB" i="1" dirty="0"/>
              <a:t>, Journal of Counselling and Development:</a:t>
            </a:r>
            <a:r>
              <a:rPr lang="en-GB" dirty="0"/>
              <a:t> JCD; Oct 2013; 91, 4: ProQuest Central.</a:t>
            </a:r>
          </a:p>
          <a:p>
            <a:r>
              <a:rPr lang="en-GB" dirty="0"/>
              <a:t> </a:t>
            </a:r>
          </a:p>
          <a:p>
            <a:r>
              <a:rPr lang="en-GB" dirty="0"/>
              <a:t>Wager, D. (2016), Polyvagal Theory in Practice, Counselling Today, June 27 2016. Available @ </a:t>
            </a:r>
            <a:r>
              <a:rPr lang="en-GB" u="sng" dirty="0">
                <a:hlinkClick r:id="rId5"/>
              </a:rPr>
              <a:t>https://ct.counseling.org/2016/06/polyvagal-theory-practice/</a:t>
            </a:r>
            <a:r>
              <a:rPr lang="en-GB" dirty="0"/>
              <a:t> (Accessed 12/11/19)</a:t>
            </a:r>
          </a:p>
          <a:p>
            <a:r>
              <a:rPr lang="en-GB" dirty="0"/>
              <a:t> </a:t>
            </a:r>
          </a:p>
          <a:p>
            <a:r>
              <a:rPr lang="en-GB" dirty="0"/>
              <a:t> </a:t>
            </a:r>
          </a:p>
          <a:p>
            <a:endParaRPr lang="en-GB" dirty="0"/>
          </a:p>
        </p:txBody>
      </p:sp>
    </p:spTree>
    <p:extLst>
      <p:ext uri="{BB962C8B-B14F-4D97-AF65-F5344CB8AC3E}">
        <p14:creationId xmlns:p14="http://schemas.microsoft.com/office/powerpoint/2010/main" val="3141260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ABC92-79E4-4A7B-8966-BD631FD98F96}"/>
              </a:ext>
            </a:extLst>
          </p:cNvPr>
          <p:cNvSpPr>
            <a:spLocks noGrp="1"/>
          </p:cNvSpPr>
          <p:nvPr>
            <p:ph type="title"/>
          </p:nvPr>
        </p:nvSpPr>
        <p:spPr/>
        <p:txBody>
          <a:bodyPr/>
          <a:lstStyle/>
          <a:p>
            <a:r>
              <a:rPr lang="en-GB" dirty="0"/>
              <a:t>References : 2</a:t>
            </a:r>
          </a:p>
        </p:txBody>
      </p:sp>
      <p:sp>
        <p:nvSpPr>
          <p:cNvPr id="3" name="Content Placeholder 2">
            <a:extLst>
              <a:ext uri="{FF2B5EF4-FFF2-40B4-BE49-F238E27FC236}">
                <a16:creationId xmlns:a16="http://schemas.microsoft.com/office/drawing/2014/main" id="{14A708EF-03FC-4172-B705-A32695A255DB}"/>
              </a:ext>
            </a:extLst>
          </p:cNvPr>
          <p:cNvSpPr>
            <a:spLocks noGrp="1"/>
          </p:cNvSpPr>
          <p:nvPr>
            <p:ph idx="1"/>
          </p:nvPr>
        </p:nvSpPr>
        <p:spPr/>
        <p:txBody>
          <a:bodyPr>
            <a:normAutofit fontScale="25000" lnSpcReduction="20000"/>
          </a:bodyPr>
          <a:lstStyle/>
          <a:p>
            <a:r>
              <a:rPr lang="en-GB" dirty="0" err="1"/>
              <a:t>Meins</a:t>
            </a:r>
            <a:r>
              <a:rPr lang="en-GB" dirty="0"/>
              <a:t>, E. (2017), The Predictive Power of Attachment, The Psychologist, Jan 2017. Available @ </a:t>
            </a:r>
            <a:r>
              <a:rPr lang="en-GB" u="sng" dirty="0">
                <a:hlinkClick r:id="rId2"/>
              </a:rPr>
              <a:t>file:///C:/Users/admin/Documents/MA%20201819%20Second%20Module/Ass%203/references/BPS%20article%20Overrated%20The%20Predictive%20Power%20of%20Attachment.pdf</a:t>
            </a:r>
            <a:r>
              <a:rPr lang="en-GB" dirty="0"/>
              <a:t> (Accessed 12/11/19) </a:t>
            </a:r>
          </a:p>
          <a:p>
            <a:r>
              <a:rPr lang="en-GB" dirty="0"/>
              <a:t> </a:t>
            </a:r>
          </a:p>
          <a:p>
            <a:r>
              <a:rPr lang="en-GB" dirty="0"/>
              <a:t>Meyer, D. Wood, S. Stanley, B., (2015</a:t>
            </a:r>
            <a:r>
              <a:rPr lang="en-GB" i="1" dirty="0"/>
              <a:t>) Nurture Is Nature: Integrating Brain Development, Systems Theory, and Attachment Theory</a:t>
            </a:r>
            <a:r>
              <a:rPr lang="en-GB" dirty="0"/>
              <a:t>, The Family Journal: Counselling and Therapy for Couples and Families, 21 (2) p 162-169 @ The Author(s) 2013</a:t>
            </a:r>
          </a:p>
          <a:p>
            <a:r>
              <a:rPr lang="en-GB" dirty="0"/>
              <a:t> </a:t>
            </a:r>
          </a:p>
          <a:p>
            <a:r>
              <a:rPr lang="en-GB" dirty="0"/>
              <a:t>Mitchel, K.J. (2018) </a:t>
            </a:r>
            <a:r>
              <a:rPr lang="en-GB" i="1" dirty="0"/>
              <a:t>Innate: How the Wiring of Our Brains Shapes Who We Are, </a:t>
            </a:r>
            <a:r>
              <a:rPr lang="en-GB" dirty="0" err="1"/>
              <a:t>Pricetown</a:t>
            </a:r>
            <a:r>
              <a:rPr lang="en-GB" dirty="0"/>
              <a:t> University Press, New jersey.</a:t>
            </a:r>
          </a:p>
          <a:p>
            <a:r>
              <a:rPr lang="en-GB" dirty="0"/>
              <a:t> </a:t>
            </a:r>
          </a:p>
          <a:p>
            <a:r>
              <a:rPr lang="en-GB" dirty="0"/>
              <a:t>Pollack, W. </a:t>
            </a:r>
            <a:r>
              <a:rPr lang="en-GB" dirty="0" err="1"/>
              <a:t>Bortolotti</a:t>
            </a:r>
            <a:r>
              <a:rPr lang="en-GB" dirty="0"/>
              <a:t>, D. (Dec1998/Jan 1999), Real boys: rescuing our sons from the myths of boyhood. </a:t>
            </a:r>
            <a:r>
              <a:rPr lang="en-GB" i="1" dirty="0"/>
              <a:t>Today’s Parent</a:t>
            </a:r>
            <a:r>
              <a:rPr lang="en-GB" dirty="0"/>
              <a:t>, </a:t>
            </a:r>
            <a:r>
              <a:rPr lang="en-GB" dirty="0" err="1"/>
              <a:t>Totonto</a:t>
            </a:r>
            <a:r>
              <a:rPr lang="en-GB" dirty="0"/>
              <a:t>, Vol. 15, Iss.11, ProQuest  </a:t>
            </a:r>
          </a:p>
          <a:p>
            <a:r>
              <a:rPr lang="en-GB" dirty="0"/>
              <a:t> </a:t>
            </a:r>
          </a:p>
          <a:p>
            <a:r>
              <a:rPr lang="en-GB" dirty="0"/>
              <a:t>Real, T. (2012) </a:t>
            </a:r>
            <a:r>
              <a:rPr lang="en-GB" i="1" dirty="0"/>
              <a:t>Men in Therapy: What Clinicians Need to Know</a:t>
            </a:r>
            <a:r>
              <a:rPr lang="en-GB" dirty="0"/>
              <a:t>, YouTube. Available @ </a:t>
            </a:r>
            <a:r>
              <a:rPr lang="en-GB" u="sng" dirty="0">
                <a:hlinkClick r:id="rId3"/>
              </a:rPr>
              <a:t>https://www.youtube.com/watch?v=C4sXQ-rRam0</a:t>
            </a:r>
            <a:r>
              <a:rPr lang="en-GB" dirty="0"/>
              <a:t>  (Accessed 11/11/19)</a:t>
            </a:r>
          </a:p>
          <a:p>
            <a:r>
              <a:rPr lang="en-GB" dirty="0"/>
              <a:t> </a:t>
            </a:r>
          </a:p>
          <a:p>
            <a:r>
              <a:rPr lang="en-GB" dirty="0"/>
              <a:t>Richards, M. </a:t>
            </a:r>
            <a:r>
              <a:rPr lang="en-GB" dirty="0" err="1"/>
              <a:t>Bedi</a:t>
            </a:r>
            <a:r>
              <a:rPr lang="en-GB" dirty="0"/>
              <a:t>, R.P. (2015) Gaining Perspective: How Men Describe Incidents Damaging the Therapeutic Alliance, </a:t>
            </a:r>
            <a:r>
              <a:rPr lang="en-GB" i="1" dirty="0"/>
              <a:t>Psychology of Men and Masculinity</a:t>
            </a:r>
            <a:r>
              <a:rPr lang="en-GB" dirty="0"/>
              <a:t>, 2015, Vol 16, No. 2, 170-182.</a:t>
            </a:r>
          </a:p>
          <a:p>
            <a:r>
              <a:rPr lang="en-GB" dirty="0"/>
              <a:t> </a:t>
            </a:r>
          </a:p>
          <a:p>
            <a:r>
              <a:rPr lang="en-GB" dirty="0"/>
              <a:t>Robertson, J.M., Fitzgerald, L. F. (1991) Overcoming the Masculine Mystique: </a:t>
            </a:r>
            <a:r>
              <a:rPr lang="en-GB" dirty="0" err="1"/>
              <a:t>Preferencesvfor</a:t>
            </a:r>
            <a:r>
              <a:rPr lang="en-GB" dirty="0"/>
              <a:t> Alternative Forms of Assistance Among Men Who Avoid Counselling, </a:t>
            </a:r>
            <a:r>
              <a:rPr lang="en-GB" i="1" dirty="0"/>
              <a:t>Journal of Counselling Psychology</a:t>
            </a:r>
            <a:r>
              <a:rPr lang="en-GB" dirty="0"/>
              <a:t>, 1992, Vol. 39, No. 2, 240-246.</a:t>
            </a:r>
          </a:p>
          <a:p>
            <a:r>
              <a:rPr lang="en-GB" dirty="0"/>
              <a:t> </a:t>
            </a:r>
          </a:p>
          <a:p>
            <a:r>
              <a:rPr lang="en-GB" dirty="0"/>
              <a:t>Samaritan’s, (2018), Facts and </a:t>
            </a:r>
            <a:r>
              <a:rPr lang="en-GB" dirty="0" err="1"/>
              <a:t>Figures,Available</a:t>
            </a:r>
            <a:r>
              <a:rPr lang="en-GB" dirty="0"/>
              <a:t> @ </a:t>
            </a:r>
            <a:r>
              <a:rPr lang="en-GB" u="sng" dirty="0">
                <a:hlinkClick r:id="rId4"/>
              </a:rPr>
              <a:t>https://www.samaritans.org/about-samaritans/research-policy/suicide-facts-and-figures/</a:t>
            </a:r>
            <a:r>
              <a:rPr lang="en-GB" dirty="0"/>
              <a:t>  (Accessed 11/11/19)</a:t>
            </a:r>
          </a:p>
          <a:p>
            <a:r>
              <a:rPr lang="en-GB" dirty="0"/>
              <a:t> </a:t>
            </a:r>
          </a:p>
          <a:p>
            <a:r>
              <a:rPr lang="en-GB" dirty="0"/>
              <a:t>Shepard, D.S. </a:t>
            </a:r>
            <a:r>
              <a:rPr lang="en-GB" dirty="0" err="1"/>
              <a:t>Rabinowsitz</a:t>
            </a:r>
            <a:r>
              <a:rPr lang="en-GB" dirty="0"/>
              <a:t>, F.E. (2013) The Power of Shame in Men Who Are depressed: Implications for Counsellors</a:t>
            </a:r>
            <a:r>
              <a:rPr lang="en-GB" i="1" dirty="0"/>
              <a:t>, Journal of Counselling and Development:</a:t>
            </a:r>
            <a:r>
              <a:rPr lang="en-GB" dirty="0"/>
              <a:t> JCD; Oct 2013; 91, 4: ProQuest Central.</a:t>
            </a:r>
          </a:p>
          <a:p>
            <a:r>
              <a:rPr lang="en-GB" dirty="0"/>
              <a:t> </a:t>
            </a:r>
          </a:p>
          <a:p>
            <a:r>
              <a:rPr lang="en-GB" dirty="0"/>
              <a:t>Wager, D. (2016), Polyvagal Theory in Practice, Counselling Today, June 27 2016. Available @ </a:t>
            </a:r>
            <a:r>
              <a:rPr lang="en-GB" u="sng" dirty="0">
                <a:hlinkClick r:id="rId5"/>
              </a:rPr>
              <a:t>https://ct.counseling.org/2016/06/polyvagal-theory-practice/</a:t>
            </a:r>
            <a:r>
              <a:rPr lang="en-GB" dirty="0"/>
              <a:t> (Accessed 12/11/19) </a:t>
            </a:r>
          </a:p>
          <a:p>
            <a:endParaRPr lang="en-GB" dirty="0"/>
          </a:p>
        </p:txBody>
      </p:sp>
    </p:spTree>
    <p:extLst>
      <p:ext uri="{BB962C8B-B14F-4D97-AF65-F5344CB8AC3E}">
        <p14:creationId xmlns:p14="http://schemas.microsoft.com/office/powerpoint/2010/main" val="26018287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TotalTime>
  <Words>1558</Words>
  <Application>Microsoft Office PowerPoint</Application>
  <PresentationFormat>Widescreen</PresentationFormat>
  <Paragraphs>96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Men in Therapy</vt:lpstr>
      <vt:lpstr>Introducton</vt:lpstr>
      <vt:lpstr>Literature search: </vt:lpstr>
      <vt:lpstr>Literature search: Boys and men and therapy</vt:lpstr>
      <vt:lpstr>Masculinity</vt:lpstr>
      <vt:lpstr>Suicide rates</vt:lpstr>
      <vt:lpstr>Suicide rates Samaritan’s, (2018), Facts and Figures Available @ https://www.samaritans.org/about-samaritans/research-policy/suicide-facts-and-figures</vt:lpstr>
      <vt:lpstr>Shame</vt:lpstr>
      <vt:lpstr>Men in therapy: 1</vt:lpstr>
      <vt:lpstr>Men in therapy:2</vt:lpstr>
      <vt:lpstr>Conclusion</vt:lpstr>
      <vt:lpstr>References: 1</vt:lpstr>
      <vt:lpstr>References :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 in Therapy</dc:title>
  <dc:creator>ruth marks-twelvetrees</dc:creator>
  <cp:lastModifiedBy>ruth marks-twelvetrees</cp:lastModifiedBy>
  <cp:revision>30</cp:revision>
  <cp:lastPrinted>2019-11-14T18:36:09Z</cp:lastPrinted>
  <dcterms:created xsi:type="dcterms:W3CDTF">2019-11-14T15:37:23Z</dcterms:created>
  <dcterms:modified xsi:type="dcterms:W3CDTF">2019-11-14T18:59:15Z</dcterms:modified>
</cp:coreProperties>
</file>