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85" r:id="rId4"/>
    <p:sldId id="281" r:id="rId5"/>
    <p:sldId id="258" r:id="rId6"/>
    <p:sldId id="284" r:id="rId7"/>
    <p:sldId id="266" r:id="rId8"/>
    <p:sldId id="267" r:id="rId9"/>
    <p:sldId id="264" r:id="rId10"/>
    <p:sldId id="268" r:id="rId11"/>
    <p:sldId id="269" r:id="rId12"/>
    <p:sldId id="270" r:id="rId13"/>
    <p:sldId id="271" r:id="rId14"/>
    <p:sldId id="272" r:id="rId15"/>
    <p:sldId id="257" r:id="rId16"/>
    <p:sldId id="265" r:id="rId17"/>
    <p:sldId id="260" r:id="rId18"/>
    <p:sldId id="259" r:id="rId19"/>
    <p:sldId id="278" r:id="rId20"/>
    <p:sldId id="279" r:id="rId21"/>
    <p:sldId id="280" r:id="rId22"/>
    <p:sldId id="274" r:id="rId23"/>
    <p:sldId id="277" r:id="rId24"/>
    <p:sldId id="286" r:id="rId25"/>
    <p:sldId id="276" r:id="rId26"/>
    <p:sldId id="275" r:id="rId27"/>
    <p:sldId id="273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9" d="100"/>
          <a:sy n="89" d="100"/>
        </p:scale>
        <p:origin x="24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4FE73-0682-4A33-A80C-C61DDD297F6E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F2B96-821F-4861-AAFD-4EBCED5C75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780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4FE73-0682-4A33-A80C-C61DDD297F6E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F2B96-821F-4861-AAFD-4EBCED5C75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450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4FE73-0682-4A33-A80C-C61DDD297F6E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F2B96-821F-4861-AAFD-4EBCED5C75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319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4FE73-0682-4A33-A80C-C61DDD297F6E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F2B96-821F-4861-AAFD-4EBCED5C75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332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4FE73-0682-4A33-A80C-C61DDD297F6E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F2B96-821F-4861-AAFD-4EBCED5C75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0168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4FE73-0682-4A33-A80C-C61DDD297F6E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F2B96-821F-4861-AAFD-4EBCED5C75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321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4FE73-0682-4A33-A80C-C61DDD297F6E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F2B96-821F-4861-AAFD-4EBCED5C75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645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4FE73-0682-4A33-A80C-C61DDD297F6E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F2B96-821F-4861-AAFD-4EBCED5C75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640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4FE73-0682-4A33-A80C-C61DDD297F6E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F2B96-821F-4861-AAFD-4EBCED5C75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902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4FE73-0682-4A33-A80C-C61DDD297F6E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F2B96-821F-4861-AAFD-4EBCED5C75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725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4FE73-0682-4A33-A80C-C61DDD297F6E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F2B96-821F-4861-AAFD-4EBCED5C75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55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44FE73-0682-4A33-A80C-C61DDD297F6E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F2B96-821F-4861-AAFD-4EBCED5C75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902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5OnhOXq7m4w" TargetMode="External"/><Relationship Id="rId2" Type="http://schemas.openxmlformats.org/officeDocument/2006/relationships/hyperlink" Target="https://www.youtube.com/watch?v=mQaqXK7z9LM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fSQgCy_iIcc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iplayer/episode/b09b1j6h/eastenders-17102017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rriam-webster.com/dictionary/relativism%20Accessed%2016/10/17" TargetMode="External"/><Relationship Id="rId2" Type="http://schemas.openxmlformats.org/officeDocument/2006/relationships/hyperlink" Target="http://www.history.com/topics/christmas%20.%20Accessed%2016/10/17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Theoretical Perspectives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Very brief </a:t>
            </a:r>
            <a:r>
              <a:rPr lang="en-GB" dirty="0" smtClean="0"/>
              <a:t>introduction to some </a:t>
            </a:r>
            <a:r>
              <a:rPr lang="en-GB" dirty="0" smtClean="0"/>
              <a:t>key ideas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911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99668" y="4505439"/>
            <a:ext cx="7013651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0" dirty="0" smtClean="0">
                <a:solidFill>
                  <a:schemeClr val="bg1"/>
                </a:solidFill>
              </a:rPr>
              <a:t>Not many</a:t>
            </a:r>
            <a:r>
              <a:rPr lang="en-US" sz="7000" dirty="0" smtClean="0">
                <a:solidFill>
                  <a:schemeClr val="bg1"/>
                </a:solidFill>
              </a:rPr>
              <a:t> </a:t>
            </a:r>
            <a:r>
              <a:rPr lang="en-US" sz="7000" dirty="0" smtClean="0">
                <a:solidFill>
                  <a:schemeClr val="bg1"/>
                </a:solidFill>
              </a:rPr>
              <a:t>days</a:t>
            </a:r>
            <a:r>
              <a:rPr lang="en-US" sz="7000" dirty="0" smtClean="0">
                <a:solidFill>
                  <a:schemeClr val="bg1"/>
                </a:solidFill>
              </a:rPr>
              <a:t>!</a:t>
            </a:r>
          </a:p>
          <a:p>
            <a:r>
              <a:rPr lang="en-US" sz="2000" dirty="0" smtClean="0">
                <a:solidFill>
                  <a:schemeClr val="bg1"/>
                </a:solidFill>
              </a:rPr>
              <a:t>Consider the expectations and potential prejudices relating to</a:t>
            </a:r>
          </a:p>
          <a:p>
            <a:r>
              <a:rPr lang="en-US" sz="2000" dirty="0" smtClean="0">
                <a:solidFill>
                  <a:schemeClr val="bg1"/>
                </a:solidFill>
              </a:rPr>
              <a:t>Christmas – how do the theoretical perspectives influence certain</a:t>
            </a:r>
          </a:p>
          <a:p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smtClean="0">
                <a:solidFill>
                  <a:schemeClr val="bg1"/>
                </a:solidFill>
              </a:rPr>
              <a:t>expectations of Christmas?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Scarily relevant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‘</a:t>
            </a:r>
            <a:r>
              <a:rPr lang="en-US" dirty="0" err="1" smtClean="0"/>
              <a:t>Embourgeoisement</a:t>
            </a:r>
            <a:r>
              <a:rPr lang="en-US" dirty="0" smtClean="0"/>
              <a:t>’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‘Working people increasingly adopting the values and consumer lifestyles of the middle classes</a:t>
            </a:r>
            <a:r>
              <a:rPr lang="en-US" dirty="0"/>
              <a:t>’ </a:t>
            </a:r>
            <a:r>
              <a:rPr lang="en-US" sz="2000" dirty="0"/>
              <a:t>(Hughes et al, </a:t>
            </a:r>
            <a:r>
              <a:rPr lang="en-US" sz="2000" dirty="0" smtClean="0"/>
              <a:t>2003</a:t>
            </a:r>
            <a:r>
              <a:rPr lang="en-US" sz="2000" dirty="0"/>
              <a:t> </a:t>
            </a:r>
            <a:r>
              <a:rPr lang="en-US" sz="2000" dirty="0" smtClean="0"/>
              <a:t>:80)</a:t>
            </a:r>
            <a:endParaRPr lang="en-US" sz="2000" dirty="0" smtClean="0"/>
          </a:p>
          <a:p>
            <a:endParaRPr lang="en-US" dirty="0" smtClean="0"/>
          </a:p>
          <a:p>
            <a:r>
              <a:rPr lang="en-US" dirty="0" smtClean="0"/>
              <a:t>How does this resonate with the performing arts?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1670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Play and Creativity </a:t>
            </a:r>
            <a:r>
              <a:rPr lang="en-US" dirty="0" smtClean="0"/>
              <a:t>module work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do you </a:t>
            </a:r>
            <a:r>
              <a:rPr lang="en-US" dirty="0" err="1" smtClean="0"/>
              <a:t>analyse</a:t>
            </a:r>
            <a:r>
              <a:rPr lang="en-US" dirty="0" smtClean="0"/>
              <a:t> your work and your own contribution?</a:t>
            </a:r>
          </a:p>
          <a:p>
            <a:endParaRPr lang="en-US" dirty="0" smtClean="0"/>
          </a:p>
          <a:p>
            <a:r>
              <a:rPr lang="en-US" dirty="0" smtClean="0"/>
              <a:t>How did my presence change the work?</a:t>
            </a:r>
          </a:p>
          <a:p>
            <a:endParaRPr lang="en-US" dirty="0" smtClean="0"/>
          </a:p>
          <a:p>
            <a:r>
              <a:rPr lang="en-US" dirty="0" smtClean="0"/>
              <a:t>How did your own presence or absence change the work?</a:t>
            </a:r>
          </a:p>
          <a:p>
            <a:endParaRPr lang="en-US" dirty="0" smtClean="0"/>
          </a:p>
          <a:p>
            <a:r>
              <a:rPr lang="en-US" dirty="0" smtClean="0"/>
              <a:t>How did your perspective as viewer or player contribute to the discussion/analysis?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Hughes et al - Sociology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'There is a need to change the status quo, not merely to understand or interpret it.</a:t>
            </a:r>
            <a:r>
              <a:rPr lang="en-GB" dirty="0" smtClean="0"/>
              <a:t> ’</a:t>
            </a:r>
          </a:p>
          <a:p>
            <a:endParaRPr lang="en-GB" dirty="0" smtClean="0"/>
          </a:p>
          <a:p>
            <a:r>
              <a:rPr lang="en-GB" dirty="0" smtClean="0"/>
              <a:t>Towards </a:t>
            </a:r>
            <a:r>
              <a:rPr lang="en-GB" dirty="0" smtClean="0"/>
              <a:t>a feminist stance:</a:t>
            </a:r>
            <a:endParaRPr lang="en-GB" dirty="0" smtClean="0"/>
          </a:p>
          <a:p>
            <a:r>
              <a:rPr lang="en-GB" dirty="0" smtClean="0"/>
              <a:t>analysis </a:t>
            </a:r>
            <a:r>
              <a:rPr lang="en-GB" dirty="0"/>
              <a:t>should reflect a dialogue between equals rather than an imbalanced exchange of </a:t>
            </a:r>
            <a:r>
              <a:rPr lang="en-GB" dirty="0" smtClean="0"/>
              <a:t>information.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705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you see?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Give me a TV programme…</a:t>
            </a:r>
          </a:p>
          <a:p>
            <a:r>
              <a:rPr lang="en-GB" dirty="0" smtClean="0"/>
              <a:t>A singer…</a:t>
            </a:r>
          </a:p>
          <a:p>
            <a:r>
              <a:rPr lang="en-GB" dirty="0" smtClean="0"/>
              <a:t>A sports personality…</a:t>
            </a:r>
          </a:p>
          <a:p>
            <a:r>
              <a:rPr lang="en-GB" dirty="0" smtClean="0"/>
              <a:t>A politician…</a:t>
            </a:r>
          </a:p>
          <a:p>
            <a:r>
              <a:rPr lang="en-GB" dirty="0" smtClean="0"/>
              <a:t>A newspaper…</a:t>
            </a:r>
          </a:p>
          <a:p>
            <a:r>
              <a:rPr lang="en-GB" dirty="0" smtClean="0"/>
              <a:t>A shop…</a:t>
            </a:r>
          </a:p>
          <a:p>
            <a:endParaRPr lang="en-GB" dirty="0" smtClean="0"/>
          </a:p>
          <a:p>
            <a:r>
              <a:rPr lang="en-GB" dirty="0" smtClean="0"/>
              <a:t>Having been through this process once – did you gain insight into your own approaches to certain common place opinions?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2368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you see?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By describing what you </a:t>
            </a:r>
            <a:r>
              <a:rPr lang="en-GB" dirty="0" smtClean="0"/>
              <a:t>‘see’, </a:t>
            </a:r>
            <a:r>
              <a:rPr lang="en-GB" dirty="0" smtClean="0"/>
              <a:t>what you </a:t>
            </a:r>
            <a:r>
              <a:rPr lang="en-GB" dirty="0" smtClean="0"/>
              <a:t>‘don’t see’ (e.g. aspects which may fit into </a:t>
            </a:r>
            <a:r>
              <a:rPr lang="en-GB" dirty="0" smtClean="0"/>
              <a:t>equality and diversity </a:t>
            </a:r>
            <a:r>
              <a:rPr lang="en-GB" dirty="0" smtClean="0"/>
              <a:t>statements) </a:t>
            </a:r>
            <a:r>
              <a:rPr lang="en-GB" dirty="0" smtClean="0"/>
              <a:t>and what impact </a:t>
            </a:r>
            <a:r>
              <a:rPr lang="en-GB" dirty="0" smtClean="0"/>
              <a:t>the drama or </a:t>
            </a:r>
            <a:r>
              <a:rPr lang="en-GB" dirty="0" smtClean="0"/>
              <a:t>object </a:t>
            </a:r>
            <a:r>
              <a:rPr lang="en-GB" dirty="0" smtClean="0"/>
              <a:t>has on you/ a group of people/ society, </a:t>
            </a:r>
            <a:r>
              <a:rPr lang="en-GB" dirty="0" smtClean="0"/>
              <a:t>you start to consider a ‘meaning’ for the work.</a:t>
            </a:r>
          </a:p>
          <a:p>
            <a:endParaRPr lang="en-GB" dirty="0"/>
          </a:p>
          <a:p>
            <a:r>
              <a:rPr lang="en-GB" dirty="0" smtClean="0"/>
              <a:t>In the case of this module you need to apply these rules to your own work.</a:t>
            </a:r>
          </a:p>
          <a:p>
            <a:endParaRPr lang="en-GB" dirty="0"/>
          </a:p>
          <a:p>
            <a:r>
              <a:rPr lang="en-GB" dirty="0" smtClean="0"/>
              <a:t>How?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0628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you see</a:t>
            </a:r>
            <a:r>
              <a:rPr lang="en-GB" dirty="0" smtClean="0"/>
              <a:t>? Application to own work: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The words you use</a:t>
            </a:r>
          </a:p>
          <a:p>
            <a:r>
              <a:rPr lang="en-GB" dirty="0" smtClean="0"/>
              <a:t>The work you reference</a:t>
            </a:r>
          </a:p>
          <a:p>
            <a:r>
              <a:rPr lang="en-GB" dirty="0" smtClean="0"/>
              <a:t>The period of the work you reference</a:t>
            </a:r>
          </a:p>
          <a:p>
            <a:r>
              <a:rPr lang="en-GB" dirty="0" smtClean="0"/>
              <a:t>The </a:t>
            </a:r>
            <a:r>
              <a:rPr lang="en-GB" dirty="0" smtClean="0"/>
              <a:t>broad use </a:t>
            </a:r>
            <a:r>
              <a:rPr lang="en-GB" dirty="0" smtClean="0"/>
              <a:t>of the work</a:t>
            </a:r>
          </a:p>
          <a:p>
            <a:r>
              <a:rPr lang="en-GB" dirty="0" smtClean="0"/>
              <a:t>The </a:t>
            </a:r>
            <a:r>
              <a:rPr lang="en-GB" dirty="0" smtClean="0"/>
              <a:t>‘meaning’ </a:t>
            </a:r>
            <a:r>
              <a:rPr lang="en-GB" dirty="0" smtClean="0"/>
              <a:t>of the work to you</a:t>
            </a:r>
          </a:p>
          <a:p>
            <a:r>
              <a:rPr lang="en-GB" dirty="0" smtClean="0"/>
              <a:t>The </a:t>
            </a:r>
            <a:r>
              <a:rPr lang="en-GB" dirty="0" smtClean="0"/>
              <a:t>‘meaning’ </a:t>
            </a:r>
            <a:r>
              <a:rPr lang="en-GB" dirty="0" smtClean="0"/>
              <a:t>of the work to other people</a:t>
            </a:r>
          </a:p>
          <a:p>
            <a:endParaRPr lang="en-GB" dirty="0"/>
          </a:p>
          <a:p>
            <a:r>
              <a:rPr lang="en-GB" dirty="0" smtClean="0"/>
              <a:t>Words such as semiotics, context and represent will be vital in the Contextual Studies module.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568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you see</a:t>
            </a:r>
            <a:r>
              <a:rPr lang="en-GB" dirty="0" smtClean="0"/>
              <a:t>? </a:t>
            </a:r>
            <a:r>
              <a:rPr lang="en-GB" sz="3800" dirty="0" smtClean="0"/>
              <a:t>From our practical discussion:</a:t>
            </a:r>
            <a:endParaRPr lang="en-GB" sz="3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Give me a…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TV programme…</a:t>
            </a:r>
          </a:p>
          <a:p>
            <a:r>
              <a:rPr lang="en-GB" dirty="0" smtClean="0"/>
              <a:t>A singer…</a:t>
            </a:r>
          </a:p>
          <a:p>
            <a:r>
              <a:rPr lang="en-GB" dirty="0" smtClean="0"/>
              <a:t>A sports personality…</a:t>
            </a:r>
          </a:p>
          <a:p>
            <a:r>
              <a:rPr lang="en-GB" dirty="0" smtClean="0"/>
              <a:t>A politician…</a:t>
            </a:r>
          </a:p>
          <a:p>
            <a:r>
              <a:rPr lang="en-GB" dirty="0" smtClean="0"/>
              <a:t>A newspaper…</a:t>
            </a:r>
          </a:p>
          <a:p>
            <a:r>
              <a:rPr lang="en-GB" dirty="0" smtClean="0"/>
              <a:t>A shop…</a:t>
            </a:r>
          </a:p>
          <a:p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 smtClean="0"/>
              <a:t>Describe some of their characteristics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/>
              <a:t>S</a:t>
            </a:r>
            <a:r>
              <a:rPr lang="en-GB" dirty="0" smtClean="0"/>
              <a:t>ize</a:t>
            </a:r>
          </a:p>
          <a:p>
            <a:r>
              <a:rPr lang="en-GB" dirty="0" smtClean="0"/>
              <a:t>Age</a:t>
            </a:r>
          </a:p>
          <a:p>
            <a:r>
              <a:rPr lang="en-GB" dirty="0" smtClean="0"/>
              <a:t>Audience</a:t>
            </a:r>
          </a:p>
          <a:p>
            <a:r>
              <a:rPr lang="en-GB" dirty="0" smtClean="0"/>
              <a:t>Influence</a:t>
            </a:r>
          </a:p>
          <a:p>
            <a:r>
              <a:rPr lang="en-GB" dirty="0"/>
              <a:t>U</a:t>
            </a:r>
            <a:r>
              <a:rPr lang="en-GB" dirty="0" smtClean="0"/>
              <a:t>sefulness to you</a:t>
            </a:r>
          </a:p>
          <a:p>
            <a:r>
              <a:rPr lang="en-GB" b="1" dirty="0" smtClean="0"/>
              <a:t>Cultural use</a:t>
            </a:r>
          </a:p>
          <a:p>
            <a:r>
              <a:rPr lang="en-GB" b="1" dirty="0" smtClean="0"/>
              <a:t>Social use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42788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Feminist stance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Was not formed in isolation and formed by both women and men</a:t>
            </a:r>
          </a:p>
          <a:p>
            <a:r>
              <a:rPr lang="en-GB" dirty="0" smtClean="0"/>
              <a:t>Shared and discussed new work from particular stances</a:t>
            </a:r>
          </a:p>
          <a:p>
            <a:r>
              <a:rPr lang="en-GB" dirty="0" smtClean="0"/>
              <a:t>Theoretically rigorous discipline – what are the rules?</a:t>
            </a:r>
          </a:p>
          <a:p>
            <a:endParaRPr lang="en-GB" dirty="0" smtClean="0"/>
          </a:p>
          <a:p>
            <a:r>
              <a:rPr lang="en-GB" dirty="0" smtClean="0"/>
              <a:t>‘</a:t>
            </a:r>
            <a:r>
              <a:rPr lang="en-GB" b="1" dirty="0" smtClean="0"/>
              <a:t>Cultural materialism </a:t>
            </a:r>
            <a:r>
              <a:rPr lang="en-GB" dirty="0" smtClean="0"/>
              <a:t>refers to the study of the social, political and economic conditions that shape the choices made by individuals in specific real-world contexts as well as by characters on stage…’ </a:t>
            </a:r>
          </a:p>
          <a:p>
            <a:r>
              <a:rPr lang="en-GB" sz="1800" dirty="0" smtClean="0"/>
              <a:t>(</a:t>
            </a:r>
            <a:r>
              <a:rPr lang="en-GB" sz="1800" dirty="0" err="1" smtClean="0"/>
              <a:t>Solga</a:t>
            </a:r>
            <a:r>
              <a:rPr lang="en-GB" sz="1800" dirty="0" smtClean="0"/>
              <a:t>, 2016: 18)</a:t>
            </a:r>
          </a:p>
        </p:txBody>
      </p:sp>
    </p:spTree>
    <p:extLst>
      <p:ext uri="{BB962C8B-B14F-4D97-AF65-F5344CB8AC3E}">
        <p14:creationId xmlns:p14="http://schemas.microsoft.com/office/powerpoint/2010/main" val="250861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Feminist stance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Some approaches:</a:t>
            </a:r>
          </a:p>
          <a:p>
            <a:r>
              <a:rPr lang="en-US" dirty="0" smtClean="0"/>
              <a:t>‘examine how humans become subjects through the acts of looking, watching and desiring what they see.’</a:t>
            </a:r>
          </a:p>
          <a:p>
            <a:endParaRPr lang="en-US" dirty="0" smtClean="0"/>
          </a:p>
          <a:p>
            <a:r>
              <a:rPr lang="en-US" dirty="0" smtClean="0"/>
              <a:t>The ‘gaze’</a:t>
            </a:r>
          </a:p>
          <a:p>
            <a:endParaRPr lang="en-US" dirty="0" smtClean="0"/>
          </a:p>
          <a:p>
            <a:r>
              <a:rPr lang="en-US" dirty="0" smtClean="0"/>
              <a:t>More than just the act of </a:t>
            </a:r>
            <a:r>
              <a:rPr lang="en-US" dirty="0" smtClean="0"/>
              <a:t>just ‘watching’ </a:t>
            </a:r>
            <a:r>
              <a:rPr lang="en-US" dirty="0" smtClean="0"/>
              <a:t>this may be a ‘viewers unconscious commitment to shared social and cultural </a:t>
            </a:r>
            <a:r>
              <a:rPr lang="en-US" b="1" dirty="0" smtClean="0"/>
              <a:t>expectations</a:t>
            </a:r>
            <a:r>
              <a:rPr lang="en-US" dirty="0" smtClean="0"/>
              <a:t> about how men and women should each appear, act and speak both on stage and in the world in a given place and time.’ </a:t>
            </a:r>
            <a:endParaRPr lang="en-US" dirty="0" smtClean="0"/>
          </a:p>
          <a:p>
            <a:r>
              <a:rPr lang="en-US" sz="2000" dirty="0" smtClean="0"/>
              <a:t>(</a:t>
            </a:r>
            <a:r>
              <a:rPr lang="en-US" sz="2000" dirty="0" err="1" smtClean="0"/>
              <a:t>Solga</a:t>
            </a:r>
            <a:r>
              <a:rPr lang="en-US" sz="2000" dirty="0" smtClean="0"/>
              <a:t>, 2016: 19)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Feminist stance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Some approaches:</a:t>
            </a:r>
          </a:p>
          <a:p>
            <a:r>
              <a:rPr lang="en-US" dirty="0" smtClean="0"/>
              <a:t>‘examine how humans become subjects through the acts of looking, watching and desiring what they see.’</a:t>
            </a:r>
          </a:p>
          <a:p>
            <a:endParaRPr lang="en-US" dirty="0" smtClean="0"/>
          </a:p>
          <a:p>
            <a:r>
              <a:rPr lang="en-US" dirty="0" smtClean="0"/>
              <a:t>Freudian and </a:t>
            </a:r>
            <a:r>
              <a:rPr lang="en-US" dirty="0" err="1" smtClean="0"/>
              <a:t>Lacanian</a:t>
            </a:r>
            <a:r>
              <a:rPr lang="en-US" dirty="0" smtClean="0"/>
              <a:t> psychoanalytic theories</a:t>
            </a:r>
          </a:p>
          <a:p>
            <a:r>
              <a:rPr lang="en-US" dirty="0" smtClean="0"/>
              <a:t>Sigmund </a:t>
            </a:r>
            <a:r>
              <a:rPr lang="en-US" dirty="0" smtClean="0">
                <a:hlinkClick r:id="rId2"/>
              </a:rPr>
              <a:t>Freud</a:t>
            </a:r>
            <a:r>
              <a:rPr lang="en-US" dirty="0" smtClean="0"/>
              <a:t> 1856-1939</a:t>
            </a:r>
          </a:p>
          <a:p>
            <a:r>
              <a:rPr lang="en-US" dirty="0" smtClean="0"/>
              <a:t>Jacques </a:t>
            </a:r>
            <a:r>
              <a:rPr lang="en-US" dirty="0" smtClean="0">
                <a:hlinkClick r:id="rId3"/>
              </a:rPr>
              <a:t>Lacan </a:t>
            </a:r>
            <a:r>
              <a:rPr lang="en-US" dirty="0" smtClean="0"/>
              <a:t>1901-1981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Male gaze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Encourages male identification with the male hero.</a:t>
            </a:r>
          </a:p>
          <a:p>
            <a:endParaRPr lang="en-US" dirty="0" smtClean="0"/>
          </a:p>
          <a:p>
            <a:r>
              <a:rPr lang="en-US" dirty="0" smtClean="0"/>
              <a:t>Objectifies women as passive, invisible or unspoken subjects.</a:t>
            </a:r>
          </a:p>
          <a:p>
            <a:endParaRPr lang="en-US" dirty="0" smtClean="0"/>
          </a:p>
          <a:p>
            <a:r>
              <a:rPr lang="en-US" dirty="0" smtClean="0"/>
              <a:t>Can impact the viewing for both men and women. </a:t>
            </a:r>
          </a:p>
          <a:p>
            <a:endParaRPr lang="en-US" dirty="0" smtClean="0"/>
          </a:p>
          <a:p>
            <a:r>
              <a:rPr lang="en-US" dirty="0" smtClean="0"/>
              <a:t>Active/male + passive/female </a:t>
            </a:r>
          </a:p>
          <a:p>
            <a:endParaRPr lang="en-US" dirty="0" smtClean="0"/>
          </a:p>
          <a:p>
            <a:r>
              <a:rPr lang="en-US" dirty="0" smtClean="0"/>
              <a:t>Made to look and act to empower a particular gendered spectator.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Your turn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 	</a:t>
            </a:r>
          </a:p>
          <a:p>
            <a:r>
              <a:rPr lang="en-US" dirty="0" smtClean="0"/>
              <a:t>Can you identify with </a:t>
            </a:r>
            <a:r>
              <a:rPr lang="en-US" dirty="0" smtClean="0"/>
              <a:t>the use and impact of the male gaze?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Mechanics and narrative – i.e. portrayal and </a:t>
            </a:r>
            <a:r>
              <a:rPr lang="en-US" dirty="0" smtClean="0"/>
              <a:t>plot</a:t>
            </a:r>
          </a:p>
          <a:p>
            <a:r>
              <a:rPr lang="en-US" dirty="0" smtClean="0"/>
              <a:t>The way a camera focuses attention on the actors </a:t>
            </a:r>
            <a:r>
              <a:rPr lang="en-US" b="1" dirty="0" smtClean="0"/>
              <a:t>and</a:t>
            </a:r>
            <a:r>
              <a:rPr lang="en-US" dirty="0" smtClean="0"/>
              <a:t> the use of the character’s traits based on sex.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Can you ‘look through and at’ the male gaze to ‘expose it’s ideological workings’? </a:t>
            </a:r>
            <a:endParaRPr lang="en-US" dirty="0" smtClean="0"/>
          </a:p>
          <a:p>
            <a:r>
              <a:rPr lang="en-US" sz="2000" dirty="0" smtClean="0"/>
              <a:t>(</a:t>
            </a:r>
            <a:r>
              <a:rPr lang="en-US" sz="2000" dirty="0" err="1" smtClean="0"/>
              <a:t>Mulvay</a:t>
            </a:r>
            <a:r>
              <a:rPr lang="en-US" sz="2000" dirty="0" smtClean="0"/>
              <a:t> in </a:t>
            </a:r>
            <a:r>
              <a:rPr lang="en-US" sz="2000" dirty="0" err="1" smtClean="0"/>
              <a:t>Solga</a:t>
            </a:r>
            <a:r>
              <a:rPr lang="en-US" sz="2000" dirty="0" smtClean="0"/>
              <a:t>, 2016: </a:t>
            </a:r>
            <a:r>
              <a:rPr lang="en-US" sz="2000" dirty="0" smtClean="0"/>
              <a:t>ibid)</a:t>
            </a:r>
            <a:endParaRPr lang="en-US" sz="2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Feminist research – specific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the acknowledgement of the pervasive influence of gender as a category of analysis and organisation</a:t>
            </a:r>
          </a:p>
          <a:p>
            <a:r>
              <a:rPr lang="en-GB" sz="3600" dirty="0"/>
              <a:t>the deconstruction of traditional commitments to truth, objectivity and neutrality</a:t>
            </a:r>
          </a:p>
          <a:p>
            <a:r>
              <a:rPr lang="en-GB" sz="3600" dirty="0"/>
              <a:t>the adoption of an approach to knowledge creation which recognises that all theories are perspectival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3188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Feminist research – specific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the </a:t>
            </a:r>
            <a:r>
              <a:rPr lang="en-GB" sz="3600" dirty="0"/>
              <a:t>utilisation of a multiplicity of research methods</a:t>
            </a:r>
          </a:p>
          <a:p>
            <a:r>
              <a:rPr lang="en-GB" sz="3600" dirty="0"/>
              <a:t>the inter-disciplinary nature of feminist research</a:t>
            </a:r>
          </a:p>
          <a:p>
            <a:r>
              <a:rPr lang="en-GB" sz="3600" dirty="0"/>
              <a:t>involvement of the researcher and the people being researched </a:t>
            </a:r>
          </a:p>
          <a:p>
            <a:r>
              <a:rPr lang="en-GB" sz="3600" dirty="0"/>
              <a:t>the deconstruction of the theory / practice relationships.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35238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Perspectives on the female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raised </a:t>
            </a:r>
            <a:r>
              <a:rPr lang="en-GB" dirty="0"/>
              <a:t>consciousness of oppression, exploitation, empowerment, equality, voice and representation is a methodological tool.</a:t>
            </a:r>
          </a:p>
          <a:p>
            <a:r>
              <a:rPr lang="en-GB" dirty="0"/>
              <a:t>Collective research is necessary - women need to collectivise their own individual histories if they are to appropriate these histories for emancipation. </a:t>
            </a:r>
          </a:p>
          <a:p>
            <a:r>
              <a:rPr lang="en-GB" dirty="0"/>
              <a:t>insistence on connection between private/ public/ domestic/ political</a:t>
            </a:r>
          </a:p>
          <a:p>
            <a:r>
              <a:rPr lang="en-GB" dirty="0"/>
              <a:t>gendered nature of ... anything </a:t>
            </a:r>
          </a:p>
          <a:p>
            <a:r>
              <a:rPr lang="en-GB" dirty="0"/>
              <a:t>'the primacy of women's personal subjective experience' </a:t>
            </a:r>
          </a:p>
          <a:p>
            <a:r>
              <a:rPr lang="en-GB" dirty="0"/>
              <a:t>'the rejection of social hierarchies in social research'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84234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Marxist stance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Karl </a:t>
            </a:r>
            <a:r>
              <a:rPr lang="en-GB" dirty="0" smtClean="0">
                <a:hlinkClick r:id="rId2"/>
              </a:rPr>
              <a:t>Marx</a:t>
            </a:r>
            <a:r>
              <a:rPr lang="en-GB" dirty="0" smtClean="0"/>
              <a:t> – 1883</a:t>
            </a:r>
          </a:p>
          <a:p>
            <a:endParaRPr lang="en-GB" dirty="0" smtClean="0"/>
          </a:p>
          <a:p>
            <a:r>
              <a:rPr lang="en-GB" dirty="0" smtClean="0"/>
              <a:t>Anti-Capitalist</a:t>
            </a:r>
          </a:p>
          <a:p>
            <a:r>
              <a:rPr lang="en-GB" dirty="0" smtClean="0"/>
              <a:t>Communist ideology</a:t>
            </a:r>
          </a:p>
          <a:p>
            <a:endParaRPr lang="en-GB" dirty="0" smtClean="0"/>
          </a:p>
          <a:p>
            <a:r>
              <a:rPr lang="en-GB" dirty="0" smtClean="0"/>
              <a:t>Ideas around work, class, economics, worker-capitalist relationship</a:t>
            </a:r>
          </a:p>
          <a:p>
            <a:endParaRPr lang="en-GB" dirty="0" smtClean="0"/>
          </a:p>
          <a:p>
            <a:r>
              <a:rPr lang="en-GB" dirty="0" smtClean="0"/>
              <a:t>It is ‘the destiny of the working class to lead society into the future’ </a:t>
            </a:r>
            <a:r>
              <a:rPr lang="en-GB" sz="2000" dirty="0" smtClean="0"/>
              <a:t>(Leach, 2008: 55)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07606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Marx influence on sociology as a stance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People make – produce – materials and cultural objects</a:t>
            </a:r>
          </a:p>
          <a:p>
            <a:endParaRPr lang="en-US" dirty="0" smtClean="0"/>
          </a:p>
          <a:p>
            <a:r>
              <a:rPr lang="en-US" dirty="0" smtClean="0"/>
              <a:t>No human is totally isolated from society.</a:t>
            </a:r>
          </a:p>
          <a:p>
            <a:endParaRPr lang="en-US" dirty="0" smtClean="0"/>
          </a:p>
          <a:p>
            <a:r>
              <a:rPr lang="en-US" dirty="0" smtClean="0"/>
              <a:t>Understanding the </a:t>
            </a:r>
            <a:r>
              <a:rPr lang="en-US" i="1" dirty="0" smtClean="0"/>
              <a:t>individual</a:t>
            </a:r>
            <a:r>
              <a:rPr lang="en-US" dirty="0" smtClean="0"/>
              <a:t> is essential to understanding </a:t>
            </a:r>
            <a:r>
              <a:rPr lang="en-US" i="1" dirty="0" smtClean="0"/>
              <a:t>social order.</a:t>
            </a:r>
          </a:p>
          <a:p>
            <a:endParaRPr lang="en-US" dirty="0" smtClean="0"/>
          </a:p>
          <a:p>
            <a:r>
              <a:rPr lang="en-US" dirty="0" smtClean="0"/>
              <a:t>Individuals always act within the context of existing institutions and cultural patterns.</a:t>
            </a:r>
          </a:p>
          <a:p>
            <a:r>
              <a:rPr lang="en-US" sz="2162" dirty="0" smtClean="0"/>
              <a:t>(Hughes et al 2003: 79)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Nice easy quote: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‘circumstances make men just as men make circumstances’</a:t>
            </a:r>
          </a:p>
          <a:p>
            <a:endParaRPr lang="en-US" dirty="0" smtClean="0"/>
          </a:p>
          <a:p>
            <a:r>
              <a:rPr lang="en-US" dirty="0" smtClean="0"/>
              <a:t>‘or - It is people who make history, but they do not make it as they please’ </a:t>
            </a: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Scarily relevant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‘</a:t>
            </a:r>
            <a:r>
              <a:rPr lang="en-US" dirty="0" err="1" smtClean="0"/>
              <a:t>Embourgeoisement</a:t>
            </a:r>
            <a:r>
              <a:rPr lang="en-US" dirty="0" smtClean="0"/>
              <a:t>’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‘Working people increasingly adopting the values and consumer lifestyles of the middle classes</a:t>
            </a:r>
            <a:r>
              <a:rPr lang="en-US" dirty="0"/>
              <a:t>’ </a:t>
            </a:r>
            <a:r>
              <a:rPr lang="en-US" sz="2000" dirty="0"/>
              <a:t>(Hughes et al, </a:t>
            </a:r>
            <a:r>
              <a:rPr lang="en-US" sz="2000" dirty="0" smtClean="0"/>
              <a:t>2003</a:t>
            </a:r>
            <a:r>
              <a:rPr lang="en-US" sz="2000" dirty="0"/>
              <a:t> </a:t>
            </a:r>
            <a:r>
              <a:rPr lang="en-US" sz="2000" dirty="0" smtClean="0"/>
              <a:t>:80)</a:t>
            </a:r>
            <a:endParaRPr lang="en-US" sz="2000" dirty="0" smtClean="0"/>
          </a:p>
          <a:p>
            <a:endParaRPr lang="en-US" dirty="0" smtClean="0"/>
          </a:p>
          <a:p>
            <a:r>
              <a:rPr lang="en-US" dirty="0" smtClean="0"/>
              <a:t>How does this resonate with the performing arts</a:t>
            </a:r>
            <a:r>
              <a:rPr lang="en-US" dirty="0" smtClean="0"/>
              <a:t>?</a:t>
            </a:r>
          </a:p>
          <a:p>
            <a:r>
              <a:rPr lang="en-US" dirty="0" smtClean="0"/>
              <a:t>Elitist art form vs community art forms.</a:t>
            </a:r>
          </a:p>
          <a:p>
            <a:r>
              <a:rPr lang="en-US" dirty="0" smtClean="0"/>
              <a:t>Value vs worth.</a:t>
            </a:r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‘individuals cannot be the starting point for the analysis of society since all individuals are shaped, influenced and constrained by the social order in which they live.’ </a:t>
            </a:r>
            <a:r>
              <a:rPr lang="en-US" sz="2000" dirty="0" smtClean="0"/>
              <a:t>(Hughes et al, 2003: 10)</a:t>
            </a:r>
          </a:p>
          <a:p>
            <a:endParaRPr lang="en-US" dirty="0" smtClean="0"/>
          </a:p>
          <a:p>
            <a:r>
              <a:rPr lang="en-US" dirty="0" smtClean="0"/>
              <a:t>Sociology seeks to ‘</a:t>
            </a:r>
            <a:r>
              <a:rPr lang="en-US" dirty="0" err="1" smtClean="0"/>
              <a:t>recognise</a:t>
            </a:r>
            <a:r>
              <a:rPr lang="en-US" dirty="0" smtClean="0"/>
              <a:t> humans as a ‘part of a wider set of </a:t>
            </a:r>
            <a:r>
              <a:rPr lang="en-US" dirty="0" err="1" smtClean="0"/>
              <a:t>organisational</a:t>
            </a:r>
            <a:r>
              <a:rPr lang="en-US" dirty="0" smtClean="0"/>
              <a:t> relationships’ </a:t>
            </a:r>
            <a:r>
              <a:rPr lang="en-US" sz="2000" dirty="0" smtClean="0"/>
              <a:t>(Hughes et al, 2003,ibid)</a:t>
            </a:r>
            <a:endParaRPr lang="en-US" sz="20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Against Relativism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t"/>
            <a:r>
              <a:rPr lang="en-GB" b="1" dirty="0" smtClean="0"/>
              <a:t>Merriam Webster Definition </a:t>
            </a:r>
            <a:r>
              <a:rPr lang="en-GB" b="1" dirty="0"/>
              <a:t>of relativism</a:t>
            </a:r>
          </a:p>
          <a:p>
            <a:pPr fontAlgn="t"/>
            <a:r>
              <a:rPr lang="en-GB" dirty="0"/>
              <a:t>1 a </a:t>
            </a:r>
            <a:r>
              <a:rPr lang="en-GB" b="1" dirty="0"/>
              <a:t>:</a:t>
            </a:r>
            <a:r>
              <a:rPr lang="en-GB" dirty="0"/>
              <a:t>a theory that knowledge is relative to the limited nature of the mind and the conditions of knowing </a:t>
            </a:r>
          </a:p>
          <a:p>
            <a:pPr fontAlgn="t"/>
            <a:r>
              <a:rPr lang="en-GB" dirty="0"/>
              <a:t>b </a:t>
            </a:r>
            <a:r>
              <a:rPr lang="en-GB" b="1" dirty="0"/>
              <a:t>:</a:t>
            </a:r>
            <a:r>
              <a:rPr lang="en-GB" dirty="0"/>
              <a:t>a view that ethical truths depend on the individuals and groups holding them </a:t>
            </a:r>
          </a:p>
          <a:p>
            <a:endParaRPr lang="en-US" dirty="0" smtClean="0"/>
          </a:p>
          <a:p>
            <a:r>
              <a:rPr lang="en-US" dirty="0" smtClean="0"/>
              <a:t>What does this mean?</a:t>
            </a:r>
          </a:p>
          <a:p>
            <a:r>
              <a:rPr lang="en-US" dirty="0" smtClean="0"/>
              <a:t>That if you have been raised a certain way – then that is your truth, and it is not your fault that others think differently. </a:t>
            </a:r>
          </a:p>
          <a:p>
            <a:r>
              <a:rPr lang="en-US" dirty="0" smtClean="0"/>
              <a:t>This obviously is </a:t>
            </a:r>
            <a:r>
              <a:rPr lang="en-US" b="1" dirty="0" smtClean="0"/>
              <a:t>not</a:t>
            </a:r>
            <a:r>
              <a:rPr lang="en-US" dirty="0" smtClean="0"/>
              <a:t> a good stance to take in a broader global society.</a:t>
            </a:r>
            <a:endParaRPr lang="en-US" dirty="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Against Relativism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dirty="0" smtClean="0"/>
              <a:t>‘</a:t>
            </a:r>
            <a:r>
              <a:rPr lang="en-US" dirty="0" smtClean="0"/>
              <a:t>Society cannot be explained in terms of the characteristics of its individual members’ </a:t>
            </a:r>
            <a:r>
              <a:rPr lang="en-US" dirty="0" smtClean="0"/>
              <a:t>(</a:t>
            </a:r>
            <a:r>
              <a:rPr lang="en-US" dirty="0"/>
              <a:t>Hughes et al, </a:t>
            </a:r>
            <a:r>
              <a:rPr lang="en-US" dirty="0" smtClean="0"/>
              <a:t>2003: </a:t>
            </a:r>
            <a:r>
              <a:rPr lang="en-US" dirty="0" smtClean="0"/>
              <a:t>7)</a:t>
            </a:r>
          </a:p>
          <a:p>
            <a:endParaRPr lang="en-US" dirty="0"/>
          </a:p>
          <a:p>
            <a:r>
              <a:rPr lang="en-US" dirty="0" smtClean="0"/>
              <a:t>One person does not represent an entire community or society.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74396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Soap Opera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Watch a section of a UK soap opera </a:t>
            </a:r>
          </a:p>
          <a:p>
            <a:endParaRPr lang="en-US" dirty="0" smtClean="0"/>
          </a:p>
          <a:p>
            <a:r>
              <a:rPr lang="en-US" dirty="0" smtClean="0"/>
              <a:t>Consider a character or characters and their situation(s) using the theoretical perspectives that we have discussed.</a:t>
            </a:r>
          </a:p>
          <a:p>
            <a:endParaRPr lang="en-US" dirty="0" smtClean="0"/>
          </a:p>
          <a:p>
            <a:r>
              <a:rPr lang="en-US" dirty="0" smtClean="0"/>
              <a:t>Does a specific perspective alter your ‘natural’ response?</a:t>
            </a:r>
          </a:p>
          <a:p>
            <a:endParaRPr lang="en-US" dirty="0" smtClean="0"/>
          </a:p>
          <a:p>
            <a:r>
              <a:rPr lang="en-US" sz="2000" dirty="0" smtClean="0">
                <a:hlinkClick r:id="rId2"/>
              </a:rPr>
              <a:t>https://www.bbc.co.uk/iplayer/episode/b09b1j6h/eastenders-17102017</a:t>
            </a:r>
            <a:r>
              <a:rPr lang="en-US" sz="2000" dirty="0" smtClean="0"/>
              <a:t> </a:t>
            </a:r>
            <a:endParaRPr lang="en-US" sz="20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Play and Creativity work.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can you </a:t>
            </a:r>
            <a:r>
              <a:rPr lang="en-US" dirty="0" err="1" smtClean="0"/>
              <a:t>analyse</a:t>
            </a:r>
            <a:r>
              <a:rPr lang="en-US" dirty="0" smtClean="0"/>
              <a:t> your work and your own contribution through these theoretical frameworks?</a:t>
            </a:r>
          </a:p>
          <a:p>
            <a:endParaRPr lang="en-US" dirty="0" smtClean="0"/>
          </a:p>
          <a:p>
            <a:r>
              <a:rPr lang="en-US" dirty="0" smtClean="0"/>
              <a:t>How did my presence change the work?</a:t>
            </a:r>
          </a:p>
          <a:p>
            <a:endParaRPr lang="en-US" dirty="0" smtClean="0"/>
          </a:p>
          <a:p>
            <a:r>
              <a:rPr lang="en-US" dirty="0" smtClean="0"/>
              <a:t>How did your own presence or absence change the work?</a:t>
            </a:r>
          </a:p>
          <a:p>
            <a:endParaRPr lang="en-US" dirty="0" smtClean="0"/>
          </a:p>
          <a:p>
            <a:r>
              <a:rPr lang="en-US" dirty="0" smtClean="0"/>
              <a:t>How did your perspective as viewer or player contribute to the discussion/analysis?</a:t>
            </a:r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Bibliography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Hughes, J. </a:t>
            </a:r>
            <a:r>
              <a:rPr lang="en-US" dirty="0" err="1" smtClean="0"/>
              <a:t>Sharrock</a:t>
            </a:r>
            <a:r>
              <a:rPr lang="en-US" dirty="0" smtClean="0"/>
              <a:t>, W. Martin, P. </a:t>
            </a:r>
            <a:r>
              <a:rPr lang="en-US" i="1" dirty="0" smtClean="0"/>
              <a:t>Understanding Classical Sociology. </a:t>
            </a:r>
            <a:r>
              <a:rPr lang="en-US" dirty="0" smtClean="0"/>
              <a:t>Sage Publications, London, 2003.</a:t>
            </a:r>
          </a:p>
          <a:p>
            <a:r>
              <a:rPr lang="en-US" dirty="0" smtClean="0"/>
              <a:t>Leach, R. </a:t>
            </a:r>
            <a:r>
              <a:rPr lang="en-US" i="1" dirty="0" smtClean="0"/>
              <a:t>Theatre Studies: The Basics</a:t>
            </a:r>
            <a:r>
              <a:rPr lang="en-US" dirty="0" smtClean="0"/>
              <a:t>. </a:t>
            </a:r>
            <a:r>
              <a:rPr lang="en-US" dirty="0" err="1" smtClean="0"/>
              <a:t>Routledge</a:t>
            </a:r>
            <a:r>
              <a:rPr lang="en-US" dirty="0" smtClean="0"/>
              <a:t>, London, 2008.</a:t>
            </a:r>
          </a:p>
          <a:p>
            <a:r>
              <a:rPr lang="en-US" dirty="0" err="1" smtClean="0"/>
              <a:t>Solga</a:t>
            </a:r>
            <a:r>
              <a:rPr lang="en-US" dirty="0" smtClean="0"/>
              <a:t>, K. Theatre &amp; Feminism. Palgrave, London, 2016.</a:t>
            </a:r>
          </a:p>
          <a:p>
            <a:endParaRPr lang="en-US" dirty="0" smtClean="0"/>
          </a:p>
          <a:p>
            <a:r>
              <a:rPr lang="en-US" sz="2000" dirty="0" smtClean="0"/>
              <a:t>Image – Christmas </a:t>
            </a:r>
            <a:r>
              <a:rPr lang="en-US" sz="2000" dirty="0" smtClean="0"/>
              <a:t>Scene:</a:t>
            </a:r>
            <a:endParaRPr lang="en-US" sz="2000" dirty="0" smtClean="0"/>
          </a:p>
          <a:p>
            <a:r>
              <a:rPr lang="en-US" sz="2000" dirty="0" smtClean="0"/>
              <a:t>Available at: </a:t>
            </a:r>
            <a:r>
              <a:rPr lang="en-US" sz="2000" dirty="0" smtClean="0">
                <a:hlinkClick r:id="rId2"/>
              </a:rPr>
              <a:t>http://www.history.com/topics/christmas . Accessed 16/10/17</a:t>
            </a:r>
            <a:endParaRPr lang="en-US" sz="2000" dirty="0" smtClean="0"/>
          </a:p>
          <a:p>
            <a:r>
              <a:rPr lang="en-US" sz="2000" dirty="0" smtClean="0"/>
              <a:t>Definition of Relativism:</a:t>
            </a:r>
            <a:endParaRPr lang="en-US" sz="2000" dirty="0" smtClean="0"/>
          </a:p>
          <a:p>
            <a:r>
              <a:rPr lang="en-US" sz="2000" dirty="0" smtClean="0"/>
              <a:t>Available at: </a:t>
            </a:r>
            <a:r>
              <a:rPr lang="en-US" sz="2000" dirty="0" smtClean="0">
                <a:hlinkClick r:id="rId3"/>
              </a:rPr>
              <a:t>https://www.merriam-webster.com/dictionary/relativism Accessed 16/10/17</a:t>
            </a:r>
            <a:r>
              <a:rPr lang="en-US" sz="2000" dirty="0" smtClean="0"/>
              <a:t> </a:t>
            </a:r>
            <a:endParaRPr lang="en-US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1304</Words>
  <Application>Microsoft Office PowerPoint</Application>
  <PresentationFormat>Widescreen</PresentationFormat>
  <Paragraphs>195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Office Theme</vt:lpstr>
      <vt:lpstr>Theoretical Perspectives</vt:lpstr>
      <vt:lpstr>PowerPoint Presentation</vt:lpstr>
      <vt:lpstr>Scarily relevant</vt:lpstr>
      <vt:lpstr>Play and Creativity module work.</vt:lpstr>
      <vt:lpstr>Hughes et al - Sociology</vt:lpstr>
      <vt:lpstr>What do you see?</vt:lpstr>
      <vt:lpstr>What do you see?</vt:lpstr>
      <vt:lpstr>What do you see? Application to own work:</vt:lpstr>
      <vt:lpstr>What do you see? From our practical discussion:</vt:lpstr>
      <vt:lpstr>Feminist stance</vt:lpstr>
      <vt:lpstr>Feminist stance</vt:lpstr>
      <vt:lpstr>Feminist stance</vt:lpstr>
      <vt:lpstr>Male gaze</vt:lpstr>
      <vt:lpstr>Your turn</vt:lpstr>
      <vt:lpstr>Feminist research – specific </vt:lpstr>
      <vt:lpstr>Feminist research – specific </vt:lpstr>
      <vt:lpstr>Perspectives on the female</vt:lpstr>
      <vt:lpstr>Marxist stance</vt:lpstr>
      <vt:lpstr>Marx influence on sociology as a stance</vt:lpstr>
      <vt:lpstr>Nice easy quote:</vt:lpstr>
      <vt:lpstr>Scarily relevant</vt:lpstr>
      <vt:lpstr>Sociology</vt:lpstr>
      <vt:lpstr>Against Relativism </vt:lpstr>
      <vt:lpstr>Against Relativism </vt:lpstr>
      <vt:lpstr>Soap Opera</vt:lpstr>
      <vt:lpstr>Play and Creativity work.</vt:lpstr>
      <vt:lpstr>Bibliography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Theoretical Perspectives</dc:title>
  <dc:creator>Jonathan Pugh</dc:creator>
  <cp:lastModifiedBy>Jonathan Pugh</cp:lastModifiedBy>
  <cp:revision>11</cp:revision>
  <dcterms:created xsi:type="dcterms:W3CDTF">2017-10-17T21:27:32Z</dcterms:created>
  <dcterms:modified xsi:type="dcterms:W3CDTF">2017-10-19T09:16:48Z</dcterms:modified>
</cp:coreProperties>
</file>