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19"/>
  </p:notesMasterIdLst>
  <p:sldIdLst>
    <p:sldId id="276" r:id="rId2"/>
    <p:sldId id="302" r:id="rId3"/>
    <p:sldId id="303"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 id="301"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957" autoAdjust="0"/>
    <p:restoredTop sz="94660"/>
  </p:normalViewPr>
  <p:slideViewPr>
    <p:cSldViewPr snapToGrid="0" snapToObjects="1">
      <p:cViewPr varScale="1">
        <p:scale>
          <a:sx n="81" d="100"/>
          <a:sy n="81" d="100"/>
        </p:scale>
        <p:origin x="103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94634E-109E-4E61-AADF-90F948C9CB56}" type="datetimeFigureOut">
              <a:rPr lang="en-GB" smtClean="0"/>
              <a:t>08/11/2018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4E0D297-A2EA-4A53-A583-CEE8D65BC0F6}" type="slidenum">
              <a:rPr lang="en-GB" smtClean="0"/>
              <a:t>‹#›</a:t>
            </a:fld>
            <a:endParaRPr lang="en-GB"/>
          </a:p>
        </p:txBody>
      </p:sp>
    </p:spTree>
    <p:extLst>
      <p:ext uri="{BB962C8B-B14F-4D97-AF65-F5344CB8AC3E}">
        <p14:creationId xmlns:p14="http://schemas.microsoft.com/office/powerpoint/2010/main" val="827842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D03E81E-EB95-F144-B596-C4F87F1EBA72}" type="slidenum">
              <a:rPr lang="en-GB" smtClean="0"/>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4DB84EF-4677-D443-BA3E-63EE9BA84378}" type="datetimeFigureOut">
              <a:rPr lang="en-US" smtClean="0"/>
              <a:pPr/>
              <a:t>11/8/2018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ADB17E-0E35-604D-8BA3-57C07064C26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4DB84EF-4677-D443-BA3E-63EE9BA84378}" type="datetimeFigureOut">
              <a:rPr lang="en-US" smtClean="0"/>
              <a:pPr/>
              <a:t>11/8/2018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ADB17E-0E35-604D-8BA3-57C07064C26E}"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B84EF-4677-D443-BA3E-63EE9BA84378}" type="datetimeFigureOut">
              <a:rPr lang="en-US" smtClean="0"/>
              <a:pPr/>
              <a:t>11/8/2018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ADB17E-0E35-604D-8BA3-57C07064C26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4DB84EF-4677-D443-BA3E-63EE9BA84378}" type="datetimeFigureOut">
              <a:rPr lang="en-US" smtClean="0"/>
              <a:pPr/>
              <a:t>11/8/2018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ADB17E-0E35-604D-8BA3-57C07064C26E}"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4DB84EF-4677-D443-BA3E-63EE9BA84378}" type="datetimeFigureOut">
              <a:rPr lang="en-US" smtClean="0"/>
              <a:pPr/>
              <a:t>11/8/2018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ADB17E-0E35-604D-8BA3-57C07064C26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4DB84EF-4677-D443-BA3E-63EE9BA84378}" type="datetimeFigureOut">
              <a:rPr lang="en-US" smtClean="0"/>
              <a:pPr/>
              <a:t>11/8/2018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ADB17E-0E35-604D-8BA3-57C07064C26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74DB84EF-4677-D443-BA3E-63EE9BA84378}" type="datetimeFigureOut">
              <a:rPr lang="en-US" smtClean="0"/>
              <a:pPr/>
              <a:t>11/8/2018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ADB17E-0E35-604D-8BA3-57C07064C26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4DB84EF-4677-D443-BA3E-63EE9BA84378}" type="datetimeFigureOut">
              <a:rPr lang="en-US" smtClean="0"/>
              <a:pPr/>
              <a:t>11/8/2018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ADB17E-0E35-604D-8BA3-57C07064C26E}"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DB84EF-4677-D443-BA3E-63EE9BA84378}" type="datetimeFigureOut">
              <a:rPr lang="en-US" smtClean="0"/>
              <a:pPr/>
              <a:t>11/8/2018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ADB17E-0E35-604D-8BA3-57C07064C26E}"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4DB84EF-4677-D443-BA3E-63EE9BA84378}" type="datetimeFigureOut">
              <a:rPr lang="en-US" smtClean="0"/>
              <a:pPr/>
              <a:t>11/8/2018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ADB17E-0E35-604D-8BA3-57C07064C26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4DB84EF-4677-D443-BA3E-63EE9BA84378}" type="datetimeFigureOut">
              <a:rPr lang="en-US" smtClean="0"/>
              <a:pPr/>
              <a:t>11/8/2018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ADB17E-0E35-604D-8BA3-57C07064C26E}"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74DB84EF-4677-D443-BA3E-63EE9BA84378}" type="datetimeFigureOut">
              <a:rPr lang="en-US" smtClean="0"/>
              <a:pPr/>
              <a:t>11/8/2018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3ADB17E-0E35-604D-8BA3-57C07064C26E}"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23849" y="2982408"/>
            <a:ext cx="8228013" cy="1332155"/>
          </a:xfrm>
        </p:spPr>
        <p:txBody>
          <a:bodyPr>
            <a:normAutofit lnSpcReduction="10000"/>
          </a:bodyPr>
          <a:lstStyle/>
          <a:p>
            <a:r>
              <a:rPr lang="en-GB" sz="4000" dirty="0" smtClean="0">
                <a:solidFill>
                  <a:schemeClr val="bg1"/>
                </a:solidFill>
              </a:rPr>
              <a:t>The </a:t>
            </a:r>
            <a:r>
              <a:rPr lang="en-GB" sz="4000" i="1" dirty="0" smtClean="0">
                <a:solidFill>
                  <a:schemeClr val="bg1"/>
                </a:solidFill>
              </a:rPr>
              <a:t>Iliad</a:t>
            </a:r>
            <a:r>
              <a:rPr lang="en-GB" sz="4000" dirty="0" smtClean="0">
                <a:solidFill>
                  <a:schemeClr val="bg1"/>
                </a:solidFill>
              </a:rPr>
              <a:t> and </a:t>
            </a:r>
            <a:r>
              <a:rPr lang="en-GB" sz="4000" i="1" dirty="0" smtClean="0">
                <a:solidFill>
                  <a:schemeClr val="bg1"/>
                </a:solidFill>
              </a:rPr>
              <a:t>Odyssey</a:t>
            </a:r>
          </a:p>
          <a:p>
            <a:r>
              <a:rPr lang="en-GB" sz="4000" dirty="0" smtClean="0">
                <a:solidFill>
                  <a:schemeClr val="bg1"/>
                </a:solidFill>
              </a:rPr>
              <a:t>Using different approaches to texts</a:t>
            </a:r>
          </a:p>
        </p:txBody>
      </p:sp>
    </p:spTree>
    <p:extLst>
      <p:ext uri="{BB962C8B-B14F-4D97-AF65-F5344CB8AC3E}">
        <p14:creationId xmlns:p14="http://schemas.microsoft.com/office/powerpoint/2010/main" val="284237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what methods and strategies can we use to work through a text?</a:t>
            </a:r>
          </a:p>
          <a:p>
            <a:r>
              <a:rPr lang="en-GB" dirty="0" smtClean="0"/>
              <a:t>We will look at the </a:t>
            </a:r>
            <a:r>
              <a:rPr lang="en-GB" i="1" dirty="0" smtClean="0"/>
              <a:t>Iliad</a:t>
            </a:r>
            <a:r>
              <a:rPr lang="en-GB" dirty="0" smtClean="0"/>
              <a:t> (Bk. 6) through a lens focussed on </a:t>
            </a:r>
            <a:r>
              <a:rPr lang="en-GB" dirty="0" smtClean="0"/>
              <a:t>gender.</a:t>
            </a:r>
            <a:endParaRPr lang="en-GB" dirty="0"/>
          </a:p>
        </p:txBody>
      </p:sp>
      <p:sp>
        <p:nvSpPr>
          <p:cNvPr id="3" name="Title 2"/>
          <p:cNvSpPr>
            <a:spLocks noGrp="1"/>
          </p:cNvSpPr>
          <p:nvPr>
            <p:ph type="title"/>
          </p:nvPr>
        </p:nvSpPr>
        <p:spPr/>
        <p:txBody>
          <a:bodyPr/>
          <a:lstStyle/>
          <a:p>
            <a:r>
              <a:rPr lang="en-GB" dirty="0" smtClean="0"/>
              <a:t>What are we doing?</a:t>
            </a:r>
            <a:endParaRPr lang="en-GB" dirty="0"/>
          </a:p>
        </p:txBody>
      </p:sp>
    </p:spTree>
    <p:extLst>
      <p:ext uri="{BB962C8B-B14F-4D97-AF65-F5344CB8AC3E}">
        <p14:creationId xmlns:p14="http://schemas.microsoft.com/office/powerpoint/2010/main" val="3294387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425" y="274638"/>
            <a:ext cx="3830638" cy="882650"/>
          </a:xfrm>
        </p:spPr>
        <p:txBody>
          <a:bodyPr rtlCol="0">
            <a:normAutofit fontScale="90000"/>
          </a:bodyPr>
          <a:lstStyle/>
          <a:p>
            <a:pPr fontAlgn="auto">
              <a:spcAft>
                <a:spcPts val="0"/>
              </a:spcAft>
              <a:defRPr/>
            </a:pPr>
            <a:r>
              <a:rPr lang="en-GB" dirty="0" smtClean="0">
                <a:ea typeface="+mj-ea"/>
                <a:cs typeface="+mj-cs"/>
              </a:rPr>
              <a:t>Male and Female</a:t>
            </a:r>
            <a:endParaRPr lang="en-GB" dirty="0">
              <a:ea typeface="+mj-ea"/>
              <a:cs typeface="+mj-cs"/>
            </a:endParaRPr>
          </a:p>
        </p:txBody>
      </p:sp>
      <p:sp>
        <p:nvSpPr>
          <p:cNvPr id="3" name="Content Placeholder 2"/>
          <p:cNvSpPr>
            <a:spLocks noGrp="1"/>
          </p:cNvSpPr>
          <p:nvPr>
            <p:ph sz="quarter" idx="13"/>
          </p:nvPr>
        </p:nvSpPr>
        <p:spPr>
          <a:xfrm>
            <a:off x="225425" y="1916832"/>
            <a:ext cx="3584575" cy="4209331"/>
          </a:xfrm>
        </p:spPr>
        <p:txBody>
          <a:bodyPr rtlCol="0">
            <a:normAutofit lnSpcReduction="10000"/>
          </a:bodyPr>
          <a:lstStyle/>
          <a:p>
            <a:pPr fontAlgn="auto">
              <a:spcAft>
                <a:spcPts val="0"/>
              </a:spcAft>
              <a:buFont typeface="Arial"/>
              <a:buChar char="•"/>
              <a:defRPr/>
            </a:pPr>
            <a:r>
              <a:rPr lang="en-GB" dirty="0" smtClean="0">
                <a:ea typeface="+mn-ea"/>
                <a:cs typeface="+mn-cs"/>
              </a:rPr>
              <a:t>The Greek world was divided clearly in male and female sphere of responsibility/influence/power</a:t>
            </a:r>
          </a:p>
          <a:p>
            <a:pPr lvl="1">
              <a:buFont typeface="Arial"/>
              <a:buChar char="•"/>
              <a:defRPr/>
            </a:pPr>
            <a:r>
              <a:rPr lang="en-GB" smtClean="0"/>
              <a:t>Coming up: discussion </a:t>
            </a:r>
            <a:r>
              <a:rPr lang="en-GB" dirty="0" smtClean="0"/>
              <a:t>of female attendance at the Great </a:t>
            </a:r>
            <a:r>
              <a:rPr lang="en-GB" dirty="0" err="1" smtClean="0"/>
              <a:t>Dionysia</a:t>
            </a:r>
            <a:endParaRPr lang="en-GB" dirty="0" smtClean="0">
              <a:ea typeface="+mn-ea"/>
              <a:cs typeface="+mn-cs"/>
            </a:endParaRPr>
          </a:p>
          <a:p>
            <a:pPr fontAlgn="auto">
              <a:spcAft>
                <a:spcPts val="0"/>
              </a:spcAft>
              <a:buFont typeface="Arial"/>
              <a:buChar char="•"/>
              <a:defRPr/>
            </a:pPr>
            <a:r>
              <a:rPr lang="en-GB" dirty="0" smtClean="0">
                <a:ea typeface="+mn-ea"/>
                <a:cs typeface="+mn-cs"/>
              </a:rPr>
              <a:t>Literature and drama were ways to explore and affirm these norms, just as they are today</a:t>
            </a:r>
          </a:p>
          <a:p>
            <a:pPr fontAlgn="auto">
              <a:spcAft>
                <a:spcPts val="0"/>
              </a:spcAft>
              <a:buFont typeface="Arial"/>
              <a:buNone/>
              <a:defRPr/>
            </a:pPr>
            <a:endParaRPr lang="en-GB" i="1" dirty="0" smtClean="0">
              <a:ea typeface="+mn-ea"/>
              <a:cs typeface="+mn-cs"/>
            </a:endParaRPr>
          </a:p>
        </p:txBody>
      </p:sp>
      <p:pic>
        <p:nvPicPr>
          <p:cNvPr id="20484" name="Content Placeholder 4" descr="Amasis Lekythos.jpg"/>
          <p:cNvPicPr>
            <a:picLocks noGrp="1" noChangeAspect="1"/>
          </p:cNvPicPr>
          <p:nvPr>
            <p:ph sz="quarter" idx="14"/>
          </p:nvPr>
        </p:nvPicPr>
        <p:blipFill>
          <a:blip r:embed="rId2"/>
          <a:srcRect/>
          <a:stretch>
            <a:fillRect/>
          </a:stretch>
        </p:blipFill>
        <p:spPr>
          <a:xfrm>
            <a:off x="4287838" y="0"/>
            <a:ext cx="4856162" cy="6858000"/>
          </a:xfrm>
        </p:spPr>
      </p:pic>
    </p:spTree>
    <p:extLst>
      <p:ext uri="{BB962C8B-B14F-4D97-AF65-F5344CB8AC3E}">
        <p14:creationId xmlns:p14="http://schemas.microsoft.com/office/powerpoint/2010/main" val="33878996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564904"/>
            <a:ext cx="8640960" cy="3909048"/>
          </a:xfrm>
        </p:spPr>
        <p:txBody>
          <a:bodyPr>
            <a:normAutofit fontScale="92500" lnSpcReduction="10000"/>
          </a:bodyPr>
          <a:lstStyle/>
          <a:p>
            <a:r>
              <a:rPr lang="en-GB" dirty="0" smtClean="0"/>
              <a:t>Lines 1-236 focus on </a:t>
            </a:r>
            <a:r>
              <a:rPr lang="en-GB" dirty="0" err="1" smtClean="0"/>
              <a:t>Diomedes</a:t>
            </a:r>
            <a:r>
              <a:rPr lang="en-GB" dirty="0" smtClean="0"/>
              <a:t> in battle</a:t>
            </a:r>
          </a:p>
          <a:p>
            <a:r>
              <a:rPr lang="en-GB" dirty="0" smtClean="0"/>
              <a:t>237 </a:t>
            </a:r>
            <a:r>
              <a:rPr lang="en-GB" dirty="0" err="1" smtClean="0"/>
              <a:t>onw</a:t>
            </a:r>
            <a:r>
              <a:rPr lang="en-GB" dirty="0" smtClean="0"/>
              <a:t>.: Hector’s return to the homes of Troy; he meets</a:t>
            </a:r>
          </a:p>
          <a:p>
            <a:pPr lvl="1"/>
            <a:r>
              <a:rPr lang="en-GB" sz="2200" dirty="0" smtClean="0"/>
              <a:t>Wives of other soldiers eager for news</a:t>
            </a:r>
          </a:p>
          <a:p>
            <a:pPr lvl="1"/>
            <a:r>
              <a:rPr lang="en-GB" sz="2200" dirty="0" smtClean="0"/>
              <a:t>His mother Hecuba, who wants to look after him and bring him wine; Hector asks her to see to the sacrificial robes of Athena, together with her ladies in waiting</a:t>
            </a:r>
          </a:p>
          <a:p>
            <a:pPr lvl="1"/>
            <a:r>
              <a:rPr lang="en-GB" sz="2200" dirty="0" smtClean="0"/>
              <a:t>Helen and Paris (removed by Aphrodite from the fight with Menelaus and for whom Hector is looking)</a:t>
            </a:r>
          </a:p>
          <a:p>
            <a:pPr lvl="1">
              <a:buNone/>
            </a:pPr>
            <a:r>
              <a:rPr lang="en-GB" sz="2200" dirty="0" smtClean="0"/>
              <a:t>	‘</a:t>
            </a:r>
            <a:r>
              <a:rPr lang="en-GB" sz="2200" i="1" dirty="0" smtClean="0"/>
              <a:t>He found the man in his chamber busy with his splendid armour, the corselet and the shield, and turning in his hands the curved bow, while Helen of Argos was sitting among her attendant women directing the magnificent work done by her handmaidens</a:t>
            </a:r>
            <a:r>
              <a:rPr lang="en-GB" sz="2200" dirty="0" smtClean="0"/>
              <a:t>.’ (</a:t>
            </a:r>
            <a:r>
              <a:rPr lang="en-GB" sz="2200" dirty="0" err="1" smtClean="0"/>
              <a:t>Hom</a:t>
            </a:r>
            <a:r>
              <a:rPr lang="en-GB" sz="2200" dirty="0" smtClean="0"/>
              <a:t>. </a:t>
            </a:r>
            <a:r>
              <a:rPr lang="en-GB" sz="2200" i="1" dirty="0" smtClean="0"/>
              <a:t>Il</a:t>
            </a:r>
            <a:r>
              <a:rPr lang="en-GB" sz="2200" dirty="0" smtClean="0"/>
              <a:t>. 6.321-324</a:t>
            </a:r>
            <a:r>
              <a:rPr lang="en-GB" dirty="0" smtClean="0"/>
              <a:t>)</a:t>
            </a:r>
          </a:p>
          <a:p>
            <a:pPr lvl="1"/>
            <a:endParaRPr lang="en-GB" dirty="0" smtClean="0"/>
          </a:p>
          <a:p>
            <a:pPr lvl="1"/>
            <a:endParaRPr lang="en-GB" dirty="0" smtClean="0"/>
          </a:p>
          <a:p>
            <a:pPr lvl="1"/>
            <a:endParaRPr lang="en-GB" dirty="0" smtClean="0"/>
          </a:p>
          <a:p>
            <a:endParaRPr lang="en-GB" dirty="0"/>
          </a:p>
        </p:txBody>
      </p:sp>
      <p:sp>
        <p:nvSpPr>
          <p:cNvPr id="2" name="Title 1"/>
          <p:cNvSpPr>
            <a:spLocks noGrp="1"/>
          </p:cNvSpPr>
          <p:nvPr>
            <p:ph type="title"/>
          </p:nvPr>
        </p:nvSpPr>
        <p:spPr>
          <a:xfrm>
            <a:off x="457200" y="476672"/>
            <a:ext cx="8363272" cy="864096"/>
          </a:xfrm>
        </p:spPr>
        <p:txBody>
          <a:bodyPr>
            <a:normAutofit/>
          </a:bodyPr>
          <a:lstStyle/>
          <a:p>
            <a:r>
              <a:rPr lang="en-GB" dirty="0" smtClean="0"/>
              <a:t>A Gender Sensitive Reading: Iliad 6</a:t>
            </a:r>
            <a:endParaRPr lang="en-GB" dirty="0"/>
          </a:p>
        </p:txBody>
      </p:sp>
    </p:spTree>
    <p:extLst>
      <p:ext uri="{BB962C8B-B14F-4D97-AF65-F5344CB8AC3E}">
        <p14:creationId xmlns:p14="http://schemas.microsoft.com/office/powerpoint/2010/main" val="3350196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564904"/>
            <a:ext cx="8640960" cy="3909048"/>
          </a:xfrm>
        </p:spPr>
        <p:txBody>
          <a:bodyPr>
            <a:normAutofit fontScale="77500" lnSpcReduction="20000"/>
          </a:bodyPr>
          <a:lstStyle/>
          <a:p>
            <a:r>
              <a:rPr lang="en-GB" dirty="0"/>
              <a:t>In </a:t>
            </a:r>
            <a:r>
              <a:rPr lang="en-GB" i="1" dirty="0"/>
              <a:t>Iliad</a:t>
            </a:r>
            <a:r>
              <a:rPr lang="en-GB" dirty="0"/>
              <a:t> 6, we move from the male sphere of the battlefield to the household dominion of the Trojan women:</a:t>
            </a:r>
          </a:p>
          <a:p>
            <a:pPr lvl="1"/>
            <a:r>
              <a:rPr lang="en-GB" dirty="0"/>
              <a:t>Hecuba offering refreshments</a:t>
            </a:r>
          </a:p>
          <a:p>
            <a:pPr lvl="1"/>
            <a:r>
              <a:rPr lang="en-GB" dirty="0"/>
              <a:t>Helen working wool with her maids in </a:t>
            </a:r>
            <a:r>
              <a:rPr lang="en-GB" dirty="0" smtClean="0"/>
              <a:t>waiting, supervising servants</a:t>
            </a:r>
            <a:endParaRPr lang="en-GB" dirty="0"/>
          </a:p>
          <a:p>
            <a:pPr lvl="1"/>
            <a:r>
              <a:rPr lang="en-GB" dirty="0"/>
              <a:t>It is clear that Hector does not belong properly there</a:t>
            </a:r>
            <a:r>
              <a:rPr lang="en-GB" dirty="0" smtClean="0"/>
              <a:t>:</a:t>
            </a:r>
          </a:p>
          <a:p>
            <a:pPr lvl="1"/>
            <a:endParaRPr lang="en-GB" dirty="0"/>
          </a:p>
          <a:p>
            <a:r>
              <a:rPr lang="en-GB" dirty="0" smtClean="0"/>
              <a:t>Hecuba: ‘Why then, child, have you come here and </a:t>
            </a:r>
            <a:r>
              <a:rPr lang="en-GB" u="sng" dirty="0" smtClean="0"/>
              <a:t>left behind</a:t>
            </a:r>
            <a:r>
              <a:rPr lang="en-GB" dirty="0" smtClean="0"/>
              <a:t> the bold battle?’</a:t>
            </a:r>
          </a:p>
          <a:p>
            <a:r>
              <a:rPr lang="en-GB" dirty="0" smtClean="0"/>
              <a:t>Hector: declines wine, ‘for fear </a:t>
            </a:r>
            <a:r>
              <a:rPr lang="en-GB" u="sng" dirty="0" smtClean="0"/>
              <a:t>you</a:t>
            </a:r>
            <a:r>
              <a:rPr lang="en-GB" dirty="0" smtClean="0"/>
              <a:t> stagger my strength and </a:t>
            </a:r>
            <a:r>
              <a:rPr lang="en-GB" u="sng" dirty="0" smtClean="0"/>
              <a:t>make me forget my courage</a:t>
            </a:r>
            <a:r>
              <a:rPr lang="en-GB" dirty="0" smtClean="0"/>
              <a:t>’</a:t>
            </a:r>
          </a:p>
          <a:p>
            <a:r>
              <a:rPr lang="en-GB" dirty="0" smtClean="0"/>
              <a:t>[…] the house of </a:t>
            </a:r>
            <a:r>
              <a:rPr lang="en-GB" dirty="0" err="1" smtClean="0"/>
              <a:t>Alexandros</a:t>
            </a:r>
            <a:r>
              <a:rPr lang="en-GB" dirty="0" smtClean="0"/>
              <a:t>, a </a:t>
            </a:r>
            <a:r>
              <a:rPr lang="en-GB" u="sng" dirty="0" smtClean="0"/>
              <a:t>splendid</a:t>
            </a:r>
            <a:r>
              <a:rPr lang="en-GB" dirty="0" smtClean="0"/>
              <a:t> place […] </a:t>
            </a:r>
            <a:r>
              <a:rPr lang="en-GB" u="sng" dirty="0" smtClean="0"/>
              <a:t>a sleeping room and a hall and a courtyard </a:t>
            </a:r>
            <a:r>
              <a:rPr lang="en-GB" dirty="0" smtClean="0"/>
              <a:t>[…] entered Hector, in his hand holding an </a:t>
            </a:r>
            <a:r>
              <a:rPr lang="en-GB" u="sng" dirty="0" smtClean="0"/>
              <a:t>eleven-cubit long spear</a:t>
            </a:r>
            <a:endParaRPr lang="en-GB" u="sng" dirty="0"/>
          </a:p>
          <a:p>
            <a:r>
              <a:rPr lang="en-GB" dirty="0" smtClean="0"/>
              <a:t>Hector scolds Paris: ‘you have scolded me </a:t>
            </a:r>
            <a:r>
              <a:rPr lang="en-GB" u="sng" dirty="0" smtClean="0"/>
              <a:t>rightly</a:t>
            </a:r>
            <a:r>
              <a:rPr lang="en-GB" dirty="0" smtClean="0"/>
              <a:t> […] it was not so much in coldness […] that I sat in my room, but </a:t>
            </a:r>
            <a:r>
              <a:rPr lang="en-GB" u="sng" dirty="0" smtClean="0"/>
              <a:t>I wished to give myself over to sorrow.</a:t>
            </a:r>
          </a:p>
        </p:txBody>
      </p:sp>
      <p:sp>
        <p:nvSpPr>
          <p:cNvPr id="2" name="Title 1"/>
          <p:cNvSpPr>
            <a:spLocks noGrp="1"/>
          </p:cNvSpPr>
          <p:nvPr>
            <p:ph type="title"/>
          </p:nvPr>
        </p:nvSpPr>
        <p:spPr>
          <a:xfrm>
            <a:off x="251520" y="548680"/>
            <a:ext cx="8640960" cy="796908"/>
          </a:xfrm>
        </p:spPr>
        <p:txBody>
          <a:bodyPr>
            <a:normAutofit/>
          </a:bodyPr>
          <a:lstStyle/>
          <a:p>
            <a:r>
              <a:rPr lang="en-GB" dirty="0" smtClean="0"/>
              <a:t>Hector out of Place; Unmanly Paris</a:t>
            </a:r>
            <a:endParaRPr lang="en-GB" dirty="0"/>
          </a:p>
        </p:txBody>
      </p:sp>
    </p:spTree>
    <p:extLst>
      <p:ext uri="{BB962C8B-B14F-4D97-AF65-F5344CB8AC3E}">
        <p14:creationId xmlns:p14="http://schemas.microsoft.com/office/powerpoint/2010/main" val="2728709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564904"/>
            <a:ext cx="8640960" cy="3909048"/>
          </a:xfrm>
        </p:spPr>
        <p:txBody>
          <a:bodyPr>
            <a:normAutofit fontScale="92500" lnSpcReduction="10000"/>
          </a:bodyPr>
          <a:lstStyle/>
          <a:p>
            <a:r>
              <a:rPr lang="en-GB" dirty="0" smtClean="0"/>
              <a:t>Paris: ‘But just now with soft words my wife was winning me over and urging me into the fight [...]’</a:t>
            </a:r>
          </a:p>
          <a:p>
            <a:pPr lvl="1"/>
            <a:r>
              <a:rPr lang="en-GB" dirty="0" smtClean="0"/>
              <a:t>Giving over to feelings, and to a wife?</a:t>
            </a:r>
          </a:p>
          <a:p>
            <a:r>
              <a:rPr lang="en-GB" dirty="0" smtClean="0"/>
              <a:t>Helen, of Paris: ‘I wish I had been the wife of a better man than this is […]’</a:t>
            </a:r>
          </a:p>
          <a:p>
            <a:pPr lvl="1"/>
            <a:r>
              <a:rPr lang="en-GB" dirty="0" smtClean="0"/>
              <a:t>The dubiousness of Paris’ manliness flagged up for the audience</a:t>
            </a:r>
          </a:p>
          <a:p>
            <a:r>
              <a:rPr lang="en-GB" dirty="0" smtClean="0"/>
              <a:t>Hector: ‘Do not, Helen, make me sit with you, though you love me. […] Already my heart is hastening me to defend the Trojans [‘send Paris after me, please’] for I am going first to my </a:t>
            </a:r>
            <a:r>
              <a:rPr lang="en-GB" u="sng" dirty="0" smtClean="0"/>
              <a:t>own</a:t>
            </a:r>
            <a:r>
              <a:rPr lang="en-GB" dirty="0" smtClean="0"/>
              <a:t> house, so I can </a:t>
            </a:r>
            <a:r>
              <a:rPr lang="en-GB" u="sng" dirty="0" smtClean="0"/>
              <a:t>visit</a:t>
            </a:r>
            <a:r>
              <a:rPr lang="en-GB" dirty="0" smtClean="0"/>
              <a:t> my own people, my beloved wife and my son, who is little […]</a:t>
            </a:r>
          </a:p>
          <a:p>
            <a:pPr lvl="1"/>
            <a:r>
              <a:rPr lang="en-GB" dirty="0" smtClean="0"/>
              <a:t>Secure connection, but also clear division of gender spheres</a:t>
            </a:r>
          </a:p>
          <a:p>
            <a:pPr lvl="1"/>
            <a:endParaRPr lang="en-GB" dirty="0" smtClean="0"/>
          </a:p>
          <a:p>
            <a:endParaRPr lang="en-GB" dirty="0"/>
          </a:p>
        </p:txBody>
      </p:sp>
      <p:sp>
        <p:nvSpPr>
          <p:cNvPr id="2" name="Title 1"/>
          <p:cNvSpPr>
            <a:spLocks noGrp="1"/>
          </p:cNvSpPr>
          <p:nvPr>
            <p:ph type="title"/>
          </p:nvPr>
        </p:nvSpPr>
        <p:spPr>
          <a:xfrm>
            <a:off x="755576" y="620688"/>
            <a:ext cx="7467600" cy="725470"/>
          </a:xfrm>
        </p:spPr>
        <p:txBody>
          <a:bodyPr>
            <a:normAutofit fontScale="90000"/>
          </a:bodyPr>
          <a:lstStyle/>
          <a:p>
            <a:r>
              <a:rPr lang="en-GB" dirty="0" smtClean="0"/>
              <a:t>Hector Out of Place</a:t>
            </a:r>
            <a:endParaRPr lang="en-GB" dirty="0"/>
          </a:p>
        </p:txBody>
      </p:sp>
    </p:spTree>
    <p:extLst>
      <p:ext uri="{BB962C8B-B14F-4D97-AF65-F5344CB8AC3E}">
        <p14:creationId xmlns:p14="http://schemas.microsoft.com/office/powerpoint/2010/main" val="4101554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556792"/>
            <a:ext cx="8784976" cy="4247317"/>
          </a:xfrm>
          <a:prstGeom prst="rect">
            <a:avLst/>
          </a:prstGeom>
        </p:spPr>
        <p:txBody>
          <a:bodyPr wrap="square">
            <a:spAutoFit/>
          </a:bodyPr>
          <a:lstStyle/>
          <a:p>
            <a:pPr algn="just"/>
            <a:r>
              <a:rPr lang="en-GB" dirty="0" smtClean="0">
                <a:solidFill>
                  <a:srgbClr val="002060"/>
                </a:solidFill>
              </a:rPr>
              <a:t>So speaking Hector of the shining helm departed and in speed made his way to his own well-established dwelling, but failed to find in the house Andromache of the white arms; for she, with the child, and followed by one fair-robed attendant, had taken her place on the tower in lamentation and tearful. When he saw no sign of his perfect wife within the house, Hector stopped in his way on the threshold and spoke among the handmaidens: ‘Come then, tell me truthfully as you may, handmaidens: where has Andromache of the white arms gone? Is she with any of the sisters of her lord or the wives of his brothers? Or has she gone to the house of Athena, where all other lovely-haired women of Troy propitiate the grim goddess?’ Then in turn the hard-working housekeeper gave him an answer: ‘Hector, since you have urged me to tell you the truth, she is not with any of the sisters of her lord or the wives of her brothers, nor has she gone to the house of Athena, where all the other lovely-haired women of Troy propitiate the grim goddess, but she has gone to the great bastion of Ilion, because she heard that the Trojans were losing, and great grew the strength of the </a:t>
            </a:r>
            <a:r>
              <a:rPr lang="en-GB" dirty="0" err="1" smtClean="0">
                <a:solidFill>
                  <a:srgbClr val="002060"/>
                </a:solidFill>
              </a:rPr>
              <a:t>Achaians</a:t>
            </a:r>
            <a:r>
              <a:rPr lang="en-GB" dirty="0" smtClean="0">
                <a:solidFill>
                  <a:srgbClr val="002060"/>
                </a:solidFill>
              </a:rPr>
              <a:t>. Therefore she has gone in speed to the wall, like a woman gone mad, and a nurse attending carries the baby.’</a:t>
            </a:r>
            <a:endParaRPr lang="en-GB" dirty="0">
              <a:solidFill>
                <a:srgbClr val="002060"/>
              </a:solidFill>
            </a:endParaRPr>
          </a:p>
        </p:txBody>
      </p:sp>
    </p:spTree>
    <p:extLst>
      <p:ext uri="{BB962C8B-B14F-4D97-AF65-F5344CB8AC3E}">
        <p14:creationId xmlns:p14="http://schemas.microsoft.com/office/powerpoint/2010/main" val="4122318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492896"/>
            <a:ext cx="8691736" cy="3909048"/>
          </a:xfrm>
        </p:spPr>
        <p:txBody>
          <a:bodyPr>
            <a:normAutofit fontScale="92500"/>
          </a:bodyPr>
          <a:lstStyle/>
          <a:p>
            <a:pPr algn="just"/>
            <a:r>
              <a:rPr lang="en-GB" dirty="0" smtClean="0"/>
              <a:t>First, note how different Hector’s house is described ‘well-established dwelling’ – no frills – as compared to Paris’ ‘splendid palace’</a:t>
            </a:r>
          </a:p>
          <a:p>
            <a:pPr algn="just"/>
            <a:r>
              <a:rPr lang="en-GB" dirty="0" smtClean="0"/>
              <a:t>Secondly, note that the home is where Hector expects to find Andromache: ‘failed to find’, and that the ‘perfect wife’ should normally be ‘within the house’, ‘Andromache of the white arms’ – no tan, normally inside, that she keeps a ‘</a:t>
            </a:r>
            <a:r>
              <a:rPr lang="en-GB" i="1" dirty="0" smtClean="0"/>
              <a:t>hard-working</a:t>
            </a:r>
            <a:r>
              <a:rPr lang="en-GB" dirty="0" smtClean="0"/>
              <a:t> housekeeper’</a:t>
            </a:r>
          </a:p>
          <a:p>
            <a:pPr algn="just"/>
            <a:r>
              <a:rPr lang="en-GB" dirty="0" smtClean="0"/>
              <a:t>Thirdly, if she’s out, Andromache would normally be at the house of another wife, or in the temple</a:t>
            </a:r>
          </a:p>
          <a:p>
            <a:pPr algn="just"/>
            <a:r>
              <a:rPr lang="en-GB" dirty="0" smtClean="0"/>
              <a:t>When she deviates from this, she is described as ‘a woman gone mad’</a:t>
            </a:r>
          </a:p>
          <a:p>
            <a:endParaRPr lang="en-GB" dirty="0" smtClean="0"/>
          </a:p>
          <a:p>
            <a:endParaRPr lang="en-GB" dirty="0"/>
          </a:p>
        </p:txBody>
      </p:sp>
      <p:sp>
        <p:nvSpPr>
          <p:cNvPr id="2" name="Title 1"/>
          <p:cNvSpPr>
            <a:spLocks noGrp="1"/>
          </p:cNvSpPr>
          <p:nvPr>
            <p:ph type="title"/>
          </p:nvPr>
        </p:nvSpPr>
        <p:spPr>
          <a:xfrm>
            <a:off x="251520" y="548680"/>
            <a:ext cx="8640960" cy="939784"/>
          </a:xfrm>
        </p:spPr>
        <p:txBody>
          <a:bodyPr>
            <a:normAutofit/>
          </a:bodyPr>
          <a:lstStyle/>
          <a:p>
            <a:r>
              <a:rPr lang="en-GB" dirty="0" smtClean="0"/>
              <a:t>A Temporary reversal: Andromache</a:t>
            </a:r>
            <a:endParaRPr lang="en-GB" dirty="0"/>
          </a:p>
        </p:txBody>
      </p:sp>
    </p:spTree>
    <p:extLst>
      <p:ext uri="{BB962C8B-B14F-4D97-AF65-F5344CB8AC3E}">
        <p14:creationId xmlns:p14="http://schemas.microsoft.com/office/powerpoint/2010/main" val="3097241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564904"/>
            <a:ext cx="8640960" cy="3909048"/>
          </a:xfrm>
        </p:spPr>
        <p:txBody>
          <a:bodyPr>
            <a:normAutofit fontScale="92500" lnSpcReduction="20000"/>
          </a:bodyPr>
          <a:lstStyle/>
          <a:p>
            <a:pPr marL="0" indent="0" algn="just">
              <a:buNone/>
            </a:pPr>
            <a:r>
              <a:rPr lang="en-GB" dirty="0" smtClean="0"/>
              <a:t>[…] and Hector hastened from his home […]. So as he had come to the gates on his way through the great city, the </a:t>
            </a:r>
            <a:r>
              <a:rPr lang="en-GB" dirty="0" err="1" smtClean="0"/>
              <a:t>Skaian</a:t>
            </a:r>
            <a:r>
              <a:rPr lang="en-GB" dirty="0" smtClean="0"/>
              <a:t> </a:t>
            </a:r>
            <a:r>
              <a:rPr lang="en-GB" u="sng" dirty="0" smtClean="0"/>
              <a:t>gates</a:t>
            </a:r>
            <a:r>
              <a:rPr lang="en-GB" dirty="0" smtClean="0"/>
              <a:t>, whereby he would </a:t>
            </a:r>
            <a:r>
              <a:rPr lang="en-GB" u="sng" dirty="0" smtClean="0"/>
              <a:t>issue into the plain</a:t>
            </a:r>
            <a:r>
              <a:rPr lang="en-GB" dirty="0" smtClean="0"/>
              <a:t>, there at last his own generous wife came running to meet him, Andromache. […] She came to him there, and beside her went an attendant carrying the boy […] a little child only, a baby. […] Hector smiled in </a:t>
            </a:r>
            <a:r>
              <a:rPr lang="en-GB" u="sng" dirty="0" smtClean="0"/>
              <a:t>silence</a:t>
            </a:r>
            <a:r>
              <a:rPr lang="en-GB" dirty="0" smtClean="0"/>
              <a:t> as he looked on his son, but she, Andromache, stood close beside him, letting her tears fall. […] Hector, thus you are father to me, and my honoured mother, you are my brother, and you it is who are my young husband. Please take pity on me, stay </a:t>
            </a:r>
            <a:r>
              <a:rPr lang="en-GB" u="sng" dirty="0" smtClean="0"/>
              <a:t>here on the rampart</a:t>
            </a:r>
            <a:r>
              <a:rPr lang="en-GB" dirty="0" smtClean="0"/>
              <a:t>, that you may not leave your child an orphan, your wife a widow, but draw your people up by the fig tree, there where the city is </a:t>
            </a:r>
            <a:r>
              <a:rPr lang="en-GB" dirty="0" err="1" smtClean="0"/>
              <a:t>openest</a:t>
            </a:r>
            <a:r>
              <a:rPr lang="en-GB" dirty="0" smtClean="0"/>
              <a:t> to attack, and where the wall may be mounted.</a:t>
            </a:r>
            <a:endParaRPr lang="en-GB" dirty="0"/>
          </a:p>
        </p:txBody>
      </p:sp>
      <p:sp>
        <p:nvSpPr>
          <p:cNvPr id="2" name="Title 1"/>
          <p:cNvSpPr>
            <a:spLocks noGrp="1"/>
          </p:cNvSpPr>
          <p:nvPr>
            <p:ph type="title"/>
          </p:nvPr>
        </p:nvSpPr>
        <p:spPr>
          <a:xfrm>
            <a:off x="838200" y="274638"/>
            <a:ext cx="7467600" cy="939784"/>
          </a:xfrm>
        </p:spPr>
        <p:txBody>
          <a:bodyPr/>
          <a:lstStyle/>
          <a:p>
            <a:r>
              <a:rPr lang="en-GB" dirty="0" smtClean="0"/>
              <a:t>Hector and Andromache</a:t>
            </a:r>
            <a:endParaRPr lang="en-GB" dirty="0"/>
          </a:p>
        </p:txBody>
      </p:sp>
    </p:spTree>
    <p:extLst>
      <p:ext uri="{BB962C8B-B14F-4D97-AF65-F5344CB8AC3E}">
        <p14:creationId xmlns:p14="http://schemas.microsoft.com/office/powerpoint/2010/main" val="923144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ndromache Hector.jpg"/>
          <p:cNvPicPr>
            <a:picLocks noGrp="1" noChangeAspect="1"/>
          </p:cNvPicPr>
          <p:nvPr>
            <p:ph idx="1"/>
          </p:nvPr>
        </p:nvPicPr>
        <p:blipFill>
          <a:blip r:embed="rId2" cstate="print"/>
          <a:stretch>
            <a:fillRect/>
          </a:stretch>
        </p:blipFill>
        <p:spPr>
          <a:xfrm>
            <a:off x="1187450" y="1808162"/>
            <a:ext cx="6769100" cy="4457700"/>
          </a:xfrm>
        </p:spPr>
      </p:pic>
      <p:sp>
        <p:nvSpPr>
          <p:cNvPr id="2" name="Title 1"/>
          <p:cNvSpPr>
            <a:spLocks noGrp="1"/>
          </p:cNvSpPr>
          <p:nvPr>
            <p:ph type="title"/>
          </p:nvPr>
        </p:nvSpPr>
        <p:spPr/>
        <p:txBody>
          <a:bodyPr/>
          <a:lstStyle/>
          <a:p>
            <a:r>
              <a:rPr lang="en-GB" dirty="0" smtClean="0"/>
              <a:t>Hector and Andromache</a:t>
            </a:r>
            <a:endParaRPr lang="en-GB" dirty="0"/>
          </a:p>
        </p:txBody>
      </p:sp>
    </p:spTree>
    <p:extLst>
      <p:ext uri="{BB962C8B-B14F-4D97-AF65-F5344CB8AC3E}">
        <p14:creationId xmlns:p14="http://schemas.microsoft.com/office/powerpoint/2010/main" val="4272413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060848"/>
            <a:ext cx="8712968" cy="4413104"/>
          </a:xfrm>
        </p:spPr>
        <p:txBody>
          <a:bodyPr>
            <a:normAutofit fontScale="92500" lnSpcReduction="10000"/>
          </a:bodyPr>
          <a:lstStyle/>
          <a:p>
            <a:r>
              <a:rPr lang="en-GB" dirty="0" smtClean="0"/>
              <a:t>Hector’s silence</a:t>
            </a:r>
          </a:p>
          <a:p>
            <a:pPr lvl="1"/>
            <a:r>
              <a:rPr lang="en-GB" dirty="0" smtClean="0"/>
              <a:t>On the one hand, a subtle expression of emotion</a:t>
            </a:r>
          </a:p>
          <a:p>
            <a:pPr lvl="1"/>
            <a:r>
              <a:rPr lang="en-GB" dirty="0" smtClean="0"/>
              <a:t>On the other, implying that in this sphere, still within the city, the man’s role is less prominent</a:t>
            </a:r>
          </a:p>
          <a:p>
            <a:r>
              <a:rPr lang="en-GB" dirty="0" smtClean="0"/>
              <a:t>Andromache’s family</a:t>
            </a:r>
          </a:p>
          <a:p>
            <a:pPr lvl="1"/>
            <a:r>
              <a:rPr lang="en-GB" dirty="0" smtClean="0"/>
              <a:t>She describes her world wholly in terms of her family</a:t>
            </a:r>
          </a:p>
          <a:p>
            <a:pPr lvl="2"/>
            <a:r>
              <a:rPr lang="en-GB" dirty="0" smtClean="0"/>
              <a:t>Cf. Sappho </a:t>
            </a:r>
            <a:r>
              <a:rPr lang="en-GB" i="1" dirty="0" smtClean="0"/>
              <a:t>Fr.</a:t>
            </a:r>
            <a:r>
              <a:rPr lang="en-GB" dirty="0" smtClean="0"/>
              <a:t> 44 with a lavish description of the wedding of Hector and Andromache</a:t>
            </a:r>
          </a:p>
          <a:p>
            <a:pPr lvl="1"/>
            <a:r>
              <a:rPr lang="en-GB" dirty="0" smtClean="0"/>
              <a:t>‘do not leave […] your wife a widow – implies that to a husband, a wife is important first and foremost in that capacity</a:t>
            </a:r>
          </a:p>
          <a:p>
            <a:pPr lvl="1"/>
            <a:r>
              <a:rPr lang="en-GB" dirty="0" smtClean="0"/>
              <a:t>Hector picks up on this later, foretelling how Andromache will be described as ‘the wife of Hector, who was ever the bravest fighter of the Trojans, breakers of horses, in the days when they fought about Ilion.’</a:t>
            </a:r>
          </a:p>
          <a:p>
            <a:endParaRPr lang="en-GB" dirty="0"/>
          </a:p>
        </p:txBody>
      </p:sp>
      <p:sp>
        <p:nvSpPr>
          <p:cNvPr id="2" name="Title 1"/>
          <p:cNvSpPr>
            <a:spLocks noGrp="1"/>
          </p:cNvSpPr>
          <p:nvPr>
            <p:ph type="title"/>
          </p:nvPr>
        </p:nvSpPr>
        <p:spPr>
          <a:xfrm>
            <a:off x="838200" y="274638"/>
            <a:ext cx="7467600" cy="868346"/>
          </a:xfrm>
        </p:spPr>
        <p:txBody>
          <a:bodyPr/>
          <a:lstStyle/>
          <a:p>
            <a:r>
              <a:rPr lang="en-GB" dirty="0" smtClean="0"/>
              <a:t>Hector and Andromache</a:t>
            </a:r>
            <a:endParaRPr lang="en-GB" dirty="0"/>
          </a:p>
        </p:txBody>
      </p:sp>
    </p:spTree>
    <p:extLst>
      <p:ext uri="{BB962C8B-B14F-4D97-AF65-F5344CB8AC3E}">
        <p14:creationId xmlns:p14="http://schemas.microsoft.com/office/powerpoint/2010/main" val="3746323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75467"/>
            <a:ext cx="8640959" cy="3450696"/>
          </a:xfrm>
        </p:spPr>
        <p:txBody>
          <a:bodyPr>
            <a:normAutofit/>
          </a:bodyPr>
          <a:lstStyle/>
          <a:p>
            <a:r>
              <a:rPr lang="en-GB" dirty="0" smtClean="0"/>
              <a:t>Offering suggestions on how to plan the battle: ‘draw your people up by the fig tree’ etc</a:t>
            </a:r>
          </a:p>
          <a:p>
            <a:r>
              <a:rPr lang="en-GB" dirty="0" smtClean="0"/>
              <a:t>Overstepping the boundary? Is Andromache turning into a ‘bad’ wife?</a:t>
            </a:r>
          </a:p>
          <a:p>
            <a:r>
              <a:rPr lang="en-GB" dirty="0" smtClean="0"/>
              <a:t>The build-up: her behaviour in this scene is clearly highlighted as being out of the ordinary, and caused by extreme circumstances</a:t>
            </a:r>
            <a:endParaRPr lang="en-GB" dirty="0"/>
          </a:p>
        </p:txBody>
      </p:sp>
      <p:sp>
        <p:nvSpPr>
          <p:cNvPr id="2" name="Title 1"/>
          <p:cNvSpPr>
            <a:spLocks noGrp="1"/>
          </p:cNvSpPr>
          <p:nvPr>
            <p:ph type="title"/>
          </p:nvPr>
        </p:nvSpPr>
        <p:spPr/>
        <p:txBody>
          <a:bodyPr/>
          <a:lstStyle/>
          <a:p>
            <a:r>
              <a:rPr lang="en-GB" dirty="0" smtClean="0"/>
              <a:t>Andromache out of Place?</a:t>
            </a:r>
            <a:endParaRPr lang="en-GB" dirty="0"/>
          </a:p>
        </p:txBody>
      </p:sp>
    </p:spTree>
    <p:extLst>
      <p:ext uri="{BB962C8B-B14F-4D97-AF65-F5344CB8AC3E}">
        <p14:creationId xmlns:p14="http://schemas.microsoft.com/office/powerpoint/2010/main" val="2940841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75467"/>
            <a:ext cx="8568951" cy="3450696"/>
          </a:xfrm>
        </p:spPr>
        <p:txBody>
          <a:bodyPr>
            <a:normAutofit fontScale="92500"/>
          </a:bodyPr>
          <a:lstStyle/>
          <a:p>
            <a:pPr marL="0" indent="0" algn="just">
              <a:buNone/>
            </a:pPr>
            <a:r>
              <a:rPr lang="en-GB" dirty="0" smtClean="0"/>
              <a:t>So speaking he set his child again in the arms of his beloved wife, who took him back again to her fragrant bosom smiling in her tears. […]</a:t>
            </a:r>
          </a:p>
          <a:p>
            <a:pPr marL="0" indent="0" algn="just">
              <a:buNone/>
            </a:pPr>
            <a:r>
              <a:rPr lang="en-GB" i="1" dirty="0" smtClean="0"/>
              <a:t>Hector comforts her</a:t>
            </a:r>
            <a:r>
              <a:rPr lang="en-GB" dirty="0" smtClean="0"/>
              <a:t>: ‘Go therefore back to our house, and take up your own work, the loom and the distaff, and see to it that your handmaidens ply their work also; but the men must see to the fighting, all men who are the people of Ilion, but I beyond others.’ So glorious Hector spoke and again took up the helmet with its crest of horse hair, while his beloved wife went homeward, turning to look back on the way, letting the live tears fall.</a:t>
            </a:r>
            <a:endParaRPr lang="en-GB" dirty="0"/>
          </a:p>
        </p:txBody>
      </p:sp>
      <p:sp>
        <p:nvSpPr>
          <p:cNvPr id="2" name="Title 1"/>
          <p:cNvSpPr>
            <a:spLocks noGrp="1"/>
          </p:cNvSpPr>
          <p:nvPr>
            <p:ph type="title"/>
          </p:nvPr>
        </p:nvSpPr>
        <p:spPr/>
        <p:txBody>
          <a:bodyPr/>
          <a:lstStyle/>
          <a:p>
            <a:r>
              <a:rPr lang="en-GB" dirty="0" smtClean="0"/>
              <a:t>Andromache In (Her Own) Place</a:t>
            </a:r>
            <a:endParaRPr lang="en-GB" dirty="0"/>
          </a:p>
        </p:txBody>
      </p:sp>
    </p:spTree>
    <p:extLst>
      <p:ext uri="{BB962C8B-B14F-4D97-AF65-F5344CB8AC3E}">
        <p14:creationId xmlns:p14="http://schemas.microsoft.com/office/powerpoint/2010/main" val="746818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75467"/>
            <a:ext cx="8712967" cy="3450696"/>
          </a:xfrm>
        </p:spPr>
        <p:txBody>
          <a:bodyPr>
            <a:normAutofit fontScale="85000" lnSpcReduction="20000"/>
          </a:bodyPr>
          <a:lstStyle/>
          <a:p>
            <a:r>
              <a:rPr lang="en-GB" dirty="0" smtClean="0"/>
              <a:t>In this last section, the audience is made to envision Andromache in a home setting, working her wool among her maids</a:t>
            </a:r>
          </a:p>
          <a:p>
            <a:pPr lvl="1"/>
            <a:r>
              <a:rPr lang="en-GB" dirty="0" smtClean="0"/>
              <a:t>This tallies with the description of Andromache at the time of Hector’s death in </a:t>
            </a:r>
            <a:r>
              <a:rPr lang="en-GB" i="1" dirty="0" smtClean="0"/>
              <a:t>Iliad</a:t>
            </a:r>
            <a:r>
              <a:rPr lang="en-GB" dirty="0" smtClean="0"/>
              <a:t> 22. </a:t>
            </a:r>
          </a:p>
          <a:p>
            <a:r>
              <a:rPr lang="en-GB" dirty="0" smtClean="0"/>
              <a:t>That means that while the gender norms, boundaries between male and female spheres, have temporarily been stretched, the result is ‘back to normal’</a:t>
            </a:r>
          </a:p>
          <a:p>
            <a:pPr lvl="1"/>
            <a:r>
              <a:rPr lang="en-GB" dirty="0" smtClean="0"/>
              <a:t>Sets right earlier disruption ‘revers[</a:t>
            </a:r>
            <a:r>
              <a:rPr lang="en-GB" dirty="0" err="1" smtClean="0"/>
              <a:t>ing</a:t>
            </a:r>
            <a:r>
              <a:rPr lang="en-GB" dirty="0" smtClean="0"/>
              <a:t>] </a:t>
            </a:r>
            <a:r>
              <a:rPr lang="en-GB" dirty="0"/>
              <a:t>the image of the loom from a symbol of domestic stability to a symbol of disrupted domestic harmony, as we see in Hector's fear that Andromache will serve as a slave at the loom of another man (6.456</a:t>
            </a:r>
            <a:r>
              <a:rPr lang="en-GB" dirty="0" smtClean="0"/>
              <a:t>)’ (</a:t>
            </a:r>
            <a:r>
              <a:rPr lang="en-GB" dirty="0" err="1" smtClean="0"/>
              <a:t>Pantelia</a:t>
            </a:r>
            <a:r>
              <a:rPr lang="en-GB" dirty="0" smtClean="0"/>
              <a:t>, 1993, 493)</a:t>
            </a:r>
          </a:p>
          <a:p>
            <a:r>
              <a:rPr lang="en-GB" dirty="0" smtClean="0"/>
              <a:t>…and the result has been reached with mutual understanding and affection: this passage is unique in ancient literature</a:t>
            </a:r>
            <a:endParaRPr lang="en-GB" dirty="0"/>
          </a:p>
        </p:txBody>
      </p:sp>
      <p:sp>
        <p:nvSpPr>
          <p:cNvPr id="2" name="Title 1"/>
          <p:cNvSpPr>
            <a:spLocks noGrp="1"/>
          </p:cNvSpPr>
          <p:nvPr>
            <p:ph type="title"/>
          </p:nvPr>
        </p:nvSpPr>
        <p:spPr/>
        <p:txBody>
          <a:bodyPr/>
          <a:lstStyle/>
          <a:p>
            <a:r>
              <a:rPr lang="en-GB" dirty="0" smtClean="0"/>
              <a:t>Andromache The Wife</a:t>
            </a:r>
            <a:endParaRPr lang="en-GB" dirty="0"/>
          </a:p>
        </p:txBody>
      </p:sp>
    </p:spTree>
    <p:extLst>
      <p:ext uri="{BB962C8B-B14F-4D97-AF65-F5344CB8AC3E}">
        <p14:creationId xmlns:p14="http://schemas.microsoft.com/office/powerpoint/2010/main" val="3496895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564904"/>
            <a:ext cx="8640959" cy="4032448"/>
          </a:xfrm>
        </p:spPr>
        <p:txBody>
          <a:bodyPr>
            <a:normAutofit fontScale="92500" lnSpcReduction="10000"/>
          </a:bodyPr>
          <a:lstStyle/>
          <a:p>
            <a:pPr marL="0" indent="0" algn="just">
              <a:buNone/>
            </a:pPr>
            <a:r>
              <a:rPr lang="en-GB" dirty="0" smtClean="0"/>
              <a:t>But Hector’s wife had not yet heard the news. No one in fact had even gone to tell her that her husband had remained outside the gates. She was at work, in a corner of her lofty house, on a purple web of double width, which she was decorating with a floral pattern. In her innocence, she had just called to the ladies-in-waiting in her house to put a big cauldron on the fire so that Hector could have a hot bath when he came home from the battle – never dreaming that far away from all baths he lay dead at the hands of Achilles and bright-eyed </a:t>
            </a:r>
            <a:r>
              <a:rPr lang="en-GB" dirty="0" err="1" smtClean="0"/>
              <a:t>Athene</a:t>
            </a:r>
            <a:r>
              <a:rPr lang="en-GB" dirty="0" smtClean="0"/>
              <a:t>. But now the keening and moaning at the battlements reached her ears. […] ‘Alas, Hector; alas for me!’ she cried. ‘So you and I were born under the same unhappy star, you here in </a:t>
            </a:r>
            <a:r>
              <a:rPr lang="en-GB" dirty="0" err="1" smtClean="0"/>
              <a:t>Priam’s</a:t>
            </a:r>
            <a:r>
              <a:rPr lang="en-GB" dirty="0" smtClean="0"/>
              <a:t> house and I in Thebe under wooded </a:t>
            </a:r>
            <a:r>
              <a:rPr lang="en-GB" dirty="0" err="1" smtClean="0"/>
              <a:t>Placus</a:t>
            </a:r>
            <a:r>
              <a:rPr lang="en-GB" dirty="0" smtClean="0"/>
              <a:t> in the house of </a:t>
            </a:r>
            <a:r>
              <a:rPr lang="en-GB" dirty="0" err="1" smtClean="0"/>
              <a:t>Eetion</a:t>
            </a:r>
            <a:r>
              <a:rPr lang="en-GB" dirty="0" smtClean="0"/>
              <a:t> […]’</a:t>
            </a:r>
            <a:endParaRPr lang="en-GB" dirty="0"/>
          </a:p>
        </p:txBody>
      </p:sp>
      <p:sp>
        <p:nvSpPr>
          <p:cNvPr id="3" name="Title 2"/>
          <p:cNvSpPr>
            <a:spLocks noGrp="1"/>
          </p:cNvSpPr>
          <p:nvPr>
            <p:ph type="title"/>
          </p:nvPr>
        </p:nvSpPr>
        <p:spPr/>
        <p:txBody>
          <a:bodyPr/>
          <a:lstStyle/>
          <a:p>
            <a:r>
              <a:rPr lang="en-GB" i="1" dirty="0" smtClean="0"/>
              <a:t>Iliad</a:t>
            </a:r>
            <a:r>
              <a:rPr lang="en-GB" dirty="0" smtClean="0"/>
              <a:t> 22: Hector and Andromache</a:t>
            </a:r>
            <a:endParaRPr lang="en-GB" dirty="0"/>
          </a:p>
        </p:txBody>
      </p:sp>
    </p:spTree>
    <p:extLst>
      <p:ext uri="{BB962C8B-B14F-4D97-AF65-F5344CB8AC3E}">
        <p14:creationId xmlns:p14="http://schemas.microsoft.com/office/powerpoint/2010/main" val="535736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564904"/>
            <a:ext cx="8784976" cy="3909048"/>
          </a:xfrm>
        </p:spPr>
        <p:txBody>
          <a:bodyPr>
            <a:normAutofit fontScale="92500" lnSpcReduction="20000"/>
          </a:bodyPr>
          <a:lstStyle/>
          <a:p>
            <a:r>
              <a:rPr lang="en-GB" dirty="0" err="1" smtClean="0"/>
              <a:t>Structuralist</a:t>
            </a:r>
            <a:r>
              <a:rPr lang="en-GB" dirty="0" smtClean="0"/>
              <a:t> critics seek for how meaning emerges from patterns in the contents</a:t>
            </a:r>
          </a:p>
          <a:p>
            <a:pPr lvl="1"/>
            <a:r>
              <a:rPr lang="en-GB" dirty="0" smtClean="0"/>
              <a:t>Pairs and/or opposites are things to look for</a:t>
            </a:r>
          </a:p>
          <a:p>
            <a:r>
              <a:rPr lang="en-GB" i="1" dirty="0" smtClean="0"/>
              <a:t>Iliad</a:t>
            </a:r>
            <a:r>
              <a:rPr lang="en-GB" dirty="0" smtClean="0"/>
              <a:t> 6 has a number of oppositional pairs:</a:t>
            </a:r>
          </a:p>
          <a:p>
            <a:pPr lvl="1"/>
            <a:r>
              <a:rPr lang="en-GB" dirty="0" smtClean="0"/>
              <a:t>Battle field – houses in the city</a:t>
            </a:r>
          </a:p>
          <a:p>
            <a:pPr lvl="1"/>
            <a:r>
              <a:rPr lang="en-GB" dirty="0" smtClean="0"/>
              <a:t>The world of men – the world of women</a:t>
            </a:r>
          </a:p>
          <a:p>
            <a:pPr lvl="1"/>
            <a:r>
              <a:rPr lang="en-GB" dirty="0" smtClean="0"/>
              <a:t>Hector the ideal man – effeminate Paris </a:t>
            </a:r>
          </a:p>
          <a:p>
            <a:pPr lvl="1"/>
            <a:r>
              <a:rPr lang="en-GB" dirty="0" smtClean="0"/>
              <a:t>Helen cajoling her husband to go to battle – Andromache pleading with Hector to stay out of it</a:t>
            </a:r>
          </a:p>
          <a:p>
            <a:pPr lvl="1"/>
            <a:r>
              <a:rPr lang="en-GB" dirty="0" smtClean="0"/>
              <a:t>The way a wife should act – the way Andromache acts in this isolated instance</a:t>
            </a:r>
          </a:p>
          <a:p>
            <a:r>
              <a:rPr lang="en-GB" dirty="0" smtClean="0"/>
              <a:t>These patterns further bring to the fore the reinforcement of gender norms in the passage</a:t>
            </a:r>
          </a:p>
          <a:p>
            <a:endParaRPr lang="en-GB" dirty="0"/>
          </a:p>
        </p:txBody>
      </p:sp>
      <p:sp>
        <p:nvSpPr>
          <p:cNvPr id="2" name="Title 1"/>
          <p:cNvSpPr>
            <a:spLocks noGrp="1"/>
          </p:cNvSpPr>
          <p:nvPr>
            <p:ph type="title"/>
          </p:nvPr>
        </p:nvSpPr>
        <p:spPr>
          <a:xfrm>
            <a:off x="838200" y="274638"/>
            <a:ext cx="7467600" cy="868346"/>
          </a:xfrm>
        </p:spPr>
        <p:txBody>
          <a:bodyPr/>
          <a:lstStyle/>
          <a:p>
            <a:r>
              <a:rPr lang="en-GB" dirty="0" smtClean="0"/>
              <a:t>Other Tools: Structuralism</a:t>
            </a:r>
            <a:endParaRPr lang="en-GB" dirty="0"/>
          </a:p>
        </p:txBody>
      </p:sp>
    </p:spTree>
    <p:extLst>
      <p:ext uri="{BB962C8B-B14F-4D97-AF65-F5344CB8AC3E}">
        <p14:creationId xmlns:p14="http://schemas.microsoft.com/office/powerpoint/2010/main" val="228988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8"/>
          <p:cNvSpPr>
            <a:spLocks noGrp="1"/>
          </p:cNvSpPr>
          <p:nvPr>
            <p:ph type="title"/>
          </p:nvPr>
        </p:nvSpPr>
        <p:spPr>
          <a:xfrm>
            <a:off x="179512" y="6272213"/>
            <a:ext cx="8784976" cy="325139"/>
          </a:xfrm>
        </p:spPr>
        <p:txBody>
          <a:bodyPr>
            <a:normAutofit fontScale="90000"/>
          </a:bodyPr>
          <a:lstStyle/>
          <a:p>
            <a:r>
              <a:rPr lang="en-GB" dirty="0" smtClean="0">
                <a:solidFill>
                  <a:srgbClr val="00B0F0"/>
                </a:solidFill>
              </a:rPr>
              <a:t>(Athens</a:t>
            </a:r>
            <a:r>
              <a:rPr lang="en-GB" dirty="0">
                <a:solidFill>
                  <a:srgbClr val="00B0F0"/>
                </a:solidFill>
              </a:rPr>
              <a:t>) Spindle whorls, Acropolis Museum </a:t>
            </a:r>
            <a:endParaRPr lang="en-GB" dirty="0" smtClean="0">
              <a:solidFill>
                <a:srgbClr val="00B0F0"/>
              </a:solidFill>
            </a:endParaRPr>
          </a:p>
        </p:txBody>
      </p:sp>
      <p:pic>
        <p:nvPicPr>
          <p:cNvPr id="21507" name="Content Placeholder 7" descr="PICT2645.JPG"/>
          <p:cNvPicPr>
            <a:picLocks noGrp="1" noChangeAspect="1"/>
          </p:cNvPicPr>
          <p:nvPr>
            <p:ph type="pic" idx="1"/>
          </p:nvPr>
        </p:nvPicPr>
        <p:blipFill>
          <a:blip r:embed="rId3"/>
          <a:srcRect l="4300" r="4300"/>
          <a:stretch>
            <a:fillRect/>
          </a:stretch>
        </p:blipFill>
        <p:spPr>
          <a:xfrm>
            <a:off x="539552" y="548680"/>
            <a:ext cx="5397899" cy="4429045"/>
          </a:xfrm>
        </p:spPr>
      </p:pic>
    </p:spTree>
    <p:extLst>
      <p:ext uri="{BB962C8B-B14F-4D97-AF65-F5344CB8AC3E}">
        <p14:creationId xmlns:p14="http://schemas.microsoft.com/office/powerpoint/2010/main" val="256713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1874</TotalTime>
  <Words>1832</Words>
  <Application>Microsoft Office PowerPoint</Application>
  <PresentationFormat>On-screen Show (4:3)</PresentationFormat>
  <Paragraphs>80</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Candara</vt:lpstr>
      <vt:lpstr>Symbol</vt:lpstr>
      <vt:lpstr>Waveform</vt:lpstr>
      <vt:lpstr>PowerPoint Presentation</vt:lpstr>
      <vt:lpstr>What are we doing?</vt:lpstr>
      <vt:lpstr>Male and Female</vt:lpstr>
      <vt:lpstr>A Gender Sensitive Reading: Iliad 6</vt:lpstr>
      <vt:lpstr>Hector out of Place; Unmanly Paris</vt:lpstr>
      <vt:lpstr>Hector Out of Place</vt:lpstr>
      <vt:lpstr>PowerPoint Presentation</vt:lpstr>
      <vt:lpstr>A Temporary reversal: Andromache</vt:lpstr>
      <vt:lpstr>Hector and Andromache</vt:lpstr>
      <vt:lpstr>Hector and Andromache</vt:lpstr>
      <vt:lpstr>Hector and Andromache</vt:lpstr>
      <vt:lpstr>Andromache out of Place?</vt:lpstr>
      <vt:lpstr>Andromache In (Her Own) Place</vt:lpstr>
      <vt:lpstr>Andromache The Wife</vt:lpstr>
      <vt:lpstr>Iliad 22: Hector and Andromache</vt:lpstr>
      <vt:lpstr>Other Tools: Structuralism</vt:lpstr>
      <vt:lpstr>(Athens) Spindle whorls, Acropolis Museum </vt:lpstr>
    </vt:vector>
  </TitlesOfParts>
  <Company>UWL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Antiquity</dc:title>
  <dc:creator>Magdalena Ohrman</dc:creator>
  <cp:lastModifiedBy>Errietta Bissa</cp:lastModifiedBy>
  <cp:revision>38</cp:revision>
  <dcterms:created xsi:type="dcterms:W3CDTF">2013-10-11T16:37:49Z</dcterms:created>
  <dcterms:modified xsi:type="dcterms:W3CDTF">2018-11-08T16:13:57Z</dcterms:modified>
</cp:coreProperties>
</file>