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9690060-6272-4BBE-8E32-F21E05E49E47}">
          <p14:sldIdLst>
            <p14:sldId id="256"/>
            <p14:sldId id="257"/>
            <p14:sldId id="258"/>
            <p14:sldId id="259"/>
            <p14:sldId id="260"/>
            <p14:sldId id="261"/>
            <p14:sldId id="262"/>
            <p14:sldId id="263"/>
            <p14:sldId id="264"/>
            <p14:sldId id="265"/>
            <p14:sldId id="266"/>
            <p14:sldId id="267"/>
            <p14:sldId id="268"/>
            <p14:sldId id="269"/>
            <p14:sldId id="270"/>
            <p14:sldId id="271"/>
            <p14:sldId id="272"/>
            <p14:sldId id="273"/>
            <p14:sldId id="274"/>
          </p14:sldIdLst>
        </p14:section>
        <p14:section name="Untitled Section" id="{24D130CC-21DE-4CF9-BB39-2594CCD0CF54}">
          <p14:sldIdLst>
            <p14:sldId id="275"/>
            <p14:sldId id="27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5033" autoAdjust="0"/>
  </p:normalViewPr>
  <p:slideViewPr>
    <p:cSldViewPr snapToGrid="0" snapToObjects="1">
      <p:cViewPr varScale="1">
        <p:scale>
          <a:sx n="82" d="100"/>
          <a:sy n="82" d="100"/>
        </p:scale>
        <p:origin x="691"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566149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hyperlink" Target="https://www.picpedia.org/post-it-note/t/thank-you.html" TargetMode="External"/><Relationship Id="rId2" Type="http://schemas.openxmlformats.org/officeDocument/2006/relationships/image" Target="../media/image11.jp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BFAF7"/>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BFAF7"/>
          </a:solidFill>
          <a:ln w="12700">
            <a:solidFill>
              <a:srgbClr val="FBFAF7"/>
            </a:solidFill>
            <a:prstDash val="solid"/>
          </a:ln>
        </p:spPr>
      </p:sp>
      <p:sp>
        <p:nvSpPr>
          <p:cNvPr id="3" name="Shape 1"/>
          <p:cNvSpPr/>
          <p:nvPr/>
        </p:nvSpPr>
        <p:spPr>
          <a:xfrm>
            <a:off x="0" y="0"/>
            <a:ext cx="292608" cy="6858000"/>
          </a:xfrm>
          <a:prstGeom prst="rect">
            <a:avLst/>
          </a:prstGeom>
          <a:solidFill>
            <a:srgbClr val="0F766E"/>
          </a:solidFill>
          <a:ln w="12700">
            <a:solidFill>
              <a:srgbClr val="0F766E"/>
            </a:solidFill>
            <a:prstDash val="solid"/>
          </a:ln>
        </p:spPr>
      </p:sp>
      <p:sp>
        <p:nvSpPr>
          <p:cNvPr id="4" name="Shape 2"/>
          <p:cNvSpPr/>
          <p:nvPr/>
        </p:nvSpPr>
        <p:spPr>
          <a:xfrm>
            <a:off x="292608" y="0"/>
            <a:ext cx="11899087" cy="109728"/>
          </a:xfrm>
          <a:prstGeom prst="rect">
            <a:avLst/>
          </a:prstGeom>
          <a:solidFill>
            <a:srgbClr val="D97706"/>
          </a:solidFill>
          <a:ln w="12700">
            <a:solidFill>
              <a:srgbClr val="D97706"/>
            </a:solidFill>
            <a:prstDash val="solid"/>
          </a:ln>
        </p:spPr>
      </p:sp>
      <p:sp>
        <p:nvSpPr>
          <p:cNvPr id="5" name="Text 3"/>
          <p:cNvSpPr/>
          <p:nvPr/>
        </p:nvSpPr>
        <p:spPr>
          <a:xfrm>
            <a:off x="777240" y="868680"/>
            <a:ext cx="6766560" cy="411480"/>
          </a:xfrm>
          <a:prstGeom prst="rect">
            <a:avLst/>
          </a:prstGeom>
          <a:noFill/>
          <a:ln/>
        </p:spPr>
        <p:txBody>
          <a:bodyPr wrap="square" lIns="127" tIns="127" rIns="127" bIns="127" rtlCol="0" anchor="ctr"/>
          <a:lstStyle/>
          <a:p>
            <a:pPr marL="0" indent="0">
              <a:buNone/>
            </a:pPr>
            <a:r>
              <a:rPr lang="en-US" sz="2100" b="1" dirty="0">
                <a:solidFill>
                  <a:srgbClr val="0F766E"/>
                </a:solidFill>
              </a:rPr>
              <a:t>Exploratory Data Analysis</a:t>
            </a:r>
            <a:endParaRPr lang="en-US" sz="2100" dirty="0"/>
          </a:p>
        </p:txBody>
      </p:sp>
      <p:sp>
        <p:nvSpPr>
          <p:cNvPr id="6" name="Text 4"/>
          <p:cNvSpPr/>
          <p:nvPr/>
        </p:nvSpPr>
        <p:spPr>
          <a:xfrm>
            <a:off x="749808" y="1353312"/>
            <a:ext cx="6766560" cy="1600200"/>
          </a:xfrm>
          <a:prstGeom prst="rect">
            <a:avLst/>
          </a:prstGeom>
          <a:noFill/>
          <a:ln/>
        </p:spPr>
        <p:txBody>
          <a:bodyPr wrap="square" lIns="127" tIns="127" rIns="127" bIns="127" rtlCol="0" anchor="ctr"/>
          <a:lstStyle/>
          <a:p>
            <a:pPr marL="0" indent="0">
              <a:buNone/>
            </a:pPr>
            <a:r>
              <a:rPr lang="en-US" sz="4800" b="1" dirty="0">
                <a:solidFill>
                  <a:srgbClr val="172033"/>
                </a:solidFill>
              </a:rPr>
              <a:t>Telecom Customer</a:t>
            </a:r>
            <a:endParaRPr lang="en-US" sz="4800" dirty="0"/>
          </a:p>
          <a:p>
            <a:pPr marL="0" indent="0">
              <a:buNone/>
            </a:pPr>
            <a:r>
              <a:rPr lang="en-US" sz="4800" b="1" dirty="0">
                <a:solidFill>
                  <a:srgbClr val="172033"/>
                </a:solidFill>
              </a:rPr>
              <a:t>Churn</a:t>
            </a:r>
            <a:endParaRPr lang="en-US" sz="4800" dirty="0"/>
          </a:p>
        </p:txBody>
      </p:sp>
      <p:sp>
        <p:nvSpPr>
          <p:cNvPr id="7" name="Text 5"/>
          <p:cNvSpPr/>
          <p:nvPr/>
        </p:nvSpPr>
        <p:spPr>
          <a:xfrm>
            <a:off x="786384" y="3154680"/>
            <a:ext cx="6400800" cy="292608"/>
          </a:xfrm>
          <a:prstGeom prst="rect">
            <a:avLst/>
          </a:prstGeom>
          <a:noFill/>
          <a:ln/>
        </p:spPr>
        <p:txBody>
          <a:bodyPr wrap="square" lIns="127" tIns="127" rIns="127" bIns="127" rtlCol="0" anchor="ctr"/>
          <a:lstStyle/>
          <a:p>
            <a:pPr marL="0" indent="0">
              <a:buNone/>
            </a:pPr>
            <a:r>
              <a:rPr lang="en-US" sz="1600" dirty="0">
                <a:solidFill>
                  <a:srgbClr val="475569"/>
                </a:solidFill>
              </a:rPr>
              <a:t>ACCA7015 • L7 Data Mining &amp; Visualisation</a:t>
            </a:r>
            <a:endParaRPr lang="en-US" sz="1600" dirty="0"/>
          </a:p>
        </p:txBody>
      </p:sp>
      <p:sp>
        <p:nvSpPr>
          <p:cNvPr id="8" name="Shape 6"/>
          <p:cNvSpPr/>
          <p:nvPr/>
        </p:nvSpPr>
        <p:spPr>
          <a:xfrm>
            <a:off x="8001000" y="1051560"/>
            <a:ext cx="3520440" cy="4315968"/>
          </a:xfrm>
          <a:prstGeom prst="roundRect">
            <a:avLst>
              <a:gd name="adj" fmla="val 4156"/>
            </a:avLst>
          </a:prstGeom>
          <a:solidFill>
            <a:srgbClr val="FFFFFF"/>
          </a:solidFill>
          <a:ln w="12700">
            <a:solidFill>
              <a:srgbClr val="D6D3D1"/>
            </a:solidFill>
            <a:prstDash val="solid"/>
          </a:ln>
        </p:spPr>
      </p:sp>
      <p:sp>
        <p:nvSpPr>
          <p:cNvPr id="9" name="Text 7"/>
          <p:cNvSpPr/>
          <p:nvPr/>
        </p:nvSpPr>
        <p:spPr>
          <a:xfrm>
            <a:off x="8293608" y="1481328"/>
            <a:ext cx="2971800" cy="1874520"/>
          </a:xfrm>
          <a:prstGeom prst="rect">
            <a:avLst/>
          </a:prstGeom>
          <a:noFill/>
          <a:ln/>
        </p:spPr>
        <p:txBody>
          <a:bodyPr wrap="square" lIns="762" tIns="762" rIns="762" bIns="762" rtlCol="0" anchor="t">
            <a:normAutofit/>
          </a:bodyPr>
          <a:lstStyle/>
          <a:p>
            <a:pPr marL="0" indent="0">
              <a:buNone/>
            </a:pPr>
            <a:r>
              <a:rPr lang="en-US" dirty="0">
                <a:solidFill>
                  <a:srgbClr val="172033"/>
                </a:solidFill>
                <a:latin typeface="Times New Roman" panose="02020603050405020304" pitchFamily="18" charset="0"/>
                <a:ea typeface="Arial" pitchFamily="34" charset="-122"/>
                <a:cs typeface="Times New Roman" panose="02020603050405020304" pitchFamily="18" charset="0"/>
              </a:rPr>
              <a:t>Student name: Siva Shravana Srinivas</a:t>
            </a:r>
            <a:endParaRPr lang="en-US" dirty="0">
              <a:latin typeface="Times New Roman" panose="02020603050405020304" pitchFamily="18" charset="0"/>
              <a:cs typeface="Times New Roman" panose="02020603050405020304" pitchFamily="18" charset="0"/>
            </a:endParaRPr>
          </a:p>
          <a:p>
            <a:pPr marL="0" indent="0">
              <a:buNone/>
            </a:pPr>
            <a:r>
              <a:rPr lang="en-US" dirty="0">
                <a:solidFill>
                  <a:srgbClr val="172033"/>
                </a:solidFill>
                <a:latin typeface="Times New Roman" panose="02020603050405020304" pitchFamily="18" charset="0"/>
                <a:ea typeface="Arial" pitchFamily="34" charset="-122"/>
                <a:cs typeface="Times New Roman" panose="02020603050405020304" pitchFamily="18" charset="0"/>
              </a:rPr>
              <a:t>Student ID: 2537555</a:t>
            </a:r>
            <a:endParaRPr lang="en-US" dirty="0">
              <a:latin typeface="Times New Roman" panose="02020603050405020304" pitchFamily="18" charset="0"/>
              <a:cs typeface="Times New Roman" panose="02020603050405020304" pitchFamily="18" charset="0"/>
            </a:endParaRPr>
          </a:p>
          <a:p>
            <a:pPr marL="0" indent="0">
              <a:buNone/>
            </a:pPr>
            <a:r>
              <a:rPr lang="en-US" dirty="0">
                <a:solidFill>
                  <a:srgbClr val="172033"/>
                </a:solidFill>
                <a:latin typeface="Times New Roman" panose="02020603050405020304" pitchFamily="18" charset="0"/>
                <a:ea typeface="Arial" pitchFamily="34" charset="-122"/>
                <a:cs typeface="Times New Roman" panose="02020603050405020304" pitchFamily="18" charset="0"/>
              </a:rPr>
              <a:t>Lecturer: Dr Nouh Elmitwally</a:t>
            </a:r>
            <a:endParaRPr lang="en-US" dirty="0">
              <a:latin typeface="Times New Roman" panose="02020603050405020304" pitchFamily="18" charset="0"/>
              <a:cs typeface="Times New Roman" panose="02020603050405020304" pitchFamily="18" charset="0"/>
            </a:endParaRPr>
          </a:p>
          <a:p>
            <a:pPr marL="0" indent="0">
              <a:buNone/>
            </a:pPr>
            <a:r>
              <a:rPr lang="en-US" dirty="0">
                <a:solidFill>
                  <a:srgbClr val="172033"/>
                </a:solidFill>
                <a:latin typeface="Times New Roman" panose="02020603050405020304" pitchFamily="18" charset="0"/>
                <a:ea typeface="Arial" pitchFamily="34" charset="-122"/>
                <a:cs typeface="Times New Roman" panose="02020603050405020304" pitchFamily="18" charset="0"/>
              </a:rPr>
              <a:t>Programme: MSc Data and Artificial Intelligence</a:t>
            </a: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BFAF7"/>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F766E"/>
          </a:solidFill>
          <a:ln w="12700">
            <a:solidFill>
              <a:srgbClr val="0F766E"/>
            </a:solidFill>
            <a:prstDash val="solid"/>
          </a:ln>
        </p:spPr>
      </p:sp>
      <p:sp>
        <p:nvSpPr>
          <p:cNvPr id="3" name="Shape 1"/>
          <p:cNvSpPr/>
          <p:nvPr/>
        </p:nvSpPr>
        <p:spPr>
          <a:xfrm>
            <a:off x="164592" y="0"/>
            <a:ext cx="12027103" cy="73152"/>
          </a:xfrm>
          <a:prstGeom prst="rect">
            <a:avLst/>
          </a:prstGeom>
          <a:solidFill>
            <a:srgbClr val="D97706"/>
          </a:solidFill>
          <a:ln w="12700">
            <a:solidFill>
              <a:srgbClr val="D97706"/>
            </a:solidFill>
            <a:prstDash val="solid"/>
          </a:ln>
        </p:spPr>
      </p:sp>
      <p:sp>
        <p:nvSpPr>
          <p:cNvPr id="4" name="Text 2"/>
          <p:cNvSpPr/>
          <p:nvPr/>
        </p:nvSpPr>
        <p:spPr>
          <a:xfrm>
            <a:off x="502920" y="274320"/>
            <a:ext cx="8046720" cy="411480"/>
          </a:xfrm>
          <a:prstGeom prst="rect">
            <a:avLst/>
          </a:prstGeom>
          <a:noFill/>
          <a:ln/>
        </p:spPr>
        <p:txBody>
          <a:bodyPr wrap="square" lIns="254" tIns="254" rIns="254" bIns="254" rtlCol="0" anchor="ctr"/>
          <a:lstStyle/>
          <a:p>
            <a:pPr marL="0" indent="0">
              <a:buNone/>
            </a:pPr>
            <a:r>
              <a:rPr lang="en-US" sz="2700" b="1" dirty="0">
                <a:solidFill>
                  <a:srgbClr val="172033"/>
                </a:solidFill>
                <a:latin typeface="Arial" pitchFamily="34" charset="0"/>
                <a:ea typeface="Arial" pitchFamily="34" charset="-122"/>
                <a:cs typeface="Arial" pitchFamily="34" charset="-120"/>
              </a:rPr>
              <a:t>Introduction</a:t>
            </a:r>
            <a:endParaRPr lang="en-US" sz="2700" dirty="0"/>
          </a:p>
        </p:txBody>
      </p:sp>
      <p:sp>
        <p:nvSpPr>
          <p:cNvPr id="6" name="Shape 4"/>
          <p:cNvSpPr/>
          <p:nvPr/>
        </p:nvSpPr>
        <p:spPr>
          <a:xfrm>
            <a:off x="502920" y="795528"/>
            <a:ext cx="11064240" cy="0"/>
          </a:xfrm>
          <a:prstGeom prst="line">
            <a:avLst/>
          </a:prstGeom>
          <a:noFill/>
          <a:ln w="12700">
            <a:solidFill>
              <a:srgbClr val="D6D3D1"/>
            </a:solidFill>
            <a:prstDash val="solid"/>
          </a:ln>
        </p:spPr>
      </p:sp>
      <p:sp>
        <p:nvSpPr>
          <p:cNvPr id="8" name="Text 6"/>
          <p:cNvSpPr/>
          <p:nvPr/>
        </p:nvSpPr>
        <p:spPr>
          <a:xfrm>
            <a:off x="11201400" y="6510528"/>
            <a:ext cx="502920" cy="228600"/>
          </a:xfrm>
          <a:prstGeom prst="rect">
            <a:avLst/>
          </a:prstGeom>
          <a:noFill/>
          <a:ln/>
        </p:spPr>
        <p:txBody>
          <a:bodyPr wrap="square" lIns="127" tIns="127" rIns="127" bIns="127" rtlCol="0" anchor="ctr"/>
          <a:lstStyle/>
          <a:p>
            <a:pPr marL="0" indent="0" algn="r">
              <a:buNone/>
            </a:pPr>
            <a:r>
              <a:rPr lang="en-US" sz="950" dirty="0">
                <a:solidFill>
                  <a:srgbClr val="475569"/>
                </a:solidFill>
              </a:rPr>
              <a:t>03</a:t>
            </a:r>
            <a:endParaRPr lang="en-US" sz="950" dirty="0"/>
          </a:p>
        </p:txBody>
      </p:sp>
      <p:sp>
        <p:nvSpPr>
          <p:cNvPr id="13" name="TextBox 12">
            <a:extLst>
              <a:ext uri="{FF2B5EF4-FFF2-40B4-BE49-F238E27FC236}">
                <a16:creationId xmlns:a16="http://schemas.microsoft.com/office/drawing/2014/main" id="{DAB1915E-2937-DAD6-3B2F-9BAB5E4E53DF}"/>
              </a:ext>
            </a:extLst>
          </p:cNvPr>
          <p:cNvSpPr txBox="1"/>
          <p:nvPr/>
        </p:nvSpPr>
        <p:spPr>
          <a:xfrm>
            <a:off x="502920" y="1004143"/>
            <a:ext cx="10171300" cy="3139321"/>
          </a:xfrm>
          <a:prstGeom prst="rect">
            <a:avLst/>
          </a:prstGeom>
          <a:noFill/>
        </p:spPr>
        <p:txBody>
          <a:bodyPr wrap="square">
            <a:spAutoFit/>
          </a:bodyPr>
          <a:lstStyle/>
          <a:p>
            <a:pPr>
              <a:buNone/>
            </a:pPr>
            <a:r>
              <a:rPr lang="en-IN" dirty="0">
                <a:latin typeface="Times New Roman" panose="02020603050405020304" pitchFamily="18" charset="0"/>
                <a:cs typeface="Times New Roman" panose="02020603050405020304" pitchFamily="18" charset="0"/>
              </a:rPr>
              <a:t>Customer churn is an important issue for telecom companies because keeping existing customers is usually more cost-effective than finding new ones. When customers leave, the company may lose regular income and also spend more on advertising, promotions, and replacement offers. By understanding the reasons behind churn, telecom providers can improve customer experience and take action before valuable customers decide to leave.</a:t>
            </a:r>
          </a:p>
          <a:p>
            <a:pPr>
              <a:buNone/>
            </a:pPr>
            <a:endParaRPr lang="en-IN" dirty="0">
              <a:latin typeface="Times New Roman" panose="02020603050405020304" pitchFamily="18" charset="0"/>
              <a:cs typeface="Times New Roman" panose="02020603050405020304" pitchFamily="18" charset="0"/>
            </a:endParaRPr>
          </a:p>
          <a:p>
            <a:pPr>
              <a:buNone/>
            </a:pPr>
            <a:r>
              <a:rPr lang="en-IN" dirty="0">
                <a:latin typeface="Times New Roman" panose="02020603050405020304" pitchFamily="18" charset="0"/>
                <a:cs typeface="Times New Roman" panose="02020603050405020304" pitchFamily="18" charset="0"/>
              </a:rPr>
              <a:t>This project explores a cleaned telecom churn dataset containing information about customer usage, monthly charges, and equipment age. Exploratory data analysis is used to identify patterns, relationships, and unusual values through charts and statistical summaries. The analysis also compares several machine-learning models to understand which customer behaviours are most useful for predicting churn and supporting better retention decisions.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BFAF7"/>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F766E"/>
          </a:solidFill>
          <a:ln w="12700">
            <a:solidFill>
              <a:srgbClr val="0F766E"/>
            </a:solidFill>
            <a:prstDash val="solid"/>
          </a:ln>
        </p:spPr>
      </p:sp>
      <p:sp>
        <p:nvSpPr>
          <p:cNvPr id="3" name="Shape 1"/>
          <p:cNvSpPr/>
          <p:nvPr/>
        </p:nvSpPr>
        <p:spPr>
          <a:xfrm>
            <a:off x="164592" y="0"/>
            <a:ext cx="12027103" cy="73152"/>
          </a:xfrm>
          <a:prstGeom prst="rect">
            <a:avLst/>
          </a:prstGeom>
          <a:solidFill>
            <a:srgbClr val="D97706"/>
          </a:solidFill>
          <a:ln w="12700">
            <a:solidFill>
              <a:srgbClr val="D97706"/>
            </a:solidFill>
            <a:prstDash val="solid"/>
          </a:ln>
        </p:spPr>
      </p:sp>
      <p:sp>
        <p:nvSpPr>
          <p:cNvPr id="4" name="Text 2"/>
          <p:cNvSpPr/>
          <p:nvPr/>
        </p:nvSpPr>
        <p:spPr>
          <a:xfrm>
            <a:off x="502920" y="246888"/>
            <a:ext cx="8046720" cy="411480"/>
          </a:xfrm>
          <a:prstGeom prst="rect">
            <a:avLst/>
          </a:prstGeom>
          <a:noFill/>
          <a:ln/>
        </p:spPr>
        <p:txBody>
          <a:bodyPr wrap="square" lIns="254" tIns="254" rIns="254" bIns="254" rtlCol="0" anchor="ctr"/>
          <a:lstStyle/>
          <a:p>
            <a:pPr marL="0" indent="0">
              <a:buNone/>
            </a:pPr>
            <a:r>
              <a:rPr lang="en-US" sz="2700" b="1" dirty="0">
                <a:solidFill>
                  <a:srgbClr val="172033"/>
                </a:solidFill>
                <a:latin typeface="Arial" pitchFamily="34" charset="0"/>
                <a:ea typeface="Arial" pitchFamily="34" charset="-122"/>
                <a:cs typeface="Arial" pitchFamily="34" charset="-120"/>
              </a:rPr>
              <a:t>Aim &amp; Objectives</a:t>
            </a:r>
            <a:endParaRPr lang="en-US" sz="2700" dirty="0"/>
          </a:p>
        </p:txBody>
      </p:sp>
      <p:sp>
        <p:nvSpPr>
          <p:cNvPr id="6" name="Shape 4"/>
          <p:cNvSpPr/>
          <p:nvPr/>
        </p:nvSpPr>
        <p:spPr>
          <a:xfrm>
            <a:off x="502920" y="795528"/>
            <a:ext cx="11064240" cy="0"/>
          </a:xfrm>
          <a:prstGeom prst="line">
            <a:avLst/>
          </a:prstGeom>
          <a:noFill/>
          <a:ln w="12700">
            <a:solidFill>
              <a:srgbClr val="D6D3D1"/>
            </a:solidFill>
            <a:prstDash val="solid"/>
          </a:ln>
        </p:spPr>
      </p:sp>
      <p:sp>
        <p:nvSpPr>
          <p:cNvPr id="8" name="Text 6"/>
          <p:cNvSpPr/>
          <p:nvPr/>
        </p:nvSpPr>
        <p:spPr>
          <a:xfrm>
            <a:off x="11201400" y="6510528"/>
            <a:ext cx="502920" cy="228600"/>
          </a:xfrm>
          <a:prstGeom prst="rect">
            <a:avLst/>
          </a:prstGeom>
          <a:noFill/>
          <a:ln/>
        </p:spPr>
        <p:txBody>
          <a:bodyPr wrap="square" lIns="127" tIns="127" rIns="127" bIns="127" rtlCol="0" anchor="ctr"/>
          <a:lstStyle/>
          <a:p>
            <a:pPr marL="0" indent="0" algn="r">
              <a:buNone/>
            </a:pPr>
            <a:r>
              <a:rPr lang="en-US" sz="950" dirty="0">
                <a:solidFill>
                  <a:srgbClr val="475569"/>
                </a:solidFill>
              </a:rPr>
              <a:t>04</a:t>
            </a:r>
            <a:endParaRPr lang="en-US" sz="950" dirty="0"/>
          </a:p>
        </p:txBody>
      </p:sp>
      <p:sp>
        <p:nvSpPr>
          <p:cNvPr id="9" name="Shape 7"/>
          <p:cNvSpPr/>
          <p:nvPr/>
        </p:nvSpPr>
        <p:spPr>
          <a:xfrm>
            <a:off x="2167128" y="1216804"/>
            <a:ext cx="1005840" cy="310896"/>
          </a:xfrm>
          <a:prstGeom prst="roundRect">
            <a:avLst>
              <a:gd name="adj" fmla="val 23529"/>
            </a:avLst>
          </a:prstGeom>
          <a:solidFill>
            <a:srgbClr val="1F4E79"/>
          </a:solidFill>
          <a:ln w="12700">
            <a:solidFill>
              <a:srgbClr val="1F4E79"/>
            </a:solidFill>
            <a:prstDash val="solid"/>
          </a:ln>
        </p:spPr>
      </p:sp>
      <p:sp>
        <p:nvSpPr>
          <p:cNvPr id="10" name="Text 8"/>
          <p:cNvSpPr/>
          <p:nvPr/>
        </p:nvSpPr>
        <p:spPr>
          <a:xfrm>
            <a:off x="2225040" y="1293876"/>
            <a:ext cx="859536" cy="173736"/>
          </a:xfrm>
          <a:prstGeom prst="rect">
            <a:avLst/>
          </a:prstGeom>
          <a:noFill/>
          <a:ln/>
        </p:spPr>
        <p:txBody>
          <a:bodyPr wrap="square" lIns="127" tIns="127" rIns="127" bIns="127" rtlCol="0" anchor="ctr"/>
          <a:lstStyle/>
          <a:p>
            <a:pPr marL="0" indent="0" algn="ctr">
              <a:buNone/>
            </a:pPr>
            <a:r>
              <a:rPr lang="en-US" sz="1050" b="1" dirty="0">
                <a:solidFill>
                  <a:srgbClr val="FFFFFF"/>
                </a:solidFill>
              </a:rPr>
              <a:t>Aim</a:t>
            </a:r>
            <a:endParaRPr lang="en-US" sz="1050" dirty="0"/>
          </a:p>
        </p:txBody>
      </p:sp>
      <p:sp>
        <p:nvSpPr>
          <p:cNvPr id="11" name="Text 9"/>
          <p:cNvSpPr/>
          <p:nvPr/>
        </p:nvSpPr>
        <p:spPr>
          <a:xfrm>
            <a:off x="609600" y="1856231"/>
            <a:ext cx="5486400" cy="868680"/>
          </a:xfrm>
          <a:prstGeom prst="rect">
            <a:avLst/>
          </a:prstGeom>
          <a:noFill/>
          <a:ln/>
        </p:spPr>
        <p:txBody>
          <a:bodyPr wrap="square" lIns="762" tIns="762" rIns="762" bIns="762" rtlCol="0" anchor="t">
            <a:normAutofit/>
          </a:bodyPr>
          <a:lstStyle/>
          <a:p>
            <a:pPr marL="0" indent="0">
              <a:buNone/>
            </a:pPr>
            <a:r>
              <a:rPr lang="en-US" sz="1800" dirty="0">
                <a:solidFill>
                  <a:srgbClr val="172033"/>
                </a:solidFill>
                <a:latin typeface="Times New Roman" panose="02020603050405020304" pitchFamily="18" charset="0"/>
                <a:ea typeface="Arial" pitchFamily="34" charset="-122"/>
                <a:cs typeface="Times New Roman" panose="02020603050405020304" pitchFamily="18" charset="0"/>
              </a:rPr>
              <a:t>To explore the cleaned telecom customer churn dataset, identify useful behavioural patterns and explain the main drivers behind churn risk.</a:t>
            </a:r>
            <a:endParaRPr lang="en-US" sz="1800" dirty="0">
              <a:latin typeface="Times New Roman" panose="02020603050405020304" pitchFamily="18" charset="0"/>
              <a:cs typeface="Times New Roman" panose="02020603050405020304" pitchFamily="18" charset="0"/>
            </a:endParaRPr>
          </a:p>
        </p:txBody>
      </p:sp>
      <p:sp>
        <p:nvSpPr>
          <p:cNvPr id="12" name="Shape 10"/>
          <p:cNvSpPr/>
          <p:nvPr/>
        </p:nvSpPr>
        <p:spPr>
          <a:xfrm>
            <a:off x="8549640" y="1170432"/>
            <a:ext cx="1417320" cy="310896"/>
          </a:xfrm>
          <a:prstGeom prst="roundRect">
            <a:avLst>
              <a:gd name="adj" fmla="val 23529"/>
            </a:avLst>
          </a:prstGeom>
          <a:solidFill>
            <a:srgbClr val="D97706"/>
          </a:solidFill>
          <a:ln w="12700">
            <a:solidFill>
              <a:srgbClr val="D97706"/>
            </a:solidFill>
            <a:prstDash val="solid"/>
          </a:ln>
        </p:spPr>
      </p:sp>
      <p:sp>
        <p:nvSpPr>
          <p:cNvPr id="13" name="Text 11"/>
          <p:cNvSpPr/>
          <p:nvPr/>
        </p:nvSpPr>
        <p:spPr>
          <a:xfrm>
            <a:off x="8622792" y="1211579"/>
            <a:ext cx="1271016" cy="173736"/>
          </a:xfrm>
          <a:prstGeom prst="rect">
            <a:avLst/>
          </a:prstGeom>
          <a:noFill/>
          <a:ln/>
        </p:spPr>
        <p:txBody>
          <a:bodyPr wrap="square" lIns="127" tIns="127" rIns="127" bIns="127" rtlCol="0" anchor="ctr"/>
          <a:lstStyle/>
          <a:p>
            <a:pPr marL="0" indent="0" algn="ctr">
              <a:buNone/>
            </a:pPr>
            <a:r>
              <a:rPr lang="en-US" sz="1050" b="1" dirty="0">
                <a:solidFill>
                  <a:srgbClr val="FFFFFF"/>
                </a:solidFill>
              </a:rPr>
              <a:t>Objectives</a:t>
            </a:r>
            <a:endParaRPr lang="en-US" sz="1050" dirty="0"/>
          </a:p>
        </p:txBody>
      </p:sp>
      <p:sp>
        <p:nvSpPr>
          <p:cNvPr id="14" name="Text 12"/>
          <p:cNvSpPr/>
          <p:nvPr/>
        </p:nvSpPr>
        <p:spPr>
          <a:xfrm>
            <a:off x="6492240" y="1856231"/>
            <a:ext cx="5532120" cy="2514600"/>
          </a:xfrm>
          <a:prstGeom prst="rect">
            <a:avLst/>
          </a:prstGeom>
          <a:noFill/>
          <a:ln/>
        </p:spPr>
        <p:txBody>
          <a:bodyPr wrap="square" lIns="1016" tIns="1016" rIns="1016" bIns="1016" rtlCol="0" anchor="t">
            <a:normAutofit/>
          </a:bodyPr>
          <a:lstStyle/>
          <a:p>
            <a:pPr marL="0" indent="0">
              <a:buNone/>
            </a:pPr>
            <a:r>
              <a:rPr lang="en-US" dirty="0">
                <a:solidFill>
                  <a:srgbClr val="172033"/>
                </a:solidFill>
                <a:latin typeface="Times New Roman" panose="02020603050405020304" pitchFamily="18" charset="0"/>
                <a:ea typeface="Arial" pitchFamily="34" charset="-122"/>
                <a:cs typeface="Times New Roman" panose="02020603050405020304" pitchFamily="18" charset="0"/>
              </a:rPr>
              <a:t>• Review the structure and quality of the cleaned dataset.</a:t>
            </a:r>
            <a:endParaRPr lang="en-US" dirty="0">
              <a:latin typeface="Times New Roman" panose="02020603050405020304" pitchFamily="18" charset="0"/>
              <a:cs typeface="Times New Roman" panose="02020603050405020304" pitchFamily="18" charset="0"/>
            </a:endParaRPr>
          </a:p>
          <a:p>
            <a:pPr marL="0" indent="0">
              <a:buNone/>
            </a:pPr>
            <a:r>
              <a:rPr lang="en-US" dirty="0">
                <a:solidFill>
                  <a:srgbClr val="172033"/>
                </a:solidFill>
                <a:latin typeface="Times New Roman" panose="02020603050405020304" pitchFamily="18" charset="0"/>
                <a:ea typeface="Arial" pitchFamily="34" charset="-122"/>
                <a:cs typeface="Times New Roman" panose="02020603050405020304" pitchFamily="18" charset="0"/>
              </a:rPr>
              <a:t>• Use univariate analysis to understand each key feature.</a:t>
            </a:r>
            <a:endParaRPr lang="en-US" dirty="0">
              <a:latin typeface="Times New Roman" panose="02020603050405020304" pitchFamily="18" charset="0"/>
              <a:cs typeface="Times New Roman" panose="02020603050405020304" pitchFamily="18" charset="0"/>
            </a:endParaRPr>
          </a:p>
          <a:p>
            <a:pPr marL="0" indent="0">
              <a:buNone/>
            </a:pPr>
            <a:r>
              <a:rPr lang="en-US" dirty="0">
                <a:solidFill>
                  <a:srgbClr val="172033"/>
                </a:solidFill>
                <a:latin typeface="Times New Roman" panose="02020603050405020304" pitchFamily="18" charset="0"/>
                <a:ea typeface="Arial" pitchFamily="34" charset="-122"/>
                <a:cs typeface="Times New Roman" panose="02020603050405020304" pitchFamily="18" charset="0"/>
              </a:rPr>
              <a:t>• Use multivariate analysis to compare relationships and churn groups.</a:t>
            </a:r>
            <a:endParaRPr lang="en-US" dirty="0">
              <a:latin typeface="Times New Roman" panose="02020603050405020304" pitchFamily="18" charset="0"/>
              <a:cs typeface="Times New Roman" panose="02020603050405020304" pitchFamily="18" charset="0"/>
            </a:endParaRPr>
          </a:p>
          <a:p>
            <a:pPr marL="0" indent="0">
              <a:buNone/>
            </a:pPr>
            <a:r>
              <a:rPr lang="en-US" dirty="0">
                <a:solidFill>
                  <a:srgbClr val="172033"/>
                </a:solidFill>
                <a:latin typeface="Times New Roman" panose="02020603050405020304" pitchFamily="18" charset="0"/>
                <a:ea typeface="Arial" pitchFamily="34" charset="-122"/>
                <a:cs typeface="Times New Roman" panose="02020603050405020304" pitchFamily="18" charset="0"/>
              </a:rPr>
              <a:t>• Summarise model performance using clear, honest metrics.</a:t>
            </a:r>
            <a:endParaRPr lang="en-US" dirty="0">
              <a:latin typeface="Times New Roman" panose="02020603050405020304" pitchFamily="18" charset="0"/>
              <a:cs typeface="Times New Roman" panose="02020603050405020304" pitchFamily="18" charset="0"/>
            </a:endParaRPr>
          </a:p>
          <a:p>
            <a:pPr marL="0" indent="0">
              <a:buNone/>
            </a:pPr>
            <a:r>
              <a:rPr lang="en-US" dirty="0">
                <a:solidFill>
                  <a:srgbClr val="172033"/>
                </a:solidFill>
                <a:latin typeface="Times New Roman" panose="02020603050405020304" pitchFamily="18" charset="0"/>
                <a:ea typeface="Arial" pitchFamily="34" charset="-122"/>
                <a:cs typeface="Times New Roman" panose="02020603050405020304" pitchFamily="18" charset="0"/>
              </a:rPr>
              <a:t>• Translate the findings into retention recommendations.</a:t>
            </a: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BFAF7"/>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F766E"/>
          </a:solidFill>
          <a:ln w="12700">
            <a:solidFill>
              <a:srgbClr val="0F766E"/>
            </a:solidFill>
            <a:prstDash val="solid"/>
          </a:ln>
        </p:spPr>
      </p:sp>
      <p:sp>
        <p:nvSpPr>
          <p:cNvPr id="3" name="Shape 1"/>
          <p:cNvSpPr/>
          <p:nvPr/>
        </p:nvSpPr>
        <p:spPr>
          <a:xfrm>
            <a:off x="164592" y="0"/>
            <a:ext cx="12027103" cy="73152"/>
          </a:xfrm>
          <a:prstGeom prst="rect">
            <a:avLst/>
          </a:prstGeom>
          <a:solidFill>
            <a:srgbClr val="D97706"/>
          </a:solidFill>
          <a:ln w="12700">
            <a:solidFill>
              <a:srgbClr val="D97706"/>
            </a:solidFill>
            <a:prstDash val="solid"/>
          </a:ln>
        </p:spPr>
      </p:sp>
      <p:sp>
        <p:nvSpPr>
          <p:cNvPr id="4" name="Text 2"/>
          <p:cNvSpPr/>
          <p:nvPr/>
        </p:nvSpPr>
        <p:spPr>
          <a:xfrm>
            <a:off x="502920" y="246888"/>
            <a:ext cx="8046720" cy="411480"/>
          </a:xfrm>
          <a:prstGeom prst="rect">
            <a:avLst/>
          </a:prstGeom>
          <a:noFill/>
          <a:ln/>
        </p:spPr>
        <p:txBody>
          <a:bodyPr wrap="square" lIns="254" tIns="254" rIns="254" bIns="254" rtlCol="0" anchor="ctr"/>
          <a:lstStyle/>
          <a:p>
            <a:pPr marL="0" indent="0">
              <a:buNone/>
            </a:pPr>
            <a:r>
              <a:rPr lang="en-US" sz="2700" b="1" dirty="0">
                <a:solidFill>
                  <a:srgbClr val="172033"/>
                </a:solidFill>
                <a:latin typeface="Arial" pitchFamily="34" charset="0"/>
                <a:ea typeface="Arial" pitchFamily="34" charset="-122"/>
                <a:cs typeface="Arial" pitchFamily="34" charset="-120"/>
              </a:rPr>
              <a:t>Dataset Overview</a:t>
            </a:r>
            <a:endParaRPr lang="en-US" sz="2700" dirty="0"/>
          </a:p>
        </p:txBody>
      </p:sp>
      <p:sp>
        <p:nvSpPr>
          <p:cNvPr id="5" name="Text 3"/>
          <p:cNvSpPr/>
          <p:nvPr/>
        </p:nvSpPr>
        <p:spPr>
          <a:xfrm>
            <a:off x="8778240" y="301752"/>
            <a:ext cx="2834640" cy="228600"/>
          </a:xfrm>
          <a:prstGeom prst="rect">
            <a:avLst/>
          </a:prstGeom>
          <a:noFill/>
          <a:ln/>
        </p:spPr>
        <p:txBody>
          <a:bodyPr wrap="square" lIns="254" tIns="254" rIns="254" bIns="254" rtlCol="0" anchor="ctr"/>
          <a:lstStyle/>
          <a:p>
            <a:pPr marL="0" indent="0" algn="r">
              <a:buNone/>
            </a:pPr>
            <a:r>
              <a:rPr lang="en-US" sz="950" dirty="0">
                <a:solidFill>
                  <a:srgbClr val="475569"/>
                </a:solidFill>
              </a:rPr>
              <a:t>Telecom Customer Churn EDA</a:t>
            </a:r>
            <a:endParaRPr lang="en-US" sz="950" dirty="0"/>
          </a:p>
        </p:txBody>
      </p:sp>
      <p:sp>
        <p:nvSpPr>
          <p:cNvPr id="6" name="Shape 4"/>
          <p:cNvSpPr/>
          <p:nvPr/>
        </p:nvSpPr>
        <p:spPr>
          <a:xfrm>
            <a:off x="502920" y="795528"/>
            <a:ext cx="11064240" cy="0"/>
          </a:xfrm>
          <a:prstGeom prst="line">
            <a:avLst/>
          </a:prstGeom>
          <a:noFill/>
          <a:ln w="12700">
            <a:solidFill>
              <a:srgbClr val="D6D3D1"/>
            </a:solidFill>
            <a:prstDash val="solid"/>
          </a:ln>
        </p:spPr>
      </p:sp>
      <p:sp>
        <p:nvSpPr>
          <p:cNvPr id="8" name="Text 6"/>
          <p:cNvSpPr/>
          <p:nvPr/>
        </p:nvSpPr>
        <p:spPr>
          <a:xfrm>
            <a:off x="11201400" y="6510528"/>
            <a:ext cx="502920" cy="228600"/>
          </a:xfrm>
          <a:prstGeom prst="rect">
            <a:avLst/>
          </a:prstGeom>
          <a:noFill/>
          <a:ln/>
        </p:spPr>
        <p:txBody>
          <a:bodyPr wrap="square" lIns="127" tIns="127" rIns="127" bIns="127" rtlCol="0" anchor="ctr"/>
          <a:lstStyle/>
          <a:p>
            <a:pPr marL="0" indent="0" algn="r">
              <a:buNone/>
            </a:pPr>
            <a:r>
              <a:rPr lang="en-US" sz="950" dirty="0">
                <a:solidFill>
                  <a:srgbClr val="475569"/>
                </a:solidFill>
              </a:rPr>
              <a:t>05</a:t>
            </a:r>
            <a:endParaRPr lang="en-US" sz="950" dirty="0"/>
          </a:p>
        </p:txBody>
      </p:sp>
      <p:sp>
        <p:nvSpPr>
          <p:cNvPr id="9" name="Shape 7"/>
          <p:cNvSpPr/>
          <p:nvPr/>
        </p:nvSpPr>
        <p:spPr>
          <a:xfrm>
            <a:off x="685800" y="1005840"/>
            <a:ext cx="2148840" cy="1097280"/>
          </a:xfrm>
          <a:prstGeom prst="roundRect">
            <a:avLst>
              <a:gd name="adj" fmla="val 10000"/>
            </a:avLst>
          </a:prstGeom>
          <a:solidFill>
            <a:srgbClr val="FFFFFF"/>
          </a:solidFill>
          <a:ln w="12700">
            <a:solidFill>
              <a:srgbClr val="D6D3D1"/>
            </a:solidFill>
            <a:prstDash val="solid"/>
          </a:ln>
        </p:spPr>
      </p:sp>
      <p:sp>
        <p:nvSpPr>
          <p:cNvPr id="10" name="Text 8"/>
          <p:cNvSpPr/>
          <p:nvPr/>
        </p:nvSpPr>
        <p:spPr>
          <a:xfrm>
            <a:off x="822960" y="1170432"/>
            <a:ext cx="1874520" cy="411480"/>
          </a:xfrm>
          <a:prstGeom prst="rect">
            <a:avLst/>
          </a:prstGeom>
          <a:noFill/>
          <a:ln/>
        </p:spPr>
        <p:txBody>
          <a:bodyPr wrap="square" lIns="127" tIns="127" rIns="127" bIns="127" rtlCol="0" anchor="ctr"/>
          <a:lstStyle/>
          <a:p>
            <a:pPr marL="0" indent="0" algn="ctr">
              <a:buNone/>
            </a:pPr>
            <a:r>
              <a:rPr lang="en-US" sz="2500" b="1" dirty="0">
                <a:solidFill>
                  <a:srgbClr val="1F4E79"/>
                </a:solidFill>
              </a:rPr>
              <a:t>100,000</a:t>
            </a:r>
            <a:endParaRPr lang="en-US" sz="2500" dirty="0"/>
          </a:p>
        </p:txBody>
      </p:sp>
      <p:sp>
        <p:nvSpPr>
          <p:cNvPr id="11" name="Text 9"/>
          <p:cNvSpPr/>
          <p:nvPr/>
        </p:nvSpPr>
        <p:spPr>
          <a:xfrm>
            <a:off x="822960" y="1627632"/>
            <a:ext cx="1874520" cy="274320"/>
          </a:xfrm>
          <a:prstGeom prst="rect">
            <a:avLst/>
          </a:prstGeom>
          <a:noFill/>
          <a:ln/>
        </p:spPr>
        <p:txBody>
          <a:bodyPr wrap="square" lIns="127" tIns="127" rIns="127" bIns="127" rtlCol="0" anchor="ctr"/>
          <a:lstStyle/>
          <a:p>
            <a:pPr marL="0" indent="0" algn="ctr">
              <a:buNone/>
            </a:pPr>
            <a:r>
              <a:rPr lang="en-US" sz="1150" dirty="0">
                <a:solidFill>
                  <a:srgbClr val="475569"/>
                </a:solidFill>
              </a:rPr>
              <a:t>customer records</a:t>
            </a:r>
            <a:endParaRPr lang="en-US" sz="1150" dirty="0"/>
          </a:p>
        </p:txBody>
      </p:sp>
      <p:sp>
        <p:nvSpPr>
          <p:cNvPr id="12" name="Shape 10"/>
          <p:cNvSpPr/>
          <p:nvPr/>
        </p:nvSpPr>
        <p:spPr>
          <a:xfrm>
            <a:off x="3566160" y="1005840"/>
            <a:ext cx="2148840" cy="1097280"/>
          </a:xfrm>
          <a:prstGeom prst="roundRect">
            <a:avLst>
              <a:gd name="adj" fmla="val 10000"/>
            </a:avLst>
          </a:prstGeom>
          <a:solidFill>
            <a:srgbClr val="FFFFFF"/>
          </a:solidFill>
          <a:ln w="12700">
            <a:solidFill>
              <a:srgbClr val="D6D3D1"/>
            </a:solidFill>
            <a:prstDash val="solid"/>
          </a:ln>
        </p:spPr>
      </p:sp>
      <p:sp>
        <p:nvSpPr>
          <p:cNvPr id="13" name="Text 11"/>
          <p:cNvSpPr/>
          <p:nvPr/>
        </p:nvSpPr>
        <p:spPr>
          <a:xfrm>
            <a:off x="3703320" y="1170432"/>
            <a:ext cx="1874520" cy="411480"/>
          </a:xfrm>
          <a:prstGeom prst="rect">
            <a:avLst/>
          </a:prstGeom>
          <a:noFill/>
          <a:ln/>
        </p:spPr>
        <p:txBody>
          <a:bodyPr wrap="square" lIns="127" tIns="127" rIns="127" bIns="127" rtlCol="0" anchor="ctr"/>
          <a:lstStyle/>
          <a:p>
            <a:pPr marL="0" indent="0" algn="ctr">
              <a:buNone/>
            </a:pPr>
            <a:r>
              <a:rPr lang="en-US" sz="2500" b="1" dirty="0">
                <a:solidFill>
                  <a:srgbClr val="1F4E79"/>
                </a:solidFill>
              </a:rPr>
              <a:t>10</a:t>
            </a:r>
            <a:endParaRPr lang="en-US" sz="2500" dirty="0"/>
          </a:p>
        </p:txBody>
      </p:sp>
      <p:sp>
        <p:nvSpPr>
          <p:cNvPr id="14" name="Text 12"/>
          <p:cNvSpPr/>
          <p:nvPr/>
        </p:nvSpPr>
        <p:spPr>
          <a:xfrm>
            <a:off x="3703320" y="1627632"/>
            <a:ext cx="1874520" cy="274320"/>
          </a:xfrm>
          <a:prstGeom prst="rect">
            <a:avLst/>
          </a:prstGeom>
          <a:noFill/>
          <a:ln/>
        </p:spPr>
        <p:txBody>
          <a:bodyPr wrap="square" lIns="127" tIns="127" rIns="127" bIns="127" rtlCol="0" anchor="ctr"/>
          <a:lstStyle/>
          <a:p>
            <a:pPr marL="0" indent="0" algn="ctr">
              <a:buNone/>
            </a:pPr>
            <a:r>
              <a:rPr lang="en-US" sz="1150" dirty="0">
                <a:solidFill>
                  <a:srgbClr val="475569"/>
                </a:solidFill>
              </a:rPr>
              <a:t>selected predictors</a:t>
            </a:r>
            <a:endParaRPr lang="en-US" sz="1150" dirty="0"/>
          </a:p>
        </p:txBody>
      </p:sp>
      <p:sp>
        <p:nvSpPr>
          <p:cNvPr id="15" name="Shape 13"/>
          <p:cNvSpPr/>
          <p:nvPr/>
        </p:nvSpPr>
        <p:spPr>
          <a:xfrm>
            <a:off x="6446520" y="1005840"/>
            <a:ext cx="2148840" cy="1097280"/>
          </a:xfrm>
          <a:prstGeom prst="roundRect">
            <a:avLst>
              <a:gd name="adj" fmla="val 10000"/>
            </a:avLst>
          </a:prstGeom>
          <a:solidFill>
            <a:srgbClr val="FFFFFF"/>
          </a:solidFill>
          <a:ln w="12700">
            <a:solidFill>
              <a:srgbClr val="D6D3D1"/>
            </a:solidFill>
            <a:prstDash val="solid"/>
          </a:ln>
        </p:spPr>
      </p:sp>
      <p:sp>
        <p:nvSpPr>
          <p:cNvPr id="16" name="Text 14"/>
          <p:cNvSpPr/>
          <p:nvPr/>
        </p:nvSpPr>
        <p:spPr>
          <a:xfrm>
            <a:off x="6583680" y="1170432"/>
            <a:ext cx="1874520" cy="411480"/>
          </a:xfrm>
          <a:prstGeom prst="rect">
            <a:avLst/>
          </a:prstGeom>
          <a:noFill/>
          <a:ln/>
        </p:spPr>
        <p:txBody>
          <a:bodyPr wrap="square" lIns="127" tIns="127" rIns="127" bIns="127" rtlCol="0" anchor="ctr"/>
          <a:lstStyle/>
          <a:p>
            <a:pPr marL="0" indent="0" algn="ctr">
              <a:buNone/>
            </a:pPr>
            <a:r>
              <a:rPr lang="en-US" sz="2500" b="1" dirty="0">
                <a:solidFill>
                  <a:srgbClr val="D97706"/>
                </a:solidFill>
              </a:rPr>
              <a:t>49.6%</a:t>
            </a:r>
            <a:endParaRPr lang="en-US" sz="2500" dirty="0"/>
          </a:p>
        </p:txBody>
      </p:sp>
      <p:sp>
        <p:nvSpPr>
          <p:cNvPr id="17" name="Text 15"/>
          <p:cNvSpPr/>
          <p:nvPr/>
        </p:nvSpPr>
        <p:spPr>
          <a:xfrm>
            <a:off x="6583680" y="1627632"/>
            <a:ext cx="1874520" cy="274320"/>
          </a:xfrm>
          <a:prstGeom prst="rect">
            <a:avLst/>
          </a:prstGeom>
          <a:noFill/>
          <a:ln/>
        </p:spPr>
        <p:txBody>
          <a:bodyPr wrap="square" lIns="127" tIns="127" rIns="127" bIns="127" rtlCol="0" anchor="ctr"/>
          <a:lstStyle/>
          <a:p>
            <a:pPr marL="0" indent="0" algn="ctr">
              <a:buNone/>
            </a:pPr>
            <a:r>
              <a:rPr lang="en-US" sz="1150" dirty="0">
                <a:solidFill>
                  <a:srgbClr val="475569"/>
                </a:solidFill>
              </a:rPr>
              <a:t>customers churned</a:t>
            </a:r>
            <a:endParaRPr lang="en-US" sz="1150" dirty="0"/>
          </a:p>
        </p:txBody>
      </p:sp>
      <p:sp>
        <p:nvSpPr>
          <p:cNvPr id="18" name="Shape 16"/>
          <p:cNvSpPr/>
          <p:nvPr/>
        </p:nvSpPr>
        <p:spPr>
          <a:xfrm>
            <a:off x="9326880" y="1005840"/>
            <a:ext cx="2148840" cy="1097280"/>
          </a:xfrm>
          <a:prstGeom prst="roundRect">
            <a:avLst>
              <a:gd name="adj" fmla="val 10000"/>
            </a:avLst>
          </a:prstGeom>
          <a:solidFill>
            <a:srgbClr val="FFFFFF"/>
          </a:solidFill>
          <a:ln w="12700">
            <a:solidFill>
              <a:srgbClr val="D6D3D1"/>
            </a:solidFill>
            <a:prstDash val="solid"/>
          </a:ln>
        </p:spPr>
      </p:sp>
      <p:sp>
        <p:nvSpPr>
          <p:cNvPr id="19" name="Text 17"/>
          <p:cNvSpPr/>
          <p:nvPr/>
        </p:nvSpPr>
        <p:spPr>
          <a:xfrm>
            <a:off x="9464040" y="1170432"/>
            <a:ext cx="1874520" cy="411480"/>
          </a:xfrm>
          <a:prstGeom prst="rect">
            <a:avLst/>
          </a:prstGeom>
          <a:noFill/>
          <a:ln/>
        </p:spPr>
        <p:txBody>
          <a:bodyPr wrap="square" lIns="127" tIns="127" rIns="127" bIns="127" rtlCol="0" anchor="ctr"/>
          <a:lstStyle/>
          <a:p>
            <a:pPr marL="0" indent="0" algn="ctr">
              <a:buNone/>
            </a:pPr>
            <a:r>
              <a:rPr lang="en-US" sz="2500" b="1" dirty="0">
                <a:solidFill>
                  <a:srgbClr val="1F4E79"/>
                </a:solidFill>
              </a:rPr>
              <a:t>49,562</a:t>
            </a:r>
            <a:endParaRPr lang="en-US" sz="2500" dirty="0"/>
          </a:p>
        </p:txBody>
      </p:sp>
      <p:sp>
        <p:nvSpPr>
          <p:cNvPr id="20" name="Text 18"/>
          <p:cNvSpPr/>
          <p:nvPr/>
        </p:nvSpPr>
        <p:spPr>
          <a:xfrm>
            <a:off x="9464040" y="1627632"/>
            <a:ext cx="1874520" cy="274320"/>
          </a:xfrm>
          <a:prstGeom prst="rect">
            <a:avLst/>
          </a:prstGeom>
          <a:noFill/>
          <a:ln/>
        </p:spPr>
        <p:txBody>
          <a:bodyPr wrap="square" lIns="127" tIns="127" rIns="127" bIns="127" rtlCol="0" anchor="ctr"/>
          <a:lstStyle/>
          <a:p>
            <a:pPr marL="0" indent="0" algn="ctr">
              <a:buNone/>
            </a:pPr>
            <a:r>
              <a:rPr lang="en-US" sz="1150" dirty="0">
                <a:solidFill>
                  <a:srgbClr val="475569"/>
                </a:solidFill>
              </a:rPr>
              <a:t>churn cases</a:t>
            </a:r>
            <a:endParaRPr lang="en-US" sz="1150" dirty="0"/>
          </a:p>
        </p:txBody>
      </p:sp>
      <p:sp>
        <p:nvSpPr>
          <p:cNvPr id="21" name="Shape 19"/>
          <p:cNvSpPr/>
          <p:nvPr/>
        </p:nvSpPr>
        <p:spPr>
          <a:xfrm>
            <a:off x="658368" y="2542032"/>
            <a:ext cx="1645920" cy="310896"/>
          </a:xfrm>
          <a:prstGeom prst="roundRect">
            <a:avLst>
              <a:gd name="adj" fmla="val 23529"/>
            </a:avLst>
          </a:prstGeom>
          <a:solidFill>
            <a:srgbClr val="1F4E79"/>
          </a:solidFill>
          <a:ln w="12700">
            <a:solidFill>
              <a:srgbClr val="1F4E79"/>
            </a:solidFill>
            <a:prstDash val="solid"/>
          </a:ln>
        </p:spPr>
      </p:sp>
      <p:sp>
        <p:nvSpPr>
          <p:cNvPr id="22" name="Text 20"/>
          <p:cNvSpPr/>
          <p:nvPr/>
        </p:nvSpPr>
        <p:spPr>
          <a:xfrm>
            <a:off x="731520" y="2596896"/>
            <a:ext cx="1499616" cy="173736"/>
          </a:xfrm>
          <a:prstGeom prst="rect">
            <a:avLst/>
          </a:prstGeom>
          <a:noFill/>
          <a:ln/>
        </p:spPr>
        <p:txBody>
          <a:bodyPr wrap="square" lIns="127" tIns="127" rIns="127" bIns="127" rtlCol="0" anchor="ctr"/>
          <a:lstStyle/>
          <a:p>
            <a:pPr marL="0" indent="0" algn="ctr">
              <a:buNone/>
            </a:pPr>
            <a:r>
              <a:rPr lang="en-US" sz="1050" b="1" dirty="0">
                <a:solidFill>
                  <a:srgbClr val="FFFFFF"/>
                </a:solidFill>
              </a:rPr>
              <a:t>Dataset context</a:t>
            </a:r>
            <a:endParaRPr lang="en-US" sz="1050" dirty="0"/>
          </a:p>
        </p:txBody>
      </p:sp>
      <p:sp>
        <p:nvSpPr>
          <p:cNvPr id="23" name="Text 21"/>
          <p:cNvSpPr/>
          <p:nvPr/>
        </p:nvSpPr>
        <p:spPr>
          <a:xfrm>
            <a:off x="713232" y="2999232"/>
            <a:ext cx="5166360" cy="2240280"/>
          </a:xfrm>
          <a:prstGeom prst="rect">
            <a:avLst/>
          </a:prstGeom>
          <a:noFill/>
          <a:ln/>
        </p:spPr>
        <p:txBody>
          <a:bodyPr wrap="square" lIns="1016" tIns="1016" rIns="1016" bIns="1016" rtlCol="0" anchor="t">
            <a:normAutofit/>
          </a:bodyPr>
          <a:lstStyle/>
          <a:p>
            <a:pPr marL="0" indent="0">
              <a:buNone/>
            </a:pPr>
            <a:r>
              <a:rPr lang="en-US" sz="1550" dirty="0">
                <a:solidFill>
                  <a:srgbClr val="172033"/>
                </a:solidFill>
                <a:latin typeface="Arial" pitchFamily="34" charset="0"/>
                <a:ea typeface="Arial" pitchFamily="34" charset="-122"/>
                <a:cs typeface="Arial" pitchFamily="34" charset="-120"/>
              </a:rPr>
              <a:t>• The dataset contains telecom usage and billing measures for existing customers.</a:t>
            </a:r>
            <a:endParaRPr lang="en-US" sz="1550" dirty="0"/>
          </a:p>
          <a:p>
            <a:pPr marL="0" indent="0">
              <a:buNone/>
            </a:pPr>
            <a:r>
              <a:rPr lang="en-US" sz="1550" dirty="0">
                <a:solidFill>
                  <a:srgbClr val="172033"/>
                </a:solidFill>
                <a:latin typeface="Arial" pitchFamily="34" charset="0"/>
                <a:ea typeface="Arial" pitchFamily="34" charset="-122"/>
                <a:cs typeface="Arial" pitchFamily="34" charset="-120"/>
              </a:rPr>
              <a:t>• The target variable is churn, coded as 0 for retained customers and 1 for churned customers.</a:t>
            </a:r>
            <a:endParaRPr lang="en-US" sz="1550" dirty="0"/>
          </a:p>
          <a:p>
            <a:pPr marL="0" indent="0">
              <a:buNone/>
            </a:pPr>
            <a:r>
              <a:rPr lang="en-US" sz="1550" dirty="0">
                <a:solidFill>
                  <a:srgbClr val="172033"/>
                </a:solidFill>
                <a:latin typeface="Arial" pitchFamily="34" charset="0"/>
                <a:ea typeface="Arial" pitchFamily="34" charset="-122"/>
                <a:cs typeface="Arial" pitchFamily="34" charset="-120"/>
              </a:rPr>
              <a:t>• The uploaded file is already cleaned and reduced to the top 10 most useful predictors.</a:t>
            </a:r>
            <a:endParaRPr lang="en-US" sz="1550" dirty="0"/>
          </a:p>
          <a:p>
            <a:pPr marL="0" indent="0">
              <a:buNone/>
            </a:pPr>
            <a:r>
              <a:rPr lang="en-US" sz="1550" dirty="0">
                <a:solidFill>
                  <a:srgbClr val="172033"/>
                </a:solidFill>
                <a:latin typeface="Arial" pitchFamily="34" charset="0"/>
                <a:ea typeface="Arial" pitchFamily="34" charset="-122"/>
                <a:cs typeface="Arial" pitchFamily="34" charset="-120"/>
              </a:rPr>
              <a:t>• The size of the dataset is large enough for meaningful EDA and baseline modelling.</a:t>
            </a:r>
            <a:endParaRPr lang="en-US" sz="1550" dirty="0"/>
          </a:p>
        </p:txBody>
      </p:sp>
      <p:sp>
        <p:nvSpPr>
          <p:cNvPr id="24" name="Shape 22"/>
          <p:cNvSpPr/>
          <p:nvPr/>
        </p:nvSpPr>
        <p:spPr>
          <a:xfrm>
            <a:off x="6400800" y="2542032"/>
            <a:ext cx="1554480" cy="310896"/>
          </a:xfrm>
          <a:prstGeom prst="roundRect">
            <a:avLst>
              <a:gd name="adj" fmla="val 23529"/>
            </a:avLst>
          </a:prstGeom>
          <a:solidFill>
            <a:srgbClr val="D97706"/>
          </a:solidFill>
          <a:ln w="12700">
            <a:solidFill>
              <a:srgbClr val="D97706"/>
            </a:solidFill>
            <a:prstDash val="solid"/>
          </a:ln>
        </p:spPr>
      </p:sp>
      <p:sp>
        <p:nvSpPr>
          <p:cNvPr id="25" name="Text 23"/>
          <p:cNvSpPr/>
          <p:nvPr/>
        </p:nvSpPr>
        <p:spPr>
          <a:xfrm>
            <a:off x="6473952" y="2596896"/>
            <a:ext cx="1408176" cy="173736"/>
          </a:xfrm>
          <a:prstGeom prst="rect">
            <a:avLst/>
          </a:prstGeom>
          <a:noFill/>
          <a:ln/>
        </p:spPr>
        <p:txBody>
          <a:bodyPr wrap="square" lIns="127" tIns="127" rIns="127" bIns="127" rtlCol="0" anchor="ctr"/>
          <a:lstStyle/>
          <a:p>
            <a:pPr marL="0" indent="0" algn="ctr">
              <a:buNone/>
            </a:pPr>
            <a:r>
              <a:rPr lang="en-US" sz="1050" b="1" dirty="0">
                <a:solidFill>
                  <a:srgbClr val="FFFFFF"/>
                </a:solidFill>
              </a:rPr>
              <a:t>Target balance</a:t>
            </a:r>
            <a:endParaRPr lang="en-US" sz="1050" dirty="0"/>
          </a:p>
        </p:txBody>
      </p:sp>
      <p:sp>
        <p:nvSpPr>
          <p:cNvPr id="26" name="Text 24"/>
          <p:cNvSpPr/>
          <p:nvPr/>
        </p:nvSpPr>
        <p:spPr>
          <a:xfrm>
            <a:off x="6492240" y="3035808"/>
            <a:ext cx="4389120" cy="1234440"/>
          </a:xfrm>
          <a:prstGeom prst="rect">
            <a:avLst/>
          </a:prstGeom>
          <a:noFill/>
          <a:ln/>
        </p:spPr>
        <p:txBody>
          <a:bodyPr wrap="square" lIns="762" tIns="762" rIns="762" bIns="762" rtlCol="0" anchor="t">
            <a:normAutofit/>
          </a:bodyPr>
          <a:lstStyle/>
          <a:p>
            <a:pPr marL="0" indent="0">
              <a:buNone/>
            </a:pPr>
            <a:r>
              <a:rPr lang="en-US" sz="1550" dirty="0">
                <a:solidFill>
                  <a:srgbClr val="172033"/>
                </a:solidFill>
                <a:latin typeface="Arial" pitchFamily="34" charset="0"/>
                <a:ea typeface="Arial" pitchFamily="34" charset="-122"/>
                <a:cs typeface="Arial" pitchFamily="34" charset="-120"/>
              </a:rPr>
              <a:t>The churn classes are almost balanced: 50,438 non-churned customers and 49,562 churned customers. This helps make comparisons between the two groups more reliable.</a:t>
            </a:r>
            <a:endParaRPr lang="en-US" sz="15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BFAF7"/>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F766E"/>
          </a:solidFill>
          <a:ln w="12700">
            <a:solidFill>
              <a:srgbClr val="0F766E"/>
            </a:solidFill>
            <a:prstDash val="solid"/>
          </a:ln>
        </p:spPr>
      </p:sp>
      <p:sp>
        <p:nvSpPr>
          <p:cNvPr id="3" name="Shape 1"/>
          <p:cNvSpPr/>
          <p:nvPr/>
        </p:nvSpPr>
        <p:spPr>
          <a:xfrm>
            <a:off x="164592" y="0"/>
            <a:ext cx="12027103" cy="73152"/>
          </a:xfrm>
          <a:prstGeom prst="rect">
            <a:avLst/>
          </a:prstGeom>
          <a:solidFill>
            <a:srgbClr val="D97706"/>
          </a:solidFill>
          <a:ln w="12700">
            <a:solidFill>
              <a:srgbClr val="D97706"/>
            </a:solidFill>
            <a:prstDash val="solid"/>
          </a:ln>
        </p:spPr>
      </p:sp>
      <p:sp>
        <p:nvSpPr>
          <p:cNvPr id="4" name="Text 2"/>
          <p:cNvSpPr/>
          <p:nvPr/>
        </p:nvSpPr>
        <p:spPr>
          <a:xfrm>
            <a:off x="502920" y="246888"/>
            <a:ext cx="8046720" cy="411480"/>
          </a:xfrm>
          <a:prstGeom prst="rect">
            <a:avLst/>
          </a:prstGeom>
          <a:noFill/>
          <a:ln/>
        </p:spPr>
        <p:txBody>
          <a:bodyPr wrap="square" lIns="254" tIns="254" rIns="254" bIns="254" rtlCol="0" anchor="ctr"/>
          <a:lstStyle/>
          <a:p>
            <a:pPr marL="0" indent="0">
              <a:buNone/>
            </a:pPr>
            <a:r>
              <a:rPr lang="en-US" sz="2700" b="1" dirty="0">
                <a:solidFill>
                  <a:srgbClr val="172033"/>
                </a:solidFill>
                <a:latin typeface="Arial" pitchFamily="34" charset="0"/>
                <a:ea typeface="Arial" pitchFamily="34" charset="-122"/>
                <a:cs typeface="Arial" pitchFamily="34" charset="-120"/>
              </a:rPr>
              <a:t>Main Variables Used in the Analysis</a:t>
            </a:r>
            <a:endParaRPr lang="en-US" sz="2700" dirty="0"/>
          </a:p>
        </p:txBody>
      </p:sp>
      <p:sp>
        <p:nvSpPr>
          <p:cNvPr id="6" name="Shape 4"/>
          <p:cNvSpPr/>
          <p:nvPr/>
        </p:nvSpPr>
        <p:spPr>
          <a:xfrm>
            <a:off x="502920" y="795528"/>
            <a:ext cx="11064240" cy="0"/>
          </a:xfrm>
          <a:prstGeom prst="line">
            <a:avLst/>
          </a:prstGeom>
          <a:noFill/>
          <a:ln w="12700">
            <a:solidFill>
              <a:srgbClr val="D6D3D1"/>
            </a:solidFill>
            <a:prstDash val="solid"/>
          </a:ln>
        </p:spPr>
      </p:sp>
      <p:sp>
        <p:nvSpPr>
          <p:cNvPr id="8" name="Text 6"/>
          <p:cNvSpPr/>
          <p:nvPr/>
        </p:nvSpPr>
        <p:spPr>
          <a:xfrm>
            <a:off x="11201400" y="6510528"/>
            <a:ext cx="502920" cy="228600"/>
          </a:xfrm>
          <a:prstGeom prst="rect">
            <a:avLst/>
          </a:prstGeom>
          <a:noFill/>
          <a:ln/>
        </p:spPr>
        <p:txBody>
          <a:bodyPr wrap="square" lIns="127" tIns="127" rIns="127" bIns="127" rtlCol="0" anchor="ctr"/>
          <a:lstStyle/>
          <a:p>
            <a:pPr marL="0" indent="0" algn="r">
              <a:buNone/>
            </a:pPr>
            <a:r>
              <a:rPr lang="en-US" sz="950" dirty="0">
                <a:solidFill>
                  <a:srgbClr val="475569"/>
                </a:solidFill>
              </a:rPr>
              <a:t>06</a:t>
            </a:r>
            <a:endParaRPr lang="en-US" sz="950" dirty="0"/>
          </a:p>
        </p:txBody>
      </p:sp>
      <p:sp>
        <p:nvSpPr>
          <p:cNvPr id="9" name="Shape 7"/>
          <p:cNvSpPr/>
          <p:nvPr/>
        </p:nvSpPr>
        <p:spPr>
          <a:xfrm>
            <a:off x="640080" y="1024128"/>
            <a:ext cx="2194560" cy="310896"/>
          </a:xfrm>
          <a:prstGeom prst="roundRect">
            <a:avLst>
              <a:gd name="adj" fmla="val 23529"/>
            </a:avLst>
          </a:prstGeom>
          <a:solidFill>
            <a:srgbClr val="0F766E"/>
          </a:solidFill>
          <a:ln w="12700">
            <a:solidFill>
              <a:srgbClr val="0F766E"/>
            </a:solidFill>
            <a:prstDash val="solid"/>
          </a:ln>
        </p:spPr>
      </p:sp>
      <p:sp>
        <p:nvSpPr>
          <p:cNvPr id="10" name="Text 8"/>
          <p:cNvSpPr/>
          <p:nvPr/>
        </p:nvSpPr>
        <p:spPr>
          <a:xfrm>
            <a:off x="713232" y="1078992"/>
            <a:ext cx="2048256" cy="173736"/>
          </a:xfrm>
          <a:prstGeom prst="rect">
            <a:avLst/>
          </a:prstGeom>
          <a:noFill/>
          <a:ln/>
        </p:spPr>
        <p:txBody>
          <a:bodyPr wrap="square" lIns="127" tIns="127" rIns="127" bIns="127" rtlCol="0" anchor="ctr"/>
          <a:lstStyle/>
          <a:p>
            <a:pPr marL="0" indent="0" algn="ctr">
              <a:buNone/>
            </a:pPr>
            <a:r>
              <a:rPr lang="en-US" sz="1050" b="1" dirty="0">
                <a:solidFill>
                  <a:srgbClr val="FFFFFF"/>
                </a:solidFill>
              </a:rPr>
              <a:t>Usage and behaviour</a:t>
            </a:r>
            <a:endParaRPr lang="en-US" sz="1050" dirty="0"/>
          </a:p>
        </p:txBody>
      </p:sp>
      <p:sp>
        <p:nvSpPr>
          <p:cNvPr id="11" name="Text 9"/>
          <p:cNvSpPr/>
          <p:nvPr/>
        </p:nvSpPr>
        <p:spPr>
          <a:xfrm>
            <a:off x="713232" y="1481328"/>
            <a:ext cx="4892040" cy="2103120"/>
          </a:xfrm>
          <a:prstGeom prst="rect">
            <a:avLst/>
          </a:prstGeom>
          <a:noFill/>
          <a:ln/>
        </p:spPr>
        <p:txBody>
          <a:bodyPr wrap="square" lIns="1016" tIns="1016" rIns="1016" bIns="1016" rtlCol="0" anchor="t">
            <a:normAutofit/>
          </a:bodyPr>
          <a:lstStyle/>
          <a:p>
            <a:pPr marL="0" indent="0">
              <a:buNone/>
            </a:pPr>
            <a:r>
              <a:rPr lang="en-US" sz="1470" dirty="0">
                <a:solidFill>
                  <a:srgbClr val="172033"/>
                </a:solidFill>
                <a:latin typeface="Arial" pitchFamily="34" charset="0"/>
                <a:ea typeface="Arial" pitchFamily="34" charset="-122"/>
                <a:cs typeface="Arial" pitchFamily="34" charset="-120"/>
              </a:rPr>
              <a:t>• mou_Mean: average minutes of use</a:t>
            </a:r>
            <a:endParaRPr lang="en-US" sz="1470" dirty="0"/>
          </a:p>
          <a:p>
            <a:pPr marL="0" indent="0">
              <a:buNone/>
            </a:pPr>
            <a:r>
              <a:rPr lang="en-US" sz="1470" dirty="0">
                <a:solidFill>
                  <a:srgbClr val="172033"/>
                </a:solidFill>
                <a:latin typeface="Arial" pitchFamily="34" charset="0"/>
                <a:ea typeface="Arial" pitchFamily="34" charset="-122"/>
                <a:cs typeface="Arial" pitchFamily="34" charset="-120"/>
              </a:rPr>
              <a:t>• avg6mou: six-month average minutes</a:t>
            </a:r>
            <a:endParaRPr lang="en-US" sz="1470" dirty="0"/>
          </a:p>
          <a:p>
            <a:pPr marL="0" indent="0">
              <a:buNone/>
            </a:pPr>
            <a:r>
              <a:rPr lang="en-US" sz="1470" dirty="0">
                <a:solidFill>
                  <a:srgbClr val="172033"/>
                </a:solidFill>
                <a:latin typeface="Arial" pitchFamily="34" charset="0"/>
                <a:ea typeface="Arial" pitchFamily="34" charset="-122"/>
                <a:cs typeface="Arial" pitchFamily="34" charset="-120"/>
              </a:rPr>
              <a:t>• avg3mou: three-month average minutes</a:t>
            </a:r>
            <a:endParaRPr lang="en-US" sz="1470" dirty="0"/>
          </a:p>
          <a:p>
            <a:pPr marL="0" indent="0">
              <a:buNone/>
            </a:pPr>
            <a:r>
              <a:rPr lang="en-US" sz="1470" dirty="0">
                <a:solidFill>
                  <a:srgbClr val="172033"/>
                </a:solidFill>
                <a:latin typeface="Arial" pitchFamily="34" charset="0"/>
                <a:ea typeface="Arial" pitchFamily="34" charset="-122"/>
                <a:cs typeface="Arial" pitchFamily="34" charset="-120"/>
              </a:rPr>
              <a:t>• avg3qty: three-month average call quantity</a:t>
            </a:r>
            <a:endParaRPr lang="en-US" sz="1470" dirty="0"/>
          </a:p>
          <a:p>
            <a:pPr marL="0" indent="0">
              <a:buNone/>
            </a:pPr>
            <a:r>
              <a:rPr lang="en-US" sz="1470" dirty="0">
                <a:solidFill>
                  <a:srgbClr val="172033"/>
                </a:solidFill>
                <a:latin typeface="Arial" pitchFamily="34" charset="0"/>
                <a:ea typeface="Arial" pitchFamily="34" charset="-122"/>
                <a:cs typeface="Arial" pitchFamily="34" charset="-120"/>
              </a:rPr>
              <a:t>• mou_cvce_Mean: completed voice minutes</a:t>
            </a:r>
            <a:endParaRPr lang="en-US" sz="1470" dirty="0"/>
          </a:p>
        </p:txBody>
      </p:sp>
      <p:sp>
        <p:nvSpPr>
          <p:cNvPr id="12" name="Shape 10"/>
          <p:cNvSpPr/>
          <p:nvPr/>
        </p:nvSpPr>
        <p:spPr>
          <a:xfrm>
            <a:off x="6172200" y="1024128"/>
            <a:ext cx="2423160" cy="310896"/>
          </a:xfrm>
          <a:prstGeom prst="roundRect">
            <a:avLst>
              <a:gd name="adj" fmla="val 23529"/>
            </a:avLst>
          </a:prstGeom>
          <a:solidFill>
            <a:srgbClr val="1F4E79"/>
          </a:solidFill>
          <a:ln w="12700">
            <a:solidFill>
              <a:srgbClr val="1F4E79"/>
            </a:solidFill>
            <a:prstDash val="solid"/>
          </a:ln>
        </p:spPr>
      </p:sp>
      <p:sp>
        <p:nvSpPr>
          <p:cNvPr id="13" name="Text 11"/>
          <p:cNvSpPr/>
          <p:nvPr/>
        </p:nvSpPr>
        <p:spPr>
          <a:xfrm>
            <a:off x="6245352" y="1078992"/>
            <a:ext cx="2276856" cy="173736"/>
          </a:xfrm>
          <a:prstGeom prst="rect">
            <a:avLst/>
          </a:prstGeom>
          <a:noFill/>
          <a:ln/>
        </p:spPr>
        <p:txBody>
          <a:bodyPr wrap="square" lIns="127" tIns="127" rIns="127" bIns="127" rtlCol="0" anchor="ctr"/>
          <a:lstStyle/>
          <a:p>
            <a:pPr marL="0" indent="0" algn="ctr">
              <a:buNone/>
            </a:pPr>
            <a:r>
              <a:rPr lang="en-US" sz="1050" b="1" dirty="0">
                <a:solidFill>
                  <a:srgbClr val="FFFFFF"/>
                </a:solidFill>
              </a:rPr>
              <a:t>Customer/service signals</a:t>
            </a:r>
            <a:endParaRPr lang="en-US" sz="1050" dirty="0"/>
          </a:p>
        </p:txBody>
      </p:sp>
      <p:sp>
        <p:nvSpPr>
          <p:cNvPr id="14" name="Text 12"/>
          <p:cNvSpPr/>
          <p:nvPr/>
        </p:nvSpPr>
        <p:spPr>
          <a:xfrm>
            <a:off x="6254496" y="1481328"/>
            <a:ext cx="4983480" cy="2103120"/>
          </a:xfrm>
          <a:prstGeom prst="rect">
            <a:avLst/>
          </a:prstGeom>
          <a:noFill/>
          <a:ln/>
        </p:spPr>
        <p:txBody>
          <a:bodyPr wrap="square" lIns="1016" tIns="1016" rIns="1016" bIns="1016" rtlCol="0" anchor="t">
            <a:normAutofit/>
          </a:bodyPr>
          <a:lstStyle/>
          <a:p>
            <a:pPr marL="0" indent="0">
              <a:buNone/>
            </a:pPr>
            <a:r>
              <a:rPr lang="en-US" sz="1470" dirty="0">
                <a:solidFill>
                  <a:srgbClr val="172033"/>
                </a:solidFill>
                <a:latin typeface="Arial" pitchFamily="34" charset="0"/>
                <a:ea typeface="Arial" pitchFamily="34" charset="-122"/>
                <a:cs typeface="Arial" pitchFamily="34" charset="-120"/>
              </a:rPr>
              <a:t>• eqpdays: number of days using the current equipment</a:t>
            </a:r>
            <a:endParaRPr lang="en-US" sz="1470" dirty="0"/>
          </a:p>
          <a:p>
            <a:pPr marL="0" indent="0">
              <a:buNone/>
            </a:pPr>
            <a:r>
              <a:rPr lang="en-US" sz="1470" dirty="0">
                <a:solidFill>
                  <a:srgbClr val="172033"/>
                </a:solidFill>
                <a:latin typeface="Arial" pitchFamily="34" charset="0"/>
                <a:ea typeface="Arial" pitchFamily="34" charset="-122"/>
                <a:cs typeface="Arial" pitchFamily="34" charset="-120"/>
              </a:rPr>
              <a:t>• totmrc_Mean: average monthly recurring charge</a:t>
            </a:r>
            <a:endParaRPr lang="en-US" sz="1470" dirty="0"/>
          </a:p>
          <a:p>
            <a:pPr marL="0" indent="0">
              <a:buNone/>
            </a:pPr>
            <a:r>
              <a:rPr lang="en-US" sz="1470" dirty="0">
                <a:solidFill>
                  <a:srgbClr val="172033"/>
                </a:solidFill>
                <a:latin typeface="Arial" pitchFamily="34" charset="0"/>
                <a:ea typeface="Arial" pitchFamily="34" charset="-122"/>
                <a:cs typeface="Arial" pitchFamily="34" charset="-120"/>
              </a:rPr>
              <a:t>• mou_peav_Mean: peak voice minutes</a:t>
            </a:r>
            <a:endParaRPr lang="en-US" sz="1470" dirty="0"/>
          </a:p>
          <a:p>
            <a:pPr marL="0" indent="0">
              <a:buNone/>
            </a:pPr>
            <a:r>
              <a:rPr lang="en-US" sz="1470" dirty="0">
                <a:solidFill>
                  <a:srgbClr val="172033"/>
                </a:solidFill>
                <a:latin typeface="Arial" pitchFamily="34" charset="0"/>
                <a:ea typeface="Arial" pitchFamily="34" charset="-122"/>
                <a:cs typeface="Arial" pitchFamily="34" charset="-120"/>
              </a:rPr>
              <a:t>• mou_opkv_Mean: off-peak voice minutes</a:t>
            </a:r>
            <a:endParaRPr lang="en-US" sz="1470" dirty="0"/>
          </a:p>
          <a:p>
            <a:pPr marL="0" indent="0">
              <a:buNone/>
            </a:pPr>
            <a:r>
              <a:rPr lang="en-US" sz="1470" dirty="0">
                <a:solidFill>
                  <a:srgbClr val="172033"/>
                </a:solidFill>
                <a:latin typeface="Arial" pitchFamily="34" charset="0"/>
                <a:ea typeface="Arial" pitchFamily="34" charset="-122"/>
                <a:cs typeface="Arial" pitchFamily="34" charset="-120"/>
              </a:rPr>
              <a:t>• mou_rvce_Mean: received voice minutes</a:t>
            </a:r>
            <a:endParaRPr lang="en-US" sz="1470" dirty="0"/>
          </a:p>
        </p:txBody>
      </p:sp>
      <p:sp>
        <p:nvSpPr>
          <p:cNvPr id="15" name="Shape 13"/>
          <p:cNvSpPr/>
          <p:nvPr/>
        </p:nvSpPr>
        <p:spPr>
          <a:xfrm>
            <a:off x="1097280" y="4160520"/>
            <a:ext cx="9829800" cy="1143000"/>
          </a:xfrm>
          <a:prstGeom prst="roundRect">
            <a:avLst>
              <a:gd name="adj" fmla="val 9600"/>
            </a:avLst>
          </a:prstGeom>
          <a:solidFill>
            <a:srgbClr val="E6F0F7"/>
          </a:solidFill>
          <a:ln w="12700">
            <a:solidFill>
              <a:srgbClr val="D6D3D1"/>
            </a:solidFill>
            <a:prstDash val="solid"/>
          </a:ln>
        </p:spPr>
      </p:sp>
      <p:sp>
        <p:nvSpPr>
          <p:cNvPr id="16" name="Text 14"/>
          <p:cNvSpPr/>
          <p:nvPr/>
        </p:nvSpPr>
        <p:spPr>
          <a:xfrm>
            <a:off x="1417320" y="4434840"/>
            <a:ext cx="9189720" cy="502920"/>
          </a:xfrm>
          <a:prstGeom prst="rect">
            <a:avLst/>
          </a:prstGeom>
          <a:noFill/>
          <a:ln/>
        </p:spPr>
        <p:txBody>
          <a:bodyPr wrap="square" lIns="762" tIns="762" rIns="762" bIns="762" rtlCol="0" anchor="t">
            <a:normAutofit/>
          </a:bodyPr>
          <a:lstStyle/>
          <a:p>
            <a:pPr marL="0" indent="0">
              <a:buNone/>
            </a:pPr>
            <a:r>
              <a:rPr lang="en-US" sz="1620" b="1" dirty="0">
                <a:solidFill>
                  <a:srgbClr val="172033"/>
                </a:solidFill>
                <a:latin typeface="Arial" pitchFamily="34" charset="0"/>
                <a:ea typeface="Arial" pitchFamily="34" charset="-122"/>
                <a:cs typeface="Arial" pitchFamily="34" charset="-120"/>
              </a:rPr>
              <a:t>These variables are mostly about customer engagement. In simple terms, the analysis asks whether the amount and type of usage can help explain why some customers leave.</a:t>
            </a:r>
            <a:endParaRPr lang="en-US" sz="162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BFAF7"/>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F766E"/>
          </a:solidFill>
          <a:ln w="12700">
            <a:solidFill>
              <a:srgbClr val="0F766E"/>
            </a:solidFill>
            <a:prstDash val="solid"/>
          </a:ln>
        </p:spPr>
      </p:sp>
      <p:sp>
        <p:nvSpPr>
          <p:cNvPr id="3" name="Shape 1"/>
          <p:cNvSpPr/>
          <p:nvPr/>
        </p:nvSpPr>
        <p:spPr>
          <a:xfrm>
            <a:off x="164592" y="0"/>
            <a:ext cx="12027103" cy="73152"/>
          </a:xfrm>
          <a:prstGeom prst="rect">
            <a:avLst/>
          </a:prstGeom>
          <a:solidFill>
            <a:srgbClr val="D97706"/>
          </a:solidFill>
          <a:ln w="12700">
            <a:solidFill>
              <a:srgbClr val="D97706"/>
            </a:solidFill>
            <a:prstDash val="solid"/>
          </a:ln>
        </p:spPr>
      </p:sp>
      <p:sp>
        <p:nvSpPr>
          <p:cNvPr id="4" name="Text 2"/>
          <p:cNvSpPr/>
          <p:nvPr/>
        </p:nvSpPr>
        <p:spPr>
          <a:xfrm>
            <a:off x="502920" y="246888"/>
            <a:ext cx="8046720" cy="411480"/>
          </a:xfrm>
          <a:prstGeom prst="rect">
            <a:avLst/>
          </a:prstGeom>
          <a:noFill/>
          <a:ln/>
        </p:spPr>
        <p:txBody>
          <a:bodyPr wrap="square" lIns="254" tIns="254" rIns="254" bIns="254" rtlCol="0" anchor="ctr"/>
          <a:lstStyle/>
          <a:p>
            <a:pPr marL="0" indent="0">
              <a:buNone/>
            </a:pPr>
            <a:r>
              <a:rPr lang="en-US" sz="2700" b="1" dirty="0">
                <a:solidFill>
                  <a:srgbClr val="172033"/>
                </a:solidFill>
                <a:latin typeface="Arial" pitchFamily="34" charset="0"/>
                <a:ea typeface="Arial" pitchFamily="34" charset="-122"/>
                <a:cs typeface="Arial" pitchFamily="34" charset="-120"/>
              </a:rPr>
              <a:t>Research Methodology</a:t>
            </a:r>
            <a:endParaRPr lang="en-US" sz="2700" dirty="0"/>
          </a:p>
        </p:txBody>
      </p:sp>
      <p:sp>
        <p:nvSpPr>
          <p:cNvPr id="6" name="Shape 4"/>
          <p:cNvSpPr/>
          <p:nvPr/>
        </p:nvSpPr>
        <p:spPr>
          <a:xfrm>
            <a:off x="502920" y="795528"/>
            <a:ext cx="11064240" cy="0"/>
          </a:xfrm>
          <a:prstGeom prst="line">
            <a:avLst/>
          </a:prstGeom>
          <a:noFill/>
          <a:ln w="12700">
            <a:solidFill>
              <a:srgbClr val="D6D3D1"/>
            </a:solidFill>
            <a:prstDash val="solid"/>
          </a:ln>
        </p:spPr>
      </p:sp>
      <p:sp>
        <p:nvSpPr>
          <p:cNvPr id="8" name="Text 6"/>
          <p:cNvSpPr/>
          <p:nvPr/>
        </p:nvSpPr>
        <p:spPr>
          <a:xfrm>
            <a:off x="11201400" y="6510528"/>
            <a:ext cx="502920" cy="228600"/>
          </a:xfrm>
          <a:prstGeom prst="rect">
            <a:avLst/>
          </a:prstGeom>
          <a:noFill/>
          <a:ln/>
        </p:spPr>
        <p:txBody>
          <a:bodyPr wrap="square" lIns="127" tIns="127" rIns="127" bIns="127" rtlCol="0" anchor="ctr"/>
          <a:lstStyle/>
          <a:p>
            <a:pPr marL="0" indent="0" algn="r">
              <a:buNone/>
            </a:pPr>
            <a:r>
              <a:rPr lang="en-US" sz="950" dirty="0">
                <a:solidFill>
                  <a:srgbClr val="475569"/>
                </a:solidFill>
              </a:rPr>
              <a:t>07</a:t>
            </a:r>
            <a:endParaRPr lang="en-US" sz="950" dirty="0"/>
          </a:p>
        </p:txBody>
      </p:sp>
      <p:sp>
        <p:nvSpPr>
          <p:cNvPr id="9" name="Shape 7"/>
          <p:cNvSpPr/>
          <p:nvPr/>
        </p:nvSpPr>
        <p:spPr>
          <a:xfrm>
            <a:off x="777240" y="1508760"/>
            <a:ext cx="1691640" cy="1417320"/>
          </a:xfrm>
          <a:prstGeom prst="roundRect">
            <a:avLst>
              <a:gd name="adj" fmla="val 9032"/>
            </a:avLst>
          </a:prstGeom>
          <a:solidFill>
            <a:srgbClr val="E6F4F1"/>
          </a:solidFill>
          <a:ln w="12700">
            <a:solidFill>
              <a:srgbClr val="D6D3D1"/>
            </a:solidFill>
            <a:prstDash val="solid"/>
          </a:ln>
        </p:spPr>
      </p:sp>
      <p:sp>
        <p:nvSpPr>
          <p:cNvPr id="10" name="Text 8"/>
          <p:cNvSpPr/>
          <p:nvPr/>
        </p:nvSpPr>
        <p:spPr>
          <a:xfrm>
            <a:off x="1399032" y="1664208"/>
            <a:ext cx="457200" cy="347472"/>
          </a:xfrm>
          <a:prstGeom prst="rect">
            <a:avLst/>
          </a:prstGeom>
          <a:noFill/>
          <a:ln/>
        </p:spPr>
        <p:txBody>
          <a:bodyPr wrap="square" lIns="127" tIns="127" rIns="127" bIns="127" rtlCol="0" anchor="ctr"/>
          <a:lstStyle/>
          <a:p>
            <a:pPr marL="0" indent="0" algn="ctr">
              <a:buNone/>
            </a:pPr>
            <a:r>
              <a:rPr lang="en-US" sz="2000" b="1" dirty="0">
                <a:solidFill>
                  <a:srgbClr val="0F766E"/>
                </a:solidFill>
              </a:rPr>
              <a:t>1</a:t>
            </a:r>
            <a:endParaRPr lang="en-US" sz="2000" dirty="0"/>
          </a:p>
        </p:txBody>
      </p:sp>
      <p:sp>
        <p:nvSpPr>
          <p:cNvPr id="11" name="Text 9"/>
          <p:cNvSpPr/>
          <p:nvPr/>
        </p:nvSpPr>
        <p:spPr>
          <a:xfrm>
            <a:off x="941832" y="2084832"/>
            <a:ext cx="1371600" cy="228600"/>
          </a:xfrm>
          <a:prstGeom prst="rect">
            <a:avLst/>
          </a:prstGeom>
          <a:noFill/>
          <a:ln/>
        </p:spPr>
        <p:txBody>
          <a:bodyPr wrap="square" lIns="127" tIns="127" rIns="127" bIns="127" rtlCol="0" anchor="ctr"/>
          <a:lstStyle/>
          <a:p>
            <a:pPr marL="0" indent="0" algn="ctr">
              <a:buNone/>
            </a:pPr>
            <a:r>
              <a:rPr lang="en-US" sz="1250" b="1" dirty="0">
                <a:solidFill>
                  <a:srgbClr val="172033"/>
                </a:solidFill>
              </a:rPr>
              <a:t>Data loading</a:t>
            </a:r>
            <a:endParaRPr lang="en-US" sz="1250" dirty="0"/>
          </a:p>
        </p:txBody>
      </p:sp>
      <p:sp>
        <p:nvSpPr>
          <p:cNvPr id="12" name="Text 10"/>
          <p:cNvSpPr/>
          <p:nvPr/>
        </p:nvSpPr>
        <p:spPr>
          <a:xfrm>
            <a:off x="941832" y="2395728"/>
            <a:ext cx="1371600" cy="320040"/>
          </a:xfrm>
          <a:prstGeom prst="rect">
            <a:avLst/>
          </a:prstGeom>
          <a:noFill/>
          <a:ln/>
        </p:spPr>
        <p:txBody>
          <a:bodyPr wrap="square" lIns="127" tIns="127" rIns="127" bIns="127" rtlCol="0" anchor="ctr">
            <a:normAutofit/>
          </a:bodyPr>
          <a:lstStyle/>
          <a:p>
            <a:pPr marL="0" indent="0" algn="ctr">
              <a:buNone/>
            </a:pPr>
            <a:r>
              <a:rPr lang="en-US" sz="960" dirty="0">
                <a:solidFill>
                  <a:srgbClr val="475569"/>
                </a:solidFill>
              </a:rPr>
              <a:t>Clean telecom churn file</a:t>
            </a:r>
            <a:endParaRPr lang="en-US" sz="960" dirty="0"/>
          </a:p>
        </p:txBody>
      </p:sp>
      <p:sp>
        <p:nvSpPr>
          <p:cNvPr id="13" name="Shape 11"/>
          <p:cNvSpPr/>
          <p:nvPr/>
        </p:nvSpPr>
        <p:spPr>
          <a:xfrm>
            <a:off x="2496312" y="2212848"/>
            <a:ext cx="411480" cy="0"/>
          </a:xfrm>
          <a:prstGeom prst="line">
            <a:avLst/>
          </a:prstGeom>
          <a:noFill/>
          <a:ln w="25400">
            <a:solidFill>
              <a:srgbClr val="D97706"/>
            </a:solidFill>
            <a:prstDash val="solid"/>
            <a:headEnd type="none"/>
            <a:tailEnd type="triangle"/>
          </a:ln>
        </p:spPr>
      </p:sp>
      <p:sp>
        <p:nvSpPr>
          <p:cNvPr id="14" name="Shape 12"/>
          <p:cNvSpPr/>
          <p:nvPr/>
        </p:nvSpPr>
        <p:spPr>
          <a:xfrm>
            <a:off x="3017520" y="1508760"/>
            <a:ext cx="1691640" cy="1417320"/>
          </a:xfrm>
          <a:prstGeom prst="roundRect">
            <a:avLst>
              <a:gd name="adj" fmla="val 9032"/>
            </a:avLst>
          </a:prstGeom>
          <a:solidFill>
            <a:srgbClr val="E6F0F7"/>
          </a:solidFill>
          <a:ln w="12700">
            <a:solidFill>
              <a:srgbClr val="D6D3D1"/>
            </a:solidFill>
            <a:prstDash val="solid"/>
          </a:ln>
        </p:spPr>
      </p:sp>
      <p:sp>
        <p:nvSpPr>
          <p:cNvPr id="15" name="Text 13"/>
          <p:cNvSpPr/>
          <p:nvPr/>
        </p:nvSpPr>
        <p:spPr>
          <a:xfrm>
            <a:off x="3639312" y="1664208"/>
            <a:ext cx="457200" cy="347472"/>
          </a:xfrm>
          <a:prstGeom prst="rect">
            <a:avLst/>
          </a:prstGeom>
          <a:noFill/>
          <a:ln/>
        </p:spPr>
        <p:txBody>
          <a:bodyPr wrap="square" lIns="127" tIns="127" rIns="127" bIns="127" rtlCol="0" anchor="ctr"/>
          <a:lstStyle/>
          <a:p>
            <a:pPr marL="0" indent="0" algn="ctr">
              <a:buNone/>
            </a:pPr>
            <a:r>
              <a:rPr lang="en-US" sz="2000" b="1" dirty="0">
                <a:solidFill>
                  <a:srgbClr val="1F4E79"/>
                </a:solidFill>
              </a:rPr>
              <a:t>2</a:t>
            </a:r>
            <a:endParaRPr lang="en-US" sz="2000" dirty="0"/>
          </a:p>
        </p:txBody>
      </p:sp>
      <p:sp>
        <p:nvSpPr>
          <p:cNvPr id="16" name="Text 14"/>
          <p:cNvSpPr/>
          <p:nvPr/>
        </p:nvSpPr>
        <p:spPr>
          <a:xfrm>
            <a:off x="3182112" y="2084832"/>
            <a:ext cx="1371600" cy="228600"/>
          </a:xfrm>
          <a:prstGeom prst="rect">
            <a:avLst/>
          </a:prstGeom>
          <a:noFill/>
          <a:ln/>
        </p:spPr>
        <p:txBody>
          <a:bodyPr wrap="square" lIns="127" tIns="127" rIns="127" bIns="127" rtlCol="0" anchor="ctr"/>
          <a:lstStyle/>
          <a:p>
            <a:pPr marL="0" indent="0" algn="ctr">
              <a:buNone/>
            </a:pPr>
            <a:r>
              <a:rPr lang="en-US" sz="1250" b="1" dirty="0">
                <a:solidFill>
                  <a:srgbClr val="172033"/>
                </a:solidFill>
              </a:rPr>
              <a:t>Preparation</a:t>
            </a:r>
            <a:endParaRPr lang="en-US" sz="1250" dirty="0"/>
          </a:p>
        </p:txBody>
      </p:sp>
      <p:sp>
        <p:nvSpPr>
          <p:cNvPr id="17" name="Text 15"/>
          <p:cNvSpPr/>
          <p:nvPr/>
        </p:nvSpPr>
        <p:spPr>
          <a:xfrm>
            <a:off x="3182112" y="2395728"/>
            <a:ext cx="1371600" cy="320040"/>
          </a:xfrm>
          <a:prstGeom prst="rect">
            <a:avLst/>
          </a:prstGeom>
          <a:noFill/>
          <a:ln/>
        </p:spPr>
        <p:txBody>
          <a:bodyPr wrap="square" lIns="127" tIns="127" rIns="127" bIns="127" rtlCol="0" anchor="ctr">
            <a:normAutofit/>
          </a:bodyPr>
          <a:lstStyle/>
          <a:p>
            <a:pPr marL="0" indent="0" algn="ctr">
              <a:buNone/>
            </a:pPr>
            <a:r>
              <a:rPr lang="en-US" sz="960" dirty="0">
                <a:solidFill>
                  <a:srgbClr val="475569"/>
                </a:solidFill>
              </a:rPr>
              <a:t>Check target and numeric features</a:t>
            </a:r>
            <a:endParaRPr lang="en-US" sz="960" dirty="0"/>
          </a:p>
        </p:txBody>
      </p:sp>
      <p:sp>
        <p:nvSpPr>
          <p:cNvPr id="18" name="Shape 16"/>
          <p:cNvSpPr/>
          <p:nvPr/>
        </p:nvSpPr>
        <p:spPr>
          <a:xfrm>
            <a:off x="4736592" y="2212848"/>
            <a:ext cx="411480" cy="0"/>
          </a:xfrm>
          <a:prstGeom prst="line">
            <a:avLst/>
          </a:prstGeom>
          <a:noFill/>
          <a:ln w="25400">
            <a:solidFill>
              <a:srgbClr val="D97706"/>
            </a:solidFill>
            <a:prstDash val="solid"/>
            <a:headEnd type="none"/>
            <a:tailEnd type="triangle"/>
          </a:ln>
        </p:spPr>
      </p:sp>
      <p:sp>
        <p:nvSpPr>
          <p:cNvPr id="19" name="Shape 17"/>
          <p:cNvSpPr/>
          <p:nvPr/>
        </p:nvSpPr>
        <p:spPr>
          <a:xfrm>
            <a:off x="5257800" y="1508760"/>
            <a:ext cx="1691640" cy="1417320"/>
          </a:xfrm>
          <a:prstGeom prst="roundRect">
            <a:avLst>
              <a:gd name="adj" fmla="val 9032"/>
            </a:avLst>
          </a:prstGeom>
          <a:solidFill>
            <a:srgbClr val="E6F4F1"/>
          </a:solidFill>
          <a:ln w="12700">
            <a:solidFill>
              <a:srgbClr val="D6D3D1"/>
            </a:solidFill>
            <a:prstDash val="solid"/>
          </a:ln>
        </p:spPr>
      </p:sp>
      <p:sp>
        <p:nvSpPr>
          <p:cNvPr id="20" name="Text 18"/>
          <p:cNvSpPr/>
          <p:nvPr/>
        </p:nvSpPr>
        <p:spPr>
          <a:xfrm>
            <a:off x="5879592" y="1664208"/>
            <a:ext cx="457200" cy="347472"/>
          </a:xfrm>
          <a:prstGeom prst="rect">
            <a:avLst/>
          </a:prstGeom>
          <a:noFill/>
          <a:ln/>
        </p:spPr>
        <p:txBody>
          <a:bodyPr wrap="square" lIns="127" tIns="127" rIns="127" bIns="127" rtlCol="0" anchor="ctr"/>
          <a:lstStyle/>
          <a:p>
            <a:pPr marL="0" indent="0" algn="ctr">
              <a:buNone/>
            </a:pPr>
            <a:r>
              <a:rPr lang="en-US" sz="2000" b="1" dirty="0">
                <a:solidFill>
                  <a:srgbClr val="0F766E"/>
                </a:solidFill>
              </a:rPr>
              <a:t>3</a:t>
            </a:r>
            <a:endParaRPr lang="en-US" sz="2000" dirty="0"/>
          </a:p>
        </p:txBody>
      </p:sp>
      <p:sp>
        <p:nvSpPr>
          <p:cNvPr id="21" name="Text 19"/>
          <p:cNvSpPr/>
          <p:nvPr/>
        </p:nvSpPr>
        <p:spPr>
          <a:xfrm>
            <a:off x="5422392" y="2084832"/>
            <a:ext cx="1371600" cy="228600"/>
          </a:xfrm>
          <a:prstGeom prst="rect">
            <a:avLst/>
          </a:prstGeom>
          <a:noFill/>
          <a:ln/>
        </p:spPr>
        <p:txBody>
          <a:bodyPr wrap="square" lIns="127" tIns="127" rIns="127" bIns="127" rtlCol="0" anchor="ctr"/>
          <a:lstStyle/>
          <a:p>
            <a:pPr marL="0" indent="0" algn="ctr">
              <a:buNone/>
            </a:pPr>
            <a:r>
              <a:rPr lang="en-US" sz="1250" b="1" dirty="0">
                <a:solidFill>
                  <a:srgbClr val="172033"/>
                </a:solidFill>
              </a:rPr>
              <a:t>EDA</a:t>
            </a:r>
            <a:endParaRPr lang="en-US" sz="1250" dirty="0"/>
          </a:p>
        </p:txBody>
      </p:sp>
      <p:sp>
        <p:nvSpPr>
          <p:cNvPr id="22" name="Text 20"/>
          <p:cNvSpPr/>
          <p:nvPr/>
        </p:nvSpPr>
        <p:spPr>
          <a:xfrm>
            <a:off x="5422392" y="2395728"/>
            <a:ext cx="1371600" cy="320040"/>
          </a:xfrm>
          <a:prstGeom prst="rect">
            <a:avLst/>
          </a:prstGeom>
          <a:noFill/>
          <a:ln/>
        </p:spPr>
        <p:txBody>
          <a:bodyPr wrap="square" lIns="127" tIns="127" rIns="127" bIns="127" rtlCol="0" anchor="ctr">
            <a:normAutofit/>
          </a:bodyPr>
          <a:lstStyle/>
          <a:p>
            <a:pPr marL="0" indent="0" algn="ctr">
              <a:buNone/>
            </a:pPr>
            <a:r>
              <a:rPr lang="en-US" sz="960" dirty="0">
                <a:solidFill>
                  <a:srgbClr val="475569"/>
                </a:solidFill>
              </a:rPr>
              <a:t>Describe, plot and compare groups</a:t>
            </a:r>
            <a:endParaRPr lang="en-US" sz="960" dirty="0"/>
          </a:p>
        </p:txBody>
      </p:sp>
      <p:sp>
        <p:nvSpPr>
          <p:cNvPr id="23" name="Shape 21"/>
          <p:cNvSpPr/>
          <p:nvPr/>
        </p:nvSpPr>
        <p:spPr>
          <a:xfrm>
            <a:off x="6976872" y="2212848"/>
            <a:ext cx="411480" cy="0"/>
          </a:xfrm>
          <a:prstGeom prst="line">
            <a:avLst/>
          </a:prstGeom>
          <a:noFill/>
          <a:ln w="25400">
            <a:solidFill>
              <a:srgbClr val="D97706"/>
            </a:solidFill>
            <a:prstDash val="solid"/>
            <a:headEnd type="none"/>
            <a:tailEnd type="triangle"/>
          </a:ln>
        </p:spPr>
      </p:sp>
      <p:sp>
        <p:nvSpPr>
          <p:cNvPr id="24" name="Shape 22"/>
          <p:cNvSpPr/>
          <p:nvPr/>
        </p:nvSpPr>
        <p:spPr>
          <a:xfrm>
            <a:off x="7498080" y="1508760"/>
            <a:ext cx="1691640" cy="1417320"/>
          </a:xfrm>
          <a:prstGeom prst="roundRect">
            <a:avLst>
              <a:gd name="adj" fmla="val 9032"/>
            </a:avLst>
          </a:prstGeom>
          <a:solidFill>
            <a:srgbClr val="E6F0F7"/>
          </a:solidFill>
          <a:ln w="12700">
            <a:solidFill>
              <a:srgbClr val="D6D3D1"/>
            </a:solidFill>
            <a:prstDash val="solid"/>
          </a:ln>
        </p:spPr>
      </p:sp>
      <p:sp>
        <p:nvSpPr>
          <p:cNvPr id="25" name="Text 23"/>
          <p:cNvSpPr/>
          <p:nvPr/>
        </p:nvSpPr>
        <p:spPr>
          <a:xfrm>
            <a:off x="8119872" y="1664208"/>
            <a:ext cx="457200" cy="347472"/>
          </a:xfrm>
          <a:prstGeom prst="rect">
            <a:avLst/>
          </a:prstGeom>
          <a:noFill/>
          <a:ln/>
        </p:spPr>
        <p:txBody>
          <a:bodyPr wrap="square" lIns="127" tIns="127" rIns="127" bIns="127" rtlCol="0" anchor="ctr"/>
          <a:lstStyle/>
          <a:p>
            <a:pPr marL="0" indent="0" algn="ctr">
              <a:buNone/>
            </a:pPr>
            <a:r>
              <a:rPr lang="en-US" sz="2000" b="1" dirty="0">
                <a:solidFill>
                  <a:srgbClr val="1F4E79"/>
                </a:solidFill>
              </a:rPr>
              <a:t>4</a:t>
            </a:r>
            <a:endParaRPr lang="en-US" sz="2000" dirty="0"/>
          </a:p>
        </p:txBody>
      </p:sp>
      <p:sp>
        <p:nvSpPr>
          <p:cNvPr id="26" name="Text 24"/>
          <p:cNvSpPr/>
          <p:nvPr/>
        </p:nvSpPr>
        <p:spPr>
          <a:xfrm>
            <a:off x="7662672" y="2084832"/>
            <a:ext cx="1371600" cy="228600"/>
          </a:xfrm>
          <a:prstGeom prst="rect">
            <a:avLst/>
          </a:prstGeom>
          <a:noFill/>
          <a:ln/>
        </p:spPr>
        <p:txBody>
          <a:bodyPr wrap="square" lIns="127" tIns="127" rIns="127" bIns="127" rtlCol="0" anchor="ctr"/>
          <a:lstStyle/>
          <a:p>
            <a:pPr marL="0" indent="0" algn="ctr">
              <a:buNone/>
            </a:pPr>
            <a:r>
              <a:rPr lang="en-US" sz="1250" b="1" dirty="0">
                <a:solidFill>
                  <a:srgbClr val="172033"/>
                </a:solidFill>
              </a:rPr>
              <a:t>Modelling</a:t>
            </a:r>
            <a:endParaRPr lang="en-US" sz="1250" dirty="0"/>
          </a:p>
        </p:txBody>
      </p:sp>
      <p:sp>
        <p:nvSpPr>
          <p:cNvPr id="27" name="Text 25"/>
          <p:cNvSpPr/>
          <p:nvPr/>
        </p:nvSpPr>
        <p:spPr>
          <a:xfrm>
            <a:off x="7662672" y="2395728"/>
            <a:ext cx="1371600" cy="320040"/>
          </a:xfrm>
          <a:prstGeom prst="rect">
            <a:avLst/>
          </a:prstGeom>
          <a:noFill/>
          <a:ln/>
        </p:spPr>
        <p:txBody>
          <a:bodyPr wrap="square" lIns="127" tIns="127" rIns="127" bIns="127" rtlCol="0" anchor="ctr">
            <a:normAutofit/>
          </a:bodyPr>
          <a:lstStyle/>
          <a:p>
            <a:pPr marL="0" indent="0" algn="ctr">
              <a:buNone/>
            </a:pPr>
            <a:r>
              <a:rPr lang="en-US" sz="960" dirty="0">
                <a:solidFill>
                  <a:srgbClr val="475569"/>
                </a:solidFill>
              </a:rPr>
              <a:t>Train baseline classifiers</a:t>
            </a:r>
            <a:endParaRPr lang="en-US" sz="960" dirty="0"/>
          </a:p>
        </p:txBody>
      </p:sp>
      <p:sp>
        <p:nvSpPr>
          <p:cNvPr id="28" name="Shape 26"/>
          <p:cNvSpPr/>
          <p:nvPr/>
        </p:nvSpPr>
        <p:spPr>
          <a:xfrm>
            <a:off x="9217152" y="2212848"/>
            <a:ext cx="411480" cy="0"/>
          </a:xfrm>
          <a:prstGeom prst="line">
            <a:avLst/>
          </a:prstGeom>
          <a:noFill/>
          <a:ln w="25400">
            <a:solidFill>
              <a:srgbClr val="D97706"/>
            </a:solidFill>
            <a:prstDash val="solid"/>
            <a:headEnd type="none"/>
            <a:tailEnd type="triangle"/>
          </a:ln>
        </p:spPr>
      </p:sp>
      <p:sp>
        <p:nvSpPr>
          <p:cNvPr id="29" name="Shape 27"/>
          <p:cNvSpPr/>
          <p:nvPr/>
        </p:nvSpPr>
        <p:spPr>
          <a:xfrm>
            <a:off x="9738360" y="1508760"/>
            <a:ext cx="1691640" cy="1417320"/>
          </a:xfrm>
          <a:prstGeom prst="roundRect">
            <a:avLst>
              <a:gd name="adj" fmla="val 9032"/>
            </a:avLst>
          </a:prstGeom>
          <a:solidFill>
            <a:srgbClr val="E6F4F1"/>
          </a:solidFill>
          <a:ln w="12700">
            <a:solidFill>
              <a:srgbClr val="D6D3D1"/>
            </a:solidFill>
            <a:prstDash val="solid"/>
          </a:ln>
        </p:spPr>
      </p:sp>
      <p:sp>
        <p:nvSpPr>
          <p:cNvPr id="30" name="Text 28"/>
          <p:cNvSpPr/>
          <p:nvPr/>
        </p:nvSpPr>
        <p:spPr>
          <a:xfrm>
            <a:off x="10360152" y="1664208"/>
            <a:ext cx="457200" cy="347472"/>
          </a:xfrm>
          <a:prstGeom prst="rect">
            <a:avLst/>
          </a:prstGeom>
          <a:noFill/>
          <a:ln/>
        </p:spPr>
        <p:txBody>
          <a:bodyPr wrap="square" lIns="127" tIns="127" rIns="127" bIns="127" rtlCol="0" anchor="ctr"/>
          <a:lstStyle/>
          <a:p>
            <a:pPr marL="0" indent="0" algn="ctr">
              <a:buNone/>
            </a:pPr>
            <a:r>
              <a:rPr lang="en-US" sz="2000" b="1" dirty="0">
                <a:solidFill>
                  <a:srgbClr val="0F766E"/>
                </a:solidFill>
              </a:rPr>
              <a:t>5</a:t>
            </a:r>
            <a:endParaRPr lang="en-US" sz="2000" dirty="0"/>
          </a:p>
        </p:txBody>
      </p:sp>
      <p:sp>
        <p:nvSpPr>
          <p:cNvPr id="31" name="Text 29"/>
          <p:cNvSpPr/>
          <p:nvPr/>
        </p:nvSpPr>
        <p:spPr>
          <a:xfrm>
            <a:off x="9902952" y="2084832"/>
            <a:ext cx="1371600" cy="228600"/>
          </a:xfrm>
          <a:prstGeom prst="rect">
            <a:avLst/>
          </a:prstGeom>
          <a:noFill/>
          <a:ln/>
        </p:spPr>
        <p:txBody>
          <a:bodyPr wrap="square" lIns="127" tIns="127" rIns="127" bIns="127" rtlCol="0" anchor="ctr"/>
          <a:lstStyle/>
          <a:p>
            <a:pPr marL="0" indent="0" algn="ctr">
              <a:buNone/>
            </a:pPr>
            <a:r>
              <a:rPr lang="en-US" sz="1250" b="1" dirty="0">
                <a:solidFill>
                  <a:srgbClr val="172033"/>
                </a:solidFill>
              </a:rPr>
              <a:t>Insight</a:t>
            </a:r>
            <a:endParaRPr lang="en-US" sz="1250" dirty="0"/>
          </a:p>
        </p:txBody>
      </p:sp>
      <p:sp>
        <p:nvSpPr>
          <p:cNvPr id="32" name="Text 30"/>
          <p:cNvSpPr/>
          <p:nvPr/>
        </p:nvSpPr>
        <p:spPr>
          <a:xfrm>
            <a:off x="9902952" y="2395728"/>
            <a:ext cx="1371600" cy="320040"/>
          </a:xfrm>
          <a:prstGeom prst="rect">
            <a:avLst/>
          </a:prstGeom>
          <a:noFill/>
          <a:ln/>
        </p:spPr>
        <p:txBody>
          <a:bodyPr wrap="square" lIns="127" tIns="127" rIns="127" bIns="127" rtlCol="0" anchor="ctr">
            <a:normAutofit/>
          </a:bodyPr>
          <a:lstStyle/>
          <a:p>
            <a:pPr marL="0" indent="0" algn="ctr">
              <a:buNone/>
            </a:pPr>
            <a:r>
              <a:rPr lang="en-US" sz="960" dirty="0">
                <a:solidFill>
                  <a:srgbClr val="475569"/>
                </a:solidFill>
              </a:rPr>
              <a:t>Turn findings into actions</a:t>
            </a:r>
            <a:endParaRPr lang="en-US" sz="960" dirty="0"/>
          </a:p>
        </p:txBody>
      </p:sp>
      <p:sp>
        <p:nvSpPr>
          <p:cNvPr id="33" name="Shape 31"/>
          <p:cNvSpPr/>
          <p:nvPr/>
        </p:nvSpPr>
        <p:spPr>
          <a:xfrm>
            <a:off x="822960" y="3931920"/>
            <a:ext cx="1920240" cy="310896"/>
          </a:xfrm>
          <a:prstGeom prst="roundRect">
            <a:avLst>
              <a:gd name="adj" fmla="val 23529"/>
            </a:avLst>
          </a:prstGeom>
          <a:solidFill>
            <a:srgbClr val="D97706"/>
          </a:solidFill>
          <a:ln w="12700">
            <a:solidFill>
              <a:srgbClr val="D97706"/>
            </a:solidFill>
            <a:prstDash val="solid"/>
          </a:ln>
        </p:spPr>
      </p:sp>
      <p:sp>
        <p:nvSpPr>
          <p:cNvPr id="34" name="Text 32"/>
          <p:cNvSpPr/>
          <p:nvPr/>
        </p:nvSpPr>
        <p:spPr>
          <a:xfrm>
            <a:off x="896112" y="3986784"/>
            <a:ext cx="1773936" cy="173736"/>
          </a:xfrm>
          <a:prstGeom prst="rect">
            <a:avLst/>
          </a:prstGeom>
          <a:noFill/>
          <a:ln/>
        </p:spPr>
        <p:txBody>
          <a:bodyPr wrap="square" lIns="127" tIns="127" rIns="127" bIns="127" rtlCol="0" anchor="ctr"/>
          <a:lstStyle/>
          <a:p>
            <a:pPr marL="0" indent="0" algn="ctr">
              <a:buNone/>
            </a:pPr>
            <a:r>
              <a:rPr lang="en-US" sz="1050" b="1" dirty="0">
                <a:solidFill>
                  <a:srgbClr val="FFFFFF"/>
                </a:solidFill>
              </a:rPr>
              <a:t>Why this approach?</a:t>
            </a:r>
            <a:endParaRPr lang="en-US" sz="1050" dirty="0"/>
          </a:p>
        </p:txBody>
      </p:sp>
      <p:sp>
        <p:nvSpPr>
          <p:cNvPr id="35" name="Text 33"/>
          <p:cNvSpPr/>
          <p:nvPr/>
        </p:nvSpPr>
        <p:spPr>
          <a:xfrm>
            <a:off x="868680" y="4416552"/>
            <a:ext cx="9784080" cy="777240"/>
          </a:xfrm>
          <a:prstGeom prst="rect">
            <a:avLst/>
          </a:prstGeom>
          <a:noFill/>
          <a:ln/>
        </p:spPr>
        <p:txBody>
          <a:bodyPr wrap="square" lIns="762" tIns="762" rIns="762" bIns="762" rtlCol="0" anchor="t">
            <a:normAutofit/>
          </a:bodyPr>
          <a:lstStyle/>
          <a:p>
            <a:pPr marL="0" indent="0">
              <a:buNone/>
            </a:pPr>
            <a:r>
              <a:rPr lang="en-US" sz="1620" dirty="0">
                <a:solidFill>
                  <a:srgbClr val="172033"/>
                </a:solidFill>
                <a:latin typeface="Arial" pitchFamily="34" charset="0"/>
                <a:ea typeface="Arial" pitchFamily="34" charset="-122"/>
                <a:cs typeface="Arial" pitchFamily="34" charset="-120"/>
              </a:rPr>
              <a:t>The workflow starts with understanding the data before making claims from models. This keeps the presentation grounded and makes the recommendations easier to justify.</a:t>
            </a:r>
            <a:endParaRPr lang="en-US" sz="162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BFAF7"/>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F766E"/>
          </a:solidFill>
          <a:ln w="12700">
            <a:solidFill>
              <a:srgbClr val="0F766E"/>
            </a:solidFill>
            <a:prstDash val="solid"/>
          </a:ln>
        </p:spPr>
      </p:sp>
      <p:sp>
        <p:nvSpPr>
          <p:cNvPr id="3" name="Shape 1"/>
          <p:cNvSpPr/>
          <p:nvPr/>
        </p:nvSpPr>
        <p:spPr>
          <a:xfrm>
            <a:off x="164592" y="0"/>
            <a:ext cx="12027103" cy="73152"/>
          </a:xfrm>
          <a:prstGeom prst="rect">
            <a:avLst/>
          </a:prstGeom>
          <a:solidFill>
            <a:srgbClr val="D97706"/>
          </a:solidFill>
          <a:ln w="12700">
            <a:solidFill>
              <a:srgbClr val="D97706"/>
            </a:solidFill>
            <a:prstDash val="solid"/>
          </a:ln>
        </p:spPr>
      </p:sp>
      <p:sp>
        <p:nvSpPr>
          <p:cNvPr id="4" name="Text 2"/>
          <p:cNvSpPr/>
          <p:nvPr/>
        </p:nvSpPr>
        <p:spPr>
          <a:xfrm>
            <a:off x="502920" y="246888"/>
            <a:ext cx="8046720" cy="411480"/>
          </a:xfrm>
          <a:prstGeom prst="rect">
            <a:avLst/>
          </a:prstGeom>
          <a:noFill/>
          <a:ln/>
        </p:spPr>
        <p:txBody>
          <a:bodyPr wrap="square" lIns="254" tIns="254" rIns="254" bIns="254" rtlCol="0" anchor="ctr"/>
          <a:lstStyle/>
          <a:p>
            <a:pPr marL="0" indent="0">
              <a:buNone/>
            </a:pPr>
            <a:r>
              <a:rPr lang="en-US" sz="2700" b="1" dirty="0">
                <a:solidFill>
                  <a:srgbClr val="172033"/>
                </a:solidFill>
                <a:latin typeface="Arial" pitchFamily="34" charset="0"/>
                <a:ea typeface="Arial" pitchFamily="34" charset="-122"/>
                <a:cs typeface="Arial" pitchFamily="34" charset="-120"/>
              </a:rPr>
              <a:t>Data Cleaning &amp; Preparation</a:t>
            </a:r>
            <a:endParaRPr lang="en-US" sz="2700" dirty="0"/>
          </a:p>
        </p:txBody>
      </p:sp>
      <p:sp>
        <p:nvSpPr>
          <p:cNvPr id="6" name="Shape 4"/>
          <p:cNvSpPr/>
          <p:nvPr/>
        </p:nvSpPr>
        <p:spPr>
          <a:xfrm>
            <a:off x="502920" y="795528"/>
            <a:ext cx="11064240" cy="0"/>
          </a:xfrm>
          <a:prstGeom prst="line">
            <a:avLst/>
          </a:prstGeom>
          <a:noFill/>
          <a:ln w="12700">
            <a:solidFill>
              <a:srgbClr val="D6D3D1"/>
            </a:solidFill>
            <a:prstDash val="solid"/>
          </a:ln>
        </p:spPr>
      </p:sp>
      <p:sp>
        <p:nvSpPr>
          <p:cNvPr id="8" name="Text 6"/>
          <p:cNvSpPr/>
          <p:nvPr/>
        </p:nvSpPr>
        <p:spPr>
          <a:xfrm>
            <a:off x="11201400" y="6510528"/>
            <a:ext cx="502920" cy="228600"/>
          </a:xfrm>
          <a:prstGeom prst="rect">
            <a:avLst/>
          </a:prstGeom>
          <a:noFill/>
          <a:ln/>
        </p:spPr>
        <p:txBody>
          <a:bodyPr wrap="square" lIns="127" tIns="127" rIns="127" bIns="127" rtlCol="0" anchor="ctr"/>
          <a:lstStyle/>
          <a:p>
            <a:pPr marL="0" indent="0" algn="r">
              <a:buNone/>
            </a:pPr>
            <a:r>
              <a:rPr lang="en-US" sz="950" dirty="0">
                <a:solidFill>
                  <a:srgbClr val="475569"/>
                </a:solidFill>
              </a:rPr>
              <a:t>08</a:t>
            </a:r>
            <a:endParaRPr lang="en-US" sz="950" dirty="0"/>
          </a:p>
        </p:txBody>
      </p:sp>
      <p:sp>
        <p:nvSpPr>
          <p:cNvPr id="9" name="Shape 7"/>
          <p:cNvSpPr/>
          <p:nvPr/>
        </p:nvSpPr>
        <p:spPr>
          <a:xfrm>
            <a:off x="713232" y="1078992"/>
            <a:ext cx="1874520" cy="310896"/>
          </a:xfrm>
          <a:prstGeom prst="roundRect">
            <a:avLst>
              <a:gd name="adj" fmla="val 23529"/>
            </a:avLst>
          </a:prstGeom>
          <a:solidFill>
            <a:srgbClr val="1F4E79"/>
          </a:solidFill>
          <a:ln w="12700">
            <a:solidFill>
              <a:srgbClr val="1F4E79"/>
            </a:solidFill>
            <a:prstDash val="solid"/>
          </a:ln>
        </p:spPr>
      </p:sp>
      <p:sp>
        <p:nvSpPr>
          <p:cNvPr id="10" name="Text 8"/>
          <p:cNvSpPr/>
          <p:nvPr/>
        </p:nvSpPr>
        <p:spPr>
          <a:xfrm>
            <a:off x="786384" y="1133856"/>
            <a:ext cx="1728216" cy="173736"/>
          </a:xfrm>
          <a:prstGeom prst="rect">
            <a:avLst/>
          </a:prstGeom>
          <a:noFill/>
          <a:ln/>
        </p:spPr>
        <p:txBody>
          <a:bodyPr wrap="square" lIns="127" tIns="127" rIns="127" bIns="127" rtlCol="0" anchor="ctr"/>
          <a:lstStyle/>
          <a:p>
            <a:pPr marL="0" indent="0" algn="ctr">
              <a:buNone/>
            </a:pPr>
            <a:r>
              <a:rPr lang="en-US" sz="1050" b="1" dirty="0">
                <a:solidFill>
                  <a:srgbClr val="FFFFFF"/>
                </a:solidFill>
              </a:rPr>
              <a:t>Cleaning choices</a:t>
            </a:r>
            <a:endParaRPr lang="en-US" sz="1050" dirty="0"/>
          </a:p>
        </p:txBody>
      </p:sp>
      <p:sp>
        <p:nvSpPr>
          <p:cNvPr id="11" name="Text 9"/>
          <p:cNvSpPr/>
          <p:nvPr/>
        </p:nvSpPr>
        <p:spPr>
          <a:xfrm>
            <a:off x="777240" y="1572768"/>
            <a:ext cx="5120640" cy="2926080"/>
          </a:xfrm>
          <a:prstGeom prst="rect">
            <a:avLst/>
          </a:prstGeom>
          <a:noFill/>
          <a:ln/>
        </p:spPr>
        <p:txBody>
          <a:bodyPr wrap="square" lIns="1016" tIns="1016" rIns="1016" bIns="1016" rtlCol="0" anchor="t">
            <a:normAutofit/>
          </a:bodyPr>
          <a:lstStyle/>
          <a:p>
            <a:pPr marL="0" indent="0">
              <a:buNone/>
            </a:pPr>
            <a:r>
              <a:rPr lang="en-US" sz="1520" dirty="0">
                <a:solidFill>
                  <a:srgbClr val="172033"/>
                </a:solidFill>
                <a:latin typeface="Arial" pitchFamily="34" charset="0"/>
                <a:ea typeface="Arial" pitchFamily="34" charset="-122"/>
                <a:cs typeface="Arial" pitchFamily="34" charset="-120"/>
              </a:rPr>
              <a:t>• The target variable was converted to a numeric churn label.</a:t>
            </a:r>
            <a:endParaRPr lang="en-US" sz="1520" dirty="0"/>
          </a:p>
          <a:p>
            <a:pPr marL="0" indent="0">
              <a:buNone/>
            </a:pPr>
            <a:r>
              <a:rPr lang="en-US" sz="1520" dirty="0">
                <a:solidFill>
                  <a:srgbClr val="172033"/>
                </a:solidFill>
                <a:latin typeface="Arial" pitchFamily="34" charset="0"/>
                <a:ea typeface="Arial" pitchFamily="34" charset="-122"/>
                <a:cs typeface="Arial" pitchFamily="34" charset="-120"/>
              </a:rPr>
              <a:t>• Identifier fields were removed because they do not explain behaviour.</a:t>
            </a:r>
            <a:endParaRPr lang="en-US" sz="1520" dirty="0"/>
          </a:p>
          <a:p>
            <a:pPr marL="0" indent="0">
              <a:buNone/>
            </a:pPr>
            <a:r>
              <a:rPr lang="en-US" sz="1520" dirty="0">
                <a:solidFill>
                  <a:srgbClr val="172033"/>
                </a:solidFill>
                <a:latin typeface="Arial" pitchFamily="34" charset="0"/>
                <a:ea typeface="Arial" pitchFamily="34" charset="-122"/>
                <a:cs typeface="Arial" pitchFamily="34" charset="-120"/>
              </a:rPr>
              <a:t>• Missing numeric values were handled before analysis.</a:t>
            </a:r>
            <a:endParaRPr lang="en-US" sz="1520" dirty="0"/>
          </a:p>
          <a:p>
            <a:pPr marL="0" indent="0">
              <a:buNone/>
            </a:pPr>
            <a:r>
              <a:rPr lang="en-US" sz="1520" dirty="0">
                <a:solidFill>
                  <a:srgbClr val="172033"/>
                </a:solidFill>
                <a:latin typeface="Arial" pitchFamily="34" charset="0"/>
                <a:ea typeface="Arial" pitchFamily="34" charset="-122"/>
                <a:cs typeface="Arial" pitchFamily="34" charset="-120"/>
              </a:rPr>
              <a:t>• Categorical checks showed the uploaded top-10 file is mainly numeric.</a:t>
            </a:r>
            <a:endParaRPr lang="en-US" sz="1520" dirty="0"/>
          </a:p>
          <a:p>
            <a:pPr marL="0" indent="0">
              <a:buNone/>
            </a:pPr>
            <a:r>
              <a:rPr lang="en-US" sz="1520" dirty="0">
                <a:solidFill>
                  <a:srgbClr val="172033"/>
                </a:solidFill>
                <a:latin typeface="Arial" pitchFamily="34" charset="0"/>
                <a:ea typeface="Arial" pitchFamily="34" charset="-122"/>
                <a:cs typeface="Arial" pitchFamily="34" charset="-120"/>
              </a:rPr>
              <a:t>• The model workflow used a train/test split to avoid judging performance on training data.</a:t>
            </a:r>
            <a:endParaRPr lang="en-US" sz="1520" dirty="0"/>
          </a:p>
        </p:txBody>
      </p:sp>
      <p:sp>
        <p:nvSpPr>
          <p:cNvPr id="12" name="Shape 10"/>
          <p:cNvSpPr/>
          <p:nvPr/>
        </p:nvSpPr>
        <p:spPr>
          <a:xfrm>
            <a:off x="6400800" y="1078992"/>
            <a:ext cx="1828800" cy="310896"/>
          </a:xfrm>
          <a:prstGeom prst="roundRect">
            <a:avLst>
              <a:gd name="adj" fmla="val 23529"/>
            </a:avLst>
          </a:prstGeom>
          <a:solidFill>
            <a:srgbClr val="0F766E"/>
          </a:solidFill>
          <a:ln w="12700">
            <a:solidFill>
              <a:srgbClr val="0F766E"/>
            </a:solidFill>
            <a:prstDash val="solid"/>
          </a:ln>
        </p:spPr>
      </p:sp>
      <p:sp>
        <p:nvSpPr>
          <p:cNvPr id="13" name="Text 11"/>
          <p:cNvSpPr/>
          <p:nvPr/>
        </p:nvSpPr>
        <p:spPr>
          <a:xfrm>
            <a:off x="6473952" y="1133856"/>
            <a:ext cx="1682496" cy="173736"/>
          </a:xfrm>
          <a:prstGeom prst="rect">
            <a:avLst/>
          </a:prstGeom>
          <a:noFill/>
          <a:ln/>
        </p:spPr>
        <p:txBody>
          <a:bodyPr wrap="square" lIns="127" tIns="127" rIns="127" bIns="127" rtlCol="0" anchor="ctr"/>
          <a:lstStyle/>
          <a:p>
            <a:pPr marL="0" indent="0" algn="ctr">
              <a:buNone/>
            </a:pPr>
            <a:r>
              <a:rPr lang="en-US" sz="1050" b="1" dirty="0">
                <a:solidFill>
                  <a:srgbClr val="FFFFFF"/>
                </a:solidFill>
              </a:rPr>
              <a:t>Preparation note</a:t>
            </a:r>
            <a:endParaRPr lang="en-US" sz="1050" dirty="0"/>
          </a:p>
        </p:txBody>
      </p:sp>
      <p:sp>
        <p:nvSpPr>
          <p:cNvPr id="14" name="Text 12"/>
          <p:cNvSpPr/>
          <p:nvPr/>
        </p:nvSpPr>
        <p:spPr>
          <a:xfrm>
            <a:off x="6473952" y="1572768"/>
            <a:ext cx="4297680" cy="2011680"/>
          </a:xfrm>
          <a:prstGeom prst="rect">
            <a:avLst/>
          </a:prstGeom>
          <a:noFill/>
          <a:ln/>
        </p:spPr>
        <p:txBody>
          <a:bodyPr wrap="square" lIns="762" tIns="762" rIns="762" bIns="762" rtlCol="0" anchor="t">
            <a:normAutofit/>
          </a:bodyPr>
          <a:lstStyle/>
          <a:p>
            <a:pPr marL="0" indent="0">
              <a:buNone/>
            </a:pPr>
            <a:r>
              <a:rPr lang="en-US" sz="1540" dirty="0">
                <a:solidFill>
                  <a:srgbClr val="172033"/>
                </a:solidFill>
                <a:latin typeface="Arial" pitchFamily="34" charset="0"/>
                <a:ea typeface="Arial" pitchFamily="34" charset="-122"/>
                <a:cs typeface="Arial" pitchFamily="34" charset="-120"/>
              </a:rPr>
              <a:t>Data preparation is important because churn analysis can be misleading if invalid values, missing values or leakage are left inside the dataset. The cleaned file reduces those risks and allows the EDA to focus on useful business signals.</a:t>
            </a:r>
            <a:endParaRPr lang="en-US" sz="154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BFAF7"/>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F766E"/>
          </a:solidFill>
          <a:ln w="12700">
            <a:solidFill>
              <a:srgbClr val="0F766E"/>
            </a:solidFill>
            <a:prstDash val="solid"/>
          </a:ln>
        </p:spPr>
      </p:sp>
      <p:sp>
        <p:nvSpPr>
          <p:cNvPr id="3" name="Shape 1"/>
          <p:cNvSpPr/>
          <p:nvPr/>
        </p:nvSpPr>
        <p:spPr>
          <a:xfrm>
            <a:off x="164592" y="0"/>
            <a:ext cx="12027103" cy="73152"/>
          </a:xfrm>
          <a:prstGeom prst="rect">
            <a:avLst/>
          </a:prstGeom>
          <a:solidFill>
            <a:srgbClr val="D97706"/>
          </a:solidFill>
          <a:ln w="12700">
            <a:solidFill>
              <a:srgbClr val="D97706"/>
            </a:solidFill>
            <a:prstDash val="solid"/>
          </a:ln>
        </p:spPr>
      </p:sp>
      <p:sp>
        <p:nvSpPr>
          <p:cNvPr id="4" name="Text 2"/>
          <p:cNvSpPr/>
          <p:nvPr/>
        </p:nvSpPr>
        <p:spPr>
          <a:xfrm>
            <a:off x="502920" y="246888"/>
            <a:ext cx="8046720" cy="411480"/>
          </a:xfrm>
          <a:prstGeom prst="rect">
            <a:avLst/>
          </a:prstGeom>
          <a:noFill/>
          <a:ln/>
        </p:spPr>
        <p:txBody>
          <a:bodyPr wrap="square" lIns="254" tIns="254" rIns="254" bIns="254" rtlCol="0" anchor="ctr"/>
          <a:lstStyle/>
          <a:p>
            <a:pPr marL="0" indent="0">
              <a:buNone/>
            </a:pPr>
            <a:r>
              <a:rPr lang="en-US" sz="2700" b="1" dirty="0">
                <a:solidFill>
                  <a:srgbClr val="172033"/>
                </a:solidFill>
                <a:latin typeface="Arial" pitchFamily="34" charset="0"/>
                <a:ea typeface="Arial" pitchFamily="34" charset="-122"/>
                <a:cs typeface="Arial" pitchFamily="34" charset="-120"/>
              </a:rPr>
              <a:t>Summary Statistics</a:t>
            </a:r>
            <a:endParaRPr lang="en-US" sz="2700" dirty="0"/>
          </a:p>
        </p:txBody>
      </p:sp>
      <p:sp>
        <p:nvSpPr>
          <p:cNvPr id="6" name="Shape 4"/>
          <p:cNvSpPr/>
          <p:nvPr/>
        </p:nvSpPr>
        <p:spPr>
          <a:xfrm>
            <a:off x="502920" y="795528"/>
            <a:ext cx="11064240" cy="0"/>
          </a:xfrm>
          <a:prstGeom prst="line">
            <a:avLst/>
          </a:prstGeom>
          <a:noFill/>
          <a:ln w="12700">
            <a:solidFill>
              <a:srgbClr val="D6D3D1"/>
            </a:solidFill>
            <a:prstDash val="solid"/>
          </a:ln>
        </p:spPr>
      </p:sp>
      <p:sp>
        <p:nvSpPr>
          <p:cNvPr id="8" name="Text 6"/>
          <p:cNvSpPr/>
          <p:nvPr/>
        </p:nvSpPr>
        <p:spPr>
          <a:xfrm>
            <a:off x="11201400" y="6510528"/>
            <a:ext cx="502920" cy="228600"/>
          </a:xfrm>
          <a:prstGeom prst="rect">
            <a:avLst/>
          </a:prstGeom>
          <a:noFill/>
          <a:ln/>
        </p:spPr>
        <p:txBody>
          <a:bodyPr wrap="square" lIns="127" tIns="127" rIns="127" bIns="127" rtlCol="0" anchor="ctr"/>
          <a:lstStyle/>
          <a:p>
            <a:pPr marL="0" indent="0" algn="r">
              <a:buNone/>
            </a:pPr>
            <a:r>
              <a:rPr lang="en-US" sz="950" dirty="0">
                <a:solidFill>
                  <a:srgbClr val="475569"/>
                </a:solidFill>
              </a:rPr>
              <a:t>09</a:t>
            </a:r>
            <a:endParaRPr lang="en-US" sz="950" dirty="0"/>
          </a:p>
        </p:txBody>
      </p:sp>
      <p:pic>
        <p:nvPicPr>
          <p:cNvPr id="9" name="Image 0" descr="/mnt/data/humanized_assets/summary_statistics.png"/>
          <p:cNvPicPr>
            <a:picLocks noChangeAspect="1"/>
          </p:cNvPicPr>
          <p:nvPr/>
        </p:nvPicPr>
        <p:blipFill>
          <a:blip r:embed="rId3"/>
          <a:stretch>
            <a:fillRect/>
          </a:stretch>
        </p:blipFill>
        <p:spPr>
          <a:xfrm>
            <a:off x="502920" y="2165927"/>
            <a:ext cx="6675120" cy="2974202"/>
          </a:xfrm>
          <a:prstGeom prst="rect">
            <a:avLst/>
          </a:prstGeom>
        </p:spPr>
      </p:pic>
      <p:sp>
        <p:nvSpPr>
          <p:cNvPr id="10" name="Shape 7"/>
          <p:cNvSpPr/>
          <p:nvPr/>
        </p:nvSpPr>
        <p:spPr>
          <a:xfrm>
            <a:off x="7424928" y="1078992"/>
            <a:ext cx="4251960" cy="5257800"/>
          </a:xfrm>
          <a:prstGeom prst="roundRect">
            <a:avLst>
              <a:gd name="adj" fmla="val 2581"/>
            </a:avLst>
          </a:prstGeom>
          <a:solidFill>
            <a:srgbClr val="FFFFFF"/>
          </a:solidFill>
          <a:ln w="12700">
            <a:solidFill>
              <a:srgbClr val="D6D3D1"/>
            </a:solidFill>
            <a:prstDash val="solid"/>
          </a:ln>
        </p:spPr>
      </p:sp>
      <p:sp>
        <p:nvSpPr>
          <p:cNvPr id="11" name="Shape 8"/>
          <p:cNvSpPr/>
          <p:nvPr/>
        </p:nvSpPr>
        <p:spPr>
          <a:xfrm>
            <a:off x="7653528" y="1307592"/>
            <a:ext cx="1508760" cy="310896"/>
          </a:xfrm>
          <a:prstGeom prst="roundRect">
            <a:avLst>
              <a:gd name="adj" fmla="val 23529"/>
            </a:avLst>
          </a:prstGeom>
          <a:solidFill>
            <a:srgbClr val="1F4E79"/>
          </a:solidFill>
          <a:ln w="12700">
            <a:solidFill>
              <a:srgbClr val="1F4E79"/>
            </a:solidFill>
            <a:prstDash val="solid"/>
          </a:ln>
        </p:spPr>
      </p:sp>
      <p:sp>
        <p:nvSpPr>
          <p:cNvPr id="12" name="Text 9"/>
          <p:cNvSpPr/>
          <p:nvPr/>
        </p:nvSpPr>
        <p:spPr>
          <a:xfrm>
            <a:off x="7726680" y="1362456"/>
            <a:ext cx="1362456" cy="173736"/>
          </a:xfrm>
          <a:prstGeom prst="rect">
            <a:avLst/>
          </a:prstGeom>
          <a:noFill/>
          <a:ln/>
        </p:spPr>
        <p:txBody>
          <a:bodyPr wrap="square" lIns="127" tIns="127" rIns="127" bIns="127" rtlCol="0" anchor="ctr"/>
          <a:lstStyle/>
          <a:p>
            <a:pPr marL="0" indent="0" algn="ctr">
              <a:buNone/>
            </a:pPr>
            <a:r>
              <a:rPr lang="en-US" sz="1050" b="1" dirty="0">
                <a:solidFill>
                  <a:srgbClr val="FFFFFF"/>
                </a:solidFill>
              </a:rPr>
              <a:t>Findings</a:t>
            </a:r>
            <a:endParaRPr lang="en-US" sz="1050" dirty="0"/>
          </a:p>
        </p:txBody>
      </p:sp>
      <p:sp>
        <p:nvSpPr>
          <p:cNvPr id="13" name="Text 10"/>
          <p:cNvSpPr/>
          <p:nvPr/>
        </p:nvSpPr>
        <p:spPr>
          <a:xfrm>
            <a:off x="7699248" y="1737360"/>
            <a:ext cx="3703320" cy="2148840"/>
          </a:xfrm>
          <a:prstGeom prst="rect">
            <a:avLst/>
          </a:prstGeom>
          <a:noFill/>
          <a:ln/>
        </p:spPr>
        <p:txBody>
          <a:bodyPr wrap="square" lIns="762" tIns="762" rIns="762" bIns="762" rtlCol="0" anchor="t">
            <a:normAutofit/>
          </a:bodyPr>
          <a:lstStyle/>
          <a:p>
            <a:pPr marL="0" indent="0">
              <a:buNone/>
            </a:pPr>
            <a:r>
              <a:rPr lang="en-US" sz="1380" dirty="0">
                <a:solidFill>
                  <a:srgbClr val="172033"/>
                </a:solidFill>
                <a:latin typeface="Arial" pitchFamily="34" charset="0"/>
                <a:ea typeface="Arial" pitchFamily="34" charset="-122"/>
                <a:cs typeface="Arial" pitchFamily="34" charset="-120"/>
              </a:rPr>
              <a:t>• Usage variables have a wide spread between median and maximum values.</a:t>
            </a:r>
            <a:endParaRPr lang="en-US" sz="1380" dirty="0"/>
          </a:p>
          <a:p>
            <a:pPr marL="0" indent="0">
              <a:buNone/>
            </a:pPr>
            <a:r>
              <a:rPr lang="en-US" sz="1380" dirty="0">
                <a:solidFill>
                  <a:srgbClr val="172033"/>
                </a:solidFill>
                <a:latin typeface="Arial" pitchFamily="34" charset="0"/>
                <a:ea typeface="Arial" pitchFamily="34" charset="-122"/>
                <a:cs typeface="Arial" pitchFamily="34" charset="-120"/>
              </a:rPr>
              <a:t>• Several features show very large maximums, suggesting heavy users or outliers.</a:t>
            </a:r>
            <a:endParaRPr lang="en-US" sz="1380" dirty="0"/>
          </a:p>
          <a:p>
            <a:pPr marL="0" indent="0">
              <a:buNone/>
            </a:pPr>
            <a:r>
              <a:rPr lang="en-US" sz="1380" dirty="0">
                <a:solidFill>
                  <a:srgbClr val="172033"/>
                </a:solidFill>
                <a:latin typeface="Arial" pitchFamily="34" charset="0"/>
                <a:ea typeface="Arial" pitchFamily="34" charset="-122"/>
                <a:cs typeface="Arial" pitchFamily="34" charset="-120"/>
              </a:rPr>
              <a:t>• The churn target is close to a 50/50 split.</a:t>
            </a:r>
            <a:endParaRPr lang="en-US" sz="1380" dirty="0"/>
          </a:p>
        </p:txBody>
      </p:sp>
      <p:sp>
        <p:nvSpPr>
          <p:cNvPr id="14" name="Shape 11"/>
          <p:cNvSpPr/>
          <p:nvPr/>
        </p:nvSpPr>
        <p:spPr>
          <a:xfrm>
            <a:off x="7653528" y="4023360"/>
            <a:ext cx="1783080" cy="310896"/>
          </a:xfrm>
          <a:prstGeom prst="roundRect">
            <a:avLst>
              <a:gd name="adj" fmla="val 23529"/>
            </a:avLst>
          </a:prstGeom>
          <a:solidFill>
            <a:srgbClr val="D97706"/>
          </a:solidFill>
          <a:ln w="12700">
            <a:solidFill>
              <a:srgbClr val="D97706"/>
            </a:solidFill>
            <a:prstDash val="solid"/>
          </a:ln>
        </p:spPr>
      </p:sp>
      <p:sp>
        <p:nvSpPr>
          <p:cNvPr id="15" name="Text 12"/>
          <p:cNvSpPr/>
          <p:nvPr/>
        </p:nvSpPr>
        <p:spPr>
          <a:xfrm>
            <a:off x="7726680" y="4078224"/>
            <a:ext cx="1636776" cy="173736"/>
          </a:xfrm>
          <a:prstGeom prst="rect">
            <a:avLst/>
          </a:prstGeom>
          <a:noFill/>
          <a:ln/>
        </p:spPr>
        <p:txBody>
          <a:bodyPr wrap="square" lIns="127" tIns="127" rIns="127" bIns="127" rtlCol="0" anchor="ctr"/>
          <a:lstStyle/>
          <a:p>
            <a:pPr marL="0" indent="0" algn="ctr">
              <a:buNone/>
            </a:pPr>
            <a:r>
              <a:rPr lang="en-US" sz="1050" b="1" dirty="0">
                <a:solidFill>
                  <a:srgbClr val="FFFFFF"/>
                </a:solidFill>
              </a:rPr>
              <a:t>Interpretation</a:t>
            </a:r>
            <a:endParaRPr lang="en-US" sz="1050" dirty="0"/>
          </a:p>
        </p:txBody>
      </p:sp>
      <p:sp>
        <p:nvSpPr>
          <p:cNvPr id="16" name="Text 13"/>
          <p:cNvSpPr/>
          <p:nvPr/>
        </p:nvSpPr>
        <p:spPr>
          <a:xfrm>
            <a:off x="7699248" y="4443984"/>
            <a:ext cx="3703320" cy="1600200"/>
          </a:xfrm>
          <a:prstGeom prst="rect">
            <a:avLst/>
          </a:prstGeom>
          <a:noFill/>
          <a:ln/>
        </p:spPr>
        <p:txBody>
          <a:bodyPr wrap="square" lIns="762" tIns="762" rIns="762" bIns="762" rtlCol="0" anchor="t">
            <a:normAutofit/>
          </a:bodyPr>
          <a:lstStyle/>
          <a:p>
            <a:pPr marL="0" indent="0">
              <a:buNone/>
            </a:pPr>
            <a:r>
              <a:rPr lang="en-US" sz="1330" dirty="0">
                <a:solidFill>
                  <a:srgbClr val="172033"/>
                </a:solidFill>
                <a:latin typeface="Arial" pitchFamily="34" charset="0"/>
                <a:ea typeface="Arial" pitchFamily="34" charset="-122"/>
                <a:cs typeface="Arial" pitchFamily="34" charset="-120"/>
              </a:rPr>
              <a:t>The table shows that customer behaviour is not uniform. Some customers use the service lightly, while others generate very high minutes and call volumes. This matters because average values alone can hide these differences.</a:t>
            </a:r>
            <a:endParaRPr lang="en-US" sz="133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BFAF7"/>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F766E"/>
          </a:solidFill>
          <a:ln w="12700">
            <a:solidFill>
              <a:srgbClr val="0F766E"/>
            </a:solidFill>
            <a:prstDash val="solid"/>
          </a:ln>
        </p:spPr>
      </p:sp>
      <p:sp>
        <p:nvSpPr>
          <p:cNvPr id="3" name="Shape 1"/>
          <p:cNvSpPr/>
          <p:nvPr/>
        </p:nvSpPr>
        <p:spPr>
          <a:xfrm>
            <a:off x="164592" y="0"/>
            <a:ext cx="12027103" cy="73152"/>
          </a:xfrm>
          <a:prstGeom prst="rect">
            <a:avLst/>
          </a:prstGeom>
          <a:solidFill>
            <a:srgbClr val="D97706"/>
          </a:solidFill>
          <a:ln w="12700">
            <a:solidFill>
              <a:srgbClr val="D97706"/>
            </a:solidFill>
            <a:prstDash val="solid"/>
          </a:ln>
        </p:spPr>
      </p:sp>
      <p:sp>
        <p:nvSpPr>
          <p:cNvPr id="4" name="Text 2"/>
          <p:cNvSpPr/>
          <p:nvPr/>
        </p:nvSpPr>
        <p:spPr>
          <a:xfrm>
            <a:off x="502920" y="246888"/>
            <a:ext cx="8046720" cy="411480"/>
          </a:xfrm>
          <a:prstGeom prst="rect">
            <a:avLst/>
          </a:prstGeom>
          <a:noFill/>
          <a:ln/>
        </p:spPr>
        <p:txBody>
          <a:bodyPr wrap="square" lIns="254" tIns="254" rIns="254" bIns="254" rtlCol="0" anchor="ctr"/>
          <a:lstStyle/>
          <a:p>
            <a:pPr marL="0" indent="0">
              <a:buNone/>
            </a:pPr>
            <a:r>
              <a:rPr lang="en-US" sz="2700" b="1" dirty="0">
                <a:solidFill>
                  <a:srgbClr val="172033"/>
                </a:solidFill>
                <a:latin typeface="Arial" pitchFamily="34" charset="0"/>
                <a:ea typeface="Arial" pitchFamily="34" charset="-122"/>
                <a:cs typeface="Arial" pitchFamily="34" charset="-120"/>
              </a:rPr>
              <a:t>Univariate Analysis: Churn Distribution</a:t>
            </a:r>
            <a:endParaRPr lang="en-US" sz="2700" dirty="0"/>
          </a:p>
        </p:txBody>
      </p:sp>
      <p:sp>
        <p:nvSpPr>
          <p:cNvPr id="6" name="Shape 4"/>
          <p:cNvSpPr/>
          <p:nvPr/>
        </p:nvSpPr>
        <p:spPr>
          <a:xfrm>
            <a:off x="502920" y="795528"/>
            <a:ext cx="11064240" cy="0"/>
          </a:xfrm>
          <a:prstGeom prst="line">
            <a:avLst/>
          </a:prstGeom>
          <a:noFill/>
          <a:ln w="12700">
            <a:solidFill>
              <a:srgbClr val="D6D3D1"/>
            </a:solidFill>
            <a:prstDash val="solid"/>
          </a:ln>
        </p:spPr>
      </p:sp>
      <p:sp>
        <p:nvSpPr>
          <p:cNvPr id="8" name="Text 6"/>
          <p:cNvSpPr/>
          <p:nvPr/>
        </p:nvSpPr>
        <p:spPr>
          <a:xfrm>
            <a:off x="11201400" y="6510528"/>
            <a:ext cx="502920" cy="228600"/>
          </a:xfrm>
          <a:prstGeom prst="rect">
            <a:avLst/>
          </a:prstGeom>
          <a:noFill/>
          <a:ln/>
        </p:spPr>
        <p:txBody>
          <a:bodyPr wrap="square" lIns="127" tIns="127" rIns="127" bIns="127" rtlCol="0" anchor="ctr"/>
          <a:lstStyle/>
          <a:p>
            <a:pPr marL="0" indent="0" algn="r">
              <a:buNone/>
            </a:pPr>
            <a:r>
              <a:rPr lang="en-US" sz="950" dirty="0">
                <a:solidFill>
                  <a:srgbClr val="475569"/>
                </a:solidFill>
              </a:rPr>
              <a:t>10</a:t>
            </a:r>
            <a:endParaRPr lang="en-US" sz="950" dirty="0"/>
          </a:p>
        </p:txBody>
      </p:sp>
      <p:pic>
        <p:nvPicPr>
          <p:cNvPr id="9" name="Image 0" descr="/mnt/data/humanized_assets/churn_distribution.png"/>
          <p:cNvPicPr>
            <a:picLocks noChangeAspect="1"/>
          </p:cNvPicPr>
          <p:nvPr/>
        </p:nvPicPr>
        <p:blipFill>
          <a:blip r:embed="rId3"/>
          <a:stretch>
            <a:fillRect/>
          </a:stretch>
        </p:blipFill>
        <p:spPr>
          <a:xfrm>
            <a:off x="502920" y="1445277"/>
            <a:ext cx="6675120" cy="4415502"/>
          </a:xfrm>
          <a:prstGeom prst="rect">
            <a:avLst/>
          </a:prstGeom>
        </p:spPr>
      </p:pic>
      <p:sp>
        <p:nvSpPr>
          <p:cNvPr id="10" name="Shape 7"/>
          <p:cNvSpPr/>
          <p:nvPr/>
        </p:nvSpPr>
        <p:spPr>
          <a:xfrm>
            <a:off x="7424928" y="1078992"/>
            <a:ext cx="4251960" cy="5257800"/>
          </a:xfrm>
          <a:prstGeom prst="roundRect">
            <a:avLst>
              <a:gd name="adj" fmla="val 2581"/>
            </a:avLst>
          </a:prstGeom>
          <a:solidFill>
            <a:srgbClr val="FFFFFF"/>
          </a:solidFill>
          <a:ln w="12700">
            <a:solidFill>
              <a:srgbClr val="D6D3D1"/>
            </a:solidFill>
            <a:prstDash val="solid"/>
          </a:ln>
        </p:spPr>
      </p:sp>
      <p:sp>
        <p:nvSpPr>
          <p:cNvPr id="12" name="Text 9"/>
          <p:cNvSpPr/>
          <p:nvPr/>
        </p:nvSpPr>
        <p:spPr>
          <a:xfrm>
            <a:off x="7726680" y="1362456"/>
            <a:ext cx="1362456" cy="173736"/>
          </a:xfrm>
          <a:prstGeom prst="rect">
            <a:avLst/>
          </a:prstGeom>
          <a:noFill/>
          <a:ln/>
        </p:spPr>
        <p:txBody>
          <a:bodyPr wrap="square" lIns="127" tIns="127" rIns="127" bIns="127" rtlCol="0" anchor="ctr"/>
          <a:lstStyle/>
          <a:p>
            <a:pPr marL="0" indent="0" algn="ctr">
              <a:buNone/>
            </a:pPr>
            <a:r>
              <a:rPr lang="en-US" sz="1050" b="1" dirty="0">
                <a:solidFill>
                  <a:srgbClr val="FFFFFF"/>
                </a:solidFill>
              </a:rPr>
              <a:t>Findings</a:t>
            </a:r>
            <a:endParaRPr lang="en-US" sz="1050" dirty="0"/>
          </a:p>
        </p:txBody>
      </p:sp>
      <p:sp>
        <p:nvSpPr>
          <p:cNvPr id="13" name="Text 10"/>
          <p:cNvSpPr/>
          <p:nvPr/>
        </p:nvSpPr>
        <p:spPr>
          <a:xfrm>
            <a:off x="7699248" y="2633472"/>
            <a:ext cx="3703320" cy="2148840"/>
          </a:xfrm>
          <a:prstGeom prst="rect">
            <a:avLst/>
          </a:prstGeom>
          <a:noFill/>
          <a:ln/>
        </p:spPr>
        <p:txBody>
          <a:bodyPr wrap="square" lIns="762" tIns="762" rIns="762" bIns="762" rtlCol="0" anchor="t">
            <a:normAutofit/>
          </a:bodyPr>
          <a:lstStyle/>
          <a:p>
            <a:pPr marL="0" indent="0">
              <a:buNone/>
            </a:pPr>
            <a:r>
              <a:rPr lang="en-US" sz="1380" dirty="0">
                <a:solidFill>
                  <a:srgbClr val="172033"/>
                </a:solidFill>
                <a:latin typeface="Arial" pitchFamily="34" charset="0"/>
                <a:ea typeface="Arial" pitchFamily="34" charset="-122"/>
                <a:cs typeface="Arial" pitchFamily="34" charset="-120"/>
              </a:rPr>
              <a:t>• </a:t>
            </a:r>
            <a:r>
              <a:rPr lang="en-US" dirty="0">
                <a:solidFill>
                  <a:srgbClr val="172033"/>
                </a:solidFill>
                <a:latin typeface="Times New Roman" panose="02020603050405020304" pitchFamily="18" charset="0"/>
                <a:ea typeface="Arial" pitchFamily="34" charset="-122"/>
                <a:cs typeface="Times New Roman" panose="02020603050405020304" pitchFamily="18" charset="0"/>
              </a:rPr>
              <a:t>The dataset is almost evenly split between churn and non-churn.</a:t>
            </a:r>
            <a:endParaRPr lang="en-US" dirty="0">
              <a:latin typeface="Times New Roman" panose="02020603050405020304" pitchFamily="18" charset="0"/>
              <a:cs typeface="Times New Roman" panose="02020603050405020304" pitchFamily="18" charset="0"/>
            </a:endParaRPr>
          </a:p>
          <a:p>
            <a:pPr marL="0" indent="0">
              <a:buNone/>
            </a:pPr>
            <a:r>
              <a:rPr lang="en-US" dirty="0">
                <a:solidFill>
                  <a:srgbClr val="172033"/>
                </a:solidFill>
                <a:latin typeface="Times New Roman" panose="02020603050405020304" pitchFamily="18" charset="0"/>
                <a:ea typeface="Arial" pitchFamily="34" charset="-122"/>
                <a:cs typeface="Times New Roman" panose="02020603050405020304" pitchFamily="18" charset="0"/>
              </a:rPr>
              <a:t>• This balance makes group comparison more meaningful.</a:t>
            </a:r>
            <a:endParaRPr lang="en-US" dirty="0">
              <a:latin typeface="Times New Roman" panose="02020603050405020304" pitchFamily="18" charset="0"/>
              <a:cs typeface="Times New Roman" panose="02020603050405020304" pitchFamily="18" charset="0"/>
            </a:endParaRPr>
          </a:p>
          <a:p>
            <a:pPr marL="0" indent="0">
              <a:buNone/>
            </a:pPr>
            <a:r>
              <a:rPr lang="en-US" dirty="0">
                <a:solidFill>
                  <a:srgbClr val="172033"/>
                </a:solidFill>
                <a:latin typeface="Times New Roman" panose="02020603050405020304" pitchFamily="18" charset="0"/>
                <a:ea typeface="Arial" pitchFamily="34" charset="-122"/>
                <a:cs typeface="Times New Roman" panose="02020603050405020304" pitchFamily="18" charset="0"/>
              </a:rPr>
              <a:t>• The model does not face a severe class imbalance problem at this stage.</a:t>
            </a: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BFAF7"/>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F766E"/>
          </a:solidFill>
          <a:ln w="12700">
            <a:solidFill>
              <a:srgbClr val="0F766E"/>
            </a:solidFill>
            <a:prstDash val="solid"/>
          </a:ln>
        </p:spPr>
      </p:sp>
      <p:sp>
        <p:nvSpPr>
          <p:cNvPr id="3" name="Shape 1"/>
          <p:cNvSpPr/>
          <p:nvPr/>
        </p:nvSpPr>
        <p:spPr>
          <a:xfrm>
            <a:off x="164592" y="0"/>
            <a:ext cx="12027103" cy="73152"/>
          </a:xfrm>
          <a:prstGeom prst="rect">
            <a:avLst/>
          </a:prstGeom>
          <a:solidFill>
            <a:srgbClr val="D97706"/>
          </a:solidFill>
          <a:ln w="12700">
            <a:solidFill>
              <a:srgbClr val="D97706"/>
            </a:solidFill>
            <a:prstDash val="solid"/>
          </a:ln>
        </p:spPr>
      </p:sp>
      <p:sp>
        <p:nvSpPr>
          <p:cNvPr id="4" name="Text 2"/>
          <p:cNvSpPr/>
          <p:nvPr/>
        </p:nvSpPr>
        <p:spPr>
          <a:xfrm>
            <a:off x="502920" y="246888"/>
            <a:ext cx="8046720" cy="411480"/>
          </a:xfrm>
          <a:prstGeom prst="rect">
            <a:avLst/>
          </a:prstGeom>
          <a:noFill/>
          <a:ln/>
        </p:spPr>
        <p:txBody>
          <a:bodyPr wrap="square" lIns="254" tIns="254" rIns="254" bIns="254" rtlCol="0" anchor="ctr"/>
          <a:lstStyle/>
          <a:p>
            <a:pPr marL="0" indent="0">
              <a:buNone/>
            </a:pPr>
            <a:r>
              <a:rPr lang="en-US" sz="2700" b="1" dirty="0">
                <a:solidFill>
                  <a:srgbClr val="172033"/>
                </a:solidFill>
                <a:latin typeface="Arial" pitchFamily="34" charset="0"/>
                <a:ea typeface="Arial" pitchFamily="34" charset="-122"/>
                <a:cs typeface="Arial" pitchFamily="34" charset="-120"/>
              </a:rPr>
              <a:t>Univariate Analysis: Feature Distributions</a:t>
            </a:r>
            <a:endParaRPr lang="en-US" sz="2700" dirty="0"/>
          </a:p>
        </p:txBody>
      </p:sp>
      <p:sp>
        <p:nvSpPr>
          <p:cNvPr id="6" name="Shape 4"/>
          <p:cNvSpPr/>
          <p:nvPr/>
        </p:nvSpPr>
        <p:spPr>
          <a:xfrm>
            <a:off x="502920" y="795528"/>
            <a:ext cx="11064240" cy="0"/>
          </a:xfrm>
          <a:prstGeom prst="line">
            <a:avLst/>
          </a:prstGeom>
          <a:noFill/>
          <a:ln w="12700">
            <a:solidFill>
              <a:srgbClr val="D6D3D1"/>
            </a:solidFill>
            <a:prstDash val="solid"/>
          </a:ln>
        </p:spPr>
      </p:sp>
      <p:sp>
        <p:nvSpPr>
          <p:cNvPr id="8" name="Text 6"/>
          <p:cNvSpPr/>
          <p:nvPr/>
        </p:nvSpPr>
        <p:spPr>
          <a:xfrm>
            <a:off x="11201400" y="6510528"/>
            <a:ext cx="502920" cy="228600"/>
          </a:xfrm>
          <a:prstGeom prst="rect">
            <a:avLst/>
          </a:prstGeom>
          <a:noFill/>
          <a:ln/>
        </p:spPr>
        <p:txBody>
          <a:bodyPr wrap="square" lIns="127" tIns="127" rIns="127" bIns="127" rtlCol="0" anchor="ctr"/>
          <a:lstStyle/>
          <a:p>
            <a:pPr marL="0" indent="0" algn="r">
              <a:buNone/>
            </a:pPr>
            <a:r>
              <a:rPr lang="en-US" sz="950" dirty="0">
                <a:solidFill>
                  <a:srgbClr val="475569"/>
                </a:solidFill>
              </a:rPr>
              <a:t>11</a:t>
            </a:r>
            <a:endParaRPr lang="en-US" sz="950" dirty="0"/>
          </a:p>
        </p:txBody>
      </p:sp>
      <p:pic>
        <p:nvPicPr>
          <p:cNvPr id="9" name="Image 0" descr="/mnt/data/humanized_assets/feature_distributions.png"/>
          <p:cNvPicPr>
            <a:picLocks noChangeAspect="1"/>
          </p:cNvPicPr>
          <p:nvPr/>
        </p:nvPicPr>
        <p:blipFill>
          <a:blip r:embed="rId3"/>
          <a:stretch>
            <a:fillRect/>
          </a:stretch>
        </p:blipFill>
        <p:spPr>
          <a:xfrm>
            <a:off x="502920" y="2171200"/>
            <a:ext cx="6675120" cy="2963657"/>
          </a:xfrm>
          <a:prstGeom prst="rect">
            <a:avLst/>
          </a:prstGeom>
        </p:spPr>
      </p:pic>
      <p:sp>
        <p:nvSpPr>
          <p:cNvPr id="10" name="Shape 7"/>
          <p:cNvSpPr/>
          <p:nvPr/>
        </p:nvSpPr>
        <p:spPr>
          <a:xfrm>
            <a:off x="7452360" y="1230336"/>
            <a:ext cx="4251960" cy="5257800"/>
          </a:xfrm>
          <a:prstGeom prst="roundRect">
            <a:avLst>
              <a:gd name="adj" fmla="val 2581"/>
            </a:avLst>
          </a:prstGeom>
          <a:solidFill>
            <a:srgbClr val="FFFFFF"/>
          </a:solidFill>
          <a:ln w="12700">
            <a:solidFill>
              <a:srgbClr val="D6D3D1"/>
            </a:solidFill>
            <a:prstDash val="solid"/>
          </a:ln>
        </p:spPr>
        <p:txBody>
          <a:bodyPr/>
          <a:lstStyle/>
          <a:p>
            <a:pPr marL="285750" indent="-285750">
              <a:buFont typeface="Arial" panose="020B0604020202020204" pitchFamily="34" charset="0"/>
              <a:buChar char="•"/>
            </a:pPr>
            <a:r>
              <a:rPr lang="en-IN" dirty="0"/>
              <a:t>Most customers show low to moderate usage, while a smaller group records very high activity. </a:t>
            </a:r>
          </a:p>
          <a:p>
            <a:pPr marL="285750" indent="-285750">
              <a:buFont typeface="Arial" panose="020B0604020202020204" pitchFamily="34" charset="0"/>
              <a:buChar char="•"/>
            </a:pPr>
            <a:r>
              <a:rPr lang="en-IN" dirty="0"/>
              <a:t>Usage features such as </a:t>
            </a:r>
            <a:r>
              <a:rPr lang="en-IN" dirty="0" err="1"/>
              <a:t>mou_Mean</a:t>
            </a:r>
            <a:r>
              <a:rPr lang="en-IN" dirty="0"/>
              <a:t>, avg3mou, avg6mou, and avg3qty are right-skewed. </a:t>
            </a:r>
          </a:p>
          <a:p>
            <a:pPr marL="285750" indent="-285750">
              <a:buFont typeface="Arial" panose="020B0604020202020204" pitchFamily="34" charset="0"/>
              <a:buChar char="•"/>
            </a:pPr>
            <a:r>
              <a:rPr lang="en-IN" dirty="0"/>
              <a:t>Several extreme values are present, showing that customer behaviour varies widely. </a:t>
            </a:r>
          </a:p>
          <a:p>
            <a:pPr marL="285750" indent="-285750">
              <a:buFont typeface="Arial" panose="020B0604020202020204" pitchFamily="34" charset="0"/>
              <a:buChar char="•"/>
            </a:pPr>
            <a:r>
              <a:rPr lang="en-IN" dirty="0"/>
              <a:t>Equipment age differs noticeably across customers. </a:t>
            </a:r>
          </a:p>
          <a:p>
            <a:pPr marL="285750" indent="-285750">
              <a:buFont typeface="Arial" panose="020B0604020202020204" pitchFamily="34" charset="0"/>
              <a:buChar char="•"/>
            </a:pPr>
            <a:r>
              <a:rPr lang="en-IN" dirty="0"/>
              <a:t>Monthly charges are more closely grouped than the usage variables. </a:t>
            </a:r>
          </a:p>
          <a:p>
            <a:pPr marL="285750" indent="-285750">
              <a:buFont typeface="Arial" panose="020B0604020202020204" pitchFamily="34" charset="0"/>
              <a:buChar char="•"/>
            </a:pPr>
            <a:r>
              <a:rPr lang="en-IN" dirty="0"/>
              <a:t>These patterns may help explain differences in customer churn. </a:t>
            </a:r>
          </a:p>
          <a:p>
            <a:endParaRPr lang="en-IN"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BFAF7"/>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F766E"/>
          </a:solidFill>
          <a:ln w="12700">
            <a:solidFill>
              <a:srgbClr val="0F766E"/>
            </a:solidFill>
            <a:prstDash val="solid"/>
          </a:ln>
        </p:spPr>
      </p:sp>
      <p:sp>
        <p:nvSpPr>
          <p:cNvPr id="3" name="Shape 1"/>
          <p:cNvSpPr/>
          <p:nvPr/>
        </p:nvSpPr>
        <p:spPr>
          <a:xfrm>
            <a:off x="164592" y="0"/>
            <a:ext cx="12027103" cy="73152"/>
          </a:xfrm>
          <a:prstGeom prst="rect">
            <a:avLst/>
          </a:prstGeom>
          <a:solidFill>
            <a:srgbClr val="D97706"/>
          </a:solidFill>
          <a:ln w="12700">
            <a:solidFill>
              <a:srgbClr val="D97706"/>
            </a:solidFill>
            <a:prstDash val="solid"/>
          </a:ln>
        </p:spPr>
      </p:sp>
      <p:sp>
        <p:nvSpPr>
          <p:cNvPr id="4" name="Text 2"/>
          <p:cNvSpPr/>
          <p:nvPr/>
        </p:nvSpPr>
        <p:spPr>
          <a:xfrm>
            <a:off x="502920" y="246888"/>
            <a:ext cx="8046720" cy="411480"/>
          </a:xfrm>
          <a:prstGeom prst="rect">
            <a:avLst/>
          </a:prstGeom>
          <a:noFill/>
          <a:ln/>
        </p:spPr>
        <p:txBody>
          <a:bodyPr wrap="square" lIns="254" tIns="254" rIns="254" bIns="254" rtlCol="0" anchor="ctr"/>
          <a:lstStyle/>
          <a:p>
            <a:pPr marL="0" indent="0">
              <a:buNone/>
            </a:pPr>
            <a:r>
              <a:rPr lang="en-US" sz="2700" b="1" dirty="0">
                <a:solidFill>
                  <a:srgbClr val="172033"/>
                </a:solidFill>
                <a:latin typeface="Arial" pitchFamily="34" charset="0"/>
                <a:ea typeface="Arial" pitchFamily="34" charset="-122"/>
                <a:cs typeface="Arial" pitchFamily="34" charset="-120"/>
              </a:rPr>
              <a:t>Bivariate Analysis: Churn vs Key Features</a:t>
            </a:r>
            <a:endParaRPr lang="en-US" sz="2700" dirty="0"/>
          </a:p>
        </p:txBody>
      </p:sp>
      <p:sp>
        <p:nvSpPr>
          <p:cNvPr id="6" name="Shape 4"/>
          <p:cNvSpPr/>
          <p:nvPr/>
        </p:nvSpPr>
        <p:spPr>
          <a:xfrm>
            <a:off x="502920" y="795528"/>
            <a:ext cx="11064240" cy="0"/>
          </a:xfrm>
          <a:prstGeom prst="line">
            <a:avLst/>
          </a:prstGeom>
          <a:noFill/>
          <a:ln w="12700">
            <a:solidFill>
              <a:srgbClr val="D6D3D1"/>
            </a:solidFill>
            <a:prstDash val="solid"/>
          </a:ln>
        </p:spPr>
      </p:sp>
      <p:sp>
        <p:nvSpPr>
          <p:cNvPr id="8" name="Text 6"/>
          <p:cNvSpPr/>
          <p:nvPr/>
        </p:nvSpPr>
        <p:spPr>
          <a:xfrm>
            <a:off x="11201400" y="6510528"/>
            <a:ext cx="502920" cy="228600"/>
          </a:xfrm>
          <a:prstGeom prst="rect">
            <a:avLst/>
          </a:prstGeom>
          <a:noFill/>
          <a:ln/>
        </p:spPr>
        <p:txBody>
          <a:bodyPr wrap="square" lIns="127" tIns="127" rIns="127" bIns="127" rtlCol="0" anchor="ctr"/>
          <a:lstStyle/>
          <a:p>
            <a:pPr marL="0" indent="0" algn="r">
              <a:buNone/>
            </a:pPr>
            <a:r>
              <a:rPr lang="en-US" sz="950" dirty="0">
                <a:solidFill>
                  <a:srgbClr val="475569"/>
                </a:solidFill>
              </a:rPr>
              <a:t>12</a:t>
            </a:r>
            <a:endParaRPr lang="en-US" sz="950" dirty="0"/>
          </a:p>
        </p:txBody>
      </p:sp>
      <p:pic>
        <p:nvPicPr>
          <p:cNvPr id="9" name="Image 0" descr="/mnt/data/humanized_assets/boxplots_by_churn.png"/>
          <p:cNvPicPr>
            <a:picLocks noChangeAspect="1"/>
          </p:cNvPicPr>
          <p:nvPr/>
        </p:nvPicPr>
        <p:blipFill>
          <a:blip r:embed="rId3"/>
          <a:stretch>
            <a:fillRect/>
          </a:stretch>
        </p:blipFill>
        <p:spPr>
          <a:xfrm>
            <a:off x="502920" y="2476788"/>
            <a:ext cx="6675120" cy="2352480"/>
          </a:xfrm>
          <a:prstGeom prst="rect">
            <a:avLst/>
          </a:prstGeom>
        </p:spPr>
      </p:pic>
      <p:sp>
        <p:nvSpPr>
          <p:cNvPr id="10" name="Shape 7"/>
          <p:cNvSpPr/>
          <p:nvPr/>
        </p:nvSpPr>
        <p:spPr>
          <a:xfrm>
            <a:off x="7452360" y="1115567"/>
            <a:ext cx="4251960" cy="5257800"/>
          </a:xfrm>
          <a:prstGeom prst="roundRect">
            <a:avLst>
              <a:gd name="adj" fmla="val 2581"/>
            </a:avLst>
          </a:prstGeom>
          <a:solidFill>
            <a:srgbClr val="FFFFFF"/>
          </a:solidFill>
          <a:ln w="12700">
            <a:solidFill>
              <a:srgbClr val="D6D3D1"/>
            </a:solidFill>
            <a:prstDash val="solid"/>
          </a:ln>
        </p:spPr>
        <p:txBody>
          <a:bodyPr/>
          <a:lstStyle/>
          <a:p>
            <a:pPr marL="285750" indent="-285750">
              <a:buFont typeface="Arial" panose="020B0604020202020204" pitchFamily="34" charset="0"/>
              <a:buChar char="•"/>
            </a:pPr>
            <a:r>
              <a:rPr lang="en-IN" dirty="0"/>
              <a:t>The boxplots compare churned and retained customers across the key features. </a:t>
            </a:r>
          </a:p>
          <a:p>
            <a:pPr marL="285750" indent="-285750">
              <a:buFont typeface="Arial" panose="020B0604020202020204" pitchFamily="34" charset="0"/>
              <a:buChar char="•"/>
            </a:pPr>
            <a:r>
              <a:rPr lang="en-IN" dirty="0"/>
              <a:t>Median values are similar for several variables. </a:t>
            </a:r>
          </a:p>
          <a:p>
            <a:pPr marL="285750" indent="-285750">
              <a:buFont typeface="Arial" panose="020B0604020202020204" pitchFamily="34" charset="0"/>
              <a:buChar char="•"/>
            </a:pPr>
            <a:r>
              <a:rPr lang="en-IN" dirty="0"/>
              <a:t>The spread differs between the two customer groups. </a:t>
            </a:r>
          </a:p>
          <a:p>
            <a:pPr marL="285750" indent="-285750">
              <a:buFont typeface="Arial" panose="020B0604020202020204" pitchFamily="34" charset="0"/>
              <a:buChar char="•"/>
            </a:pPr>
            <a:r>
              <a:rPr lang="en-IN" dirty="0"/>
              <a:t>Extreme outliers were hidden to make the main patterns easier to see. </a:t>
            </a:r>
          </a:p>
          <a:p>
            <a:pPr marL="285750" indent="-285750">
              <a:buFont typeface="Arial" panose="020B0604020202020204" pitchFamily="34" charset="0"/>
              <a:buChar char="•"/>
            </a:pPr>
            <a:r>
              <a:rPr lang="en-IN" dirty="0"/>
              <a:t>The groups do not show a clear separation. </a:t>
            </a:r>
          </a:p>
          <a:p>
            <a:pPr marL="285750" indent="-285750">
              <a:buFont typeface="Arial" panose="020B0604020202020204" pitchFamily="34" charset="0"/>
              <a:buChar char="•"/>
            </a:pPr>
            <a:r>
              <a:rPr lang="en-IN" dirty="0"/>
              <a:t>This helps explain the moderate accuracy of the prediction models. </a:t>
            </a:r>
          </a:p>
          <a:p>
            <a:pPr marL="285750" indent="-285750">
              <a:buFont typeface="Arial" panose="020B0604020202020204" pitchFamily="34" charset="0"/>
              <a:buChar char="•"/>
            </a:pPr>
            <a:r>
              <a:rPr lang="en-IN" dirty="0"/>
              <a:t>Churn appears to depend on several small factors rather than one obvious feature. </a:t>
            </a:r>
          </a:p>
          <a:p>
            <a:endParaRPr lang="en-IN"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BFAF7"/>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F766E"/>
          </a:solidFill>
          <a:ln w="12700">
            <a:solidFill>
              <a:srgbClr val="0F766E"/>
            </a:solidFill>
            <a:prstDash val="solid"/>
          </a:ln>
        </p:spPr>
      </p:sp>
      <p:sp>
        <p:nvSpPr>
          <p:cNvPr id="3" name="Shape 1"/>
          <p:cNvSpPr/>
          <p:nvPr/>
        </p:nvSpPr>
        <p:spPr>
          <a:xfrm>
            <a:off x="164592" y="0"/>
            <a:ext cx="12027103" cy="73152"/>
          </a:xfrm>
          <a:prstGeom prst="rect">
            <a:avLst/>
          </a:prstGeom>
          <a:solidFill>
            <a:srgbClr val="D97706"/>
          </a:solidFill>
          <a:ln w="12700">
            <a:solidFill>
              <a:srgbClr val="D97706"/>
            </a:solidFill>
            <a:prstDash val="solid"/>
          </a:ln>
        </p:spPr>
      </p:sp>
      <p:sp>
        <p:nvSpPr>
          <p:cNvPr id="4" name="Text 2"/>
          <p:cNvSpPr/>
          <p:nvPr/>
        </p:nvSpPr>
        <p:spPr>
          <a:xfrm>
            <a:off x="502920" y="246888"/>
            <a:ext cx="8046720" cy="411480"/>
          </a:xfrm>
          <a:prstGeom prst="rect">
            <a:avLst/>
          </a:prstGeom>
          <a:noFill/>
          <a:ln/>
        </p:spPr>
        <p:txBody>
          <a:bodyPr wrap="square" lIns="254" tIns="254" rIns="254" bIns="254" rtlCol="0" anchor="ctr"/>
          <a:lstStyle/>
          <a:p>
            <a:pPr marL="0" indent="0">
              <a:buNone/>
            </a:pPr>
            <a:r>
              <a:rPr lang="en-US" sz="2700" b="1" dirty="0">
                <a:solidFill>
                  <a:srgbClr val="172033"/>
                </a:solidFill>
                <a:latin typeface="Arial" pitchFamily="34" charset="0"/>
                <a:ea typeface="Arial" pitchFamily="34" charset="-122"/>
                <a:cs typeface="Arial" pitchFamily="34" charset="-120"/>
              </a:rPr>
              <a:t>Multivariate Analysis: Correlation Heatmap</a:t>
            </a:r>
            <a:endParaRPr lang="en-US" sz="2700" dirty="0"/>
          </a:p>
        </p:txBody>
      </p:sp>
      <p:sp>
        <p:nvSpPr>
          <p:cNvPr id="6" name="Shape 4"/>
          <p:cNvSpPr/>
          <p:nvPr/>
        </p:nvSpPr>
        <p:spPr>
          <a:xfrm>
            <a:off x="502920" y="795528"/>
            <a:ext cx="11064240" cy="0"/>
          </a:xfrm>
          <a:prstGeom prst="line">
            <a:avLst/>
          </a:prstGeom>
          <a:noFill/>
          <a:ln w="12700">
            <a:solidFill>
              <a:srgbClr val="D6D3D1"/>
            </a:solidFill>
            <a:prstDash val="solid"/>
          </a:ln>
        </p:spPr>
      </p:sp>
      <p:sp>
        <p:nvSpPr>
          <p:cNvPr id="8" name="Text 6"/>
          <p:cNvSpPr/>
          <p:nvPr/>
        </p:nvSpPr>
        <p:spPr>
          <a:xfrm>
            <a:off x="11201400" y="6510528"/>
            <a:ext cx="502920" cy="228600"/>
          </a:xfrm>
          <a:prstGeom prst="rect">
            <a:avLst/>
          </a:prstGeom>
          <a:noFill/>
          <a:ln/>
        </p:spPr>
        <p:txBody>
          <a:bodyPr wrap="square" lIns="127" tIns="127" rIns="127" bIns="127" rtlCol="0" anchor="ctr"/>
          <a:lstStyle/>
          <a:p>
            <a:pPr marL="0" indent="0" algn="r">
              <a:buNone/>
            </a:pPr>
            <a:r>
              <a:rPr lang="en-US" sz="950" dirty="0">
                <a:solidFill>
                  <a:srgbClr val="475569"/>
                </a:solidFill>
              </a:rPr>
              <a:t>13</a:t>
            </a:r>
            <a:endParaRPr lang="en-US" sz="950" dirty="0"/>
          </a:p>
        </p:txBody>
      </p:sp>
      <p:sp>
        <p:nvSpPr>
          <p:cNvPr id="10" name="Shape 7"/>
          <p:cNvSpPr/>
          <p:nvPr/>
        </p:nvSpPr>
        <p:spPr>
          <a:xfrm>
            <a:off x="7315200" y="1024128"/>
            <a:ext cx="4251960" cy="5257800"/>
          </a:xfrm>
          <a:prstGeom prst="roundRect">
            <a:avLst>
              <a:gd name="adj" fmla="val 2581"/>
            </a:avLst>
          </a:prstGeom>
          <a:solidFill>
            <a:srgbClr val="FFFFFF"/>
          </a:solidFill>
          <a:ln w="12700">
            <a:solidFill>
              <a:srgbClr val="D6D3D1"/>
            </a:solidFill>
            <a:prstDash val="solid"/>
          </a:ln>
        </p:spPr>
      </p:sp>
      <p:sp>
        <p:nvSpPr>
          <p:cNvPr id="12" name="Text 9"/>
          <p:cNvSpPr/>
          <p:nvPr/>
        </p:nvSpPr>
        <p:spPr>
          <a:xfrm>
            <a:off x="7726680" y="1362456"/>
            <a:ext cx="1362456" cy="173736"/>
          </a:xfrm>
          <a:prstGeom prst="rect">
            <a:avLst/>
          </a:prstGeom>
          <a:noFill/>
          <a:ln/>
        </p:spPr>
        <p:txBody>
          <a:bodyPr wrap="square" lIns="127" tIns="127" rIns="127" bIns="127" rtlCol="0" anchor="ctr"/>
          <a:lstStyle/>
          <a:p>
            <a:pPr marL="0" indent="0" algn="ctr">
              <a:buNone/>
            </a:pPr>
            <a:r>
              <a:rPr lang="en-US" sz="1050" b="1" dirty="0">
                <a:solidFill>
                  <a:srgbClr val="FFFFFF"/>
                </a:solidFill>
              </a:rPr>
              <a:t>Findings</a:t>
            </a:r>
            <a:endParaRPr lang="en-US" sz="1050" dirty="0"/>
          </a:p>
        </p:txBody>
      </p:sp>
      <p:sp>
        <p:nvSpPr>
          <p:cNvPr id="13" name="Text 10"/>
          <p:cNvSpPr/>
          <p:nvPr/>
        </p:nvSpPr>
        <p:spPr>
          <a:xfrm>
            <a:off x="7699248" y="2561814"/>
            <a:ext cx="3703320" cy="2148840"/>
          </a:xfrm>
          <a:prstGeom prst="rect">
            <a:avLst/>
          </a:prstGeom>
          <a:noFill/>
          <a:ln/>
        </p:spPr>
        <p:txBody>
          <a:bodyPr wrap="square" lIns="762" tIns="762" rIns="762" bIns="762" rtlCol="0" anchor="t">
            <a:normAutofit lnSpcReduction="10000"/>
          </a:bodyPr>
          <a:lstStyle/>
          <a:p>
            <a:pPr marL="0" indent="0">
              <a:buNone/>
            </a:pPr>
            <a:r>
              <a:rPr lang="en-US" sz="1400" dirty="0">
                <a:solidFill>
                  <a:srgbClr val="172033"/>
                </a:solidFill>
                <a:latin typeface="Times New Roman" panose="02020603050405020304" pitchFamily="18" charset="0"/>
                <a:ea typeface="Arial" pitchFamily="34" charset="-122"/>
                <a:cs typeface="Times New Roman" panose="02020603050405020304" pitchFamily="18" charset="0"/>
              </a:rPr>
              <a:t>• </a:t>
            </a:r>
            <a:r>
              <a:rPr lang="en-US" dirty="0">
                <a:solidFill>
                  <a:srgbClr val="172033"/>
                </a:solidFill>
                <a:latin typeface="Times New Roman" panose="02020603050405020304" pitchFamily="18" charset="0"/>
                <a:ea typeface="Arial" pitchFamily="34" charset="-122"/>
                <a:cs typeface="Times New Roman" panose="02020603050405020304" pitchFamily="18" charset="0"/>
              </a:rPr>
              <a:t>Usage variables are strongly correlated with each other.</a:t>
            </a:r>
            <a:endParaRPr lang="en-US" dirty="0">
              <a:latin typeface="Times New Roman" panose="02020603050405020304" pitchFamily="18" charset="0"/>
              <a:cs typeface="Times New Roman" panose="02020603050405020304" pitchFamily="18" charset="0"/>
            </a:endParaRPr>
          </a:p>
          <a:p>
            <a:pPr marL="0" indent="0">
              <a:buNone/>
            </a:pPr>
            <a:r>
              <a:rPr lang="en-US" dirty="0">
                <a:solidFill>
                  <a:srgbClr val="172033"/>
                </a:solidFill>
                <a:latin typeface="Times New Roman" panose="02020603050405020304" pitchFamily="18" charset="0"/>
                <a:ea typeface="Arial" pitchFamily="34" charset="-122"/>
                <a:cs typeface="Times New Roman" panose="02020603050405020304" pitchFamily="18" charset="0"/>
              </a:rPr>
              <a:t>• Minutes-related features move together, especially recent and longer-term averages.</a:t>
            </a:r>
            <a:endParaRPr lang="en-US" dirty="0">
              <a:latin typeface="Times New Roman" panose="02020603050405020304" pitchFamily="18" charset="0"/>
              <a:cs typeface="Times New Roman" panose="02020603050405020304" pitchFamily="18" charset="0"/>
            </a:endParaRPr>
          </a:p>
          <a:p>
            <a:pPr marL="0" indent="0">
              <a:buNone/>
            </a:pPr>
            <a:r>
              <a:rPr lang="en-US" dirty="0">
                <a:solidFill>
                  <a:srgbClr val="172033"/>
                </a:solidFill>
                <a:latin typeface="Times New Roman" panose="02020603050405020304" pitchFamily="18" charset="0"/>
                <a:ea typeface="Arial" pitchFamily="34" charset="-122"/>
                <a:cs typeface="Times New Roman" panose="02020603050405020304" pitchFamily="18" charset="0"/>
              </a:rPr>
              <a:t>• Direct correlation with churn is weaker than the correlations among usage measures.</a:t>
            </a:r>
            <a:endParaRPr lang="en-US" dirty="0">
              <a:latin typeface="Times New Roman" panose="02020603050405020304" pitchFamily="18" charset="0"/>
              <a:cs typeface="Times New Roman" panose="02020603050405020304" pitchFamily="18" charset="0"/>
            </a:endParaRPr>
          </a:p>
        </p:txBody>
      </p:sp>
      <p:pic>
        <p:nvPicPr>
          <p:cNvPr id="20" name="Picture 19">
            <a:extLst>
              <a:ext uri="{FF2B5EF4-FFF2-40B4-BE49-F238E27FC236}">
                <a16:creationId xmlns:a16="http://schemas.microsoft.com/office/drawing/2014/main" id="{7E628827-80E9-6C68-5F4B-1E70C281B903}"/>
              </a:ext>
            </a:extLst>
          </p:cNvPr>
          <p:cNvPicPr>
            <a:picLocks noChangeAspect="1"/>
          </p:cNvPicPr>
          <p:nvPr/>
        </p:nvPicPr>
        <p:blipFill>
          <a:blip r:embed="rId3"/>
          <a:stretch>
            <a:fillRect/>
          </a:stretch>
        </p:blipFill>
        <p:spPr>
          <a:xfrm>
            <a:off x="699796" y="1024128"/>
            <a:ext cx="6279502" cy="548640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BFAF7"/>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F766E"/>
          </a:solidFill>
          <a:ln w="12700">
            <a:solidFill>
              <a:srgbClr val="0F766E"/>
            </a:solidFill>
            <a:prstDash val="solid"/>
          </a:ln>
        </p:spPr>
      </p:sp>
      <p:sp>
        <p:nvSpPr>
          <p:cNvPr id="3" name="Shape 1"/>
          <p:cNvSpPr/>
          <p:nvPr/>
        </p:nvSpPr>
        <p:spPr>
          <a:xfrm>
            <a:off x="164592" y="0"/>
            <a:ext cx="12027103" cy="73152"/>
          </a:xfrm>
          <a:prstGeom prst="rect">
            <a:avLst/>
          </a:prstGeom>
          <a:solidFill>
            <a:srgbClr val="D97706"/>
          </a:solidFill>
          <a:ln w="12700">
            <a:solidFill>
              <a:srgbClr val="D97706"/>
            </a:solidFill>
            <a:prstDash val="solid"/>
          </a:ln>
        </p:spPr>
      </p:sp>
      <p:sp>
        <p:nvSpPr>
          <p:cNvPr id="4" name="Text 2"/>
          <p:cNvSpPr/>
          <p:nvPr/>
        </p:nvSpPr>
        <p:spPr>
          <a:xfrm>
            <a:off x="502920" y="246888"/>
            <a:ext cx="8046720" cy="411480"/>
          </a:xfrm>
          <a:prstGeom prst="rect">
            <a:avLst/>
          </a:prstGeom>
          <a:noFill/>
          <a:ln/>
        </p:spPr>
        <p:txBody>
          <a:bodyPr wrap="square" lIns="254" tIns="254" rIns="254" bIns="254" rtlCol="0" anchor="ctr"/>
          <a:lstStyle/>
          <a:p>
            <a:pPr marL="0" indent="0">
              <a:buNone/>
            </a:pPr>
            <a:r>
              <a:rPr lang="en-US" sz="2700" b="1" dirty="0">
                <a:solidFill>
                  <a:srgbClr val="172033"/>
                </a:solidFill>
                <a:latin typeface="Arial" pitchFamily="34" charset="0"/>
                <a:ea typeface="Arial" pitchFamily="34" charset="-122"/>
                <a:cs typeface="Arial" pitchFamily="34" charset="-120"/>
              </a:rPr>
              <a:t>Feature Importance</a:t>
            </a:r>
            <a:endParaRPr lang="en-US" sz="2700" dirty="0"/>
          </a:p>
        </p:txBody>
      </p:sp>
      <p:sp>
        <p:nvSpPr>
          <p:cNvPr id="6" name="Shape 4"/>
          <p:cNvSpPr/>
          <p:nvPr/>
        </p:nvSpPr>
        <p:spPr>
          <a:xfrm>
            <a:off x="502920" y="795528"/>
            <a:ext cx="11064240" cy="0"/>
          </a:xfrm>
          <a:prstGeom prst="line">
            <a:avLst/>
          </a:prstGeom>
          <a:noFill/>
          <a:ln w="12700">
            <a:solidFill>
              <a:srgbClr val="D6D3D1"/>
            </a:solidFill>
            <a:prstDash val="solid"/>
          </a:ln>
        </p:spPr>
      </p:sp>
      <p:sp>
        <p:nvSpPr>
          <p:cNvPr id="8" name="Text 6"/>
          <p:cNvSpPr/>
          <p:nvPr/>
        </p:nvSpPr>
        <p:spPr>
          <a:xfrm>
            <a:off x="11201400" y="6510528"/>
            <a:ext cx="502920" cy="228600"/>
          </a:xfrm>
          <a:prstGeom prst="rect">
            <a:avLst/>
          </a:prstGeom>
          <a:noFill/>
          <a:ln/>
        </p:spPr>
        <p:txBody>
          <a:bodyPr wrap="square" lIns="127" tIns="127" rIns="127" bIns="127" rtlCol="0" anchor="ctr"/>
          <a:lstStyle/>
          <a:p>
            <a:pPr marL="0" indent="0" algn="r">
              <a:buNone/>
            </a:pPr>
            <a:r>
              <a:rPr lang="en-US" sz="950" dirty="0">
                <a:solidFill>
                  <a:srgbClr val="475569"/>
                </a:solidFill>
              </a:rPr>
              <a:t>14</a:t>
            </a:r>
            <a:endParaRPr lang="en-US" sz="950" dirty="0"/>
          </a:p>
        </p:txBody>
      </p:sp>
      <p:pic>
        <p:nvPicPr>
          <p:cNvPr id="9" name="Image 0" descr="/mnt/data/humanized_assets/feature_importance.png"/>
          <p:cNvPicPr>
            <a:picLocks noChangeAspect="1"/>
          </p:cNvPicPr>
          <p:nvPr/>
        </p:nvPicPr>
        <p:blipFill>
          <a:blip r:embed="rId3"/>
          <a:stretch>
            <a:fillRect/>
          </a:stretch>
        </p:blipFill>
        <p:spPr>
          <a:xfrm>
            <a:off x="502920" y="1652061"/>
            <a:ext cx="6675120" cy="4001933"/>
          </a:xfrm>
          <a:prstGeom prst="rect">
            <a:avLst/>
          </a:prstGeom>
        </p:spPr>
      </p:pic>
      <p:sp>
        <p:nvSpPr>
          <p:cNvPr id="10" name="Shape 7"/>
          <p:cNvSpPr/>
          <p:nvPr/>
        </p:nvSpPr>
        <p:spPr>
          <a:xfrm>
            <a:off x="7315200" y="1024128"/>
            <a:ext cx="4251960" cy="5257800"/>
          </a:xfrm>
          <a:prstGeom prst="roundRect">
            <a:avLst>
              <a:gd name="adj" fmla="val 2581"/>
            </a:avLst>
          </a:prstGeom>
          <a:solidFill>
            <a:srgbClr val="FFFFFF"/>
          </a:solidFill>
          <a:ln w="12700">
            <a:solidFill>
              <a:srgbClr val="D6D3D1"/>
            </a:solidFill>
            <a:prstDash val="solid"/>
          </a:ln>
        </p:spPr>
        <p:txBody>
          <a:bodyPr/>
          <a:lstStyle/>
          <a:p>
            <a:r>
              <a:rPr lang="en-IN" dirty="0">
                <a:latin typeface="Times New Roman" panose="02020603050405020304" pitchFamily="18" charset="0"/>
                <a:cs typeface="Times New Roman" panose="02020603050405020304" pitchFamily="18" charset="0"/>
              </a:rPr>
              <a:t>Equipment age is the strongest individual factor linked to churn. </a:t>
            </a:r>
          </a:p>
          <a:p>
            <a:r>
              <a:rPr lang="en-IN" dirty="0">
                <a:latin typeface="Times New Roman" panose="02020603050405020304" pitchFamily="18" charset="0"/>
                <a:cs typeface="Times New Roman" panose="02020603050405020304" pitchFamily="18" charset="0"/>
              </a:rPr>
              <a:t>Most of the important features relate to how customers use the service. </a:t>
            </a:r>
          </a:p>
          <a:p>
            <a:r>
              <a:rPr lang="en-IN" dirty="0">
                <a:latin typeface="Times New Roman" panose="02020603050405020304" pitchFamily="18" charset="0"/>
                <a:cs typeface="Times New Roman" panose="02020603050405020304" pitchFamily="18" charset="0"/>
              </a:rPr>
              <a:t>Monthly recurring charges have less influence than customer usage behaviour. </a:t>
            </a:r>
          </a:p>
          <a:p>
            <a:r>
              <a:rPr lang="en-IN" dirty="0">
                <a:latin typeface="Times New Roman" panose="02020603050405020304" pitchFamily="18" charset="0"/>
                <a:cs typeface="Times New Roman" panose="02020603050405020304" pitchFamily="18" charset="0"/>
              </a:rPr>
              <a:t>The findings suggest that customer engagement is more useful than price alone when identifying churn risk. </a:t>
            </a:r>
          </a:p>
          <a:p>
            <a:r>
              <a:rPr lang="en-IN" dirty="0">
                <a:latin typeface="Times New Roman" panose="02020603050405020304" pitchFamily="18" charset="0"/>
                <a:cs typeface="Times New Roman" panose="02020603050405020304" pitchFamily="18" charset="0"/>
              </a:rPr>
              <a:t>Retention strategies should focus on device age and changes in usage, rather than relying only on discounts or price reductions. </a:t>
            </a:r>
          </a:p>
          <a:p>
            <a:endParaRPr lang="en-IN"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BFAF7"/>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F766E"/>
          </a:solidFill>
          <a:ln w="12700">
            <a:solidFill>
              <a:srgbClr val="0F766E"/>
            </a:solidFill>
            <a:prstDash val="solid"/>
          </a:ln>
        </p:spPr>
      </p:sp>
      <p:sp>
        <p:nvSpPr>
          <p:cNvPr id="3" name="Shape 1"/>
          <p:cNvSpPr/>
          <p:nvPr/>
        </p:nvSpPr>
        <p:spPr>
          <a:xfrm>
            <a:off x="164592" y="0"/>
            <a:ext cx="12027103" cy="73152"/>
          </a:xfrm>
          <a:prstGeom prst="rect">
            <a:avLst/>
          </a:prstGeom>
          <a:solidFill>
            <a:srgbClr val="D97706"/>
          </a:solidFill>
          <a:ln w="12700">
            <a:solidFill>
              <a:srgbClr val="D97706"/>
            </a:solidFill>
            <a:prstDash val="solid"/>
          </a:ln>
        </p:spPr>
      </p:sp>
      <p:sp>
        <p:nvSpPr>
          <p:cNvPr id="4" name="Text 2"/>
          <p:cNvSpPr/>
          <p:nvPr/>
        </p:nvSpPr>
        <p:spPr>
          <a:xfrm>
            <a:off x="502920" y="246888"/>
            <a:ext cx="8046720" cy="411480"/>
          </a:xfrm>
          <a:prstGeom prst="rect">
            <a:avLst/>
          </a:prstGeom>
          <a:noFill/>
          <a:ln/>
        </p:spPr>
        <p:txBody>
          <a:bodyPr wrap="square" lIns="254" tIns="254" rIns="254" bIns="254" rtlCol="0" anchor="ctr"/>
          <a:lstStyle/>
          <a:p>
            <a:pPr marL="0" indent="0">
              <a:buNone/>
            </a:pPr>
            <a:r>
              <a:rPr lang="en-US" sz="2700" b="1" dirty="0">
                <a:solidFill>
                  <a:srgbClr val="172033"/>
                </a:solidFill>
                <a:latin typeface="Arial" pitchFamily="34" charset="0"/>
                <a:ea typeface="Arial" pitchFamily="34" charset="-122"/>
                <a:cs typeface="Arial" pitchFamily="34" charset="-120"/>
              </a:rPr>
              <a:t>Customer Profile Difference</a:t>
            </a:r>
            <a:endParaRPr lang="en-US" sz="2700" dirty="0"/>
          </a:p>
        </p:txBody>
      </p:sp>
      <p:sp>
        <p:nvSpPr>
          <p:cNvPr id="6" name="Shape 4"/>
          <p:cNvSpPr/>
          <p:nvPr/>
        </p:nvSpPr>
        <p:spPr>
          <a:xfrm>
            <a:off x="502920" y="795528"/>
            <a:ext cx="11064240" cy="0"/>
          </a:xfrm>
          <a:prstGeom prst="line">
            <a:avLst/>
          </a:prstGeom>
          <a:noFill/>
          <a:ln w="12700">
            <a:solidFill>
              <a:srgbClr val="D6D3D1"/>
            </a:solidFill>
            <a:prstDash val="solid"/>
          </a:ln>
        </p:spPr>
      </p:sp>
      <p:sp>
        <p:nvSpPr>
          <p:cNvPr id="8" name="Text 6"/>
          <p:cNvSpPr/>
          <p:nvPr/>
        </p:nvSpPr>
        <p:spPr>
          <a:xfrm>
            <a:off x="11201400" y="6510528"/>
            <a:ext cx="502920" cy="228600"/>
          </a:xfrm>
          <a:prstGeom prst="rect">
            <a:avLst/>
          </a:prstGeom>
          <a:noFill/>
          <a:ln/>
        </p:spPr>
        <p:txBody>
          <a:bodyPr wrap="square" lIns="127" tIns="127" rIns="127" bIns="127" rtlCol="0" anchor="ctr"/>
          <a:lstStyle/>
          <a:p>
            <a:pPr marL="0" indent="0" algn="r">
              <a:buNone/>
            </a:pPr>
            <a:r>
              <a:rPr lang="en-US" sz="950" dirty="0">
                <a:solidFill>
                  <a:srgbClr val="475569"/>
                </a:solidFill>
              </a:rPr>
              <a:t>15</a:t>
            </a:r>
            <a:endParaRPr lang="en-US" sz="950" dirty="0"/>
          </a:p>
        </p:txBody>
      </p:sp>
      <p:pic>
        <p:nvPicPr>
          <p:cNvPr id="9" name="Image 0" descr="/mnt/data/humanized_assets/mean_profile_difference.png"/>
          <p:cNvPicPr>
            <a:picLocks noChangeAspect="1"/>
          </p:cNvPicPr>
          <p:nvPr/>
        </p:nvPicPr>
        <p:blipFill>
          <a:blip r:embed="rId3"/>
          <a:stretch>
            <a:fillRect/>
          </a:stretch>
        </p:blipFill>
        <p:spPr>
          <a:xfrm>
            <a:off x="502920" y="2072418"/>
            <a:ext cx="6675120" cy="3161220"/>
          </a:xfrm>
          <a:prstGeom prst="rect">
            <a:avLst/>
          </a:prstGeom>
        </p:spPr>
      </p:pic>
      <p:sp>
        <p:nvSpPr>
          <p:cNvPr id="10" name="Shape 7"/>
          <p:cNvSpPr/>
          <p:nvPr/>
        </p:nvSpPr>
        <p:spPr>
          <a:xfrm>
            <a:off x="7424928" y="1078992"/>
            <a:ext cx="4251960" cy="5257800"/>
          </a:xfrm>
          <a:prstGeom prst="roundRect">
            <a:avLst>
              <a:gd name="adj" fmla="val 2581"/>
            </a:avLst>
          </a:prstGeom>
          <a:solidFill>
            <a:srgbClr val="FFFFFF"/>
          </a:solidFill>
          <a:ln w="12700">
            <a:solidFill>
              <a:srgbClr val="D6D3D1"/>
            </a:solidFill>
            <a:prstDash val="solid"/>
          </a:ln>
        </p:spPr>
        <p:txBody>
          <a:bodyPr/>
          <a:lstStyle/>
          <a:p>
            <a:r>
              <a:rPr lang="en-IN" dirty="0">
                <a:latin typeface="Times New Roman" panose="02020603050405020304" pitchFamily="18" charset="0"/>
                <a:cs typeface="Times New Roman" panose="02020603050405020304" pitchFamily="18" charset="0"/>
              </a:rPr>
              <a:t>The chart compares average feature values between customers who stayed and those who left. Positive bars show features where churned customers have higher average values. Negative bars show features where churned customers have lower average values. The differences are generally small, rather than sharply divided. Churn appears to result from several minor changes across customer behaviour. This suggests there is no single rule that clearly identifies every customer at risk of leaving.</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BFAF7"/>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F766E"/>
          </a:solidFill>
          <a:ln w="12700">
            <a:solidFill>
              <a:srgbClr val="0F766E"/>
            </a:solidFill>
            <a:prstDash val="solid"/>
          </a:ln>
        </p:spPr>
      </p:sp>
      <p:sp>
        <p:nvSpPr>
          <p:cNvPr id="3" name="Shape 1"/>
          <p:cNvSpPr/>
          <p:nvPr/>
        </p:nvSpPr>
        <p:spPr>
          <a:xfrm>
            <a:off x="164592" y="0"/>
            <a:ext cx="12027103" cy="73152"/>
          </a:xfrm>
          <a:prstGeom prst="rect">
            <a:avLst/>
          </a:prstGeom>
          <a:solidFill>
            <a:srgbClr val="D97706"/>
          </a:solidFill>
          <a:ln w="12700">
            <a:solidFill>
              <a:srgbClr val="D97706"/>
            </a:solidFill>
            <a:prstDash val="solid"/>
          </a:ln>
        </p:spPr>
      </p:sp>
      <p:sp>
        <p:nvSpPr>
          <p:cNvPr id="4" name="Text 2"/>
          <p:cNvSpPr/>
          <p:nvPr/>
        </p:nvSpPr>
        <p:spPr>
          <a:xfrm>
            <a:off x="502920" y="246888"/>
            <a:ext cx="8046720" cy="411480"/>
          </a:xfrm>
          <a:prstGeom prst="rect">
            <a:avLst/>
          </a:prstGeom>
          <a:noFill/>
          <a:ln/>
        </p:spPr>
        <p:txBody>
          <a:bodyPr wrap="square" lIns="254" tIns="254" rIns="254" bIns="254" rtlCol="0" anchor="ctr"/>
          <a:lstStyle/>
          <a:p>
            <a:pPr marL="0" indent="0">
              <a:buNone/>
            </a:pPr>
            <a:r>
              <a:rPr lang="en-US" sz="2700" b="1" dirty="0">
                <a:solidFill>
                  <a:srgbClr val="172033"/>
                </a:solidFill>
                <a:latin typeface="Arial" pitchFamily="34" charset="0"/>
                <a:ea typeface="Arial" pitchFamily="34" charset="-122"/>
                <a:cs typeface="Arial" pitchFamily="34" charset="-120"/>
              </a:rPr>
              <a:t>Natural Grouping: Churn Rate by Quartile</a:t>
            </a:r>
            <a:endParaRPr lang="en-US" sz="2700" dirty="0"/>
          </a:p>
        </p:txBody>
      </p:sp>
      <p:sp>
        <p:nvSpPr>
          <p:cNvPr id="6" name="Shape 4"/>
          <p:cNvSpPr/>
          <p:nvPr/>
        </p:nvSpPr>
        <p:spPr>
          <a:xfrm>
            <a:off x="502920" y="795528"/>
            <a:ext cx="11064240" cy="0"/>
          </a:xfrm>
          <a:prstGeom prst="line">
            <a:avLst/>
          </a:prstGeom>
          <a:noFill/>
          <a:ln w="12700">
            <a:solidFill>
              <a:srgbClr val="D6D3D1"/>
            </a:solidFill>
            <a:prstDash val="solid"/>
          </a:ln>
        </p:spPr>
      </p:sp>
      <p:sp>
        <p:nvSpPr>
          <p:cNvPr id="8" name="Text 6"/>
          <p:cNvSpPr/>
          <p:nvPr/>
        </p:nvSpPr>
        <p:spPr>
          <a:xfrm>
            <a:off x="11201400" y="6510528"/>
            <a:ext cx="502920" cy="228600"/>
          </a:xfrm>
          <a:prstGeom prst="rect">
            <a:avLst/>
          </a:prstGeom>
          <a:noFill/>
          <a:ln/>
        </p:spPr>
        <p:txBody>
          <a:bodyPr wrap="square" lIns="127" tIns="127" rIns="127" bIns="127" rtlCol="0" anchor="ctr"/>
          <a:lstStyle/>
          <a:p>
            <a:pPr marL="0" indent="0" algn="r">
              <a:buNone/>
            </a:pPr>
            <a:r>
              <a:rPr lang="en-US" sz="950" dirty="0">
                <a:solidFill>
                  <a:srgbClr val="475569"/>
                </a:solidFill>
              </a:rPr>
              <a:t>16</a:t>
            </a:r>
            <a:endParaRPr lang="en-US" sz="950" dirty="0"/>
          </a:p>
        </p:txBody>
      </p:sp>
      <p:pic>
        <p:nvPicPr>
          <p:cNvPr id="9" name="Image 0" descr="/mnt/data/humanized_assets/segment_matrix.png"/>
          <p:cNvPicPr>
            <a:picLocks noChangeAspect="1"/>
          </p:cNvPicPr>
          <p:nvPr/>
        </p:nvPicPr>
        <p:blipFill>
          <a:blip r:embed="rId3"/>
          <a:stretch>
            <a:fillRect/>
          </a:stretch>
        </p:blipFill>
        <p:spPr>
          <a:xfrm>
            <a:off x="502920" y="1380790"/>
            <a:ext cx="6675120" cy="4544476"/>
          </a:xfrm>
          <a:prstGeom prst="rect">
            <a:avLst/>
          </a:prstGeom>
        </p:spPr>
      </p:pic>
      <p:sp>
        <p:nvSpPr>
          <p:cNvPr id="10" name="Shape 7"/>
          <p:cNvSpPr/>
          <p:nvPr/>
        </p:nvSpPr>
        <p:spPr>
          <a:xfrm>
            <a:off x="7424928" y="1078992"/>
            <a:ext cx="4251960" cy="5257800"/>
          </a:xfrm>
          <a:prstGeom prst="roundRect">
            <a:avLst>
              <a:gd name="adj" fmla="val 2581"/>
            </a:avLst>
          </a:prstGeom>
          <a:solidFill>
            <a:srgbClr val="FFFFFF"/>
          </a:solidFill>
          <a:ln w="12700">
            <a:solidFill>
              <a:srgbClr val="D6D3D1"/>
            </a:solidFill>
            <a:prstDash val="solid"/>
          </a:ln>
        </p:spPr>
        <p:txBody>
          <a:bodyPr/>
          <a:lstStyle/>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Customers were divided into four simple groups based on the value of each selected feature. </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Darker cells represent customer groups with a higher churn rate. </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The chart makes it easier to spot which ranges may need closer attention. </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This approach turns complex numerical data into clear and practical customer segments. </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Retention teams can use these groups to prioritise customers who may need earlier support or targeted offers. </a:t>
            </a:r>
          </a:p>
          <a:p>
            <a:endParaRPr lang="en-IN"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BFAF7"/>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F766E"/>
          </a:solidFill>
          <a:ln w="12700">
            <a:solidFill>
              <a:srgbClr val="0F766E"/>
            </a:solidFill>
            <a:prstDash val="solid"/>
          </a:ln>
        </p:spPr>
      </p:sp>
      <p:sp>
        <p:nvSpPr>
          <p:cNvPr id="3" name="Shape 1"/>
          <p:cNvSpPr/>
          <p:nvPr/>
        </p:nvSpPr>
        <p:spPr>
          <a:xfrm>
            <a:off x="164592" y="0"/>
            <a:ext cx="12027103" cy="73152"/>
          </a:xfrm>
          <a:prstGeom prst="rect">
            <a:avLst/>
          </a:prstGeom>
          <a:solidFill>
            <a:srgbClr val="D97706"/>
          </a:solidFill>
          <a:ln w="12700">
            <a:solidFill>
              <a:srgbClr val="D97706"/>
            </a:solidFill>
            <a:prstDash val="solid"/>
          </a:ln>
        </p:spPr>
      </p:sp>
      <p:sp>
        <p:nvSpPr>
          <p:cNvPr id="4" name="Text 2"/>
          <p:cNvSpPr/>
          <p:nvPr/>
        </p:nvSpPr>
        <p:spPr>
          <a:xfrm>
            <a:off x="502920" y="246888"/>
            <a:ext cx="8046720" cy="411480"/>
          </a:xfrm>
          <a:prstGeom prst="rect">
            <a:avLst/>
          </a:prstGeom>
          <a:noFill/>
          <a:ln/>
        </p:spPr>
        <p:txBody>
          <a:bodyPr wrap="square" lIns="254" tIns="254" rIns="254" bIns="254" rtlCol="0" anchor="ctr"/>
          <a:lstStyle/>
          <a:p>
            <a:pPr marL="0" indent="0">
              <a:buNone/>
            </a:pPr>
            <a:r>
              <a:rPr lang="en-US" sz="2700" b="1" dirty="0">
                <a:solidFill>
                  <a:srgbClr val="172033"/>
                </a:solidFill>
                <a:latin typeface="Arial" pitchFamily="34" charset="0"/>
                <a:ea typeface="Arial" pitchFamily="34" charset="-122"/>
                <a:cs typeface="Arial" pitchFamily="34" charset="-120"/>
              </a:rPr>
              <a:t>Model Performance Comparison</a:t>
            </a:r>
            <a:endParaRPr lang="en-US" sz="2700" dirty="0"/>
          </a:p>
        </p:txBody>
      </p:sp>
      <p:sp>
        <p:nvSpPr>
          <p:cNvPr id="6" name="Shape 4"/>
          <p:cNvSpPr/>
          <p:nvPr/>
        </p:nvSpPr>
        <p:spPr>
          <a:xfrm>
            <a:off x="502920" y="795528"/>
            <a:ext cx="11064240" cy="0"/>
          </a:xfrm>
          <a:prstGeom prst="line">
            <a:avLst/>
          </a:prstGeom>
          <a:noFill/>
          <a:ln w="12700">
            <a:solidFill>
              <a:srgbClr val="D6D3D1"/>
            </a:solidFill>
            <a:prstDash val="solid"/>
          </a:ln>
        </p:spPr>
      </p:sp>
      <p:sp>
        <p:nvSpPr>
          <p:cNvPr id="8" name="Text 6"/>
          <p:cNvSpPr/>
          <p:nvPr/>
        </p:nvSpPr>
        <p:spPr>
          <a:xfrm>
            <a:off x="11201400" y="6510528"/>
            <a:ext cx="502920" cy="228600"/>
          </a:xfrm>
          <a:prstGeom prst="rect">
            <a:avLst/>
          </a:prstGeom>
          <a:noFill/>
          <a:ln/>
        </p:spPr>
        <p:txBody>
          <a:bodyPr wrap="square" lIns="127" tIns="127" rIns="127" bIns="127" rtlCol="0" anchor="ctr"/>
          <a:lstStyle/>
          <a:p>
            <a:pPr marL="0" indent="0" algn="r">
              <a:buNone/>
            </a:pPr>
            <a:r>
              <a:rPr lang="en-US" sz="950" dirty="0">
                <a:solidFill>
                  <a:srgbClr val="475569"/>
                </a:solidFill>
              </a:rPr>
              <a:t>17</a:t>
            </a:r>
            <a:endParaRPr lang="en-US" sz="950" dirty="0"/>
          </a:p>
        </p:txBody>
      </p:sp>
      <p:pic>
        <p:nvPicPr>
          <p:cNvPr id="9" name="Image 0" descr="/mnt/data/humanized_assets/model_accuracy.png"/>
          <p:cNvPicPr>
            <a:picLocks noChangeAspect="1"/>
          </p:cNvPicPr>
          <p:nvPr/>
        </p:nvPicPr>
        <p:blipFill>
          <a:blip r:embed="rId3"/>
          <a:stretch>
            <a:fillRect/>
          </a:stretch>
        </p:blipFill>
        <p:spPr>
          <a:xfrm>
            <a:off x="502920" y="1528578"/>
            <a:ext cx="6675120" cy="4248901"/>
          </a:xfrm>
          <a:prstGeom prst="rect">
            <a:avLst/>
          </a:prstGeom>
        </p:spPr>
      </p:pic>
      <p:sp>
        <p:nvSpPr>
          <p:cNvPr id="10" name="Shape 7"/>
          <p:cNvSpPr/>
          <p:nvPr/>
        </p:nvSpPr>
        <p:spPr>
          <a:xfrm>
            <a:off x="7424928" y="1078992"/>
            <a:ext cx="4251960" cy="5257800"/>
          </a:xfrm>
          <a:prstGeom prst="roundRect">
            <a:avLst>
              <a:gd name="adj" fmla="val 2581"/>
            </a:avLst>
          </a:prstGeom>
          <a:solidFill>
            <a:srgbClr val="FFFFFF"/>
          </a:solidFill>
          <a:ln w="12700">
            <a:solidFill>
              <a:srgbClr val="D6D3D1"/>
            </a:solidFill>
            <a:prstDash val="solid"/>
          </a:ln>
        </p:spPr>
        <p:txBody>
          <a:bodyPr/>
          <a:lstStyle/>
          <a:p>
            <a:pPr marL="285750" indent="-285750">
              <a:buFont typeface="Arial" panose="020B0604020202020204" pitchFamily="34" charset="0"/>
              <a:buChar char="•"/>
            </a:pPr>
            <a:r>
              <a:rPr lang="en-US" dirty="0">
                <a:solidFill>
                  <a:srgbClr val="172033"/>
                </a:solidFill>
                <a:latin typeface="Times New Roman" panose="02020603050405020304" pitchFamily="18" charset="0"/>
                <a:ea typeface="Arial" pitchFamily="34" charset="-122"/>
                <a:cs typeface="Times New Roman" panose="02020603050405020304" pitchFamily="18" charset="0"/>
              </a:rPr>
              <a:t>Random Forest achieved the highest accuracy among the tested models.</a:t>
            </a:r>
            <a:endParaRPr lang="en-US"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dirty="0">
                <a:solidFill>
                  <a:srgbClr val="172033"/>
                </a:solidFill>
                <a:latin typeface="Times New Roman" panose="02020603050405020304" pitchFamily="18" charset="0"/>
                <a:ea typeface="Arial" pitchFamily="34" charset="-122"/>
                <a:cs typeface="Times New Roman" panose="02020603050405020304" pitchFamily="18" charset="0"/>
              </a:rPr>
              <a:t>SVM was close behind but did not outperform Random Forest.</a:t>
            </a:r>
            <a:endParaRPr lang="en-US"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dirty="0">
                <a:solidFill>
                  <a:srgbClr val="172033"/>
                </a:solidFill>
                <a:latin typeface="Times New Roman" panose="02020603050405020304" pitchFamily="18" charset="0"/>
                <a:ea typeface="Arial" pitchFamily="34" charset="-122"/>
                <a:cs typeface="Times New Roman" panose="02020603050405020304" pitchFamily="18" charset="0"/>
              </a:rPr>
              <a:t>Logistic Regression produced the lowest baseline result.</a:t>
            </a:r>
            <a:endParaRPr lang="en-US" dirty="0">
              <a:latin typeface="Times New Roman" panose="02020603050405020304" pitchFamily="18" charset="0"/>
              <a:cs typeface="Times New Roman" panose="02020603050405020304" pitchFamily="18" charset="0"/>
            </a:endParaRPr>
          </a:p>
          <a:p>
            <a:endParaRPr lang="en-IN"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BFAF7"/>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F766E"/>
          </a:solidFill>
          <a:ln w="12700">
            <a:solidFill>
              <a:srgbClr val="0F766E"/>
            </a:solidFill>
            <a:prstDash val="solid"/>
          </a:ln>
        </p:spPr>
      </p:sp>
      <p:sp>
        <p:nvSpPr>
          <p:cNvPr id="3" name="Shape 1"/>
          <p:cNvSpPr/>
          <p:nvPr/>
        </p:nvSpPr>
        <p:spPr>
          <a:xfrm>
            <a:off x="164592" y="0"/>
            <a:ext cx="12027103" cy="73152"/>
          </a:xfrm>
          <a:prstGeom prst="rect">
            <a:avLst/>
          </a:prstGeom>
          <a:solidFill>
            <a:srgbClr val="D97706"/>
          </a:solidFill>
          <a:ln w="12700">
            <a:solidFill>
              <a:srgbClr val="D97706"/>
            </a:solidFill>
            <a:prstDash val="solid"/>
          </a:ln>
        </p:spPr>
      </p:sp>
      <p:sp>
        <p:nvSpPr>
          <p:cNvPr id="4" name="Text 2"/>
          <p:cNvSpPr/>
          <p:nvPr/>
        </p:nvSpPr>
        <p:spPr>
          <a:xfrm>
            <a:off x="502920" y="246888"/>
            <a:ext cx="8046720" cy="411480"/>
          </a:xfrm>
          <a:prstGeom prst="rect">
            <a:avLst/>
          </a:prstGeom>
          <a:noFill/>
          <a:ln/>
        </p:spPr>
        <p:txBody>
          <a:bodyPr wrap="square" lIns="254" tIns="254" rIns="254" bIns="254" rtlCol="0" anchor="ctr"/>
          <a:lstStyle/>
          <a:p>
            <a:pPr marL="0" indent="0">
              <a:buNone/>
            </a:pPr>
            <a:r>
              <a:rPr lang="en-US" sz="2700" b="1" dirty="0">
                <a:solidFill>
                  <a:srgbClr val="172033"/>
                </a:solidFill>
                <a:latin typeface="Arial" pitchFamily="34" charset="0"/>
                <a:ea typeface="Arial" pitchFamily="34" charset="-122"/>
                <a:cs typeface="Arial" pitchFamily="34" charset="-120"/>
              </a:rPr>
              <a:t>Confusion Matrix: Random Forest</a:t>
            </a:r>
            <a:endParaRPr lang="en-US" sz="2700" dirty="0"/>
          </a:p>
        </p:txBody>
      </p:sp>
      <p:sp>
        <p:nvSpPr>
          <p:cNvPr id="6" name="Shape 4"/>
          <p:cNvSpPr/>
          <p:nvPr/>
        </p:nvSpPr>
        <p:spPr>
          <a:xfrm>
            <a:off x="502920" y="795528"/>
            <a:ext cx="11064240" cy="0"/>
          </a:xfrm>
          <a:prstGeom prst="line">
            <a:avLst/>
          </a:prstGeom>
          <a:noFill/>
          <a:ln w="12700">
            <a:solidFill>
              <a:srgbClr val="D6D3D1"/>
            </a:solidFill>
            <a:prstDash val="solid"/>
          </a:ln>
        </p:spPr>
      </p:sp>
      <p:sp>
        <p:nvSpPr>
          <p:cNvPr id="8" name="Text 6"/>
          <p:cNvSpPr/>
          <p:nvPr/>
        </p:nvSpPr>
        <p:spPr>
          <a:xfrm>
            <a:off x="11201400" y="6510528"/>
            <a:ext cx="502920" cy="228600"/>
          </a:xfrm>
          <a:prstGeom prst="rect">
            <a:avLst/>
          </a:prstGeom>
          <a:noFill/>
          <a:ln/>
        </p:spPr>
        <p:txBody>
          <a:bodyPr wrap="square" lIns="127" tIns="127" rIns="127" bIns="127" rtlCol="0" anchor="ctr"/>
          <a:lstStyle/>
          <a:p>
            <a:pPr marL="0" indent="0" algn="r">
              <a:buNone/>
            </a:pPr>
            <a:r>
              <a:rPr lang="en-US" sz="950" dirty="0">
                <a:solidFill>
                  <a:srgbClr val="475569"/>
                </a:solidFill>
              </a:rPr>
              <a:t>18</a:t>
            </a:r>
            <a:endParaRPr lang="en-US" sz="950" dirty="0"/>
          </a:p>
        </p:txBody>
      </p:sp>
      <p:pic>
        <p:nvPicPr>
          <p:cNvPr id="9" name="Image 0" descr="/mnt/data/humanized_assets/confusion_matrix.png"/>
          <p:cNvPicPr>
            <a:picLocks noChangeAspect="1"/>
          </p:cNvPicPr>
          <p:nvPr/>
        </p:nvPicPr>
        <p:blipFill>
          <a:blip r:embed="rId3"/>
          <a:stretch>
            <a:fillRect/>
          </a:stretch>
        </p:blipFill>
        <p:spPr>
          <a:xfrm>
            <a:off x="851916" y="1115568"/>
            <a:ext cx="5977128" cy="5074920"/>
          </a:xfrm>
          <a:prstGeom prst="rect">
            <a:avLst/>
          </a:prstGeom>
        </p:spPr>
      </p:pic>
      <p:sp>
        <p:nvSpPr>
          <p:cNvPr id="10" name="Shape 7"/>
          <p:cNvSpPr/>
          <p:nvPr/>
        </p:nvSpPr>
        <p:spPr>
          <a:xfrm>
            <a:off x="7424928" y="1115568"/>
            <a:ext cx="4251960" cy="5257800"/>
          </a:xfrm>
          <a:prstGeom prst="roundRect">
            <a:avLst>
              <a:gd name="adj" fmla="val 2581"/>
            </a:avLst>
          </a:prstGeom>
          <a:solidFill>
            <a:srgbClr val="FFFFFF"/>
          </a:solidFill>
          <a:ln w="12700">
            <a:solidFill>
              <a:srgbClr val="D6D3D1"/>
            </a:solidFill>
            <a:prstDash val="solid"/>
          </a:ln>
        </p:spPr>
        <p:txBody>
          <a:bodyPr/>
          <a:lstStyle/>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The confusion matrix gives a clearer picture of performance than accuracy alone because it shows both correct and incorrect predictions. </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The model successfully identifies many customers who stay as well as those who churn. </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However, false positives and false negatives are still common, showing that the model is not fully reliable. </a:t>
            </a:r>
          </a:p>
          <a:p>
            <a:pPr marL="285750" indent="-285750">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Missing a customer who is likely to leave can be costly, so these errors should be considered when planning retention campaigns.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BFAF7"/>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F766E"/>
          </a:solidFill>
          <a:ln w="12700">
            <a:solidFill>
              <a:srgbClr val="0F766E"/>
            </a:solidFill>
            <a:prstDash val="solid"/>
          </a:ln>
        </p:spPr>
      </p:sp>
      <p:sp>
        <p:nvSpPr>
          <p:cNvPr id="3" name="Shape 1"/>
          <p:cNvSpPr/>
          <p:nvPr/>
        </p:nvSpPr>
        <p:spPr>
          <a:xfrm>
            <a:off x="164592" y="0"/>
            <a:ext cx="12027103" cy="73152"/>
          </a:xfrm>
          <a:prstGeom prst="rect">
            <a:avLst/>
          </a:prstGeom>
          <a:solidFill>
            <a:srgbClr val="D97706"/>
          </a:solidFill>
          <a:ln w="12700">
            <a:solidFill>
              <a:srgbClr val="D97706"/>
            </a:solidFill>
            <a:prstDash val="solid"/>
          </a:ln>
        </p:spPr>
      </p:sp>
      <p:sp>
        <p:nvSpPr>
          <p:cNvPr id="4" name="Text 2"/>
          <p:cNvSpPr/>
          <p:nvPr/>
        </p:nvSpPr>
        <p:spPr>
          <a:xfrm>
            <a:off x="502920" y="246888"/>
            <a:ext cx="8046720" cy="411480"/>
          </a:xfrm>
          <a:prstGeom prst="rect">
            <a:avLst/>
          </a:prstGeom>
          <a:noFill/>
          <a:ln/>
        </p:spPr>
        <p:txBody>
          <a:bodyPr wrap="square" lIns="254" tIns="254" rIns="254" bIns="254" rtlCol="0" anchor="ctr"/>
          <a:lstStyle/>
          <a:p>
            <a:pPr marL="0" indent="0">
              <a:buNone/>
            </a:pPr>
            <a:r>
              <a:rPr lang="en-US" sz="2700" b="1" dirty="0">
                <a:solidFill>
                  <a:srgbClr val="172033"/>
                </a:solidFill>
                <a:latin typeface="Arial" pitchFamily="34" charset="0"/>
                <a:ea typeface="Arial" pitchFamily="34" charset="-122"/>
                <a:cs typeface="Arial" pitchFamily="34" charset="-120"/>
              </a:rPr>
              <a:t>Executive Summary</a:t>
            </a:r>
            <a:endParaRPr lang="en-US" sz="2700" dirty="0"/>
          </a:p>
        </p:txBody>
      </p:sp>
      <p:sp>
        <p:nvSpPr>
          <p:cNvPr id="6" name="Shape 4"/>
          <p:cNvSpPr/>
          <p:nvPr/>
        </p:nvSpPr>
        <p:spPr>
          <a:xfrm>
            <a:off x="502920" y="795528"/>
            <a:ext cx="11064240" cy="0"/>
          </a:xfrm>
          <a:prstGeom prst="line">
            <a:avLst/>
          </a:prstGeom>
          <a:noFill/>
          <a:ln w="12700">
            <a:solidFill>
              <a:srgbClr val="D6D3D1"/>
            </a:solidFill>
            <a:prstDash val="solid"/>
          </a:ln>
        </p:spPr>
      </p:sp>
      <p:sp>
        <p:nvSpPr>
          <p:cNvPr id="8" name="Text 6"/>
          <p:cNvSpPr/>
          <p:nvPr/>
        </p:nvSpPr>
        <p:spPr>
          <a:xfrm>
            <a:off x="11201400" y="6510528"/>
            <a:ext cx="502920" cy="228600"/>
          </a:xfrm>
          <a:prstGeom prst="rect">
            <a:avLst/>
          </a:prstGeom>
          <a:noFill/>
          <a:ln/>
        </p:spPr>
        <p:txBody>
          <a:bodyPr wrap="square" lIns="127" tIns="127" rIns="127" bIns="127" rtlCol="0" anchor="ctr"/>
          <a:lstStyle/>
          <a:p>
            <a:pPr marL="0" indent="0" algn="r">
              <a:buNone/>
            </a:pPr>
            <a:r>
              <a:rPr lang="en-US" sz="950" dirty="0">
                <a:solidFill>
                  <a:srgbClr val="475569"/>
                </a:solidFill>
              </a:rPr>
              <a:t>19</a:t>
            </a:r>
            <a:endParaRPr lang="en-US" sz="950" dirty="0"/>
          </a:p>
        </p:txBody>
      </p:sp>
      <p:sp>
        <p:nvSpPr>
          <p:cNvPr id="9" name="Shape 7"/>
          <p:cNvSpPr/>
          <p:nvPr/>
        </p:nvSpPr>
        <p:spPr>
          <a:xfrm>
            <a:off x="658368" y="1024128"/>
            <a:ext cx="1645920" cy="310896"/>
          </a:xfrm>
          <a:prstGeom prst="roundRect">
            <a:avLst>
              <a:gd name="adj" fmla="val 23529"/>
            </a:avLst>
          </a:prstGeom>
          <a:solidFill>
            <a:srgbClr val="1F4E79"/>
          </a:solidFill>
          <a:ln w="12700">
            <a:solidFill>
              <a:srgbClr val="1F4E79"/>
            </a:solidFill>
            <a:prstDash val="solid"/>
          </a:ln>
        </p:spPr>
      </p:sp>
      <p:sp>
        <p:nvSpPr>
          <p:cNvPr id="10" name="Text 8"/>
          <p:cNvSpPr/>
          <p:nvPr/>
        </p:nvSpPr>
        <p:spPr>
          <a:xfrm>
            <a:off x="731520" y="1078992"/>
            <a:ext cx="1499616" cy="173736"/>
          </a:xfrm>
          <a:prstGeom prst="rect">
            <a:avLst/>
          </a:prstGeom>
          <a:noFill/>
          <a:ln/>
        </p:spPr>
        <p:txBody>
          <a:bodyPr wrap="square" lIns="127" tIns="127" rIns="127" bIns="127" rtlCol="0" anchor="ctr"/>
          <a:lstStyle/>
          <a:p>
            <a:pPr marL="0" indent="0" algn="ctr">
              <a:buNone/>
            </a:pPr>
            <a:r>
              <a:rPr lang="en-US" sz="1050" b="1" dirty="0">
                <a:solidFill>
                  <a:srgbClr val="FFFFFF"/>
                </a:solidFill>
              </a:rPr>
              <a:t>Key findings</a:t>
            </a:r>
            <a:endParaRPr lang="en-US" sz="1050" dirty="0"/>
          </a:p>
        </p:txBody>
      </p:sp>
      <p:sp>
        <p:nvSpPr>
          <p:cNvPr id="11" name="Text 9"/>
          <p:cNvSpPr/>
          <p:nvPr/>
        </p:nvSpPr>
        <p:spPr>
          <a:xfrm>
            <a:off x="749808" y="1481328"/>
            <a:ext cx="5349240" cy="3246120"/>
          </a:xfrm>
          <a:prstGeom prst="rect">
            <a:avLst/>
          </a:prstGeom>
          <a:noFill/>
          <a:ln/>
        </p:spPr>
        <p:txBody>
          <a:bodyPr wrap="square" lIns="1016" tIns="1016" rIns="1016" bIns="1016" rtlCol="0" anchor="t">
            <a:normAutofit lnSpcReduction="10000"/>
          </a:bodyPr>
          <a:lstStyle/>
          <a:p>
            <a:pPr marL="0" indent="0">
              <a:buNone/>
            </a:pPr>
            <a:r>
              <a:rPr lang="en-US" sz="1520" dirty="0">
                <a:solidFill>
                  <a:srgbClr val="172033"/>
                </a:solidFill>
                <a:latin typeface="Arial" pitchFamily="34" charset="0"/>
                <a:ea typeface="Arial" pitchFamily="34" charset="-122"/>
                <a:cs typeface="Arial" pitchFamily="34" charset="-120"/>
              </a:rPr>
              <a:t>• </a:t>
            </a:r>
            <a:r>
              <a:rPr lang="en-US" sz="2000" dirty="0">
                <a:solidFill>
                  <a:srgbClr val="172033"/>
                </a:solidFill>
                <a:latin typeface="Times New Roman" panose="02020603050405020304" pitchFamily="18" charset="0"/>
                <a:ea typeface="Arial" pitchFamily="34" charset="-122"/>
                <a:cs typeface="Times New Roman" panose="02020603050405020304" pitchFamily="18" charset="0"/>
              </a:rPr>
              <a:t>The dataset is large and nearly balanced, which supports fair comparison between churn groups.</a:t>
            </a:r>
            <a:endParaRPr lang="en-US" sz="2000" dirty="0">
              <a:latin typeface="Times New Roman" panose="02020603050405020304" pitchFamily="18" charset="0"/>
              <a:cs typeface="Times New Roman" panose="02020603050405020304" pitchFamily="18" charset="0"/>
            </a:endParaRPr>
          </a:p>
          <a:p>
            <a:pPr marL="0" indent="0">
              <a:buNone/>
            </a:pPr>
            <a:r>
              <a:rPr lang="en-US" sz="2000" dirty="0">
                <a:solidFill>
                  <a:srgbClr val="172033"/>
                </a:solidFill>
                <a:latin typeface="Times New Roman" panose="02020603050405020304" pitchFamily="18" charset="0"/>
                <a:ea typeface="Arial" pitchFamily="34" charset="-122"/>
                <a:cs typeface="Times New Roman" panose="02020603050405020304" pitchFamily="18" charset="0"/>
              </a:rPr>
              <a:t>• Customer usage features are strongly related to one another and carry much of the churn signal.</a:t>
            </a:r>
            <a:endParaRPr lang="en-US" sz="2000" dirty="0">
              <a:latin typeface="Times New Roman" panose="02020603050405020304" pitchFamily="18" charset="0"/>
              <a:cs typeface="Times New Roman" panose="02020603050405020304" pitchFamily="18" charset="0"/>
            </a:endParaRPr>
          </a:p>
          <a:p>
            <a:pPr marL="0" indent="0">
              <a:buNone/>
            </a:pPr>
            <a:r>
              <a:rPr lang="en-US" sz="2000" dirty="0">
                <a:solidFill>
                  <a:srgbClr val="172033"/>
                </a:solidFill>
                <a:latin typeface="Times New Roman" panose="02020603050405020304" pitchFamily="18" charset="0"/>
                <a:ea typeface="Arial" pitchFamily="34" charset="-122"/>
                <a:cs typeface="Times New Roman" panose="02020603050405020304" pitchFamily="18" charset="0"/>
              </a:rPr>
              <a:t>• Equipment age is the strongest individual driver in the Random Forest feature ranking.</a:t>
            </a:r>
            <a:endParaRPr lang="en-US" sz="2000" dirty="0">
              <a:latin typeface="Times New Roman" panose="02020603050405020304" pitchFamily="18" charset="0"/>
              <a:cs typeface="Times New Roman" panose="02020603050405020304" pitchFamily="18" charset="0"/>
            </a:endParaRPr>
          </a:p>
          <a:p>
            <a:pPr marL="0" indent="0">
              <a:buNone/>
            </a:pPr>
            <a:r>
              <a:rPr lang="en-US" sz="2000" dirty="0">
                <a:solidFill>
                  <a:srgbClr val="172033"/>
                </a:solidFill>
                <a:latin typeface="Times New Roman" panose="02020603050405020304" pitchFamily="18" charset="0"/>
                <a:ea typeface="Arial" pitchFamily="34" charset="-122"/>
                <a:cs typeface="Times New Roman" panose="02020603050405020304" pitchFamily="18" charset="0"/>
              </a:rPr>
              <a:t>• The baseline models show useful but limited predictive power, with Random Forest performing best.</a:t>
            </a:r>
            <a:endParaRPr lang="en-US" sz="2000" dirty="0">
              <a:latin typeface="Times New Roman" panose="02020603050405020304" pitchFamily="18" charset="0"/>
              <a:cs typeface="Times New Roman" panose="02020603050405020304" pitchFamily="18" charset="0"/>
            </a:endParaRPr>
          </a:p>
          <a:p>
            <a:pPr marL="0" indent="0">
              <a:buNone/>
            </a:pPr>
            <a:r>
              <a:rPr lang="en-US" sz="2000" dirty="0">
                <a:solidFill>
                  <a:srgbClr val="172033"/>
                </a:solidFill>
                <a:latin typeface="Times New Roman" panose="02020603050405020304" pitchFamily="18" charset="0"/>
                <a:ea typeface="Arial" pitchFamily="34" charset="-122"/>
                <a:cs typeface="Times New Roman" panose="02020603050405020304" pitchFamily="18" charset="0"/>
              </a:rPr>
              <a:t>• Churn appears to be influenced by combined behaviour patterns rather than one single variable.</a:t>
            </a:r>
            <a:endParaRPr lang="en-US" sz="2000" dirty="0">
              <a:latin typeface="Times New Roman" panose="02020603050405020304" pitchFamily="18" charset="0"/>
              <a:cs typeface="Times New Roman" panose="02020603050405020304" pitchFamily="18" charset="0"/>
            </a:endParaRPr>
          </a:p>
        </p:txBody>
      </p:sp>
      <p:sp>
        <p:nvSpPr>
          <p:cNvPr id="13" name="Text 11"/>
          <p:cNvSpPr/>
          <p:nvPr/>
        </p:nvSpPr>
        <p:spPr>
          <a:xfrm>
            <a:off x="6473952" y="1078992"/>
            <a:ext cx="1545336" cy="173736"/>
          </a:xfrm>
          <a:prstGeom prst="rect">
            <a:avLst/>
          </a:prstGeom>
          <a:noFill/>
          <a:ln/>
        </p:spPr>
        <p:txBody>
          <a:bodyPr wrap="square" lIns="127" tIns="127" rIns="127" bIns="127" rtlCol="0" anchor="ctr"/>
          <a:lstStyle/>
          <a:p>
            <a:pPr marL="0" indent="0" algn="ctr">
              <a:buNone/>
            </a:pPr>
            <a:r>
              <a:rPr lang="en-US" sz="1050" b="1" dirty="0">
                <a:solidFill>
                  <a:srgbClr val="FFFFFF"/>
                </a:solidFill>
              </a:rPr>
              <a:t>What it means</a:t>
            </a:r>
            <a:endParaRPr lang="en-US" sz="105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BFAF7"/>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F766E"/>
          </a:solidFill>
          <a:ln w="12700">
            <a:solidFill>
              <a:srgbClr val="0F766E"/>
            </a:solidFill>
            <a:prstDash val="solid"/>
          </a:ln>
        </p:spPr>
      </p:sp>
      <p:sp>
        <p:nvSpPr>
          <p:cNvPr id="3" name="Shape 1"/>
          <p:cNvSpPr/>
          <p:nvPr/>
        </p:nvSpPr>
        <p:spPr>
          <a:xfrm>
            <a:off x="164592" y="0"/>
            <a:ext cx="12027103" cy="73152"/>
          </a:xfrm>
          <a:prstGeom prst="rect">
            <a:avLst/>
          </a:prstGeom>
          <a:solidFill>
            <a:srgbClr val="D97706"/>
          </a:solidFill>
          <a:ln w="12700">
            <a:solidFill>
              <a:srgbClr val="D97706"/>
            </a:solidFill>
            <a:prstDash val="solid"/>
          </a:ln>
        </p:spPr>
      </p:sp>
      <p:sp>
        <p:nvSpPr>
          <p:cNvPr id="4" name="Text 2"/>
          <p:cNvSpPr/>
          <p:nvPr/>
        </p:nvSpPr>
        <p:spPr>
          <a:xfrm>
            <a:off x="502920" y="246888"/>
            <a:ext cx="8046720" cy="411480"/>
          </a:xfrm>
          <a:prstGeom prst="rect">
            <a:avLst/>
          </a:prstGeom>
          <a:noFill/>
          <a:ln/>
        </p:spPr>
        <p:txBody>
          <a:bodyPr wrap="square" lIns="254" tIns="254" rIns="254" bIns="254" rtlCol="0" anchor="ctr"/>
          <a:lstStyle/>
          <a:p>
            <a:pPr marL="0" indent="0">
              <a:buNone/>
            </a:pPr>
            <a:r>
              <a:rPr lang="en-US" sz="2700" b="1" dirty="0">
                <a:solidFill>
                  <a:srgbClr val="172033"/>
                </a:solidFill>
                <a:latin typeface="Arial" pitchFamily="34" charset="0"/>
                <a:ea typeface="Arial" pitchFamily="34" charset="-122"/>
                <a:cs typeface="Arial" pitchFamily="34" charset="-120"/>
              </a:rPr>
              <a:t>Recommendations</a:t>
            </a:r>
            <a:endParaRPr lang="en-US" sz="2700" dirty="0"/>
          </a:p>
        </p:txBody>
      </p:sp>
      <p:sp>
        <p:nvSpPr>
          <p:cNvPr id="6" name="Shape 4"/>
          <p:cNvSpPr/>
          <p:nvPr/>
        </p:nvSpPr>
        <p:spPr>
          <a:xfrm>
            <a:off x="502920" y="795528"/>
            <a:ext cx="11064240" cy="0"/>
          </a:xfrm>
          <a:prstGeom prst="line">
            <a:avLst/>
          </a:prstGeom>
          <a:noFill/>
          <a:ln w="12700">
            <a:solidFill>
              <a:srgbClr val="D6D3D1"/>
            </a:solidFill>
            <a:prstDash val="solid"/>
          </a:ln>
        </p:spPr>
      </p:sp>
      <p:sp>
        <p:nvSpPr>
          <p:cNvPr id="8" name="Text 6"/>
          <p:cNvSpPr/>
          <p:nvPr/>
        </p:nvSpPr>
        <p:spPr>
          <a:xfrm>
            <a:off x="11201400" y="6510528"/>
            <a:ext cx="502920" cy="228600"/>
          </a:xfrm>
          <a:prstGeom prst="rect">
            <a:avLst/>
          </a:prstGeom>
          <a:noFill/>
          <a:ln/>
        </p:spPr>
        <p:txBody>
          <a:bodyPr wrap="square" lIns="127" tIns="127" rIns="127" bIns="127" rtlCol="0" anchor="ctr"/>
          <a:lstStyle/>
          <a:p>
            <a:pPr marL="0" indent="0" algn="r">
              <a:buNone/>
            </a:pPr>
            <a:r>
              <a:rPr lang="en-US" sz="950" dirty="0">
                <a:solidFill>
                  <a:srgbClr val="475569"/>
                </a:solidFill>
              </a:rPr>
              <a:t>20</a:t>
            </a:r>
            <a:endParaRPr lang="en-US" sz="950" dirty="0"/>
          </a:p>
        </p:txBody>
      </p:sp>
      <p:sp>
        <p:nvSpPr>
          <p:cNvPr id="9" name="Shape 7"/>
          <p:cNvSpPr/>
          <p:nvPr/>
        </p:nvSpPr>
        <p:spPr>
          <a:xfrm>
            <a:off x="713232" y="1060704"/>
            <a:ext cx="2011680" cy="310896"/>
          </a:xfrm>
          <a:prstGeom prst="roundRect">
            <a:avLst>
              <a:gd name="adj" fmla="val 23529"/>
            </a:avLst>
          </a:prstGeom>
          <a:solidFill>
            <a:srgbClr val="0F766E"/>
          </a:solidFill>
          <a:ln w="12700">
            <a:solidFill>
              <a:srgbClr val="0F766E"/>
            </a:solidFill>
            <a:prstDash val="solid"/>
          </a:ln>
        </p:spPr>
      </p:sp>
      <p:sp>
        <p:nvSpPr>
          <p:cNvPr id="10" name="Text 8"/>
          <p:cNvSpPr/>
          <p:nvPr/>
        </p:nvSpPr>
        <p:spPr>
          <a:xfrm>
            <a:off x="786384" y="1115568"/>
            <a:ext cx="1865376" cy="173736"/>
          </a:xfrm>
          <a:prstGeom prst="rect">
            <a:avLst/>
          </a:prstGeom>
          <a:noFill/>
          <a:ln/>
        </p:spPr>
        <p:txBody>
          <a:bodyPr wrap="square" lIns="127" tIns="127" rIns="127" bIns="127" rtlCol="0" anchor="ctr"/>
          <a:lstStyle/>
          <a:p>
            <a:pPr marL="0" indent="0" algn="ctr">
              <a:buNone/>
            </a:pPr>
            <a:r>
              <a:rPr lang="en-US" sz="1050" b="1" dirty="0">
                <a:solidFill>
                  <a:srgbClr val="FFFFFF"/>
                </a:solidFill>
              </a:rPr>
              <a:t>For retention teams</a:t>
            </a:r>
            <a:endParaRPr lang="en-US" sz="1050" dirty="0"/>
          </a:p>
        </p:txBody>
      </p:sp>
      <p:sp>
        <p:nvSpPr>
          <p:cNvPr id="11" name="Text 9"/>
          <p:cNvSpPr/>
          <p:nvPr/>
        </p:nvSpPr>
        <p:spPr>
          <a:xfrm>
            <a:off x="786384" y="1536192"/>
            <a:ext cx="4800600" cy="2468880"/>
          </a:xfrm>
          <a:prstGeom prst="rect">
            <a:avLst/>
          </a:prstGeom>
          <a:noFill/>
          <a:ln/>
        </p:spPr>
        <p:txBody>
          <a:bodyPr wrap="square" lIns="1016" tIns="1016" rIns="1016" bIns="1016" rtlCol="0" anchor="t">
            <a:normAutofit/>
          </a:bodyPr>
          <a:lstStyle/>
          <a:p>
            <a:pPr marL="0" indent="0">
              <a:buNone/>
            </a:pPr>
            <a:r>
              <a:rPr lang="en-US" dirty="0">
                <a:solidFill>
                  <a:srgbClr val="172033"/>
                </a:solidFill>
                <a:latin typeface="Times New Roman" panose="02020603050405020304" pitchFamily="18" charset="0"/>
                <a:ea typeface="Arial" pitchFamily="34" charset="-122"/>
                <a:cs typeface="Times New Roman" panose="02020603050405020304" pitchFamily="18" charset="0"/>
              </a:rPr>
              <a:t>• Create alerts for customers whose recent usage is falling.</a:t>
            </a:r>
            <a:endParaRPr lang="en-US" dirty="0">
              <a:latin typeface="Times New Roman" panose="02020603050405020304" pitchFamily="18" charset="0"/>
              <a:cs typeface="Times New Roman" panose="02020603050405020304" pitchFamily="18" charset="0"/>
            </a:endParaRPr>
          </a:p>
          <a:p>
            <a:pPr marL="0" indent="0">
              <a:buNone/>
            </a:pPr>
            <a:r>
              <a:rPr lang="en-US" dirty="0">
                <a:solidFill>
                  <a:srgbClr val="172033"/>
                </a:solidFill>
                <a:latin typeface="Times New Roman" panose="02020603050405020304" pitchFamily="18" charset="0"/>
                <a:ea typeface="Arial" pitchFamily="34" charset="-122"/>
                <a:cs typeface="Times New Roman" panose="02020603050405020304" pitchFamily="18" charset="0"/>
              </a:rPr>
              <a:t>• Prioritise customers with older equipment for upgrade offers.</a:t>
            </a:r>
            <a:endParaRPr lang="en-US" dirty="0">
              <a:latin typeface="Times New Roman" panose="02020603050405020304" pitchFamily="18" charset="0"/>
              <a:cs typeface="Times New Roman" panose="02020603050405020304" pitchFamily="18" charset="0"/>
            </a:endParaRPr>
          </a:p>
          <a:p>
            <a:pPr marL="0" indent="0">
              <a:buNone/>
            </a:pPr>
            <a:r>
              <a:rPr lang="en-US" dirty="0">
                <a:solidFill>
                  <a:srgbClr val="172033"/>
                </a:solidFill>
                <a:latin typeface="Times New Roman" panose="02020603050405020304" pitchFamily="18" charset="0"/>
                <a:ea typeface="Arial" pitchFamily="34" charset="-122"/>
                <a:cs typeface="Times New Roman" panose="02020603050405020304" pitchFamily="18" charset="0"/>
              </a:rPr>
              <a:t>• Use customer segments rather than one generic retention campaign.</a:t>
            </a:r>
            <a:endParaRPr lang="en-US" dirty="0">
              <a:latin typeface="Times New Roman" panose="02020603050405020304" pitchFamily="18" charset="0"/>
              <a:cs typeface="Times New Roman" panose="02020603050405020304" pitchFamily="18" charset="0"/>
            </a:endParaRPr>
          </a:p>
          <a:p>
            <a:pPr marL="0" indent="0">
              <a:buNone/>
            </a:pPr>
            <a:r>
              <a:rPr lang="en-US" dirty="0">
                <a:solidFill>
                  <a:srgbClr val="172033"/>
                </a:solidFill>
                <a:latin typeface="Times New Roman" panose="02020603050405020304" pitchFamily="18" charset="0"/>
                <a:ea typeface="Arial" pitchFamily="34" charset="-122"/>
                <a:cs typeface="Times New Roman" panose="02020603050405020304" pitchFamily="18" charset="0"/>
              </a:rPr>
              <a:t>• Combine churn score with human review before taking action.</a:t>
            </a:r>
            <a:endParaRPr lang="en-US" dirty="0">
              <a:latin typeface="Times New Roman" panose="02020603050405020304" pitchFamily="18" charset="0"/>
              <a:cs typeface="Times New Roman" panose="02020603050405020304" pitchFamily="18" charset="0"/>
            </a:endParaRPr>
          </a:p>
        </p:txBody>
      </p:sp>
      <p:sp>
        <p:nvSpPr>
          <p:cNvPr id="12" name="Shape 10"/>
          <p:cNvSpPr/>
          <p:nvPr/>
        </p:nvSpPr>
        <p:spPr>
          <a:xfrm>
            <a:off x="6263640" y="1060704"/>
            <a:ext cx="2011680" cy="310896"/>
          </a:xfrm>
          <a:prstGeom prst="roundRect">
            <a:avLst>
              <a:gd name="adj" fmla="val 23529"/>
            </a:avLst>
          </a:prstGeom>
          <a:solidFill>
            <a:srgbClr val="1F4E79"/>
          </a:solidFill>
          <a:ln w="12700">
            <a:solidFill>
              <a:srgbClr val="1F4E79"/>
            </a:solidFill>
            <a:prstDash val="solid"/>
          </a:ln>
        </p:spPr>
      </p:sp>
      <p:sp>
        <p:nvSpPr>
          <p:cNvPr id="13" name="Text 11"/>
          <p:cNvSpPr/>
          <p:nvPr/>
        </p:nvSpPr>
        <p:spPr>
          <a:xfrm>
            <a:off x="6336792" y="1115568"/>
            <a:ext cx="1865376" cy="173736"/>
          </a:xfrm>
          <a:prstGeom prst="rect">
            <a:avLst/>
          </a:prstGeom>
          <a:noFill/>
          <a:ln/>
        </p:spPr>
        <p:txBody>
          <a:bodyPr wrap="square" lIns="127" tIns="127" rIns="127" bIns="127" rtlCol="0" anchor="ctr"/>
          <a:lstStyle/>
          <a:p>
            <a:pPr marL="0" indent="0" algn="ctr">
              <a:buNone/>
            </a:pPr>
            <a:r>
              <a:rPr lang="en-US" sz="1050" b="1" dirty="0">
                <a:solidFill>
                  <a:srgbClr val="FFFFFF"/>
                </a:solidFill>
              </a:rPr>
              <a:t>For future analysis</a:t>
            </a:r>
            <a:endParaRPr lang="en-US" sz="1050" dirty="0"/>
          </a:p>
        </p:txBody>
      </p:sp>
      <p:sp>
        <p:nvSpPr>
          <p:cNvPr id="14" name="Text 12"/>
          <p:cNvSpPr/>
          <p:nvPr/>
        </p:nvSpPr>
        <p:spPr>
          <a:xfrm>
            <a:off x="6336792" y="1536192"/>
            <a:ext cx="4800600" cy="2468880"/>
          </a:xfrm>
          <a:prstGeom prst="rect">
            <a:avLst/>
          </a:prstGeom>
          <a:noFill/>
          <a:ln/>
        </p:spPr>
        <p:txBody>
          <a:bodyPr wrap="square" lIns="1016" tIns="1016" rIns="1016" bIns="1016" rtlCol="0" anchor="t">
            <a:normAutofit/>
          </a:bodyPr>
          <a:lstStyle/>
          <a:p>
            <a:pPr marL="0" indent="0">
              <a:buNone/>
            </a:pPr>
            <a:r>
              <a:rPr lang="en-US" dirty="0">
                <a:solidFill>
                  <a:srgbClr val="172033"/>
                </a:solidFill>
                <a:latin typeface="Times New Roman" panose="02020603050405020304" pitchFamily="18" charset="0"/>
                <a:ea typeface="Arial" pitchFamily="34" charset="-122"/>
                <a:cs typeface="Times New Roman" panose="02020603050405020304" pitchFamily="18" charset="0"/>
              </a:rPr>
              <a:t>• Add customer service, complaint and plan-change variables if available.</a:t>
            </a:r>
            <a:endParaRPr lang="en-US" dirty="0">
              <a:latin typeface="Times New Roman" panose="02020603050405020304" pitchFamily="18" charset="0"/>
              <a:cs typeface="Times New Roman" panose="02020603050405020304" pitchFamily="18" charset="0"/>
            </a:endParaRPr>
          </a:p>
          <a:p>
            <a:pPr marL="0" indent="0">
              <a:buNone/>
            </a:pPr>
            <a:r>
              <a:rPr lang="en-US" dirty="0">
                <a:solidFill>
                  <a:srgbClr val="172033"/>
                </a:solidFill>
                <a:latin typeface="Times New Roman" panose="02020603050405020304" pitchFamily="18" charset="0"/>
                <a:ea typeface="Arial" pitchFamily="34" charset="-122"/>
                <a:cs typeface="Times New Roman" panose="02020603050405020304" pitchFamily="18" charset="0"/>
              </a:rPr>
              <a:t>• Tune model parameters and compare more advanced algorithms.</a:t>
            </a:r>
            <a:endParaRPr lang="en-US" dirty="0">
              <a:latin typeface="Times New Roman" panose="02020603050405020304" pitchFamily="18" charset="0"/>
              <a:cs typeface="Times New Roman" panose="02020603050405020304" pitchFamily="18" charset="0"/>
            </a:endParaRPr>
          </a:p>
          <a:p>
            <a:pPr marL="0" indent="0">
              <a:buNone/>
            </a:pPr>
            <a:r>
              <a:rPr lang="en-US" dirty="0">
                <a:solidFill>
                  <a:srgbClr val="172033"/>
                </a:solidFill>
                <a:latin typeface="Times New Roman" panose="02020603050405020304" pitchFamily="18" charset="0"/>
                <a:ea typeface="Arial" pitchFamily="34" charset="-122"/>
                <a:cs typeface="Times New Roman" panose="02020603050405020304" pitchFamily="18" charset="0"/>
              </a:rPr>
              <a:t>• Evaluate recall and precision, not just accuracy.</a:t>
            </a:r>
            <a:endParaRPr lang="en-US" dirty="0">
              <a:latin typeface="Times New Roman" panose="02020603050405020304" pitchFamily="18" charset="0"/>
              <a:cs typeface="Times New Roman" panose="02020603050405020304" pitchFamily="18" charset="0"/>
            </a:endParaRPr>
          </a:p>
          <a:p>
            <a:pPr marL="0" indent="0">
              <a:buNone/>
            </a:pPr>
            <a:r>
              <a:rPr lang="en-US" dirty="0">
                <a:solidFill>
                  <a:srgbClr val="172033"/>
                </a:solidFill>
                <a:latin typeface="Times New Roman" panose="02020603050405020304" pitchFamily="18" charset="0"/>
                <a:ea typeface="Arial" pitchFamily="34" charset="-122"/>
                <a:cs typeface="Times New Roman" panose="02020603050405020304" pitchFamily="18" charset="0"/>
              </a:rPr>
              <a:t>• Track whether retention actions reduce real churn over time.</a:t>
            </a: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BFAF7"/>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F766E"/>
          </a:solidFill>
          <a:ln w="12700">
            <a:solidFill>
              <a:srgbClr val="0F766E"/>
            </a:solidFill>
            <a:prstDash val="solid"/>
          </a:ln>
        </p:spPr>
      </p:sp>
      <p:sp>
        <p:nvSpPr>
          <p:cNvPr id="3" name="Shape 1"/>
          <p:cNvSpPr/>
          <p:nvPr/>
        </p:nvSpPr>
        <p:spPr>
          <a:xfrm>
            <a:off x="164592" y="0"/>
            <a:ext cx="12027103" cy="73152"/>
          </a:xfrm>
          <a:prstGeom prst="rect">
            <a:avLst/>
          </a:prstGeom>
          <a:solidFill>
            <a:srgbClr val="D97706"/>
          </a:solidFill>
          <a:ln w="12700">
            <a:solidFill>
              <a:srgbClr val="D97706"/>
            </a:solidFill>
            <a:prstDash val="solid"/>
          </a:ln>
        </p:spPr>
      </p:sp>
      <p:sp>
        <p:nvSpPr>
          <p:cNvPr id="4" name="Text 2"/>
          <p:cNvSpPr/>
          <p:nvPr/>
        </p:nvSpPr>
        <p:spPr>
          <a:xfrm>
            <a:off x="502920" y="246888"/>
            <a:ext cx="8046720" cy="411480"/>
          </a:xfrm>
          <a:prstGeom prst="rect">
            <a:avLst/>
          </a:prstGeom>
          <a:noFill/>
          <a:ln/>
        </p:spPr>
        <p:txBody>
          <a:bodyPr wrap="square" lIns="254" tIns="254" rIns="254" bIns="254" rtlCol="0" anchor="ctr"/>
          <a:lstStyle/>
          <a:p>
            <a:pPr marL="0" indent="0">
              <a:buNone/>
            </a:pPr>
            <a:r>
              <a:rPr lang="en-US" sz="2700" b="1" dirty="0">
                <a:solidFill>
                  <a:srgbClr val="172033"/>
                </a:solidFill>
                <a:latin typeface="Arial" pitchFamily="34" charset="0"/>
                <a:ea typeface="Arial" pitchFamily="34" charset="-122"/>
                <a:cs typeface="Arial" pitchFamily="34" charset="-120"/>
              </a:rPr>
              <a:t>Conclusion</a:t>
            </a:r>
            <a:endParaRPr lang="en-US" sz="2700" dirty="0"/>
          </a:p>
        </p:txBody>
      </p:sp>
      <p:sp>
        <p:nvSpPr>
          <p:cNvPr id="6" name="Shape 4"/>
          <p:cNvSpPr/>
          <p:nvPr/>
        </p:nvSpPr>
        <p:spPr>
          <a:xfrm>
            <a:off x="502920" y="795528"/>
            <a:ext cx="11064240" cy="0"/>
          </a:xfrm>
          <a:prstGeom prst="line">
            <a:avLst/>
          </a:prstGeom>
          <a:noFill/>
          <a:ln w="12700">
            <a:solidFill>
              <a:srgbClr val="D6D3D1"/>
            </a:solidFill>
            <a:prstDash val="solid"/>
          </a:ln>
        </p:spPr>
      </p:sp>
      <p:sp>
        <p:nvSpPr>
          <p:cNvPr id="8" name="Text 6"/>
          <p:cNvSpPr/>
          <p:nvPr/>
        </p:nvSpPr>
        <p:spPr>
          <a:xfrm>
            <a:off x="11201400" y="6510528"/>
            <a:ext cx="502920" cy="228600"/>
          </a:xfrm>
          <a:prstGeom prst="rect">
            <a:avLst/>
          </a:prstGeom>
          <a:noFill/>
          <a:ln/>
        </p:spPr>
        <p:txBody>
          <a:bodyPr wrap="square" lIns="127" tIns="127" rIns="127" bIns="127" rtlCol="0" anchor="ctr"/>
          <a:lstStyle/>
          <a:p>
            <a:pPr marL="0" indent="0" algn="r">
              <a:buNone/>
            </a:pPr>
            <a:r>
              <a:rPr lang="en-US" sz="950" dirty="0">
                <a:solidFill>
                  <a:srgbClr val="475569"/>
                </a:solidFill>
              </a:rPr>
              <a:t>21</a:t>
            </a:r>
            <a:endParaRPr lang="en-US" sz="950" dirty="0"/>
          </a:p>
        </p:txBody>
      </p:sp>
      <p:sp>
        <p:nvSpPr>
          <p:cNvPr id="5" name="TextBox 4">
            <a:extLst>
              <a:ext uri="{FF2B5EF4-FFF2-40B4-BE49-F238E27FC236}">
                <a16:creationId xmlns:a16="http://schemas.microsoft.com/office/drawing/2014/main" id="{144A0FCE-E497-69EC-7829-28CD0DBA498A}"/>
              </a:ext>
            </a:extLst>
          </p:cNvPr>
          <p:cNvSpPr txBox="1"/>
          <p:nvPr/>
        </p:nvSpPr>
        <p:spPr>
          <a:xfrm>
            <a:off x="502920" y="1082350"/>
            <a:ext cx="8734386" cy="2585323"/>
          </a:xfrm>
          <a:prstGeom prst="rect">
            <a:avLst/>
          </a:prstGeom>
          <a:noFill/>
        </p:spPr>
        <p:txBody>
          <a:bodyPr wrap="square" rtlCol="0">
            <a:spAutoFit/>
          </a:bodyPr>
          <a:lstStyle/>
          <a:p>
            <a:r>
              <a:rPr lang="en-IN" dirty="0"/>
              <a:t>The analysis shows that customer churn is connected to several areas, including engagement, equipment age, and usage behaviour. The visualisations revealed clear variation across the dataset, strong links between usage-related features, and a well-balanced target variable that supports practical model testing.</a:t>
            </a:r>
          </a:p>
          <a:p>
            <a:r>
              <a:rPr lang="en-IN" dirty="0"/>
              <a:t>Random Forest produced the best result among the baseline models, although the overall performance confirms that churn is difficult to predict with complete accuracy. The most useful approach is therefore to combine visual analysis, customer segmentation, and model predictions to support better retention decisions.</a:t>
            </a:r>
          </a:p>
          <a:p>
            <a:endParaRPr lang="en-IN"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A4CAC3B-5566-A8ED-D951-423DAEFE87C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73D8C394-837A-4CD5-D93B-22BE94F89C7F}"/>
              </a:ext>
            </a:extLst>
          </p:cNvPr>
          <p:cNvSpPr txBox="1"/>
          <p:nvPr/>
        </p:nvSpPr>
        <p:spPr>
          <a:xfrm>
            <a:off x="0" y="6858000"/>
            <a:ext cx="12192000" cy="230832"/>
          </a:xfrm>
          <a:prstGeom prst="rect">
            <a:avLst/>
          </a:prstGeom>
          <a:noFill/>
        </p:spPr>
        <p:txBody>
          <a:bodyPr wrap="square" rtlCol="0">
            <a:spAutoFit/>
          </a:bodyPr>
          <a:lstStyle/>
          <a:p>
            <a:r>
              <a:rPr lang="en-IN" sz="900" dirty="0">
                <a:hlinkClick r:id="rId3" tooltip="https://www.picpedia.org/post-it-note/t/thank-you.html"/>
              </a:rPr>
              <a:t>This Photo</a:t>
            </a:r>
            <a:r>
              <a:rPr lang="en-IN" sz="900" dirty="0"/>
              <a:t> by Unknown Author is licensed under </a:t>
            </a:r>
            <a:r>
              <a:rPr lang="en-IN" sz="900" dirty="0">
                <a:hlinkClick r:id="rId4" tooltip="https://creativecommons.org/licenses/by-sa/3.0/"/>
              </a:rPr>
              <a:t>CC BY-SA</a:t>
            </a:r>
            <a:endParaRPr lang="en-IN" sz="900" dirty="0"/>
          </a:p>
        </p:txBody>
      </p:sp>
    </p:spTree>
    <p:extLst>
      <p:ext uri="{BB962C8B-B14F-4D97-AF65-F5344CB8AC3E}">
        <p14:creationId xmlns:p14="http://schemas.microsoft.com/office/powerpoint/2010/main" val="20215264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87</TotalTime>
  <Words>1678</Words>
  <Application>Microsoft Office PowerPoint</Application>
  <PresentationFormat>Widescreen</PresentationFormat>
  <Paragraphs>196</Paragraphs>
  <Slides>21</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Arial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UWTSD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Telecom Customer Churn - Exploratory Data Analysis</dc:title>
  <dc:subject>Telecom Customer Churn EDA</dc:subject>
  <dc:creator>OpenAI</dc:creator>
  <cp:lastModifiedBy>somisetty srinivas</cp:lastModifiedBy>
  <cp:revision>6</cp:revision>
  <dcterms:created xsi:type="dcterms:W3CDTF">2026-06-30T20:23:36Z</dcterms:created>
  <dcterms:modified xsi:type="dcterms:W3CDTF">2026-07-03T11:36:34Z</dcterms:modified>
</cp:coreProperties>
</file>