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sldIdLst>
    <p:sldId id="256" r:id="rId3"/>
    <p:sldId id="261" r:id="rId4"/>
    <p:sldId id="257" r:id="rId5"/>
    <p:sldId id="258" r:id="rId6"/>
    <p:sldId id="273" r:id="rId7"/>
    <p:sldId id="274" r:id="rId8"/>
    <p:sldId id="275" r:id="rId9"/>
    <p:sldId id="276" r:id="rId10"/>
    <p:sldId id="280" r:id="rId11"/>
    <p:sldId id="281" r:id="rId12"/>
    <p:sldId id="282" r:id="rId13"/>
    <p:sldId id="283" r:id="rId14"/>
    <p:sldId id="284" r:id="rId15"/>
    <p:sldId id="285" r:id="rId16"/>
    <p:sldId id="286" r:id="rId17"/>
    <p:sldId id="287" r:id="rId18"/>
    <p:sldId id="259" r:id="rId19"/>
    <p:sldId id="263" r:id="rId20"/>
    <p:sldId id="260" r:id="rId21"/>
    <p:sldId id="262" r:id="rId22"/>
    <p:sldId id="264" r:id="rId23"/>
    <p:sldId id="265" r:id="rId24"/>
    <p:sldId id="277" r:id="rId25"/>
    <p:sldId id="278" r:id="rId26"/>
    <p:sldId id="266" r:id="rId27"/>
    <p:sldId id="267" r:id="rId28"/>
    <p:sldId id="268" r:id="rId29"/>
    <p:sldId id="269" r:id="rId30"/>
    <p:sldId id="272" r:id="rId31"/>
    <p:sldId id="270" r:id="rId32"/>
    <p:sldId id="271" r:id="rId33"/>
    <p:sldId id="279" r:id="rId34"/>
    <p:sldId id="288" r:id="rId35"/>
    <p:sldId id="289" r:id="rId36"/>
    <p:sldId id="290" r:id="rId37"/>
    <p:sldId id="291"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290" autoAdjust="0"/>
  </p:normalViewPr>
  <p:slideViewPr>
    <p:cSldViewPr>
      <p:cViewPr>
        <p:scale>
          <a:sx n="76" d="100"/>
          <a:sy n="76" d="100"/>
        </p:scale>
        <p:origin x="-1642"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A37738-9BE8-468E-A29F-2491C5211126}" type="datetimeFigureOut">
              <a:rPr lang="en-GB" smtClean="0"/>
              <a:t>13/01/2022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7C5696-F770-4814-8137-888EC18C57D6}" type="slidenum">
              <a:rPr lang="en-GB" smtClean="0"/>
              <a:t>‹#›</a:t>
            </a:fld>
            <a:endParaRPr lang="en-GB"/>
          </a:p>
        </p:txBody>
      </p:sp>
    </p:spTree>
    <p:extLst>
      <p:ext uri="{BB962C8B-B14F-4D97-AF65-F5344CB8AC3E}">
        <p14:creationId xmlns:p14="http://schemas.microsoft.com/office/powerpoint/2010/main" val="842397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doi.org/10.1111/1365-2664.12093"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youtu.be/0hAiaQGHOQI"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Eco – </a:t>
            </a:r>
            <a:r>
              <a:rPr lang="en-GB" dirty="0" err="1" smtClean="0"/>
              <a:t>oikos</a:t>
            </a:r>
            <a:r>
              <a:rPr lang="en-GB" dirty="0" smtClean="0"/>
              <a:t> – family unit – home, fields, members and functioning.</a:t>
            </a:r>
          </a:p>
          <a:p>
            <a:r>
              <a:rPr lang="en-GB" dirty="0" smtClean="0"/>
              <a:t>Habitat - </a:t>
            </a:r>
            <a:r>
              <a:rPr lang="en-GB" sz="1200" b="0" i="0" kern="1200" dirty="0" smtClean="0">
                <a:solidFill>
                  <a:schemeClr val="tx1"/>
                </a:solidFill>
                <a:effectLst/>
                <a:latin typeface="+mn-lt"/>
                <a:ea typeface="+mn-ea"/>
                <a:cs typeface="+mn-cs"/>
              </a:rPr>
              <a:t>the natural home or environment of an animal, plant, or other organism</a:t>
            </a:r>
          </a:p>
          <a:p>
            <a:r>
              <a:rPr lang="en-GB" sz="1200" b="0" i="0" kern="1200" dirty="0" smtClean="0">
                <a:solidFill>
                  <a:schemeClr val="tx1"/>
                </a:solidFill>
                <a:effectLst/>
                <a:latin typeface="+mn-lt"/>
                <a:ea typeface="+mn-ea"/>
                <a:cs typeface="+mn-cs"/>
              </a:rPr>
              <a:t>Biome - a large naturally occurring community of flora and fauna occupying a major habitat, e.g. forest or tundra</a:t>
            </a:r>
            <a:endParaRPr lang="en-GB" dirty="0" smtClean="0"/>
          </a:p>
          <a:p>
            <a:r>
              <a:rPr lang="en-GB" dirty="0" smtClean="0"/>
              <a:t>Eco-system - </a:t>
            </a:r>
            <a:r>
              <a:rPr lang="en-GB" sz="1200" b="0" i="0" kern="1200" dirty="0" smtClean="0">
                <a:solidFill>
                  <a:schemeClr val="tx1"/>
                </a:solidFill>
                <a:effectLst/>
                <a:latin typeface="+mn-lt"/>
                <a:ea typeface="+mn-ea"/>
                <a:cs typeface="+mn-cs"/>
              </a:rPr>
              <a:t>biological community of interacting organisms and their physical environment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Describe</a:t>
            </a:r>
            <a:r>
              <a:rPr lang="en-GB" sz="1200" b="0" i="0" kern="1200" baseline="0" dirty="0" smtClean="0">
                <a:solidFill>
                  <a:schemeClr val="tx1"/>
                </a:solidFill>
                <a:effectLst/>
                <a:latin typeface="+mn-lt"/>
                <a:ea typeface="+mn-ea"/>
                <a:cs typeface="+mn-cs"/>
              </a:rPr>
              <a:t> your current habitat, biome and ecosystem.</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What if we all started smoking in here? Turned up the heating? Threw leftover lunch in the corner?</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a:t>
            </a:fld>
            <a:endParaRPr lang="en-GB"/>
          </a:p>
        </p:txBody>
      </p:sp>
    </p:spTree>
    <p:extLst>
      <p:ext uri="{BB962C8B-B14F-4D97-AF65-F5344CB8AC3E}">
        <p14:creationId xmlns:p14="http://schemas.microsoft.com/office/powerpoint/2010/main" val="2194286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Schmitz, O. J. (2010). Resolving Ecosystem Complexity (MPB-47). Princeton University Press. http://www.jstor.org/stable/j.ctt7rs7b</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4</a:t>
            </a:fld>
            <a:endParaRPr lang="en-GB"/>
          </a:p>
        </p:txBody>
      </p:sp>
    </p:spTree>
    <p:extLst>
      <p:ext uri="{BB962C8B-B14F-4D97-AF65-F5344CB8AC3E}">
        <p14:creationId xmlns:p14="http://schemas.microsoft.com/office/powerpoint/2010/main" val="2113905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Interaction at a trophic level – what trophic level are we at? Can you imagine your emotions / actions,</a:t>
            </a:r>
            <a:r>
              <a:rPr lang="en-GB" baseline="0" dirty="0" smtClean="0"/>
              <a:t> practices if you were predated upon?</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5</a:t>
            </a:fld>
            <a:endParaRPr lang="en-GB"/>
          </a:p>
        </p:txBody>
      </p:sp>
    </p:spTree>
    <p:extLst>
      <p:ext uri="{BB962C8B-B14F-4D97-AF65-F5344CB8AC3E}">
        <p14:creationId xmlns:p14="http://schemas.microsoft.com/office/powerpoint/2010/main" val="2870824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factors</a:t>
            </a:r>
            <a:r>
              <a:rPr lang="en-GB" baseline="0" dirty="0" smtClean="0"/>
              <a:t> can you list that would explain greater biodiversity in the areas marked orange?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6</a:t>
            </a:fld>
            <a:endParaRPr lang="en-GB"/>
          </a:p>
        </p:txBody>
      </p:sp>
    </p:spTree>
    <p:extLst>
      <p:ext uri="{BB962C8B-B14F-4D97-AF65-F5344CB8AC3E}">
        <p14:creationId xmlns:p14="http://schemas.microsoft.com/office/powerpoint/2010/main" val="37676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 study on the re-introduction of bison the aim was to explore whether bison are a keystone species in a particular type of grassland. The grasses being the foundation species that had modified and supported the ecosystem. In this instance the results were not compelling over a 10 year period.</a:t>
            </a:r>
          </a:p>
          <a:p>
            <a:endParaRPr lang="en-GB" dirty="0" smtClean="0"/>
          </a:p>
          <a:p>
            <a:r>
              <a:rPr lang="en-GB" dirty="0" smtClean="0"/>
              <a:t>“We observed mixed support for bison acting as keystone species in this system. Supporting the keystone role of bison, we observed higher species richness and compositional heterogeneity (β-diversity) in the bison treatment than either the livestock retention or livestock removal treatments. However, we observed comparable forb, bare ground, and plant height heterogeneity between bison-restored sites and sites where livestock were retained, contradicting reported keystone effects in other systems. Our results suggest that after 10 years of being restored, bison partially </a:t>
            </a:r>
            <a:r>
              <a:rPr lang="en-GB" dirty="0" err="1" smtClean="0"/>
              <a:t>fulfill</a:t>
            </a:r>
            <a:r>
              <a:rPr lang="en-GB" dirty="0" smtClean="0"/>
              <a:t> their role as a keystone species in the mixed-grass prairie”</a:t>
            </a:r>
          </a:p>
          <a:p>
            <a:endParaRPr lang="en-GB" dirty="0" smtClean="0"/>
          </a:p>
          <a:p>
            <a:r>
              <a:rPr lang="en-GB" dirty="0" smtClean="0"/>
              <a:t>Further study:</a:t>
            </a:r>
          </a:p>
          <a:p>
            <a:r>
              <a:rPr lang="en-GB" dirty="0" smtClean="0"/>
              <a:t>Plant community responses to bison reintroduction on the Northern Great Plains, United States: a test of the keystone species concept</a:t>
            </a:r>
          </a:p>
          <a:p>
            <a:r>
              <a:rPr lang="en-GB" dirty="0" smtClean="0"/>
              <a:t>McMillan, Nicholas A ; Kunkel, </a:t>
            </a:r>
            <a:r>
              <a:rPr lang="en-GB" dirty="0" err="1" smtClean="0"/>
              <a:t>Kyran</a:t>
            </a:r>
            <a:r>
              <a:rPr lang="en-GB" dirty="0" smtClean="0"/>
              <a:t> E ; Hagan, Donald L ; </a:t>
            </a:r>
            <a:r>
              <a:rPr lang="en-GB" dirty="0" err="1" smtClean="0"/>
              <a:t>Jachowski</a:t>
            </a:r>
            <a:r>
              <a:rPr lang="en-GB" dirty="0" smtClean="0"/>
              <a:t>, David S</a:t>
            </a:r>
          </a:p>
          <a:p>
            <a:r>
              <a:rPr lang="en-GB" dirty="0" smtClean="0"/>
              <a:t>Malden, USA: Wiley Periodicals, </a:t>
            </a:r>
            <a:r>
              <a:rPr lang="en-GB" dirty="0" err="1" smtClean="0"/>
              <a:t>Inc</a:t>
            </a:r>
            <a:endParaRPr lang="en-GB" dirty="0" smtClean="0"/>
          </a:p>
          <a:p>
            <a:r>
              <a:rPr lang="en-GB" dirty="0" smtClean="0"/>
              <a:t>Restoration ecology, 2019-03, Vol.27 (2), p.379-388</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7</a:t>
            </a:fld>
            <a:endParaRPr lang="en-GB"/>
          </a:p>
        </p:txBody>
      </p:sp>
    </p:spTree>
    <p:extLst>
      <p:ext uri="{BB962C8B-B14F-4D97-AF65-F5344CB8AC3E}">
        <p14:creationId xmlns:p14="http://schemas.microsoft.com/office/powerpoint/2010/main" val="3585133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Images Source: EA 2021; National Wildlife Federation</a:t>
            </a:r>
          </a:p>
          <a:p>
            <a:endParaRPr lang="en-GB" dirty="0" smtClean="0"/>
          </a:p>
          <a:p>
            <a:r>
              <a:rPr lang="en-GB" dirty="0" smtClean="0"/>
              <a:t>Kelp is the foundation species. Otters are a keystone</a:t>
            </a:r>
            <a:r>
              <a:rPr lang="en-GB" baseline="0" dirty="0" smtClean="0"/>
              <a:t> species. The otter predates sea urchins. Otters hunted by humans, removal led to urchin explosion, they ate the kelp, denuded ocean floor and collapse of the ecosystem. Sea kelp also stores colossal amounts of CO2.</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8</a:t>
            </a:fld>
            <a:endParaRPr lang="en-GB"/>
          </a:p>
        </p:txBody>
      </p:sp>
    </p:spTree>
    <p:extLst>
      <p:ext uri="{BB962C8B-B14F-4D97-AF65-F5344CB8AC3E}">
        <p14:creationId xmlns:p14="http://schemas.microsoft.com/office/powerpoint/2010/main" val="425416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r>
              <a:rPr lang="en-GB" dirty="0" smtClean="0"/>
              <a:t>Further study:</a:t>
            </a:r>
          </a:p>
          <a:p>
            <a:r>
              <a:rPr lang="en-GB" dirty="0" smtClean="0"/>
              <a:t>An Environmental History of the World: Humankind's Changing Role in the Community of Life</a:t>
            </a:r>
          </a:p>
          <a:p>
            <a:r>
              <a:rPr lang="en-GB" dirty="0" smtClean="0"/>
              <a:t>Hughes, J. Donald</a:t>
            </a:r>
          </a:p>
          <a:p>
            <a:endParaRPr lang="en-GB" dirty="0" smtClean="0"/>
          </a:p>
          <a:p>
            <a:r>
              <a:rPr lang="en-GB" dirty="0" smtClean="0"/>
              <a:t>Scott J. </a:t>
            </a:r>
            <a:r>
              <a:rPr lang="en-GB" dirty="0" err="1" smtClean="0"/>
              <a:t>Meiners</a:t>
            </a:r>
            <a:r>
              <a:rPr lang="en-GB" dirty="0" smtClean="0"/>
              <a:t>,</a:t>
            </a:r>
            <a:r>
              <a:rPr lang="en-GB" baseline="0" dirty="0" smtClean="0"/>
              <a:t> </a:t>
            </a:r>
            <a:r>
              <a:rPr lang="en-GB" dirty="0" smtClean="0"/>
              <a:t>Marc W. </a:t>
            </a:r>
            <a:r>
              <a:rPr lang="en-GB" dirty="0" err="1" smtClean="0"/>
              <a:t>Cadotte</a:t>
            </a:r>
            <a:r>
              <a:rPr lang="en-GB" dirty="0" smtClean="0"/>
              <a:t>,</a:t>
            </a:r>
            <a:r>
              <a:rPr lang="en-GB" baseline="0" dirty="0" smtClean="0"/>
              <a:t> </a:t>
            </a:r>
            <a:r>
              <a:rPr lang="en-GB" dirty="0" smtClean="0"/>
              <a:t>Jason D. Fridley,</a:t>
            </a:r>
            <a:r>
              <a:rPr lang="en-GB" baseline="0" dirty="0" smtClean="0"/>
              <a:t> </a:t>
            </a:r>
            <a:r>
              <a:rPr lang="en-GB" dirty="0" smtClean="0"/>
              <a:t>Steward T. A. Pickett</a:t>
            </a:r>
            <a:r>
              <a:rPr lang="en-GB" baseline="0" dirty="0" smtClean="0"/>
              <a:t> </a:t>
            </a:r>
            <a:r>
              <a:rPr lang="en-GB" dirty="0" smtClean="0"/>
              <a:t>and</a:t>
            </a:r>
            <a:r>
              <a:rPr lang="en-GB" baseline="0" dirty="0" smtClean="0"/>
              <a:t> </a:t>
            </a:r>
            <a:r>
              <a:rPr lang="en-GB" dirty="0" smtClean="0"/>
              <a:t>Lawrence R. Walker (2015). Is successional research nearing its climax? New</a:t>
            </a:r>
            <a:r>
              <a:rPr lang="en-GB" baseline="0" dirty="0" smtClean="0"/>
              <a:t> </a:t>
            </a:r>
            <a:r>
              <a:rPr lang="en-GB" dirty="0" smtClean="0"/>
              <a:t>approaches for understanding dynamic communities. Functional Ecology 2015, 29, 154–164, doi: 10.1111/1365-2435.12391.</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9</a:t>
            </a:fld>
            <a:endParaRPr lang="en-GB"/>
          </a:p>
        </p:txBody>
      </p:sp>
    </p:spTree>
    <p:extLst>
      <p:ext uri="{BB962C8B-B14F-4D97-AF65-F5344CB8AC3E}">
        <p14:creationId xmlns:p14="http://schemas.microsoft.com/office/powerpoint/2010/main" val="2148537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a:t>
            </a:r>
            <a:r>
              <a:rPr lang="en-GB" baseline="0" dirty="0" smtClean="0"/>
              <a:t> Science Scene</a:t>
            </a:r>
          </a:p>
          <a:p>
            <a:endParaRPr lang="en-GB" baseline="0" dirty="0" smtClean="0"/>
          </a:p>
          <a:p>
            <a:r>
              <a:rPr lang="en-GB" baseline="0" dirty="0" smtClean="0"/>
              <a:t>The above image represents secondary succession. There was a climax community, this was disturbed. Because of the defining characteristics, succession will seek to return to that original state.</a:t>
            </a:r>
          </a:p>
          <a:p>
            <a:endParaRPr lang="en-GB" baseline="0" dirty="0" smtClean="0"/>
          </a:p>
          <a:p>
            <a:r>
              <a:rPr lang="en-GB" baseline="0" dirty="0" smtClean="0"/>
              <a:t>Pioneer species – lots of, fast growing, fast dying. UK – birch to oak. Birch maximum life span, 100 years. Oak – 300 years growing, 300 years living, 300 years dying.</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10</a:t>
            </a:fld>
            <a:endParaRPr lang="en-GB"/>
          </a:p>
        </p:txBody>
      </p:sp>
    </p:spTree>
    <p:extLst>
      <p:ext uri="{BB962C8B-B14F-4D97-AF65-F5344CB8AC3E}">
        <p14:creationId xmlns:p14="http://schemas.microsoft.com/office/powerpoint/2010/main" val="622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a:t>
            </a:r>
            <a:r>
              <a:rPr lang="en-GB" baseline="0" dirty="0" smtClean="0"/>
              <a:t> witnessed personally. But derelict /contaminated land might be a close comparison.</a:t>
            </a:r>
          </a:p>
          <a:p>
            <a:endParaRPr lang="en-GB" baseline="0" dirty="0" smtClean="0"/>
          </a:p>
          <a:p>
            <a:r>
              <a:rPr lang="en-GB" baseline="0" dirty="0" smtClean="0"/>
              <a:t>Decontamination – natural processes best / replicated in expensive equipment.</a:t>
            </a:r>
          </a:p>
          <a:p>
            <a:endParaRPr lang="en-GB" baseline="0" dirty="0" smtClean="0"/>
          </a:p>
          <a:p>
            <a:r>
              <a:rPr lang="en-GB" baseline="0" dirty="0" smtClean="0"/>
              <a:t>Species choice – cope with contaminants, low nutrients, low moisture retention, unforgiving structures. (Grasses and Korean Alder). Sycamore.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11</a:t>
            </a:fld>
            <a:endParaRPr lang="en-GB"/>
          </a:p>
        </p:txBody>
      </p:sp>
    </p:spTree>
    <p:extLst>
      <p:ext uri="{BB962C8B-B14F-4D97-AF65-F5344CB8AC3E}">
        <p14:creationId xmlns:p14="http://schemas.microsoft.com/office/powerpoint/2010/main" val="4110696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 SLIDE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12</a:t>
            </a:fld>
            <a:endParaRPr lang="en-GB"/>
          </a:p>
        </p:txBody>
      </p:sp>
    </p:spTree>
    <p:extLst>
      <p:ext uri="{BB962C8B-B14F-4D97-AF65-F5344CB8AC3E}">
        <p14:creationId xmlns:p14="http://schemas.microsoft.com/office/powerpoint/2010/main" val="3097065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a:t>
            </a:r>
            <a:r>
              <a:rPr lang="en-GB" baseline="0" dirty="0" smtClean="0"/>
              <a:t> slide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13</a:t>
            </a:fld>
            <a:endParaRPr lang="en-GB"/>
          </a:p>
        </p:txBody>
      </p:sp>
    </p:spTree>
    <p:extLst>
      <p:ext uri="{BB962C8B-B14F-4D97-AF65-F5344CB8AC3E}">
        <p14:creationId xmlns:p14="http://schemas.microsoft.com/office/powerpoint/2010/main" val="1464658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 slide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14</a:t>
            </a:fld>
            <a:endParaRPr lang="en-GB"/>
          </a:p>
        </p:txBody>
      </p:sp>
    </p:spTree>
    <p:extLst>
      <p:ext uri="{BB962C8B-B14F-4D97-AF65-F5344CB8AC3E}">
        <p14:creationId xmlns:p14="http://schemas.microsoft.com/office/powerpoint/2010/main" val="2476864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 slide – puffins!</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15</a:t>
            </a:fld>
            <a:endParaRPr lang="en-GB"/>
          </a:p>
        </p:txBody>
      </p:sp>
    </p:spTree>
    <p:extLst>
      <p:ext uri="{BB962C8B-B14F-4D97-AF65-F5344CB8AC3E}">
        <p14:creationId xmlns:p14="http://schemas.microsoft.com/office/powerpoint/2010/main" val="2226643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Succession moves through / creates different habitats</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16</a:t>
            </a:fld>
            <a:endParaRPr lang="en-GB"/>
          </a:p>
        </p:txBody>
      </p:sp>
    </p:spTree>
    <p:extLst>
      <p:ext uri="{BB962C8B-B14F-4D97-AF65-F5344CB8AC3E}">
        <p14:creationId xmlns:p14="http://schemas.microsoft.com/office/powerpoint/2010/main" val="1364323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 </a:t>
            </a:r>
          </a:p>
          <a:p>
            <a:r>
              <a:rPr lang="en-GB" dirty="0" smtClean="0"/>
              <a:t>Open</a:t>
            </a:r>
          </a:p>
          <a:p>
            <a:endParaRPr lang="en-GB" dirty="0" smtClean="0"/>
          </a:p>
          <a:p>
            <a:r>
              <a:rPr lang="en-GB" dirty="0" smtClean="0"/>
              <a:t>Study:</a:t>
            </a:r>
            <a:r>
              <a:rPr lang="en-GB" baseline="0" dirty="0" smtClean="0"/>
              <a:t> </a:t>
            </a:r>
          </a:p>
          <a:p>
            <a:r>
              <a:rPr lang="en-GB" baseline="0" dirty="0" smtClean="0"/>
              <a:t>https://www.nationalgeographic.org/encyclopedia/habitat/</a:t>
            </a:r>
          </a:p>
          <a:p>
            <a:endParaRPr lang="en-GB" baseline="0" dirty="0" smtClean="0"/>
          </a:p>
          <a:p>
            <a:r>
              <a:rPr lang="en-GB" baseline="0" dirty="0" smtClean="0"/>
              <a:t>Richard Lucas, Katie </a:t>
            </a:r>
            <a:r>
              <a:rPr lang="en-GB" baseline="0" dirty="0" err="1" smtClean="0"/>
              <a:t>Medcalf</a:t>
            </a:r>
            <a:r>
              <a:rPr lang="en-GB" baseline="0" dirty="0" smtClean="0"/>
              <a:t>, Alan Brown, Peter Bunting, Johanna </a:t>
            </a:r>
            <a:r>
              <a:rPr lang="en-GB" baseline="0" dirty="0" err="1" smtClean="0"/>
              <a:t>Breyer</a:t>
            </a:r>
            <a:r>
              <a:rPr lang="en-GB" baseline="0" dirty="0" smtClean="0"/>
              <a:t>, Dan </a:t>
            </a:r>
            <a:r>
              <a:rPr lang="en-GB" baseline="0" dirty="0" err="1" smtClean="0"/>
              <a:t>Clewley</a:t>
            </a:r>
            <a:r>
              <a:rPr lang="en-GB" baseline="0" dirty="0" smtClean="0"/>
              <a:t>, Steve </a:t>
            </a:r>
            <a:r>
              <a:rPr lang="en-GB" baseline="0" dirty="0" err="1" smtClean="0"/>
              <a:t>Keyworth</a:t>
            </a:r>
            <a:r>
              <a:rPr lang="en-GB" baseline="0" dirty="0" smtClean="0"/>
              <a:t>, Philippa Blackmore,</a:t>
            </a:r>
          </a:p>
          <a:p>
            <a:r>
              <a:rPr lang="en-GB" baseline="0" dirty="0" smtClean="0"/>
              <a:t>Updating the Phase 1 habitat map of Wales, UK, using satellite sensor data,</a:t>
            </a:r>
          </a:p>
          <a:p>
            <a:r>
              <a:rPr lang="en-GB" baseline="0" dirty="0" smtClean="0"/>
              <a:t>ISPRS Journal of Photogrammetry and Remote Sensing,</a:t>
            </a:r>
          </a:p>
          <a:p>
            <a:r>
              <a:rPr lang="en-GB" baseline="0" dirty="0" smtClean="0"/>
              <a:t>Volume 66, Issue 1,</a:t>
            </a:r>
          </a:p>
          <a:p>
            <a:r>
              <a:rPr lang="en-GB" baseline="0" dirty="0" smtClean="0"/>
              <a:t>2011,</a:t>
            </a:r>
          </a:p>
          <a:p>
            <a:r>
              <a:rPr lang="en-GB" baseline="0" dirty="0" smtClean="0"/>
              <a:t>Pages 81-102,</a:t>
            </a:r>
          </a:p>
          <a:p>
            <a:r>
              <a:rPr lang="en-GB" baseline="0" dirty="0" smtClean="0"/>
              <a:t>ISSN 0924-2716,</a:t>
            </a:r>
          </a:p>
          <a:p>
            <a:r>
              <a:rPr lang="en-GB" baseline="0" dirty="0" smtClean="0"/>
              <a:t>https://doi.org/10.1016/j.isprsjprs.2010.09.004.</a:t>
            </a:r>
          </a:p>
          <a:p>
            <a:r>
              <a:rPr lang="en-GB" baseline="0" dirty="0" smtClean="0"/>
              <a:t>(https://www.sciencedirect.com/science/article/pii/S0924271610000870)</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17</a:t>
            </a:fld>
            <a:endParaRPr lang="en-GB"/>
          </a:p>
        </p:txBody>
      </p:sp>
    </p:spTree>
    <p:extLst>
      <p:ext uri="{BB962C8B-B14F-4D97-AF65-F5344CB8AC3E}">
        <p14:creationId xmlns:p14="http://schemas.microsoft.com/office/powerpoint/2010/main" val="4083356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 UK</a:t>
            </a:r>
            <a:r>
              <a:rPr lang="en-GB" baseline="0" dirty="0" smtClean="0"/>
              <a:t> National ecosystem Assessment 2011</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18</a:t>
            </a:fld>
            <a:endParaRPr lang="en-GB"/>
          </a:p>
        </p:txBody>
      </p:sp>
    </p:spTree>
    <p:extLst>
      <p:ext uri="{BB962C8B-B14F-4D97-AF65-F5344CB8AC3E}">
        <p14:creationId xmlns:p14="http://schemas.microsoft.com/office/powerpoint/2010/main" val="10352675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a:t>
            </a:r>
          </a:p>
          <a:p>
            <a:r>
              <a:rPr lang="en-GB" dirty="0" smtClean="0"/>
              <a:t>Matter</a:t>
            </a:r>
            <a:r>
              <a:rPr lang="en-GB" baseline="0" dirty="0" smtClean="0"/>
              <a:t> and Energy in Science</a:t>
            </a:r>
          </a:p>
          <a:p>
            <a:endParaRPr lang="en-GB" baseline="0" dirty="0" smtClean="0"/>
          </a:p>
          <a:p>
            <a:r>
              <a:rPr lang="en-GB" baseline="0" dirty="0" smtClean="0"/>
              <a:t>Study:</a:t>
            </a:r>
          </a:p>
          <a:p>
            <a:r>
              <a:rPr lang="en-GB" sz="1200" b="1" i="0" kern="1200" dirty="0" smtClean="0">
                <a:solidFill>
                  <a:schemeClr val="tx1"/>
                </a:solidFill>
                <a:effectLst/>
                <a:latin typeface="+mn-lt"/>
                <a:ea typeface="+mn-ea"/>
                <a:cs typeface="+mn-cs"/>
              </a:rPr>
              <a:t>Mapping ecosystem service and biodiversity changes over 70 years in a rural English county</a:t>
            </a:r>
          </a:p>
          <a:p>
            <a:r>
              <a:rPr lang="en-GB" sz="1200" b="1" i="0" u="none" strike="noStrike" kern="1200" dirty="0" smtClean="0">
                <a:solidFill>
                  <a:schemeClr val="tx1"/>
                </a:solidFill>
                <a:effectLst/>
                <a:latin typeface="+mn-lt"/>
                <a:ea typeface="+mn-ea"/>
                <a:cs typeface="+mn-cs"/>
                <a:hlinkClick r:id="rId3"/>
              </a:rPr>
              <a:t>https://doi.org/10.1111/1365-2664.12093</a:t>
            </a:r>
            <a:endParaRPr lang="en-GB" sz="1200" b="0" i="0" kern="1200" dirty="0" smtClean="0">
              <a:solidFill>
                <a:schemeClr val="tx1"/>
              </a:solidFill>
              <a:effectLst/>
              <a:latin typeface="+mn-lt"/>
              <a:ea typeface="+mn-ea"/>
              <a:cs typeface="+mn-cs"/>
            </a:endParaRPr>
          </a:p>
          <a:p>
            <a:endParaRPr lang="en-GB" baseline="0" dirty="0" smtClean="0"/>
          </a:p>
          <a:p>
            <a:r>
              <a:rPr lang="en-GB" baseline="0" dirty="0" smtClean="0"/>
              <a:t>UK national Ecosystem Assessment</a:t>
            </a:r>
          </a:p>
          <a:p>
            <a:r>
              <a:rPr lang="en-GB" baseline="0" dirty="0" smtClean="0"/>
              <a:t>http://uknea.unep-wcmc.org/Resources/tabid/82/Default.aspx</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19</a:t>
            </a:fld>
            <a:endParaRPr lang="en-GB"/>
          </a:p>
        </p:txBody>
      </p:sp>
    </p:spTree>
    <p:extLst>
      <p:ext uri="{BB962C8B-B14F-4D97-AF65-F5344CB8AC3E}">
        <p14:creationId xmlns:p14="http://schemas.microsoft.com/office/powerpoint/2010/main" val="2441006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Dominant UK NEA Broad Habitats</a:t>
            </a:r>
          </a:p>
          <a:p>
            <a:endParaRPr lang="en-GB" dirty="0" smtClean="0"/>
          </a:p>
          <a:p>
            <a:r>
              <a:rPr lang="en-GB" dirty="0" smtClean="0"/>
              <a:t>Mountains, Moorlands &amp; Heaths</a:t>
            </a:r>
          </a:p>
          <a:p>
            <a:r>
              <a:rPr lang="en-GB" dirty="0" smtClean="0"/>
              <a:t>Semi-natural Grasslands</a:t>
            </a:r>
          </a:p>
          <a:p>
            <a:r>
              <a:rPr lang="en-GB" dirty="0" smtClean="0"/>
              <a:t>Enclosed Farmland</a:t>
            </a:r>
          </a:p>
          <a:p>
            <a:r>
              <a:rPr lang="en-GB" dirty="0" smtClean="0"/>
              <a:t>Woodlands</a:t>
            </a:r>
          </a:p>
          <a:p>
            <a:r>
              <a:rPr lang="en-GB" dirty="0" smtClean="0"/>
              <a:t>Freshwaters - </a:t>
            </a:r>
            <a:r>
              <a:rPr lang="en-GB" dirty="0" err="1" smtClean="0"/>
              <a:t>Openwaters</a:t>
            </a:r>
            <a:r>
              <a:rPr lang="en-GB" dirty="0" smtClean="0"/>
              <a:t>, Wetlands and Floodplains</a:t>
            </a:r>
          </a:p>
          <a:p>
            <a:r>
              <a:rPr lang="en-GB" dirty="0" smtClean="0"/>
              <a:t>Urban</a:t>
            </a:r>
          </a:p>
          <a:p>
            <a:r>
              <a:rPr lang="en-GB" dirty="0" smtClean="0"/>
              <a:t>Coastal Margins</a:t>
            </a:r>
          </a:p>
          <a:p>
            <a:r>
              <a:rPr lang="en-GB" dirty="0" smtClean="0"/>
              <a:t>Marine</a:t>
            </a:r>
          </a:p>
          <a:p>
            <a:endParaRPr lang="en-GB" dirty="0" smtClean="0"/>
          </a:p>
          <a:p>
            <a:r>
              <a:rPr lang="en-GB" dirty="0" smtClean="0"/>
              <a:t>The eco-system is the interaction of biotic and abiotic communities within a habitat or several habitats. A habitat can range from a shell to a mountain.</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20</a:t>
            </a:fld>
            <a:endParaRPr lang="en-GB"/>
          </a:p>
        </p:txBody>
      </p:sp>
    </p:spTree>
    <p:extLst>
      <p:ext uri="{BB962C8B-B14F-4D97-AF65-F5344CB8AC3E}">
        <p14:creationId xmlns:p14="http://schemas.microsoft.com/office/powerpoint/2010/main" val="2914240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Law of Thermodynamics</a:t>
            </a:r>
          </a:p>
          <a:p>
            <a:endParaRPr lang="en-GB" dirty="0" smtClean="0"/>
          </a:p>
          <a:p>
            <a:r>
              <a:rPr lang="en-GB" dirty="0" smtClean="0"/>
              <a:t>Also known as Law of Conservation of Energy, states that energy cannot be created or destroyed in an isolated system</a:t>
            </a:r>
          </a:p>
          <a:p>
            <a:endParaRPr lang="en-GB" dirty="0" smtClean="0"/>
          </a:p>
          <a:p>
            <a:r>
              <a:rPr lang="en-GB" dirty="0" err="1" smtClean="0"/>
              <a:t>Buonocore</a:t>
            </a:r>
            <a:r>
              <a:rPr lang="en-GB" dirty="0" smtClean="0"/>
              <a:t>, </a:t>
            </a:r>
            <a:r>
              <a:rPr lang="en-GB" dirty="0" err="1" smtClean="0"/>
              <a:t>Picone</a:t>
            </a:r>
            <a:r>
              <a:rPr lang="en-GB" dirty="0" smtClean="0"/>
              <a:t>, F., </a:t>
            </a:r>
            <a:r>
              <a:rPr lang="en-GB" dirty="0" err="1" smtClean="0"/>
              <a:t>Donnarumma</a:t>
            </a:r>
            <a:r>
              <a:rPr lang="en-GB" dirty="0" smtClean="0"/>
              <a:t>, L., Russo, G. F., &amp; Franzese, P. P. (2019). </a:t>
            </a:r>
            <a:r>
              <a:rPr lang="en-GB" dirty="0" err="1" smtClean="0"/>
              <a:t>Modeling</a:t>
            </a:r>
            <a:r>
              <a:rPr lang="en-GB" dirty="0" smtClean="0"/>
              <a:t> matter and energy flows in marine ecosystems using </a:t>
            </a:r>
            <a:r>
              <a:rPr lang="en-GB" dirty="0" err="1" smtClean="0"/>
              <a:t>emergy</a:t>
            </a:r>
            <a:r>
              <a:rPr lang="en-GB" dirty="0" smtClean="0"/>
              <a:t> and eco-exergy methods to account for natural capital value. Ecological Modelling, 392, 137–146. https://doi.org/10.1016/j.ecolmodel.2018.11.018</a:t>
            </a:r>
          </a:p>
          <a:p>
            <a:endParaRPr lang="en-GB" dirty="0" smtClean="0"/>
          </a:p>
          <a:p>
            <a:r>
              <a:rPr lang="en-GB" dirty="0" smtClean="0"/>
              <a:t>Think of the</a:t>
            </a:r>
            <a:r>
              <a:rPr lang="en-GB" baseline="0" dirty="0" smtClean="0"/>
              <a:t> person in history you most admire, the animal you like the best, water from the cleanest lake, air from the highest mountain – a bit of that person etc. could well be in you right this minute. Matter, atoms, continually recycled. Energy is converted – light to heat / sound to heat. Often dissipates and increases in entropy – entropy is a measure of disorder and lack of availability of energy to do useful work. </a:t>
            </a:r>
          </a:p>
          <a:p>
            <a:endParaRPr lang="en-GB" baseline="0" dirty="0" smtClean="0"/>
          </a:p>
          <a:p>
            <a:r>
              <a:rPr lang="en-GB" baseline="0" dirty="0" smtClean="0"/>
              <a:t>Clapping.</a:t>
            </a:r>
            <a:endParaRPr lang="en-GB" dirty="0" smtClean="0"/>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21</a:t>
            </a:fld>
            <a:endParaRPr lang="en-GB"/>
          </a:p>
        </p:txBody>
      </p:sp>
    </p:spTree>
    <p:extLst>
      <p:ext uri="{BB962C8B-B14F-4D97-AF65-F5344CB8AC3E}">
        <p14:creationId xmlns:p14="http://schemas.microsoft.com/office/powerpoint/2010/main" val="40738664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Natural disturbance – fire, storms, volcanic activity, flood</a:t>
            </a:r>
          </a:p>
          <a:p>
            <a:r>
              <a:rPr lang="en-GB" dirty="0" smtClean="0"/>
              <a:t>Anthropogenic disturbance</a:t>
            </a:r>
            <a:r>
              <a:rPr lang="en-GB" baseline="0" dirty="0" smtClean="0"/>
              <a:t> – pollution, deforestation, water abstraction</a:t>
            </a:r>
          </a:p>
          <a:p>
            <a:r>
              <a:rPr lang="en-GB" baseline="0" dirty="0" smtClean="0"/>
              <a:t>Ecosystem-based Adaptation (EbA), involving the conservation, sustainable management and restoration of ecosystems can help people adapt to the impacts of climate change.</a:t>
            </a:r>
          </a:p>
          <a:p>
            <a:endParaRPr lang="en-GB" baseline="0" dirty="0" smtClean="0"/>
          </a:p>
          <a:p>
            <a:r>
              <a:rPr lang="en-GB" dirty="0" smtClean="0"/>
              <a:t>https://www.iucn.org/resources/issues-briefs/ecosystem-based-adaptation</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22</a:t>
            </a:fld>
            <a:endParaRPr lang="en-GB"/>
          </a:p>
        </p:txBody>
      </p:sp>
    </p:spTree>
    <p:extLst>
      <p:ext uri="{BB962C8B-B14F-4D97-AF65-F5344CB8AC3E}">
        <p14:creationId xmlns:p14="http://schemas.microsoft.com/office/powerpoint/2010/main" val="20696988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Chaparral – </a:t>
            </a:r>
            <a:r>
              <a:rPr lang="en-GB" dirty="0" err="1" smtClean="0"/>
              <a:t>shrubland</a:t>
            </a:r>
            <a:endParaRPr lang="en-GB" dirty="0" smtClean="0"/>
          </a:p>
          <a:p>
            <a:r>
              <a:rPr lang="en-GB" dirty="0" smtClean="0"/>
              <a:t>Boreal – high latitude, cold environment</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23</a:t>
            </a:fld>
            <a:endParaRPr lang="en-GB"/>
          </a:p>
        </p:txBody>
      </p:sp>
    </p:spTree>
    <p:extLst>
      <p:ext uri="{BB962C8B-B14F-4D97-AF65-F5344CB8AC3E}">
        <p14:creationId xmlns:p14="http://schemas.microsoft.com/office/powerpoint/2010/main" val="25796692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Find one biome from</a:t>
            </a:r>
            <a:r>
              <a:rPr lang="en-GB" baseline="0" dirty="0" smtClean="0"/>
              <a:t> the previous slide not mentioned above. Write down a descriptor of that biome.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24</a:t>
            </a:fld>
            <a:endParaRPr lang="en-GB"/>
          </a:p>
        </p:txBody>
      </p:sp>
    </p:spTree>
    <p:extLst>
      <p:ext uri="{BB962C8B-B14F-4D97-AF65-F5344CB8AC3E}">
        <p14:creationId xmlns:p14="http://schemas.microsoft.com/office/powerpoint/2010/main" val="30844823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Autotrophs – Photoautotrophs – use energy from sunlight</a:t>
            </a:r>
            <a:r>
              <a:rPr lang="en-GB" baseline="0" dirty="0" smtClean="0"/>
              <a:t> – photosynthesis (plants, algae). Chemoautotrophs – use chemicals to build compounds (bacteria). All ecosystems are </a:t>
            </a:r>
            <a:r>
              <a:rPr lang="en-GB" baseline="0" dirty="0" smtClean="0"/>
              <a:t>built </a:t>
            </a:r>
            <a:r>
              <a:rPr lang="en-GB" baseline="0" dirty="0" smtClean="0"/>
              <a:t>on autotrophs. Knock them out and the whole system will fall.</a:t>
            </a:r>
          </a:p>
          <a:p>
            <a:endParaRPr lang="en-GB" baseline="0" dirty="0" smtClean="0"/>
          </a:p>
          <a:p>
            <a:r>
              <a:rPr lang="en-GB" baseline="0" dirty="0" smtClean="0"/>
              <a:t>Heterotrophs – eat other things – insects, animals, plants</a:t>
            </a:r>
          </a:p>
          <a:p>
            <a:endParaRPr lang="en-GB" baseline="0" dirty="0" smtClean="0"/>
          </a:p>
          <a:p>
            <a:r>
              <a:rPr lang="en-GB" baseline="0" dirty="0" smtClean="0"/>
              <a:t>Decomposers - directly absorb nutrients through external chemical and biological processes</a:t>
            </a:r>
          </a:p>
          <a:p>
            <a:endParaRPr lang="en-GB" baseline="0" dirty="0" smtClean="0"/>
          </a:p>
          <a:p>
            <a:r>
              <a:rPr lang="en-GB" baseline="0" dirty="0" smtClean="0"/>
              <a:t>Detritivores ingest and digest dead matter internally</a:t>
            </a:r>
          </a:p>
          <a:p>
            <a:endParaRPr lang="en-GB" baseline="0" dirty="0" smtClean="0"/>
          </a:p>
          <a:p>
            <a:r>
              <a:rPr lang="en-GB" baseline="0" dirty="0" smtClean="0"/>
              <a:t>Image sources: </a:t>
            </a:r>
          </a:p>
          <a:p>
            <a:r>
              <a:rPr lang="en-GB" baseline="0" dirty="0" smtClean="0"/>
              <a:t>https://www.proprofs.com/quiz-school/browse</a:t>
            </a:r>
          </a:p>
          <a:p>
            <a:r>
              <a:rPr lang="en-GB" baseline="0" dirty="0" smtClean="0"/>
              <a:t>https://www.climate-change-guide.com/</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25</a:t>
            </a:fld>
            <a:endParaRPr lang="en-GB"/>
          </a:p>
        </p:txBody>
      </p:sp>
    </p:spTree>
    <p:extLst>
      <p:ext uri="{BB962C8B-B14F-4D97-AF65-F5344CB8AC3E}">
        <p14:creationId xmlns:p14="http://schemas.microsoft.com/office/powerpoint/2010/main" val="5559653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like linear relationships – this is</a:t>
            </a:r>
            <a:r>
              <a:rPr lang="en-GB" baseline="0" dirty="0" smtClean="0"/>
              <a:t> a food chain</a:t>
            </a:r>
          </a:p>
          <a:p>
            <a:endParaRPr lang="en-GB" baseline="0" dirty="0" smtClean="0"/>
          </a:p>
          <a:p>
            <a:r>
              <a:rPr lang="en-GB" dirty="0" smtClean="0"/>
              <a:t>Primary producer – autotroph</a:t>
            </a:r>
          </a:p>
          <a:p>
            <a:r>
              <a:rPr lang="en-GB" dirty="0" smtClean="0"/>
              <a:t>Primary consumer – heterotroph – usually</a:t>
            </a:r>
            <a:r>
              <a:rPr lang="en-GB" baseline="0" dirty="0" smtClean="0"/>
              <a:t> herbivore or algae eater</a:t>
            </a:r>
          </a:p>
          <a:p>
            <a:r>
              <a:rPr lang="en-GB" baseline="0" dirty="0" smtClean="0"/>
              <a:t>Secondary consumer – heterotroph – usually a carnivore</a:t>
            </a:r>
          </a:p>
          <a:p>
            <a:r>
              <a:rPr lang="en-GB" baseline="0" dirty="0" smtClean="0"/>
              <a:t>Tertiary consumer – heterotroph – bigger carnivore</a:t>
            </a:r>
          </a:p>
          <a:p>
            <a:r>
              <a:rPr lang="en-GB" baseline="0" dirty="0" smtClean="0"/>
              <a:t>Quaternary consumer - heterotroph – even bigger carnivore</a:t>
            </a:r>
          </a:p>
          <a:p>
            <a:r>
              <a:rPr lang="en-GB" baseline="0" dirty="0" smtClean="0"/>
              <a:t>Apex consumer - heterotroph – even bigger carnivore / top of the chain</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26</a:t>
            </a:fld>
            <a:endParaRPr lang="en-GB"/>
          </a:p>
        </p:txBody>
      </p:sp>
    </p:spTree>
    <p:extLst>
      <p:ext uri="{BB962C8B-B14F-4D97-AF65-F5344CB8AC3E}">
        <p14:creationId xmlns:p14="http://schemas.microsoft.com/office/powerpoint/2010/main" val="19681223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a:t>
            </a:r>
            <a:r>
              <a:rPr lang="en-GB" baseline="0" dirty="0" smtClean="0"/>
              <a:t> Modified from </a:t>
            </a:r>
            <a:r>
              <a:rPr lang="en-GB" baseline="0" dirty="0" err="1" smtClean="0"/>
              <a:t>Pranovi</a:t>
            </a:r>
            <a:r>
              <a:rPr lang="en-GB" baseline="0" dirty="0" smtClean="0"/>
              <a:t> et al</a:t>
            </a:r>
            <a:r>
              <a:rPr lang="en-GB" baseline="0" dirty="0" smtClean="0"/>
              <a:t>.</a:t>
            </a:r>
          </a:p>
          <a:p>
            <a:endParaRPr lang="en-GB" baseline="0" dirty="0" smtClean="0"/>
          </a:p>
          <a:p>
            <a:r>
              <a:rPr lang="en-GB" baseline="0" dirty="0" smtClean="0"/>
              <a:t>SOM – sediment organic matter – goo</a:t>
            </a:r>
          </a:p>
          <a:p>
            <a:endParaRPr lang="en-GB" baseline="0" dirty="0" smtClean="0"/>
          </a:p>
          <a:p>
            <a:r>
              <a:rPr lang="en-GB" baseline="0" dirty="0" smtClean="0"/>
              <a:t>Benthic – lowest level of a body of water</a:t>
            </a:r>
          </a:p>
          <a:p>
            <a:endParaRPr lang="en-GB" baseline="0" dirty="0" smtClean="0"/>
          </a:p>
          <a:p>
            <a:r>
              <a:rPr lang="en-GB" baseline="0" dirty="0" smtClean="0"/>
              <a:t>Macro benthos – organisms living at the bottom of a water column, visible to the naked eye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27</a:t>
            </a:fld>
            <a:endParaRPr lang="en-GB"/>
          </a:p>
        </p:txBody>
      </p:sp>
    </p:spTree>
    <p:extLst>
      <p:ext uri="{BB962C8B-B14F-4D97-AF65-F5344CB8AC3E}">
        <p14:creationId xmlns:p14="http://schemas.microsoft.com/office/powerpoint/2010/main" val="11630640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10% law of biomass transfer efficiency: Lindeman, RL (1942). "The trophic-dynamic aspect of ecology". Ecology. 23 (4): 399–418. doi:10.2307/1930126</a:t>
            </a:r>
          </a:p>
          <a:p>
            <a:endParaRPr lang="en-GB" dirty="0" smtClean="0"/>
          </a:p>
          <a:p>
            <a:r>
              <a:rPr lang="en-GB" dirty="0" smtClean="0"/>
              <a:t>Losses – heat, wastes, death, decomposition</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28</a:t>
            </a:fld>
            <a:endParaRPr lang="en-GB"/>
          </a:p>
        </p:txBody>
      </p:sp>
    </p:spTree>
    <p:extLst>
      <p:ext uri="{BB962C8B-B14F-4D97-AF65-F5344CB8AC3E}">
        <p14:creationId xmlns:p14="http://schemas.microsoft.com/office/powerpoint/2010/main" val="18793844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average, plant gross primary production on earth is about 5.83 x 106 </a:t>
            </a:r>
            <a:r>
              <a:rPr lang="en-GB" dirty="0" err="1" smtClean="0"/>
              <a:t>cal</a:t>
            </a:r>
            <a:r>
              <a:rPr lang="en-GB" dirty="0" smtClean="0"/>
              <a:t> m-2 yr-1. This is about 0.06% of the amount of solar energy falling per square meter on the outer edge of the earth's atmosphere per year (defined as the solar constant and equal to 1.05 x 1010 </a:t>
            </a:r>
            <a:r>
              <a:rPr lang="en-GB" dirty="0" err="1" smtClean="0"/>
              <a:t>cal</a:t>
            </a:r>
            <a:r>
              <a:rPr lang="en-GB" dirty="0" smtClean="0"/>
              <a:t> m-2 yr-1). After the costs of respiration, plant net primary production is reduced to 4.95 x 106 </a:t>
            </a:r>
            <a:r>
              <a:rPr lang="en-GB" dirty="0" err="1" smtClean="0"/>
              <a:t>cal</a:t>
            </a:r>
            <a:r>
              <a:rPr lang="en-GB" dirty="0" smtClean="0"/>
              <a:t> m-2 </a:t>
            </a:r>
            <a:r>
              <a:rPr lang="en-GB" dirty="0" err="1" smtClean="0"/>
              <a:t>yr</a:t>
            </a:r>
            <a:r>
              <a:rPr lang="en-GB" dirty="0" smtClean="0"/>
              <a:t>- 1, or about 0.05% of the solar constant. Note that this is the "average" efficiency, and in land plants this value can reach ~2-3% and in aquatic systems this value can reach ~1%. This relatively low efficiency of conversion of solar energy into energy in carbon compounds sets the overall amount of energy available to heterotrophs at all other trophic levels.</a:t>
            </a:r>
          </a:p>
          <a:p>
            <a:endParaRPr lang="en-GB" dirty="0" smtClean="0"/>
          </a:p>
          <a:p>
            <a:endParaRPr lang="en-GB" dirty="0" smtClean="0"/>
          </a:p>
          <a:p>
            <a:r>
              <a:rPr lang="en-GB" dirty="0" smtClean="0"/>
              <a:t>Study:</a:t>
            </a:r>
          </a:p>
          <a:p>
            <a:r>
              <a:rPr lang="en-GB" dirty="0" smtClean="0"/>
              <a:t>GPP/NPP</a:t>
            </a:r>
            <a:r>
              <a:rPr lang="en-GB" baseline="0" dirty="0" smtClean="0"/>
              <a:t> - http://resources.hwb.wales.gov.uk/VTC/env-sci/w23_id_resp_npp.htm</a:t>
            </a:r>
          </a:p>
          <a:p>
            <a:endParaRPr lang="en-GB" baseline="0" dirty="0" smtClean="0"/>
          </a:p>
          <a:p>
            <a:r>
              <a:rPr lang="en-GB" baseline="0" dirty="0" smtClean="0"/>
              <a:t>Further study</a:t>
            </a:r>
          </a:p>
          <a:p>
            <a:r>
              <a:rPr lang="en-GB" baseline="0" dirty="0" smtClean="0"/>
              <a:t>https://www.globalchange.umich.edu/globalchange1/current/lectures/kling/energyflow/energyflow.html</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30</a:t>
            </a:fld>
            <a:endParaRPr lang="en-GB"/>
          </a:p>
        </p:txBody>
      </p:sp>
    </p:spTree>
    <p:extLst>
      <p:ext uri="{BB962C8B-B14F-4D97-AF65-F5344CB8AC3E}">
        <p14:creationId xmlns:p14="http://schemas.microsoft.com/office/powerpoint/2010/main" val="42518678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3"/>
              </a:rPr>
              <a:t>https://youtu.be/0hAiaQGHOQI</a:t>
            </a:r>
            <a:r>
              <a:rPr lang="en-GB" dirty="0" smtClean="0"/>
              <a:t> </a:t>
            </a:r>
          </a:p>
          <a:p>
            <a:endParaRPr lang="en-GB" dirty="0" smtClean="0"/>
          </a:p>
          <a:p>
            <a:r>
              <a:rPr lang="en-GB" dirty="0" smtClean="0"/>
              <a:t>This image shows production at seasonal best with the northern hemisphere in full bloom.</a:t>
            </a:r>
            <a:r>
              <a:rPr lang="en-GB" baseline="0" dirty="0" smtClean="0"/>
              <a:t> Only in the dark green areas do we get relatively constant productivity all year.</a:t>
            </a:r>
          </a:p>
          <a:p>
            <a:endParaRPr lang="en-GB" baseline="0" dirty="0" smtClean="0"/>
          </a:p>
          <a:p>
            <a:r>
              <a:rPr lang="en-GB" baseline="0" dirty="0" smtClean="0"/>
              <a:t>NPP desert - &lt;50g/m2; rain forest &gt;2500g/m2. Anyone visited highly productive parts of the world? </a:t>
            </a:r>
          </a:p>
          <a:p>
            <a:endParaRPr lang="en-GB" baseline="0" dirty="0" smtClean="0"/>
          </a:p>
          <a:p>
            <a:r>
              <a:rPr lang="en-GB" baseline="0" dirty="0" smtClean="0"/>
              <a:t>Relate Ghana.</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31</a:t>
            </a:fld>
            <a:endParaRPr lang="en-GB"/>
          </a:p>
        </p:txBody>
      </p:sp>
    </p:spTree>
    <p:extLst>
      <p:ext uri="{BB962C8B-B14F-4D97-AF65-F5344CB8AC3E}">
        <p14:creationId xmlns:p14="http://schemas.microsoft.com/office/powerpoint/2010/main" val="38182281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Survival times</a:t>
            </a:r>
          </a:p>
          <a:p>
            <a:r>
              <a:rPr lang="en-GB" dirty="0" smtClean="0"/>
              <a:t>Food? 50 days</a:t>
            </a:r>
          </a:p>
          <a:p>
            <a:r>
              <a:rPr lang="en-GB" dirty="0" smtClean="0"/>
              <a:t>Water? 5 days</a:t>
            </a:r>
          </a:p>
          <a:p>
            <a:r>
              <a:rPr lang="en-GB" dirty="0" smtClean="0"/>
              <a:t>Air? 5 minutes</a:t>
            </a:r>
          </a:p>
          <a:p>
            <a:endParaRPr lang="en-GB" dirty="0" smtClean="0"/>
          </a:p>
          <a:p>
            <a:r>
              <a:rPr lang="en-GB" dirty="0" smtClean="0"/>
              <a:t>Capital is valued, protected and prioritised. But all capital is built on ecosystem services. Why do we not value ecosystems? If we did, we might protect them properly.</a:t>
            </a:r>
          </a:p>
          <a:p>
            <a:endParaRPr lang="en-GB" dirty="0" smtClean="0"/>
          </a:p>
          <a:p>
            <a:r>
              <a:rPr lang="en-GB" dirty="0" smtClean="0"/>
              <a:t>Study:</a:t>
            </a:r>
          </a:p>
          <a:p>
            <a:r>
              <a:rPr lang="en-GB" dirty="0" smtClean="0"/>
              <a:t>https://www.forumforthefuture.org/the-five-capitals</a:t>
            </a:r>
          </a:p>
          <a:p>
            <a:endParaRPr lang="en-GB" dirty="0" smtClean="0"/>
          </a:p>
          <a:p>
            <a:r>
              <a:rPr lang="en-GB" dirty="0" smtClean="0"/>
              <a:t>Further study:</a:t>
            </a:r>
          </a:p>
          <a:p>
            <a:r>
              <a:rPr lang="en-GB" dirty="0" smtClean="0"/>
              <a:t>http://uknea.unep-wcmc.org/</a:t>
            </a:r>
          </a:p>
          <a:p>
            <a:r>
              <a:rPr lang="en-GB" dirty="0" smtClean="0"/>
              <a:t>https://www.ons.gov.uk/economy/environmentalaccounts/bulletins/uknaturalcapitalaccounts/2021</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32</a:t>
            </a:fld>
            <a:endParaRPr lang="en-GB"/>
          </a:p>
        </p:txBody>
      </p:sp>
    </p:spTree>
    <p:extLst>
      <p:ext uri="{BB962C8B-B14F-4D97-AF65-F5344CB8AC3E}">
        <p14:creationId xmlns:p14="http://schemas.microsoft.com/office/powerpoint/2010/main" val="8182805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33</a:t>
            </a:fld>
            <a:endParaRPr lang="en-GB"/>
          </a:p>
        </p:txBody>
      </p:sp>
    </p:spTree>
    <p:extLst>
      <p:ext uri="{BB962C8B-B14F-4D97-AF65-F5344CB8AC3E}">
        <p14:creationId xmlns:p14="http://schemas.microsoft.com/office/powerpoint/2010/main" val="27535287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Ecosystem</a:t>
            </a:r>
            <a:r>
              <a:rPr lang="en-GB" baseline="0" dirty="0" smtClean="0"/>
              <a:t> services are defined as provisioning, cultural and regulating. In 2019, the stock of the aspects of UK natural capital we can currently value was estimated to be worth £1.2 trillion</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34</a:t>
            </a:fld>
            <a:endParaRPr lang="en-GB"/>
          </a:p>
        </p:txBody>
      </p:sp>
    </p:spTree>
    <p:extLst>
      <p:ext uri="{BB962C8B-B14F-4D97-AF65-F5344CB8AC3E}">
        <p14:creationId xmlns:p14="http://schemas.microsoft.com/office/powerpoint/2010/main" val="1837868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Gamete – </a:t>
            </a:r>
            <a:r>
              <a:rPr lang="en-GB" smtClean="0"/>
              <a:t>reproductive cell </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35</a:t>
            </a:fld>
            <a:endParaRPr lang="en-GB"/>
          </a:p>
        </p:txBody>
      </p:sp>
    </p:spTree>
    <p:extLst>
      <p:ext uri="{BB962C8B-B14F-4D97-AF65-F5344CB8AC3E}">
        <p14:creationId xmlns:p14="http://schemas.microsoft.com/office/powerpoint/2010/main" val="25465116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Voluntary</a:t>
            </a:r>
            <a:r>
              <a:rPr lang="en-GB" baseline="0" dirty="0" smtClean="0"/>
              <a:t> assignment. Personal feedback given.</a:t>
            </a:r>
          </a:p>
          <a:p>
            <a:endParaRPr lang="en-GB" baseline="0" dirty="0" smtClean="0"/>
          </a:p>
          <a:p>
            <a:r>
              <a:rPr lang="en-GB" baseline="0" dirty="0" smtClean="0"/>
              <a:t>Develop this as a paper.</a:t>
            </a:r>
          </a:p>
          <a:p>
            <a:endParaRPr lang="en-GB" baseline="0" dirty="0" smtClean="0"/>
          </a:p>
          <a:p>
            <a:r>
              <a:rPr lang="en-GB" baseline="0" dirty="0" smtClean="0"/>
              <a:t>Your thoughts, your objectives, your data. Use academic or professional material to reference your review of this special place, how to value it, how to improve it. Use general material to add richness and imagery. Use music, </a:t>
            </a:r>
            <a:r>
              <a:rPr lang="en-GB" baseline="0" smtClean="0"/>
              <a:t>personal recordings.</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36</a:t>
            </a:fld>
            <a:endParaRPr lang="en-GB"/>
          </a:p>
        </p:txBody>
      </p:sp>
    </p:spTree>
    <p:extLst>
      <p:ext uri="{BB962C8B-B14F-4D97-AF65-F5344CB8AC3E}">
        <p14:creationId xmlns:p14="http://schemas.microsoft.com/office/powerpoint/2010/main" val="4109497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767508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118644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848399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834986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009079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33479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623822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848484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492314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787679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13/01/2022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540572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4254625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584048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6CB52A8-8CA6-4D1A-85E1-DB5A86FFDE01}"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988329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6CB52A8-8CA6-4D1A-85E1-DB5A86FFDE01}"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177602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6CB52A8-8CA6-4D1A-85E1-DB5A86FFDE01}" type="datetimeFigureOut">
              <a:rPr lang="en-GB" smtClean="0"/>
              <a:t>13/01/2022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5797597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6CB52A8-8CA6-4D1A-85E1-DB5A86FFDE01}" type="datetimeFigureOut">
              <a:rPr lang="en-GB" smtClean="0"/>
              <a:t>13/01/2022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9055333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CB52A8-8CA6-4D1A-85E1-DB5A86FFDE01}" type="datetimeFigureOut">
              <a:rPr lang="en-GB" smtClean="0"/>
              <a:t>13/01/2022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031537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CB52A8-8CA6-4D1A-85E1-DB5A86FFDE01}"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41002227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CB52A8-8CA6-4D1A-85E1-DB5A86FFDE01}" type="datetimeFigureOut">
              <a:rPr lang="en-GB" smtClean="0"/>
              <a:t>13/01/2022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3511047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3276605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13/01/2022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30764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7704" y="260648"/>
            <a:ext cx="678944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323528" y="260648"/>
            <a:ext cx="142875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225816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CB52A8-8CA6-4D1A-85E1-DB5A86FFDE01}" type="datetimeFigureOut">
              <a:rPr lang="en-GB" smtClean="0"/>
              <a:t>13/01/2022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745F3C-6A06-457B-B7AA-D438952A0A87}" type="slidenum">
              <a:rPr lang="en-GB" smtClean="0"/>
              <a:t>‹#›</a:t>
            </a:fld>
            <a:endParaRPr lang="en-GB"/>
          </a:p>
        </p:txBody>
      </p:sp>
    </p:spTree>
    <p:extLst>
      <p:ext uri="{BB962C8B-B14F-4D97-AF65-F5344CB8AC3E}">
        <p14:creationId xmlns:p14="http://schemas.microsoft.com/office/powerpoint/2010/main" val="26320964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ECO-SYSTEMS, BIOMES and HABITATS</a:t>
            </a:r>
            <a:endParaRPr lang="en-GB" dirty="0"/>
          </a:p>
        </p:txBody>
      </p:sp>
      <p:sp>
        <p:nvSpPr>
          <p:cNvPr id="3" name="Subtitle 2"/>
          <p:cNvSpPr>
            <a:spLocks noGrp="1"/>
          </p:cNvSpPr>
          <p:nvPr>
            <p:ph type="subTitle" idx="1"/>
          </p:nvPr>
        </p:nvSpPr>
        <p:spPr/>
        <p:txBody>
          <a:bodyPr/>
          <a:lstStyle/>
          <a:p>
            <a:r>
              <a:rPr lang="en-GB" dirty="0" smtClean="0"/>
              <a:t>The way in which we characterise our home – Planet Earth</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6237312"/>
            <a:ext cx="2133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4"/>
          <p:cNvSpPr>
            <a:spLocks noGrp="1"/>
          </p:cNvSpPr>
          <p:nvPr>
            <p:ph type="ftr" sz="quarter" idx="4294967295"/>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t>Environment, Sustainability and Climate Change (BSc, HND, HNC)</a:t>
            </a:r>
            <a:endParaRPr lang="en-GB" dirty="0"/>
          </a:p>
        </p:txBody>
      </p:sp>
      <p:sp>
        <p:nvSpPr>
          <p:cNvPr id="7" name="Slide Number Placeholder 5"/>
          <p:cNvSpPr>
            <a:spLocks noGrp="1"/>
          </p:cNvSpPr>
          <p:nvPr>
            <p:ph type="sldNum" sz="quarter" idx="4294967295"/>
          </p:nvPr>
        </p:nvSpPr>
        <p:spPr>
          <a:xfrm>
            <a:off x="6372200" y="6381328"/>
            <a:ext cx="238660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t>Biodiversity and Eco-System Services</a:t>
            </a:r>
            <a:endParaRPr lang="en-GB" dirty="0"/>
          </a:p>
        </p:txBody>
      </p:sp>
    </p:spTree>
    <p:extLst>
      <p:ext uri="{BB962C8B-B14F-4D97-AF65-F5344CB8AC3E}">
        <p14:creationId xmlns:p14="http://schemas.microsoft.com/office/powerpoint/2010/main" val="8888946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49796"/>
            <a:ext cx="9143999" cy="680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8135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Introduction</a:t>
            </a:r>
          </a:p>
          <a:p>
            <a:r>
              <a:rPr lang="en-GB" dirty="0" smtClean="0"/>
              <a:t>Community Structures</a:t>
            </a:r>
          </a:p>
          <a:p>
            <a:r>
              <a:rPr lang="en-GB" dirty="0" smtClean="0"/>
              <a:t>Succession</a:t>
            </a:r>
            <a:endParaRPr lang="en-GB" dirty="0"/>
          </a:p>
          <a:p>
            <a:r>
              <a:rPr lang="en-GB" dirty="0" smtClean="0"/>
              <a:t>Habitat</a:t>
            </a:r>
          </a:p>
          <a:p>
            <a:r>
              <a:rPr lang="en-GB" dirty="0" smtClean="0"/>
              <a:t>Ecosystems</a:t>
            </a:r>
          </a:p>
          <a:p>
            <a:r>
              <a:rPr lang="en-GB" dirty="0" smtClean="0"/>
              <a:t>Biomes</a:t>
            </a:r>
          </a:p>
          <a:p>
            <a:r>
              <a:rPr lang="en-GB" dirty="0" smtClean="0"/>
              <a:t>Food Webs</a:t>
            </a:r>
          </a:p>
          <a:p>
            <a:r>
              <a:rPr lang="en-GB" dirty="0" smtClean="0"/>
              <a:t>Ecosystem services</a:t>
            </a:r>
          </a:p>
          <a:p>
            <a:r>
              <a:rPr lang="en-GB" dirty="0" smtClean="0"/>
              <a:t>Post Lecture</a:t>
            </a:r>
            <a:endParaRPr lang="en-GB" dirty="0"/>
          </a:p>
        </p:txBody>
      </p:sp>
    </p:spTree>
    <p:extLst>
      <p:ext uri="{BB962C8B-B14F-4D97-AF65-F5344CB8AC3E}">
        <p14:creationId xmlns:p14="http://schemas.microsoft.com/office/powerpoint/2010/main" val="28451090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457200" y="1412776"/>
            <a:ext cx="8229600" cy="4713387"/>
          </a:xfrm>
        </p:spPr>
        <p:txBody>
          <a:bodyPr>
            <a:normAutofit fontScale="92500" lnSpcReduction="20000"/>
          </a:bodyPr>
          <a:lstStyle/>
          <a:p>
            <a:pPr marL="0" indent="0">
              <a:buNone/>
            </a:pPr>
            <a:r>
              <a:rPr lang="en-GB" dirty="0" smtClean="0"/>
              <a:t>Definitions:</a:t>
            </a:r>
          </a:p>
          <a:p>
            <a:pPr marL="0" indent="0">
              <a:buNone/>
            </a:pPr>
            <a:r>
              <a:rPr lang="en-GB" dirty="0" smtClean="0"/>
              <a:t>Population: total count of a species in an area</a:t>
            </a:r>
          </a:p>
          <a:p>
            <a:pPr marL="0" indent="0">
              <a:buNone/>
            </a:pPr>
            <a:r>
              <a:rPr lang="en-GB" dirty="0" smtClean="0"/>
              <a:t>Community: total count of each and all species in an area</a:t>
            </a:r>
          </a:p>
          <a:p>
            <a:pPr marL="0" indent="0">
              <a:buNone/>
            </a:pPr>
            <a:r>
              <a:rPr lang="en-GB" dirty="0" smtClean="0"/>
              <a:t>Habitat: natural home of specific species</a:t>
            </a:r>
          </a:p>
          <a:p>
            <a:pPr marL="0" indent="0">
              <a:buNone/>
            </a:pPr>
            <a:r>
              <a:rPr lang="en-GB" dirty="0" smtClean="0"/>
              <a:t>Ecosystem:  Biotic (living) and abiotic (non-living) communities and physical components in an area. The interactions between complete the ecosystem</a:t>
            </a:r>
          </a:p>
          <a:p>
            <a:pPr marL="0" indent="0">
              <a:buNone/>
            </a:pPr>
            <a:r>
              <a:rPr lang="en-GB" dirty="0" smtClean="0"/>
              <a:t>Biome: Classification of ecosystems over a large area, distinct to other amalgamated ecosystems around the globe.</a:t>
            </a:r>
            <a:endParaRPr lang="en-GB" dirty="0"/>
          </a:p>
        </p:txBody>
      </p:sp>
    </p:spTree>
    <p:extLst>
      <p:ext uri="{BB962C8B-B14F-4D97-AF65-F5344CB8AC3E}">
        <p14:creationId xmlns:p14="http://schemas.microsoft.com/office/powerpoint/2010/main" val="22876895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STRUCTURES</a:t>
            </a:r>
            <a:endParaRPr lang="en-GB" dirty="0"/>
          </a:p>
        </p:txBody>
      </p:sp>
      <p:sp>
        <p:nvSpPr>
          <p:cNvPr id="3" name="Content Placeholder 2"/>
          <p:cNvSpPr>
            <a:spLocks noGrp="1"/>
          </p:cNvSpPr>
          <p:nvPr>
            <p:ph idx="1"/>
          </p:nvPr>
        </p:nvSpPr>
        <p:spPr/>
        <p:txBody>
          <a:bodyPr>
            <a:normAutofit lnSpcReduction="10000"/>
          </a:bodyPr>
          <a:lstStyle/>
          <a:p>
            <a:r>
              <a:rPr lang="en-GB" dirty="0" smtClean="0"/>
              <a:t>The community structure relates to composition, abundance and interactions at different trophic levels</a:t>
            </a:r>
          </a:p>
          <a:p>
            <a:r>
              <a:rPr lang="en-GB" dirty="0"/>
              <a:t>F</a:t>
            </a:r>
            <a:r>
              <a:rPr lang="en-GB" dirty="0" smtClean="0"/>
              <a:t>actors such as climate, height, geography, remoteness, invasive species impact, disturbance all </a:t>
            </a:r>
            <a:r>
              <a:rPr lang="en-GB" dirty="0" err="1" smtClean="0"/>
              <a:t>imapct</a:t>
            </a:r>
            <a:endParaRPr lang="en-GB" dirty="0" smtClean="0"/>
          </a:p>
          <a:p>
            <a:r>
              <a:rPr lang="en-GB" dirty="0" smtClean="0"/>
              <a:t>Environmental heterogeneity (diversity) provides a diverse rich environment</a:t>
            </a:r>
          </a:p>
          <a:p>
            <a:r>
              <a:rPr lang="en-GB" dirty="0" smtClean="0"/>
              <a:t>Species rich – quantity</a:t>
            </a:r>
          </a:p>
          <a:p>
            <a:endParaRPr lang="en-GB" dirty="0"/>
          </a:p>
        </p:txBody>
      </p:sp>
    </p:spTree>
    <p:extLst>
      <p:ext uri="{BB962C8B-B14F-4D97-AF65-F5344CB8AC3E}">
        <p14:creationId xmlns:p14="http://schemas.microsoft.com/office/powerpoint/2010/main" val="18097918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784840"/>
            <a:ext cx="8568952" cy="5940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24815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COMMUNITY FOUNDATION AND KEYSTONE SPECIES</a:t>
            </a:r>
            <a:endParaRPr lang="en-GB" dirty="0"/>
          </a:p>
        </p:txBody>
      </p:sp>
      <p:sp>
        <p:nvSpPr>
          <p:cNvPr id="3" name="Content Placeholder 2"/>
          <p:cNvSpPr>
            <a:spLocks noGrp="1"/>
          </p:cNvSpPr>
          <p:nvPr>
            <p:ph idx="1"/>
          </p:nvPr>
        </p:nvSpPr>
        <p:spPr/>
        <p:txBody>
          <a:bodyPr/>
          <a:lstStyle/>
          <a:p>
            <a:r>
              <a:rPr lang="en-GB" dirty="0" smtClean="0"/>
              <a:t>Foundation species – has a significant effect on the ecosystem, modifying it in ways that enable other species to flourish.</a:t>
            </a:r>
          </a:p>
          <a:p>
            <a:r>
              <a:rPr lang="en-GB" dirty="0"/>
              <a:t>Keystone species - species that influence ecosystems more than their abundance would suggest </a:t>
            </a:r>
          </a:p>
        </p:txBody>
      </p:sp>
    </p:spTree>
    <p:extLst>
      <p:ext uri="{BB962C8B-B14F-4D97-AF65-F5344CB8AC3E}">
        <p14:creationId xmlns:p14="http://schemas.microsoft.com/office/powerpoint/2010/main" val="9361162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59651"/>
            <a:ext cx="6336704" cy="29625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8680" y="3288166"/>
            <a:ext cx="8458419" cy="35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5702" y="2996953"/>
            <a:ext cx="4718298" cy="38545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6902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CLIMAX COMMUNITY</a:t>
            </a:r>
            <a:endParaRPr lang="en-GB" dirty="0"/>
          </a:p>
        </p:txBody>
      </p:sp>
      <p:sp>
        <p:nvSpPr>
          <p:cNvPr id="3" name="Content Placeholder 2"/>
          <p:cNvSpPr>
            <a:spLocks noGrp="1"/>
          </p:cNvSpPr>
          <p:nvPr>
            <p:ph idx="1"/>
          </p:nvPr>
        </p:nvSpPr>
        <p:spPr/>
        <p:txBody>
          <a:bodyPr>
            <a:normAutofit fontScale="92500"/>
          </a:bodyPr>
          <a:lstStyle/>
          <a:p>
            <a:r>
              <a:rPr lang="en-GB" dirty="0" smtClean="0"/>
              <a:t>Temperature, water, geography are the main determinants of a community. A community in equilibrium is known as a ‘Climax Community’.</a:t>
            </a:r>
          </a:p>
          <a:p>
            <a:r>
              <a:rPr lang="en-GB" dirty="0" smtClean="0"/>
              <a:t>However changes occur – natural / anthropogenic – these can change the community dramatically.</a:t>
            </a:r>
          </a:p>
          <a:p>
            <a:r>
              <a:rPr lang="en-GB" dirty="0" smtClean="0"/>
              <a:t>Deforestation – fire or anthropogenic</a:t>
            </a:r>
          </a:p>
          <a:p>
            <a:r>
              <a:rPr lang="en-GB" dirty="0" smtClean="0"/>
              <a:t>The defining characteristics want to return that land to forest. This process is called Succession</a:t>
            </a:r>
            <a:endParaRPr lang="en-GB" dirty="0"/>
          </a:p>
        </p:txBody>
      </p:sp>
    </p:spTree>
    <p:extLst>
      <p:ext uri="{BB962C8B-B14F-4D97-AF65-F5344CB8AC3E}">
        <p14:creationId xmlns:p14="http://schemas.microsoft.com/office/powerpoint/2010/main" val="30897541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SUCCESSION</a:t>
            </a:r>
            <a:endParaRPr lang="en-GB" dirty="0"/>
          </a:p>
        </p:txBody>
      </p:sp>
      <p:pic>
        <p:nvPicPr>
          <p:cNvPr id="1024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2863" y="1196752"/>
            <a:ext cx="8848191" cy="4536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58189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SUCCESSION</a:t>
            </a:r>
            <a:endParaRPr lang="en-GB" dirty="0"/>
          </a:p>
        </p:txBody>
      </p:sp>
      <p:sp>
        <p:nvSpPr>
          <p:cNvPr id="3" name="Content Placeholder 2"/>
          <p:cNvSpPr>
            <a:spLocks noGrp="1"/>
          </p:cNvSpPr>
          <p:nvPr>
            <p:ph idx="1"/>
          </p:nvPr>
        </p:nvSpPr>
        <p:spPr/>
        <p:txBody>
          <a:bodyPr/>
          <a:lstStyle/>
          <a:p>
            <a:r>
              <a:rPr lang="en-GB" dirty="0" smtClean="0"/>
              <a:t>PRIMARY SUCCESSION– we don’t get to see this often – first colonisation of bare rock.</a:t>
            </a:r>
          </a:p>
          <a:p>
            <a:r>
              <a:rPr lang="en-GB" dirty="0" smtClean="0"/>
              <a:t>Volcanic rock</a:t>
            </a:r>
          </a:p>
          <a:p>
            <a:r>
              <a:rPr lang="en-GB" dirty="0" smtClean="0"/>
              <a:t>Newly formed land</a:t>
            </a:r>
            <a:endParaRPr lang="en-GB" dirty="0"/>
          </a:p>
        </p:txBody>
      </p:sp>
    </p:spTree>
    <p:extLst>
      <p:ext uri="{BB962C8B-B14F-4D97-AF65-F5344CB8AC3E}">
        <p14:creationId xmlns:p14="http://schemas.microsoft.com/office/powerpoint/2010/main" val="13509342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75" y="990600"/>
            <a:ext cx="8756650" cy="487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94031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925" y="1054100"/>
            <a:ext cx="8566150" cy="474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21719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700" y="996950"/>
            <a:ext cx="8610600" cy="486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53680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 y="1063625"/>
            <a:ext cx="8439150" cy="4730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86713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4857403"/>
          </a:xfrm>
        </p:spPr>
        <p:txBody>
          <a:bodyPr/>
          <a:lstStyle/>
          <a:p>
            <a:pPr marL="0" indent="0">
              <a:buNone/>
            </a:pPr>
            <a:r>
              <a:rPr lang="en-GB" dirty="0"/>
              <a:t>https://www.icelandreview.com/news/steady-growth-on-surtsey-island/</a:t>
            </a:r>
            <a:endParaRPr lang="en-GB" dirty="0"/>
          </a:p>
        </p:txBody>
      </p:sp>
    </p:spTree>
    <p:extLst>
      <p:ext uri="{BB962C8B-B14F-4D97-AF65-F5344CB8AC3E}">
        <p14:creationId xmlns:p14="http://schemas.microsoft.com/office/powerpoint/2010/main" val="8577402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HABITATS</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6074" y="1340768"/>
            <a:ext cx="9043155" cy="5517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072353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HABITATS</a:t>
            </a:r>
            <a:endParaRPr lang="en-GB" dirty="0"/>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7504" y="1178723"/>
            <a:ext cx="9036496" cy="570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4059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ECOSYSTEM</a:t>
            </a:r>
            <a:endParaRPr lang="en-GB" dirty="0"/>
          </a:p>
        </p:txBody>
      </p:sp>
      <p:sp>
        <p:nvSpPr>
          <p:cNvPr id="3" name="Content Placeholder 2"/>
          <p:cNvSpPr>
            <a:spLocks noGrp="1"/>
          </p:cNvSpPr>
          <p:nvPr>
            <p:ph idx="1"/>
          </p:nvPr>
        </p:nvSpPr>
        <p:spPr/>
        <p:txBody>
          <a:bodyPr/>
          <a:lstStyle/>
          <a:p>
            <a:pPr marL="0" indent="0">
              <a:buNone/>
            </a:pPr>
            <a:r>
              <a:rPr lang="en-GB" dirty="0"/>
              <a:t>biological community of interacting organisms and their physical </a:t>
            </a:r>
            <a:r>
              <a:rPr lang="en-GB" dirty="0" smtClean="0"/>
              <a:t>environment</a:t>
            </a:r>
          </a:p>
          <a:p>
            <a:pPr marL="0" indent="0">
              <a:buNone/>
            </a:pPr>
            <a:endParaRPr lang="en-GB" dirty="0"/>
          </a:p>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1" y="2636912"/>
            <a:ext cx="8712968" cy="4193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70001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24744"/>
            <a:ext cx="3024336" cy="1143000"/>
          </a:xfrm>
        </p:spPr>
        <p:txBody>
          <a:bodyPr>
            <a:normAutofit fontScale="90000"/>
          </a:bodyPr>
          <a:lstStyle/>
          <a:p>
            <a:r>
              <a:rPr lang="en-GB" dirty="0" smtClean="0"/>
              <a:t>UK </a:t>
            </a:r>
            <a:br>
              <a:rPr lang="en-GB" dirty="0" smtClean="0"/>
            </a:br>
            <a:r>
              <a:rPr lang="en-GB" dirty="0" smtClean="0"/>
              <a:t>ECOSYSTEMS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3930" y="50221"/>
            <a:ext cx="5400070" cy="67917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51568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ECOSYSTEMS</a:t>
            </a:r>
            <a:endParaRPr lang="en-GB" dirty="0"/>
          </a:p>
        </p:txBody>
      </p:sp>
      <p:sp>
        <p:nvSpPr>
          <p:cNvPr id="3" name="Content Placeholder 2"/>
          <p:cNvSpPr>
            <a:spLocks noGrp="1"/>
          </p:cNvSpPr>
          <p:nvPr>
            <p:ph idx="1"/>
          </p:nvPr>
        </p:nvSpPr>
        <p:spPr/>
        <p:txBody>
          <a:bodyPr>
            <a:normAutofit fontScale="92500" lnSpcReduction="20000"/>
          </a:bodyPr>
          <a:lstStyle/>
          <a:p>
            <a:r>
              <a:rPr lang="en-GB" dirty="0"/>
              <a:t>systems </a:t>
            </a:r>
            <a:r>
              <a:rPr lang="en-GB" dirty="0" smtClean="0"/>
              <a:t>defined by types </a:t>
            </a:r>
            <a:r>
              <a:rPr lang="en-GB" dirty="0"/>
              <a:t>of energy and matter they contain </a:t>
            </a:r>
            <a:r>
              <a:rPr lang="en-GB" dirty="0" smtClean="0"/>
              <a:t>and how they move</a:t>
            </a:r>
          </a:p>
          <a:p>
            <a:r>
              <a:rPr lang="en-GB" dirty="0" smtClean="0"/>
              <a:t>energy </a:t>
            </a:r>
            <a:r>
              <a:rPr lang="en-GB" dirty="0"/>
              <a:t>and matter are conserved within a </a:t>
            </a:r>
            <a:r>
              <a:rPr lang="en-GB" dirty="0" smtClean="0"/>
              <a:t>system – can change but cannot be created / destroyed</a:t>
            </a:r>
          </a:p>
          <a:p>
            <a:pPr marL="0" indent="0">
              <a:buNone/>
            </a:pPr>
            <a:endParaRPr lang="en-GB" dirty="0"/>
          </a:p>
          <a:p>
            <a:pPr marL="0" indent="0">
              <a:buNone/>
            </a:pPr>
            <a:r>
              <a:rPr lang="en-GB" dirty="0" smtClean="0"/>
              <a:t>Eco-system interactions, energy and matter, create the eco-system services that sustain life. Human intervention often leads to adverse impacts.</a:t>
            </a:r>
          </a:p>
          <a:p>
            <a:pPr marL="0" indent="0">
              <a:buNone/>
            </a:pPr>
            <a:endParaRPr lang="en-GB" dirty="0"/>
          </a:p>
          <a:p>
            <a:pPr marL="0" indent="0">
              <a:buNone/>
            </a:pPr>
            <a:r>
              <a:rPr lang="en-GB" dirty="0" smtClean="0"/>
              <a:t>Discussion – intervention / management / </a:t>
            </a:r>
            <a:r>
              <a:rPr lang="en-GB" dirty="0" err="1" smtClean="0"/>
              <a:t>rewild</a:t>
            </a:r>
            <a:endParaRPr lang="en-GB" dirty="0" smtClean="0"/>
          </a:p>
        </p:txBody>
      </p:sp>
    </p:spTree>
    <p:extLst>
      <p:ext uri="{BB962C8B-B14F-4D97-AF65-F5344CB8AC3E}">
        <p14:creationId xmlns:p14="http://schemas.microsoft.com/office/powerpoint/2010/main" val="21923734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ECOSYSTEMS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Energy flows, matter changes and recycles, populations, habitats ebb and flow creating an equilibrium over time.</a:t>
            </a:r>
          </a:p>
          <a:p>
            <a:r>
              <a:rPr lang="en-GB" dirty="0" smtClean="0"/>
              <a:t>Disturbance – natural / anthropogenic</a:t>
            </a:r>
          </a:p>
          <a:p>
            <a:r>
              <a:rPr lang="en-GB" dirty="0" smtClean="0"/>
              <a:t>An ecosystem faced with disturbance yet retains equilibrium has ‘resistance’. </a:t>
            </a:r>
          </a:p>
          <a:p>
            <a:r>
              <a:rPr lang="en-GB" dirty="0" smtClean="0"/>
              <a:t>An ecosystem that can recover from disturbance has ‘resilience’.</a:t>
            </a:r>
          </a:p>
          <a:p>
            <a:r>
              <a:rPr lang="en-GB" dirty="0" smtClean="0"/>
              <a:t>Some ecosystems will change in the face of disturbance and has ‘adaptive capability’ and ‘ecosystem-based adaptation’ harnesses that capability.</a:t>
            </a:r>
            <a:endParaRPr lang="en-GB" dirty="0"/>
          </a:p>
        </p:txBody>
      </p:sp>
    </p:spTree>
    <p:extLst>
      <p:ext uri="{BB962C8B-B14F-4D97-AF65-F5344CB8AC3E}">
        <p14:creationId xmlns:p14="http://schemas.microsoft.com/office/powerpoint/2010/main" val="101710953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BIOMES</a:t>
            </a:r>
            <a:endParaRPr lang="en-GB" dirty="0"/>
          </a:p>
        </p:txBody>
      </p:sp>
      <p:sp>
        <p:nvSpPr>
          <p:cNvPr id="3" name="Content Placeholder 2"/>
          <p:cNvSpPr>
            <a:spLocks noGrp="1"/>
          </p:cNvSpPr>
          <p:nvPr>
            <p:ph idx="1"/>
          </p:nvPr>
        </p:nvSpPr>
        <p:spPr>
          <a:xfrm>
            <a:off x="457200" y="1484784"/>
            <a:ext cx="8229600" cy="4641379"/>
          </a:xfrm>
        </p:spPr>
        <p:txBody>
          <a:bodyPr/>
          <a:lstStyle/>
          <a:p>
            <a:r>
              <a:rPr lang="en-GB" dirty="0"/>
              <a:t>Classification of ecosystems over a large area, distinct to other amalgamated ecosystems around the globe.</a:t>
            </a:r>
          </a:p>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3164019"/>
            <a:ext cx="7704856" cy="3615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75969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883462" y="332656"/>
            <a:ext cx="7009017" cy="57935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16781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WEBS</a:t>
            </a:r>
            <a:endParaRPr lang="en-GB" dirty="0"/>
          </a:p>
        </p:txBody>
      </p:sp>
      <p:sp>
        <p:nvSpPr>
          <p:cNvPr id="3" name="Content Placeholder 2"/>
          <p:cNvSpPr>
            <a:spLocks noGrp="1"/>
          </p:cNvSpPr>
          <p:nvPr>
            <p:ph idx="1"/>
          </p:nvPr>
        </p:nvSpPr>
        <p:spPr>
          <a:xfrm>
            <a:off x="467544" y="1127881"/>
            <a:ext cx="8229600" cy="4525963"/>
          </a:xfrm>
        </p:spPr>
        <p:txBody>
          <a:bodyPr/>
          <a:lstStyle/>
          <a:p>
            <a:r>
              <a:rPr lang="en-GB" dirty="0" smtClean="0"/>
              <a:t>Primary method by which matter is recycled and energy flows in an ecosystem</a:t>
            </a:r>
          </a:p>
          <a:p>
            <a:r>
              <a:rPr lang="en-GB" dirty="0" smtClean="0"/>
              <a:t>The creators - Autotrophs</a:t>
            </a:r>
          </a:p>
          <a:p>
            <a:r>
              <a:rPr lang="en-GB" dirty="0" smtClean="0"/>
              <a:t>The consumers – Heterotrophs</a:t>
            </a:r>
          </a:p>
          <a:p>
            <a:r>
              <a:rPr lang="en-GB" dirty="0" smtClean="0"/>
              <a:t>The decomposers</a:t>
            </a:r>
          </a:p>
          <a:p>
            <a:r>
              <a:rPr lang="en-GB" dirty="0" smtClean="0"/>
              <a:t>The detritivores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28593"/>
            <a:ext cx="4899670" cy="24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29681" y="4449688"/>
            <a:ext cx="4214319" cy="24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722360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836712"/>
            <a:ext cx="2664296" cy="1143000"/>
          </a:xfrm>
        </p:spPr>
        <p:txBody>
          <a:bodyPr>
            <a:normAutofit fontScale="90000"/>
          </a:bodyPr>
          <a:lstStyle/>
          <a:p>
            <a:r>
              <a:rPr lang="en-GB" dirty="0" smtClean="0"/>
              <a:t>TROPHIC LEVELS</a:t>
            </a:r>
            <a:endParaRPr lang="en-GB" dirty="0"/>
          </a:p>
        </p:txBody>
      </p:sp>
      <p:pic>
        <p:nvPicPr>
          <p:cNvPr id="2051"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03848" y="16606"/>
            <a:ext cx="5940152" cy="6841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87556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WEBS</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626" y="1529408"/>
            <a:ext cx="9137374"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870109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TRANSFER</a:t>
            </a:r>
            <a:endParaRPr lang="en-GB" dirty="0"/>
          </a:p>
        </p:txBody>
      </p:sp>
      <p:sp>
        <p:nvSpPr>
          <p:cNvPr id="3" name="Content Placeholder 2"/>
          <p:cNvSpPr>
            <a:spLocks noGrp="1"/>
          </p:cNvSpPr>
          <p:nvPr>
            <p:ph idx="1"/>
          </p:nvPr>
        </p:nvSpPr>
        <p:spPr/>
        <p:txBody>
          <a:bodyPr/>
          <a:lstStyle/>
          <a:p>
            <a:r>
              <a:rPr lang="en-GB" dirty="0" smtClean="0"/>
              <a:t>Vast stores of energy are found at the lowest trophic levels. Energy </a:t>
            </a:r>
            <a:r>
              <a:rPr lang="en-GB" dirty="0"/>
              <a:t>i</a:t>
            </a:r>
            <a:r>
              <a:rPr lang="en-GB" dirty="0" smtClean="0"/>
              <a:t>s lost as it is converted through the web. Only 10% of the original available is converted through to the next level. Biomass Transfer Efficiency. </a:t>
            </a:r>
          </a:p>
          <a:p>
            <a:pPr marL="0" indent="0">
              <a:buNone/>
            </a:pPr>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39074534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PYRAMID</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56133" y="1196752"/>
            <a:ext cx="7460283" cy="5353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3098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ENERGY AQUISTION / CONVERSION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Ecosystem health can be measured by its primary productivity.</a:t>
            </a:r>
          </a:p>
          <a:p>
            <a:r>
              <a:rPr lang="en-GB" dirty="0" smtClean="0"/>
              <a:t>Productivity – rate at which energy is converted into biomass</a:t>
            </a:r>
          </a:p>
          <a:p>
            <a:r>
              <a:rPr lang="en-GB" dirty="0" smtClean="0"/>
              <a:t>Biomass – the amount of energy stored in matter / organisms.</a:t>
            </a:r>
          </a:p>
          <a:p>
            <a:r>
              <a:rPr lang="en-GB" dirty="0" smtClean="0"/>
              <a:t>Gross Primary Productivity – rate solar to biomass</a:t>
            </a:r>
          </a:p>
          <a:p>
            <a:r>
              <a:rPr lang="en-GB" dirty="0" smtClean="0"/>
              <a:t>Net Primary Productivity – energy available after conversion</a:t>
            </a:r>
          </a:p>
          <a:p>
            <a:pPr marL="0" indent="0">
              <a:buNone/>
            </a:pPr>
            <a:endParaRPr lang="en-GB" dirty="0"/>
          </a:p>
          <a:p>
            <a:pPr marL="0" indent="0">
              <a:buNone/>
            </a:pPr>
            <a:r>
              <a:rPr lang="en-GB" dirty="0" smtClean="0"/>
              <a:t>Plants capture 0.06% (GPP), use 17%, leaving 0.05% (NPP). Can reach 2-3% in land plants; 1% in aquatic plants.</a:t>
            </a:r>
            <a:endParaRPr lang="en-GB" dirty="0"/>
          </a:p>
        </p:txBody>
      </p:sp>
    </p:spTree>
    <p:extLst>
      <p:ext uri="{BB962C8B-B14F-4D97-AF65-F5344CB8AC3E}">
        <p14:creationId xmlns:p14="http://schemas.microsoft.com/office/powerpoint/2010/main" val="38962374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895841"/>
            <a:ext cx="8568952" cy="5962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830680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ECOSYSTEM SERVICES</a:t>
            </a:r>
            <a:endParaRPr lang="en-GB" dirty="0"/>
          </a:p>
        </p:txBody>
      </p:sp>
      <p:sp>
        <p:nvSpPr>
          <p:cNvPr id="3" name="Content Placeholder 2"/>
          <p:cNvSpPr>
            <a:spLocks noGrp="1"/>
          </p:cNvSpPr>
          <p:nvPr>
            <p:ph idx="1"/>
          </p:nvPr>
        </p:nvSpPr>
        <p:spPr/>
        <p:txBody>
          <a:bodyPr>
            <a:normAutofit lnSpcReduction="10000"/>
          </a:bodyPr>
          <a:lstStyle/>
          <a:p>
            <a:r>
              <a:rPr lang="en-GB" dirty="0" smtClean="0"/>
              <a:t>What have UK ecosystems ever done for you?</a:t>
            </a:r>
          </a:p>
          <a:p>
            <a:r>
              <a:rPr lang="en-GB" dirty="0" smtClean="0"/>
              <a:t>UK National Ecosystem Assessment 2011, 2014 (follow on).</a:t>
            </a:r>
          </a:p>
          <a:p>
            <a:r>
              <a:rPr lang="en-GB" dirty="0" smtClean="0"/>
              <a:t>The 2011 assessment led to the formation of the UK Natural Capital Accounts</a:t>
            </a:r>
          </a:p>
          <a:p>
            <a:r>
              <a:rPr lang="en-GB" dirty="0" smtClean="0"/>
              <a:t>Natural Capital concept developed around 1995, popularised and implemented in 1996, Forum for the Future using the 5 Capitals Model.</a:t>
            </a:r>
            <a:endParaRPr lang="en-GB" dirty="0"/>
          </a:p>
        </p:txBody>
      </p:sp>
    </p:spTree>
    <p:extLst>
      <p:ext uri="{BB962C8B-B14F-4D97-AF65-F5344CB8AC3E}">
        <p14:creationId xmlns:p14="http://schemas.microsoft.com/office/powerpoint/2010/main" val="94941210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ECOSYSTEM SERVICES</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493" y="1129638"/>
            <a:ext cx="8826995" cy="546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124493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 y="836712"/>
            <a:ext cx="3898776" cy="1143000"/>
          </a:xfrm>
        </p:spPr>
        <p:txBody>
          <a:bodyPr>
            <a:normAutofit fontScale="90000"/>
          </a:bodyPr>
          <a:lstStyle/>
          <a:p>
            <a:r>
              <a:rPr lang="en-GB" dirty="0"/>
              <a:t>ECOSYSTEM SERVICES</a:t>
            </a:r>
          </a:p>
        </p:txBody>
      </p:sp>
      <p:pic>
        <p:nvPicPr>
          <p:cNvPr id="1638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1" y="116632"/>
            <a:ext cx="5664707" cy="66090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67544" y="2281561"/>
            <a:ext cx="1894237" cy="707886"/>
          </a:xfrm>
          <a:prstGeom prst="rect">
            <a:avLst/>
          </a:prstGeom>
          <a:noFill/>
        </p:spPr>
        <p:txBody>
          <a:bodyPr wrap="none" rtlCol="0">
            <a:spAutoFit/>
          </a:bodyPr>
          <a:lstStyle/>
          <a:p>
            <a:r>
              <a:rPr lang="en-GB" sz="4000" b="1" dirty="0" smtClean="0"/>
              <a:t>Worth? </a:t>
            </a:r>
            <a:endParaRPr lang="en-GB" sz="4000" b="1" dirty="0"/>
          </a:p>
        </p:txBody>
      </p:sp>
      <p:sp>
        <p:nvSpPr>
          <p:cNvPr id="5" name="TextBox 4"/>
          <p:cNvSpPr txBox="1"/>
          <p:nvPr/>
        </p:nvSpPr>
        <p:spPr>
          <a:xfrm>
            <a:off x="395536" y="3513202"/>
            <a:ext cx="2634054" cy="707886"/>
          </a:xfrm>
          <a:prstGeom prst="rect">
            <a:avLst/>
          </a:prstGeom>
          <a:noFill/>
        </p:spPr>
        <p:txBody>
          <a:bodyPr wrap="none" rtlCol="0">
            <a:spAutoFit/>
          </a:bodyPr>
          <a:lstStyle/>
          <a:p>
            <a:r>
              <a:rPr lang="en-GB" sz="4000" b="1" dirty="0" smtClean="0"/>
              <a:t>£1.2 trillion</a:t>
            </a:r>
            <a:endParaRPr lang="en-GB" sz="4000" b="1" dirty="0"/>
          </a:p>
        </p:txBody>
      </p:sp>
    </p:spTree>
    <p:extLst>
      <p:ext uri="{BB962C8B-B14F-4D97-AF65-F5344CB8AC3E}">
        <p14:creationId xmlns:p14="http://schemas.microsoft.com/office/powerpoint/2010/main" val="1418382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773988"/>
            <a:ext cx="8810102" cy="5823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512549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LECTURE ACTIVITY</a:t>
            </a:r>
            <a:endParaRPr lang="en-GB" dirty="0"/>
          </a:p>
        </p:txBody>
      </p:sp>
      <p:sp>
        <p:nvSpPr>
          <p:cNvPr id="3" name="Content Placeholder 2"/>
          <p:cNvSpPr>
            <a:spLocks noGrp="1"/>
          </p:cNvSpPr>
          <p:nvPr>
            <p:ph idx="1"/>
          </p:nvPr>
        </p:nvSpPr>
        <p:spPr>
          <a:xfrm>
            <a:off x="457200" y="1412776"/>
            <a:ext cx="8229600" cy="4713387"/>
          </a:xfrm>
        </p:spPr>
        <p:txBody>
          <a:bodyPr>
            <a:normAutofit fontScale="85000" lnSpcReduction="20000"/>
          </a:bodyPr>
          <a:lstStyle/>
          <a:p>
            <a:r>
              <a:rPr lang="en-GB" dirty="0" smtClean="0"/>
              <a:t>Take a walk, find a spot you like.</a:t>
            </a:r>
          </a:p>
          <a:p>
            <a:endParaRPr lang="en-GB" dirty="0"/>
          </a:p>
          <a:p>
            <a:r>
              <a:rPr lang="en-GB" dirty="0" smtClean="0"/>
              <a:t>What makes this place special?</a:t>
            </a:r>
          </a:p>
          <a:p>
            <a:endParaRPr lang="en-GB" dirty="0"/>
          </a:p>
          <a:p>
            <a:r>
              <a:rPr lang="en-GB" dirty="0" smtClean="0"/>
              <a:t>Describe the habitat, the ecosystem, the interactions around you.</a:t>
            </a:r>
          </a:p>
          <a:p>
            <a:endParaRPr lang="en-GB" dirty="0"/>
          </a:p>
          <a:p>
            <a:r>
              <a:rPr lang="en-GB" dirty="0" smtClean="0"/>
              <a:t>Place a value on the benefits that you are enjoying.</a:t>
            </a:r>
          </a:p>
          <a:p>
            <a:endParaRPr lang="en-GB" dirty="0"/>
          </a:p>
          <a:p>
            <a:r>
              <a:rPr lang="en-GB" dirty="0" smtClean="0"/>
              <a:t>Develop a management plan on how to improve this favourite spot.</a:t>
            </a:r>
            <a:endParaRPr lang="en-GB" dirty="0"/>
          </a:p>
        </p:txBody>
      </p:sp>
    </p:spTree>
    <p:extLst>
      <p:ext uri="{BB962C8B-B14F-4D97-AF65-F5344CB8AC3E}">
        <p14:creationId xmlns:p14="http://schemas.microsoft.com/office/powerpoint/2010/main" val="21490116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854</TotalTime>
  <Words>2458</Words>
  <Application>Microsoft Office PowerPoint</Application>
  <PresentationFormat>On-screen Show (4:3)</PresentationFormat>
  <Paragraphs>296</Paragraphs>
  <Slides>36</Slides>
  <Notes>33</Notes>
  <HiddenSlides>0</HiddenSlides>
  <MMClips>0</MMClips>
  <ScaleCrop>false</ScaleCrop>
  <HeadingPairs>
    <vt:vector size="4" baseType="variant">
      <vt:variant>
        <vt:lpstr>Theme</vt:lpstr>
      </vt:variant>
      <vt:variant>
        <vt:i4>2</vt:i4>
      </vt:variant>
      <vt:variant>
        <vt:lpstr>Slide Titles</vt:lpstr>
      </vt:variant>
      <vt:variant>
        <vt:i4>36</vt:i4>
      </vt:variant>
    </vt:vector>
  </HeadingPairs>
  <TitlesOfParts>
    <vt:vector size="38" baseType="lpstr">
      <vt:lpstr>Office Theme</vt:lpstr>
      <vt:lpstr>Custom Design</vt:lpstr>
      <vt:lpstr>ECO-SYSTEMS, BIOMES and HABITATS</vt:lpstr>
      <vt:lpstr>PowerPoint Presentation</vt:lpstr>
      <vt:lpstr>Content</vt:lpstr>
      <vt:lpstr>INTRODUCTION</vt:lpstr>
      <vt:lpstr>COMMUNITY STRUCTURES</vt:lpstr>
      <vt:lpstr>PowerPoint Presentation</vt:lpstr>
      <vt:lpstr>COMMUNITY FOUNDATION AND KEYSTONE SPECIES</vt:lpstr>
      <vt:lpstr>PowerPoint Presentation</vt:lpstr>
      <vt:lpstr>CLIMAX COMMUNITY</vt:lpstr>
      <vt:lpstr>SUCCESSION</vt:lpstr>
      <vt:lpstr>SUCCESSION</vt:lpstr>
      <vt:lpstr>PowerPoint Presentation</vt:lpstr>
      <vt:lpstr>PowerPoint Presentation</vt:lpstr>
      <vt:lpstr>PowerPoint Presentation</vt:lpstr>
      <vt:lpstr>PowerPoint Presentation</vt:lpstr>
      <vt:lpstr>PowerPoint Presentation</vt:lpstr>
      <vt:lpstr>HABITATS</vt:lpstr>
      <vt:lpstr>UK HABITATS</vt:lpstr>
      <vt:lpstr>ECOSYSTEM</vt:lpstr>
      <vt:lpstr>UK  ECOSYSTEMS</vt:lpstr>
      <vt:lpstr>ECOSYSTEMS</vt:lpstr>
      <vt:lpstr>ECOSYSTEMS</vt:lpstr>
      <vt:lpstr>BIOMES</vt:lpstr>
      <vt:lpstr>PowerPoint Presentation</vt:lpstr>
      <vt:lpstr>FOOD WEBS</vt:lpstr>
      <vt:lpstr>TROPHIC LEVELS</vt:lpstr>
      <vt:lpstr>FOOD WEBS</vt:lpstr>
      <vt:lpstr>ENERGY TRANSFER</vt:lpstr>
      <vt:lpstr>ENERGY PYRAMID</vt:lpstr>
      <vt:lpstr>ENERGY AQUISTION / CONVERSION</vt:lpstr>
      <vt:lpstr>PowerPoint Presentation</vt:lpstr>
      <vt:lpstr>ECOSYSTEM SERVICES</vt:lpstr>
      <vt:lpstr>ECOSYSTEM SERVICES</vt:lpstr>
      <vt:lpstr>ECOSYSTEM SERVICES</vt:lpstr>
      <vt:lpstr>PowerPoint Presentation</vt:lpstr>
      <vt:lpstr>POST LECTURE ACTIVITY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goodfellow-smith</dc:creator>
  <cp:lastModifiedBy>mike goodfellow-smith</cp:lastModifiedBy>
  <cp:revision>53</cp:revision>
  <dcterms:created xsi:type="dcterms:W3CDTF">2022-01-05T13:38:11Z</dcterms:created>
  <dcterms:modified xsi:type="dcterms:W3CDTF">2022-01-13T09:49:47Z</dcterms:modified>
</cp:coreProperties>
</file>