
<file path=[Content_Types].xml><?xml version="1.0" encoding="utf-8"?>
<Types xmlns="http://schemas.openxmlformats.org/package/2006/content-types">
  <Default Extension="1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71C0D-A846-4363-AB1D-11087543C320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70C1C-1CA6-42F0-80A8-B32751E51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785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highlights the day-to-day tasks that a HR Manager is typically responsible for, such as recruitment, onboarding, training, performance management, and compliance.</a:t>
            </a:r>
          </a:p>
          <a:p>
            <a:r>
              <a:rPr lang="en-GB" dirty="0"/>
              <a:t>The image of a calendar or planner helps to visualize the administrative tasks that a HR Manager must juggle.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A70C1C-1CA6-42F0-80A8-B32751E51E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386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expands on the responsibilities of a HR Manager, highlighting their role in strategic planning, communication, employee engagement, diversity and inclusion initiatives, and organizational development.</a:t>
            </a:r>
          </a:p>
          <a:p>
            <a:r>
              <a:rPr lang="en-GB" dirty="0"/>
              <a:t>The diagram showing connections between departments helps to illustrate the HR Manager's role in facilitating collaboration and communication across different parts of the organization.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A70C1C-1CA6-42F0-80A8-B32751E51EA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123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outlines the key expectations that employees have from their HR Manager, such as trust, effective communication, strong relationships with managers and employees, and expertise in </a:t>
            </a:r>
            <a:r>
              <a:rPr lang="en-GB" dirty="0" err="1"/>
              <a:t>labor</a:t>
            </a:r>
            <a:r>
              <a:rPr lang="en-GB" dirty="0"/>
              <a:t> laws and regulations.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A70C1C-1CA6-42F0-80A8-B32751E51EA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514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focuses on how HR Managers can facilitate positive relationships between employees at different levels and departments.</a:t>
            </a:r>
          </a:p>
          <a:p>
            <a:r>
              <a:rPr lang="en-GB" dirty="0"/>
              <a:t>The bullet points highlight different types of relationships that can develop, including mentorship, collaboration, cross-functional teams, and social connections.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A70C1C-1CA6-42F0-80A8-B32751E51EA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354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identifies key factors that influence relationships between employees, such as clear communication, trust, respect, open-mindedness, shared goals and values, and a supportive work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A70C1C-1CA6-42F0-80A8-B32751E51EA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30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133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55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819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78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053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176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86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001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96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080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4884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72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3891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669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749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81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F16E7-6C0B-40E6-8D55-8FAC97823999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91BCE50-9D75-45B4-987E-98476218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046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person-writing-on-a-planner-4968703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1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wpixel.com/search/human%20resources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essbooks.senecacollege.ca/operationsmanagementintro/chapter/introduction-to-operations-management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llup.com/workplace/278539/communication-myth.aspx" TargetMode="External"/><Relationship Id="rId2" Type="http://schemas.openxmlformats.org/officeDocument/2006/relationships/hyperlink" Target="https://www.edelman.com/trust/2020-trust-barometer-repor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rm.org/ResourcesAndTools/hr-topics/diversity-and-inclusion/Pages/cultural-competence-in-the-workplace.aspx" TargetMode="External"/><Relationship Id="rId4" Type="http://schemas.openxmlformats.org/officeDocument/2006/relationships/hyperlink" Target="https://hbr.org/2017/02/the-power-of-empathy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DAD09-0083-D726-9C8A-74A7D0BBC2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0040" y="0"/>
            <a:ext cx="10059270" cy="2262781"/>
          </a:xfrm>
        </p:spPr>
        <p:txBody>
          <a:bodyPr>
            <a:noAutofit/>
          </a:bodyPr>
          <a:lstStyle/>
          <a:p>
            <a:pPr algn="ctr"/>
            <a:r>
              <a:rPr lang="en-GB" sz="4000" b="1" u="sng" dirty="0"/>
              <a:t>The Role of a HR Manager and Fostering Positive Relationships in the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7B1EE8-B11D-09A7-F8DD-F555F8351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9613" y="2397973"/>
            <a:ext cx="8915399" cy="1126283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dirty="0"/>
              <a:t>By Lavinia Mandache</a:t>
            </a:r>
          </a:p>
          <a:p>
            <a:pPr algn="ctr"/>
            <a:r>
              <a:rPr lang="en-GB" dirty="0"/>
              <a:t>Student ID: 2243640</a:t>
            </a:r>
          </a:p>
          <a:p>
            <a:pPr algn="ctr"/>
            <a:r>
              <a:rPr lang="en-GB" dirty="0"/>
              <a:t>Module code : LCBB5004</a:t>
            </a:r>
          </a:p>
          <a:p>
            <a:pPr algn="ctr"/>
            <a:r>
              <a:rPr lang="en-GB" dirty="0"/>
              <a:t>Module  : MANAGING PEOPLE </a:t>
            </a:r>
          </a:p>
        </p:txBody>
      </p:sp>
    </p:spTree>
    <p:extLst>
      <p:ext uri="{BB962C8B-B14F-4D97-AF65-F5344CB8AC3E}">
        <p14:creationId xmlns:p14="http://schemas.microsoft.com/office/powerpoint/2010/main" val="952061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4F230-7838-86F7-6833-93FE1275D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b="1" u="sng" dirty="0"/>
              <a:t>Key Responsibilities</a:t>
            </a:r>
            <a:endParaRPr lang="en-GB" b="1" u="sng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74F35-7AC0-96A4-0ABF-A245DD836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Recruitment and hiring</a:t>
            </a:r>
          </a:p>
          <a:p>
            <a:r>
              <a:rPr lang="en-GB" dirty="0"/>
              <a:t>Employee onboarding and orientation</a:t>
            </a:r>
          </a:p>
          <a:p>
            <a:r>
              <a:rPr lang="en-GB" dirty="0"/>
              <a:t>Training and development programs</a:t>
            </a:r>
          </a:p>
          <a:p>
            <a:r>
              <a:rPr lang="en-GB" dirty="0"/>
              <a:t>Performance management and employee relations</a:t>
            </a:r>
          </a:p>
          <a:p>
            <a:r>
              <a:rPr lang="en-GB" dirty="0"/>
              <a:t>Compliance with </a:t>
            </a:r>
            <a:r>
              <a:rPr lang="en-GB" dirty="0" err="1"/>
              <a:t>labor</a:t>
            </a:r>
            <a:r>
              <a:rPr lang="en-GB" dirty="0"/>
              <a:t> laws and regulations</a:t>
            </a:r>
          </a:p>
        </p:txBody>
      </p:sp>
      <p:pic>
        <p:nvPicPr>
          <p:cNvPr id="5" name="Picture 4" descr="A person writing in a notebook&#10;&#10;Description automatically generated">
            <a:extLst>
              <a:ext uri="{FF2B5EF4-FFF2-40B4-BE49-F238E27FC236}">
                <a16:creationId xmlns:a16="http://schemas.microsoft.com/office/drawing/2014/main" id="{BEE6CE8B-EF8B-DD5F-6337-928C186C5B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81368" y="2133600"/>
            <a:ext cx="5988397" cy="3128937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423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68F2A-A370-9CD1-3582-09A2F5E18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GB" sz="3200" b="1" u="sng"/>
              <a:t>Wider Remit of the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64114-80C2-096A-A9EA-7263265D2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Strategic planning and goal-setting</a:t>
            </a:r>
          </a:p>
          <a:p>
            <a:r>
              <a:rPr lang="en-GB">
                <a:solidFill>
                  <a:srgbClr val="000000"/>
                </a:solidFill>
              </a:rPr>
              <a:t>Communication and conflict resolution</a:t>
            </a:r>
          </a:p>
          <a:p>
            <a:r>
              <a:rPr lang="en-GB">
                <a:solidFill>
                  <a:srgbClr val="000000"/>
                </a:solidFill>
              </a:rPr>
              <a:t>Employee engagement and retention</a:t>
            </a:r>
          </a:p>
          <a:p>
            <a:r>
              <a:rPr lang="en-GB">
                <a:solidFill>
                  <a:srgbClr val="000000"/>
                </a:solidFill>
              </a:rPr>
              <a:t>Diversity, equity, and inclusion initiatives</a:t>
            </a:r>
          </a:p>
          <a:p>
            <a:r>
              <a:rPr lang="en-GB">
                <a:solidFill>
                  <a:srgbClr val="000000"/>
                </a:solidFill>
              </a:rPr>
              <a:t>Organizational development and change management</a:t>
            </a:r>
          </a:p>
          <a:p>
            <a:endParaRPr lang="en-GB">
              <a:solidFill>
                <a:srgbClr val="000000"/>
              </a:solidFill>
            </a:endParaRPr>
          </a:p>
        </p:txBody>
      </p:sp>
      <p:pic>
        <p:nvPicPr>
          <p:cNvPr id="5" name="Picture 4" descr="A group of people standing around a table&#10;&#10;Description automatically generated">
            <a:extLst>
              <a:ext uri="{FF2B5EF4-FFF2-40B4-BE49-F238E27FC236}">
                <a16:creationId xmlns:a16="http://schemas.microsoft.com/office/drawing/2014/main" id="{A1046411-A3E1-D5DF-6012-8D9D0F87C9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704260"/>
            <a:ext cx="5451627" cy="3857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304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39E49-CB46-5EF4-ADD8-A2F98DF81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Expectations from the HR Manager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015A0-86A9-F268-6C84-E600340A1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Trust and credibility with employees</a:t>
            </a:r>
          </a:p>
          <a:p>
            <a:r>
              <a:rPr lang="en-GB" dirty="0"/>
              <a:t>Effective communication and problem-solving skills</a:t>
            </a:r>
          </a:p>
          <a:p>
            <a:r>
              <a:rPr lang="en-GB" dirty="0"/>
              <a:t>Ability to build strong relationships with managers and employees</a:t>
            </a:r>
          </a:p>
          <a:p>
            <a:r>
              <a:rPr lang="en-GB" dirty="0"/>
              <a:t>Proactive approach to employee needs and concerns</a:t>
            </a:r>
          </a:p>
          <a:p>
            <a:r>
              <a:rPr lang="en-GB" dirty="0"/>
              <a:t>Expertise in </a:t>
            </a:r>
            <a:r>
              <a:rPr lang="en-GB" dirty="0" err="1"/>
              <a:t>labor</a:t>
            </a:r>
            <a:r>
              <a:rPr lang="en-GB" dirty="0"/>
              <a:t> laws and regulations</a:t>
            </a:r>
          </a:p>
        </p:txBody>
      </p:sp>
    </p:spTree>
    <p:extLst>
      <p:ext uri="{BB962C8B-B14F-4D97-AF65-F5344CB8AC3E}">
        <p14:creationId xmlns:p14="http://schemas.microsoft.com/office/powerpoint/2010/main" val="17895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2CE3E-1E8E-73C5-3AF2-534C7B8A8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969" y="624110"/>
            <a:ext cx="9685644" cy="1280890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Fostering Positive Relationships between Employees at Different Levels/Departments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3DC21-1C36-AD91-0DD7-BB4F52EB8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Mentorship relationships</a:t>
            </a:r>
          </a:p>
          <a:p>
            <a:r>
              <a:rPr lang="en-GB" dirty="0"/>
              <a:t>Collaboration partnerships</a:t>
            </a:r>
          </a:p>
          <a:p>
            <a:r>
              <a:rPr lang="en-GB" dirty="0"/>
              <a:t>Cross-functional teams</a:t>
            </a:r>
          </a:p>
          <a:p>
            <a:r>
              <a:rPr lang="en-GB" dirty="0"/>
              <a:t>Social connections (e.g., employee resource groups)</a:t>
            </a:r>
          </a:p>
        </p:txBody>
      </p:sp>
    </p:spTree>
    <p:extLst>
      <p:ext uri="{BB962C8B-B14F-4D97-AF65-F5344CB8AC3E}">
        <p14:creationId xmlns:p14="http://schemas.microsoft.com/office/powerpoint/2010/main" val="3719689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865C7-934E-6ED0-C5D4-265AAA1E4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u="sng"/>
              <a:t>Factors Influencing Relationships</a:t>
            </a:r>
            <a:br>
              <a:rPr lang="en-GB" sz="2000" b="1" u="sng"/>
            </a:br>
            <a:br>
              <a:rPr lang="en-GB" sz="2000" b="1" u="sng"/>
            </a:br>
            <a:endParaRPr lang="en-GB" sz="20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3F7FD-6BE2-1B00-0FC1-D1AA6EBF0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Clear communication and expectations</a:t>
            </a:r>
          </a:p>
          <a:p>
            <a:r>
              <a:rPr lang="en-GB">
                <a:solidFill>
                  <a:srgbClr val="000000"/>
                </a:solidFill>
              </a:rPr>
              <a:t>Trust and respect</a:t>
            </a:r>
          </a:p>
          <a:p>
            <a:r>
              <a:rPr lang="en-GB">
                <a:solidFill>
                  <a:srgbClr val="000000"/>
                </a:solidFill>
              </a:rPr>
              <a:t>Open-mindedness and flexibility</a:t>
            </a:r>
          </a:p>
          <a:p>
            <a:r>
              <a:rPr lang="en-GB">
                <a:solidFill>
                  <a:srgbClr val="000000"/>
                </a:solidFill>
              </a:rPr>
              <a:t>Shared goals and values</a:t>
            </a:r>
          </a:p>
          <a:p>
            <a:r>
              <a:rPr lang="en-GB">
                <a:solidFill>
                  <a:srgbClr val="000000"/>
                </a:solidFill>
              </a:rPr>
              <a:t>Supportive work environment</a:t>
            </a:r>
          </a:p>
        </p:txBody>
      </p:sp>
      <p:pic>
        <p:nvPicPr>
          <p:cNvPr id="5" name="Picture 4" descr="A diagram of a business function&#10;&#10;Description automatically generated">
            <a:extLst>
              <a:ext uri="{FF2B5EF4-FFF2-40B4-BE49-F238E27FC236}">
                <a16:creationId xmlns:a16="http://schemas.microsoft.com/office/drawing/2014/main" id="{DA05570B-DAA9-6D90-7D8C-5B5205FAA4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67274" y="2066093"/>
            <a:ext cx="5451627" cy="27258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C95F46-C5A3-B15B-2F26-39F2787CB0D4}"/>
              </a:ext>
            </a:extLst>
          </p:cNvPr>
          <p:cNvSpPr txBox="1"/>
          <p:nvPr/>
        </p:nvSpPr>
        <p:spPr>
          <a:xfrm>
            <a:off x="11122838" y="5601869"/>
            <a:ext cx="184730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146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404E-F107-ADE1-AFD5-D33371BB6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5D878-4973-6D5D-55FF-4179A98D7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HR Managers play a crucial role in facilitating positive relationships between employees at different levels/departments.</a:t>
            </a:r>
          </a:p>
          <a:p>
            <a:r>
              <a:rPr lang="en-GB" dirty="0"/>
              <a:t>Effective HR Managers are expected to build trust, communicate clearly, and foster a supportive work environment.</a:t>
            </a:r>
          </a:p>
          <a:p>
            <a:r>
              <a:rPr lang="en-GB" dirty="0"/>
              <a:t>By understanding the factors that influence relationships, HR Managers can develop strategies to promote collaboration, diversity, and inclusion.</a:t>
            </a:r>
          </a:p>
        </p:txBody>
      </p:sp>
    </p:spTree>
    <p:extLst>
      <p:ext uri="{BB962C8B-B14F-4D97-AF65-F5344CB8AC3E}">
        <p14:creationId xmlns:p14="http://schemas.microsoft.com/office/powerpoint/2010/main" val="219731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183DB-42E2-5A71-F05B-90639EF5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32EE9-9D21-6746-6BE3-36C9E3524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743" y="1691148"/>
            <a:ext cx="10668870" cy="422007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Edelman. (2020). The State of Trust in the Workplace. Retrieved from </a:t>
            </a:r>
            <a:r>
              <a:rPr lang="en-GB" dirty="0">
                <a:hlinkClick r:id="rId2"/>
              </a:rPr>
              <a:t>https://www.edelman.com/trust/2020-trust-barometer-report</a:t>
            </a:r>
            <a:r>
              <a:rPr lang="en-GB" dirty="0"/>
              <a:t> </a:t>
            </a:r>
          </a:p>
          <a:p>
            <a:r>
              <a:rPr lang="en-GB" dirty="0"/>
              <a:t>Edelman. (2020). Building Trust in the Workplace. Harvard Business Review, 98(4), 104-113.</a:t>
            </a:r>
          </a:p>
          <a:p>
            <a:endParaRPr lang="en-GB" dirty="0"/>
          </a:p>
          <a:p>
            <a:r>
              <a:rPr lang="en-GB" dirty="0"/>
              <a:t>Gallup. (2019). The Communication Myth. Retrieved from </a:t>
            </a:r>
            <a:r>
              <a:rPr lang="en-GB" dirty="0">
                <a:hlinkClick r:id="rId3"/>
              </a:rPr>
              <a:t>https://www.gallup.com/workplace/278539/communication-myth.aspx</a:t>
            </a:r>
            <a:r>
              <a:rPr lang="en-GB" dirty="0"/>
              <a:t> </a:t>
            </a:r>
          </a:p>
          <a:p>
            <a:r>
              <a:rPr lang="en-GB" dirty="0"/>
              <a:t>Gallup. (2019). The Importance of Effective Communication in the Workplace. Forbes, 11(10), 123-126.</a:t>
            </a:r>
          </a:p>
          <a:p>
            <a:endParaRPr lang="en-GB" dirty="0"/>
          </a:p>
          <a:p>
            <a:r>
              <a:rPr lang="en-GB" dirty="0"/>
              <a:t>Harvard Business Review. (2017). The Power of Empathy. Retrieved from </a:t>
            </a:r>
            <a:r>
              <a:rPr lang="en-GB" dirty="0">
                <a:hlinkClick r:id="rId4"/>
              </a:rPr>
              <a:t>https://hbr.org/2017/02/the-power-of-empathy</a:t>
            </a:r>
            <a:r>
              <a:rPr lang="en-GB" dirty="0"/>
              <a:t> </a:t>
            </a:r>
          </a:p>
          <a:p>
            <a:r>
              <a:rPr lang="en-GB" dirty="0"/>
              <a:t>Why Empathy Matters in the Workplace. Fast Company, 24(10), 34-37.</a:t>
            </a:r>
          </a:p>
          <a:p>
            <a:endParaRPr lang="en-GB" dirty="0"/>
          </a:p>
          <a:p>
            <a:r>
              <a:rPr lang="en-GB" dirty="0" err="1"/>
              <a:t>Achor</a:t>
            </a:r>
            <a:r>
              <a:rPr lang="en-GB" dirty="0"/>
              <a:t>, S. (2012). The Power of Positive Relationships. Penguin Group.</a:t>
            </a:r>
          </a:p>
          <a:p>
            <a:r>
              <a:rPr lang="en-GB" dirty="0"/>
              <a:t>Why Positive Relationships Matter in the Workplace. Psychology Today, 13(3), 24-27.</a:t>
            </a:r>
          </a:p>
          <a:p>
            <a:endParaRPr lang="en-GB" dirty="0"/>
          </a:p>
          <a:p>
            <a:r>
              <a:rPr lang="en-GB" dirty="0"/>
              <a:t>Society for Human Resource Management (SHRM). (2020). Cultural Competence in the Workplace. Retrieved from </a:t>
            </a:r>
            <a:r>
              <a:rPr lang="en-GB" dirty="0">
                <a:hlinkClick r:id="rId5"/>
              </a:rPr>
              <a:t>https://www.shrm.org/ResourcesAndTools/hr-topics/diversity-and-inclusion/Pages/cultural-competence-in-the-workplace.aspx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942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88FE2D0-7663-8F62-5BF8-7E6BE54E9762}"/>
              </a:ext>
            </a:extLst>
          </p:cNvPr>
          <p:cNvSpPr txBox="1"/>
          <p:nvPr/>
        </p:nvSpPr>
        <p:spPr>
          <a:xfrm>
            <a:off x="2369575" y="2271251"/>
            <a:ext cx="811161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>
                <a:solidFill>
                  <a:srgbClr val="0070C0"/>
                </a:solidFill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62729331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0</TotalTime>
  <Words>653</Words>
  <Application>Microsoft Office PowerPoint</Application>
  <PresentationFormat>Widescreen</PresentationFormat>
  <Paragraphs>66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Century Gothic</vt:lpstr>
      <vt:lpstr>Wingdings 3</vt:lpstr>
      <vt:lpstr>Wisp</vt:lpstr>
      <vt:lpstr>The Role of a HR Manager and Fostering Positive Relationships in the Workplace</vt:lpstr>
      <vt:lpstr>Key Responsibilities</vt:lpstr>
      <vt:lpstr>Wider Remit of the Role</vt:lpstr>
      <vt:lpstr>Expectations from the HR Manager  </vt:lpstr>
      <vt:lpstr>Fostering Positive Relationships between Employees at Different Levels/Departments</vt:lpstr>
      <vt:lpstr>Factors Influencing Relationships  </vt:lpstr>
      <vt:lpstr>Conclusion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mandache</dc:creator>
  <cp:lastModifiedBy>adriana mandache</cp:lastModifiedBy>
  <cp:revision>1</cp:revision>
  <dcterms:created xsi:type="dcterms:W3CDTF">2024-06-16T00:20:43Z</dcterms:created>
  <dcterms:modified xsi:type="dcterms:W3CDTF">2024-06-16T00:58:43Z</dcterms:modified>
</cp:coreProperties>
</file>