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4"/>
  </p:notesMasterIdLst>
  <p:sldIdLst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gs" Target="tags/tag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notesMaster" Target="notesMasters/notesMaster1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79596D-7DA0-403B-9E29-F13C6E377E1E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B60AE3-B144-4F75-8439-C86FA51CAE1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9A2FD-BE9B-4EE8-8855-6BB7AEDC0BDB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CBA9D-E449-47A3-A53C-36B460C88227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A90AA-11D1-476B-BAAB-B163F7A6DBBA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09A7F-263D-4CC8-BC00-E2C48A673C58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C658-45D5-48AB-A907-7FAF4F62D170}" type="datetime1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4A65B-E004-4014-B589-576A0897F90A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C5D7E-CF28-4782-AAAD-D2B78F2E256E}" type="datetime1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B2FD4-16CE-4C2A-94C6-F63621849FEB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D7F3-4273-491E-AD27-7D0C8926A433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2ABD7-6D3F-410F-95E1-D81121BAD1DC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57A3-EF27-497B-9F05-874CE6AF10F9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alphaModFix amt="23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E56842-886F-4D08-A101-83D5B6B5AAEC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1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Marketing management </a:t>
            </a:r>
            <a:br>
              <a:rPr lang="en-US" dirty="0"/>
            </a:br>
            <a:r>
              <a:rPr lang="en-US" dirty="0"/>
              <a:t>Volkswagen</a:t>
            </a:r>
            <a:endParaRPr lang="en-US" dirty="0"/>
          </a:p>
        </p:txBody>
      </p:sp>
      <p:sp>
        <p:nvSpPr>
          <p:cNvPr id="3" name="文本框 2"/>
          <p:cNvSpPr txBox="1"/>
          <p:nvPr/>
        </p:nvSpPr>
        <p:spPr>
          <a:xfrm>
            <a:off x="596265" y="4829810"/>
            <a:ext cx="747077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/>
              <a:t>Module Name:</a:t>
            </a:r>
            <a:r>
              <a:rPr lang="en-US" altLang="zh-CN"/>
              <a:t> </a:t>
            </a:r>
            <a:r>
              <a:rPr lang="en-US" altLang="zh-CN" b="1"/>
              <a:t>Marketing Management(BMMB7012)</a:t>
            </a:r>
            <a:endParaRPr lang="en-US" altLang="zh-CN" b="1"/>
          </a:p>
          <a:p>
            <a:r>
              <a:rPr lang="en-US" altLang="zh-CN" b="1"/>
              <a:t>Student Name: Guiqing Jin</a:t>
            </a:r>
            <a:endParaRPr lang="en-US" altLang="zh-CN" b="1"/>
          </a:p>
          <a:p>
            <a:r>
              <a:rPr lang="en-US" altLang="zh-CN" b="1"/>
              <a:t>student Number: 2215446</a:t>
            </a:r>
            <a:endParaRPr lang="en-US" altLang="zh-CN"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the Company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01865"/>
            <a:ext cx="10515600" cy="4791009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dirty="0"/>
              <a:t>The automotive industry in Europe is in its rise</a:t>
            </a: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dirty="0"/>
              <a:t>Volkswagen was the top in this industry in the global auto industry since 1937 (Jung &amp; Sharon, 2019)</a:t>
            </a: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dirty="0"/>
              <a:t>The automotive (cars, light trucks, heavy trucks, buses, motorcycles), maritime (engines, machinery), and financial services sectors are crucial to this organization's operations in these various industries (</a:t>
            </a:r>
            <a:r>
              <a:rPr lang="en-US" dirty="0" err="1"/>
              <a:t>Mačaitytė</a:t>
            </a:r>
            <a:r>
              <a:rPr lang="en-US" dirty="0"/>
              <a:t> &amp; </a:t>
            </a:r>
            <a:r>
              <a:rPr lang="en-US" dirty="0" err="1"/>
              <a:t>Virbašiūtė</a:t>
            </a:r>
            <a:r>
              <a:rPr lang="en-US" dirty="0"/>
              <a:t>, 2018)</a:t>
            </a: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dirty="0"/>
              <a:t>There 117 countries that spread the services of the respective organization</a:t>
            </a:r>
            <a:endParaRPr lang="en-US" dirty="0"/>
          </a:p>
          <a:p>
            <a:pPr algn="just">
              <a:lnSpc>
                <a:spcPct val="150000"/>
              </a:lnSpc>
            </a:pPr>
            <a:r>
              <a:rPr lang="en-US" dirty="0"/>
              <a:t>€279.2 billion in revenue in 2022, and it made €16.591 billion in profit in the same period(Annual Report, 2022)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 Problems in the Organization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825624"/>
            <a:ext cx="7565572" cy="481722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60000"/>
              </a:lnSpc>
            </a:pPr>
            <a:r>
              <a:rPr lang="en-US" sz="1800" dirty="0"/>
              <a:t>There was a scandal in 2016 regarding the emissions that has impacted on the trust of the customer (Jacobs, et al., 2020)</a:t>
            </a:r>
            <a:endParaRPr lang="en-US" sz="1800" dirty="0"/>
          </a:p>
          <a:p>
            <a:pPr algn="just">
              <a:lnSpc>
                <a:spcPct val="160000"/>
              </a:lnSpc>
            </a:pPr>
            <a:r>
              <a:rPr lang="en-US" sz="1800" dirty="0"/>
              <a:t>The recovery was not been made effectively with the different marketing media </a:t>
            </a:r>
            <a:endParaRPr lang="en-US" sz="1800" dirty="0"/>
          </a:p>
          <a:p>
            <a:pPr algn="just">
              <a:lnSpc>
                <a:spcPct val="160000"/>
              </a:lnSpc>
            </a:pPr>
            <a:r>
              <a:rPr lang="en-US" sz="1800" dirty="0"/>
              <a:t>Still, the organization is struggling to win over the customer to become more generous (Hassan, 2020)</a:t>
            </a:r>
            <a:endParaRPr lang="en-US" sz="1800" dirty="0"/>
          </a:p>
          <a:p>
            <a:pPr algn="just">
              <a:lnSpc>
                <a:spcPct val="160000"/>
              </a:lnSpc>
            </a:pPr>
            <a:r>
              <a:rPr lang="en-US" sz="1800" dirty="0"/>
              <a:t>The competition is higher and there is no innovative outcomes of the marketing strategies to make better attraction to the organization </a:t>
            </a:r>
            <a:endParaRPr lang="en-US" sz="1800" dirty="0"/>
          </a:p>
          <a:p>
            <a:pPr algn="just">
              <a:lnSpc>
                <a:spcPct val="160000"/>
              </a:lnSpc>
            </a:pPr>
            <a:r>
              <a:rPr lang="en-US" sz="1800" dirty="0"/>
              <a:t>Strong marketing strategies are not been used where competitive advantage cannot be achieved </a:t>
            </a:r>
            <a:endParaRPr lang="en-US" sz="1800" dirty="0"/>
          </a:p>
        </p:txBody>
      </p:sp>
      <p:pic>
        <p:nvPicPr>
          <p:cNvPr id="1026" name="Picture 2" descr="VW rebuild trust ad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74" t="5563" r="42836" b="6768"/>
          <a:stretch>
            <a:fillRect/>
          </a:stretch>
        </p:blipFill>
        <p:spPr bwMode="auto">
          <a:xfrm>
            <a:off x="8761445" y="1448253"/>
            <a:ext cx="2799183" cy="5279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 Problems in the Organization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327822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800" dirty="0"/>
              <a:t>Organizational marketability is a present issue that the organization is still facing </a:t>
            </a:r>
            <a:endParaRPr lang="en-US" sz="1800" dirty="0"/>
          </a:p>
          <a:p>
            <a:pPr algn="just">
              <a:lnSpc>
                <a:spcPct val="150000"/>
              </a:lnSpc>
            </a:pPr>
            <a:r>
              <a:rPr lang="en-US" sz="1800" dirty="0"/>
              <a:t>CSR and Sponsoring is necessary for the development of better marketing strategies and this organization do have less concern over the CSR actions </a:t>
            </a:r>
            <a:endParaRPr lang="en-US" sz="1800" dirty="0"/>
          </a:p>
          <a:p>
            <a:pPr algn="just">
              <a:lnSpc>
                <a:spcPct val="150000"/>
              </a:lnSpc>
            </a:pPr>
            <a:r>
              <a:rPr lang="en-US" sz="1800" dirty="0"/>
              <a:t>Budget allocated to the marketing actions are not enough in present era to reach the market </a:t>
            </a:r>
            <a:endParaRPr lang="en-US" sz="1800" dirty="0"/>
          </a:p>
          <a:p>
            <a:pPr algn="just">
              <a:lnSpc>
                <a:spcPct val="150000"/>
              </a:lnSpc>
            </a:pPr>
            <a:r>
              <a:rPr lang="en-US" sz="1800" dirty="0"/>
              <a:t>Paid media (Pay Per Click, display ads, paid influencers and other methods) is not well practiced in the organization</a:t>
            </a:r>
            <a:endParaRPr lang="en-US" sz="1800" dirty="0"/>
          </a:p>
        </p:txBody>
      </p:sp>
      <p:sp>
        <p:nvSpPr>
          <p:cNvPr id="5" name="TextBox 4"/>
          <p:cNvSpPr txBox="1"/>
          <p:nvPr/>
        </p:nvSpPr>
        <p:spPr>
          <a:xfrm>
            <a:off x="1724607" y="5238782"/>
            <a:ext cx="8966719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rgbClr val="7030A0"/>
                </a:solidFill>
              </a:rPr>
              <a:t>Identified contemporary issue is the “Challenges that are prevailing for the CSR management in the organization”</a:t>
            </a:r>
            <a:endParaRPr lang="en-US" sz="2400" dirty="0">
              <a:solidFill>
                <a:srgbClr val="7030A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1368"/>
            <a:ext cx="10515600" cy="1325563"/>
          </a:xfrm>
        </p:spPr>
        <p:txBody>
          <a:bodyPr/>
          <a:lstStyle/>
          <a:p>
            <a:r>
              <a:rPr lang="en-US" dirty="0"/>
              <a:t>Challenges faced as a Result of Chosen Issue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6654" y="1416931"/>
            <a:ext cx="6439678" cy="4351338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US" sz="2400" dirty="0"/>
              <a:t>There are several challenges for the organization as the reduction of the CSR practices </a:t>
            </a:r>
            <a:endParaRPr lang="en-US" sz="2400" dirty="0"/>
          </a:p>
          <a:p>
            <a:pPr lvl="1" algn="just">
              <a:lnSpc>
                <a:spcPct val="100000"/>
              </a:lnSpc>
            </a:pPr>
            <a:r>
              <a:rPr lang="en-US" sz="2000" dirty="0"/>
              <a:t>Time taken for the regaining of the trust among the customers in the organization </a:t>
            </a:r>
            <a:endParaRPr lang="en-US" sz="2000" dirty="0"/>
          </a:p>
          <a:p>
            <a:pPr lvl="1" algn="just">
              <a:lnSpc>
                <a:spcPct val="100000"/>
              </a:lnSpc>
            </a:pPr>
            <a:r>
              <a:rPr lang="en-US" sz="2000" dirty="0"/>
              <a:t>Difficulty in competing with the competitors in the industry </a:t>
            </a:r>
            <a:endParaRPr lang="en-US" sz="2000" dirty="0"/>
          </a:p>
          <a:p>
            <a:pPr lvl="1" algn="just">
              <a:lnSpc>
                <a:spcPct val="100000"/>
              </a:lnSpc>
            </a:pPr>
            <a:endParaRPr lang="en-US" sz="2000" dirty="0"/>
          </a:p>
          <a:p>
            <a:pPr lvl="1" algn="just">
              <a:lnSpc>
                <a:spcPct val="100000"/>
              </a:lnSpc>
            </a:pPr>
            <a:endParaRPr lang="en-US" sz="20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1"/>
          <a:srcRect l="39030" t="23401" r="38316" b="37824"/>
          <a:stretch>
            <a:fillRect/>
          </a:stretch>
        </p:blipFill>
        <p:spPr>
          <a:xfrm>
            <a:off x="7738101" y="1825625"/>
            <a:ext cx="4142964" cy="3988784"/>
          </a:xfrm>
          <a:prstGeom prst="rect">
            <a:avLst/>
          </a:prstGeom>
        </p:spPr>
      </p:pic>
      <p:pic>
        <p:nvPicPr>
          <p:cNvPr id="3074" name="Picture 2" descr="BYD Widens Gap with Tesla in Q3 2022, Leads Global EV Marke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24" r="3990"/>
          <a:stretch>
            <a:fillRect/>
          </a:stretch>
        </p:blipFill>
        <p:spPr bwMode="auto">
          <a:xfrm>
            <a:off x="2073526" y="3685754"/>
            <a:ext cx="4142964" cy="289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faced as a Result of Chosen Issue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60337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Market share in Electric Vehicles in Volkswagen is in 4</a:t>
            </a:r>
            <a:r>
              <a:rPr lang="en-US" sz="2000" baseline="30000" dirty="0"/>
              <a:t>th</a:t>
            </a:r>
            <a:r>
              <a:rPr lang="en-US" sz="2000" dirty="0"/>
              <a:t> place among the other players in the market in 2022</a:t>
            </a:r>
            <a:endParaRPr lang="en-US" sz="2000" dirty="0"/>
          </a:p>
          <a:p>
            <a:pPr>
              <a:lnSpc>
                <a:spcPct val="150000"/>
              </a:lnSpc>
            </a:pPr>
            <a:r>
              <a:rPr lang="en-US" sz="2000" dirty="0"/>
              <a:t>There is a small development in the new car registering in Europe </a:t>
            </a:r>
            <a:endParaRPr lang="en-US" sz="2000" dirty="0"/>
          </a:p>
        </p:txBody>
      </p:sp>
      <p:pic>
        <p:nvPicPr>
          <p:cNvPr id="4098" name="Picture 2" descr="Car Industry Analysis on Twitter: &quot;The majority of the brands of the  Volkswagen group gained market share between 2019 and 2021. In fact, the  whole group's share increased by almost 0.6 points.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722" y="3429000"/>
            <a:ext cx="3152516" cy="315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5"/>
          <p:cNvSpPr txBox="1"/>
          <p:nvPr/>
        </p:nvSpPr>
        <p:spPr>
          <a:xfrm>
            <a:off x="4810385" y="3554541"/>
            <a:ext cx="6964847" cy="29383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/>
              <a:t>Competition is becoming higher in the market in every brand that the organization is consisting with </a:t>
            </a:r>
            <a:endParaRPr lang="en-US" sz="2000" dirty="0"/>
          </a:p>
          <a:p>
            <a:pPr>
              <a:lnSpc>
                <a:spcPct val="150000"/>
              </a:lnSpc>
            </a:pPr>
            <a:r>
              <a:rPr lang="en-US" sz="2000" dirty="0"/>
              <a:t>Revenue reduction in the years 2019, and 2020 (Annual Report, 2022)</a:t>
            </a:r>
            <a:endParaRPr lang="en-US" sz="2000" dirty="0"/>
          </a:p>
          <a:p>
            <a:pPr lvl="1">
              <a:lnSpc>
                <a:spcPct val="150000"/>
              </a:lnSpc>
            </a:pPr>
            <a:r>
              <a:rPr lang="en-US" sz="1600" dirty="0"/>
              <a:t>2019 - $282.60 B</a:t>
            </a:r>
            <a:endParaRPr lang="en-US" sz="1600" dirty="0"/>
          </a:p>
          <a:p>
            <a:pPr lvl="1">
              <a:lnSpc>
                <a:spcPct val="150000"/>
              </a:lnSpc>
            </a:pPr>
            <a:r>
              <a:rPr lang="en-US" sz="1600" dirty="0"/>
              <a:t>2020 - $259.52 B</a:t>
            </a:r>
            <a:endParaRPr lang="en-US" sz="1600" dirty="0"/>
          </a:p>
          <a:p>
            <a:pPr>
              <a:lnSpc>
                <a:spcPct val="150000"/>
              </a:lnSpc>
            </a:pPr>
            <a:endParaRPr lang="en-US" sz="20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faced as a Result of Chosen Issue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Sales are not showing significant developments compared to the past years </a:t>
            </a:r>
            <a:r>
              <a:rPr lang="en-US" sz="2000" dirty="0"/>
              <a:t>(Statista, 2022)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l="20128" t="38850" r="43597" b="25850"/>
          <a:stretch>
            <a:fillRect/>
          </a:stretch>
        </p:blipFill>
        <p:spPr>
          <a:xfrm>
            <a:off x="1240970" y="2810592"/>
            <a:ext cx="6727371" cy="368228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40944" t="38640" r="45357" b="36054"/>
          <a:stretch>
            <a:fillRect/>
          </a:stretch>
        </p:blipFill>
        <p:spPr>
          <a:xfrm>
            <a:off x="9181466" y="2798251"/>
            <a:ext cx="2575104" cy="2675808"/>
          </a:xfrm>
          <a:prstGeom prst="rect">
            <a:avLst/>
          </a:prstGeom>
        </p:spPr>
      </p:pic>
      <p:sp>
        <p:nvSpPr>
          <p:cNvPr id="6" name="Arrow: Curved Down 5"/>
          <p:cNvSpPr/>
          <p:nvPr/>
        </p:nvSpPr>
        <p:spPr>
          <a:xfrm>
            <a:off x="7791061" y="3429000"/>
            <a:ext cx="1371600" cy="489857"/>
          </a:xfrm>
          <a:prstGeom prst="curved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0308"/>
            <a:ext cx="10515600" cy="1325563"/>
          </a:xfrm>
        </p:spPr>
        <p:txBody>
          <a:bodyPr/>
          <a:lstStyle/>
          <a:p>
            <a:r>
              <a:rPr lang="en-US" dirty="0"/>
              <a:t>Responding methods to the Challenges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65871"/>
            <a:ext cx="10515600" cy="479036"/>
          </a:xfrm>
        </p:spPr>
        <p:txBody>
          <a:bodyPr/>
          <a:lstStyle/>
          <a:p>
            <a:r>
              <a:rPr lang="en-US" dirty="0"/>
              <a:t>Responding methods can be identified as per the SWOT analysis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351453" y="2439598"/>
            <a:ext cx="3166188" cy="427809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Strengths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is a wider brand portfolio among all the automobile manufactures in the world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is a new strategy called “TOGETHER 2025’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Organization is using diversification strategy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is a proper synergy among brands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Joint ventures are presented with the local Chinese automobile makers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Brand name and brand awareness is very higher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Healthy 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history</a:t>
            </a: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and financial flow</a:t>
            </a:r>
            <a:endParaRPr lang="en-US" sz="1600" dirty="0"/>
          </a:p>
        </p:txBody>
      </p:sp>
      <p:sp>
        <p:nvSpPr>
          <p:cNvPr id="5" name="Rectangle 4"/>
          <p:cNvSpPr/>
          <p:nvPr/>
        </p:nvSpPr>
        <p:spPr>
          <a:xfrm>
            <a:off x="3625719" y="3055151"/>
            <a:ext cx="2662335" cy="30469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Weaknesses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is some negative publicity application that make the negative impacts on the sales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is a higher recall rate in US market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 is having lower market share for these automobiles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Higher burnout of the employees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547364" y="2439598"/>
            <a:ext cx="2662335" cy="427809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Opportunities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is an increment in the fuel prices in the world in near future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Acquisition can be applied to have more skills and competencies in the employees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is a higher demand in the autonomous vehicles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 exchange rate is becoming weakening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many sustainability programs that aids recovery in damaged reputation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469010" y="3178262"/>
            <a:ext cx="2467950" cy="230832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Threats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is a very higher competition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fines that needed to be paid by the organization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many government regulations increasing continuously 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Responding methods to the Challenges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Applying CSR as a main marketing tool in the organizational marketing plan</a:t>
            </a:r>
            <a:endParaRPr lang="en-US" sz="2000" dirty="0"/>
          </a:p>
          <a:p>
            <a:pPr>
              <a:lnSpc>
                <a:spcPct val="150000"/>
              </a:lnSpc>
            </a:pPr>
            <a:r>
              <a:rPr lang="en-US" sz="2000" dirty="0"/>
              <a:t>Applying CSR marketing in new strategy called “TOGETHER 2025”</a:t>
            </a:r>
            <a:endParaRPr lang="en-US" sz="2000" dirty="0"/>
          </a:p>
          <a:p>
            <a:pPr>
              <a:lnSpc>
                <a:spcPct val="150000"/>
              </a:lnSpc>
            </a:pPr>
            <a:r>
              <a:rPr lang="en-US" sz="2000" dirty="0"/>
              <a:t>Using diversification strategy in marketing actions as well </a:t>
            </a:r>
            <a:endParaRPr lang="en-US" sz="2000" dirty="0"/>
          </a:p>
          <a:p>
            <a:pPr>
              <a:lnSpc>
                <a:spcPct val="150000"/>
              </a:lnSpc>
            </a:pPr>
            <a:r>
              <a:rPr lang="en-US" sz="2000" dirty="0"/>
              <a:t>Separate marketing actions for each of the brand </a:t>
            </a:r>
            <a:endParaRPr lang="en-US" sz="2000" dirty="0"/>
          </a:p>
          <a:p>
            <a:pPr>
              <a:lnSpc>
                <a:spcPct val="150000"/>
              </a:lnSpc>
            </a:pPr>
            <a:r>
              <a:rPr lang="en-US" sz="2000" dirty="0"/>
              <a:t>Sustainability actions regarding the CSR marketing strategies </a:t>
            </a:r>
            <a:endParaRPr lang="en-US" sz="2000" dirty="0"/>
          </a:p>
          <a:p>
            <a:pPr>
              <a:lnSpc>
                <a:spcPct val="150000"/>
              </a:lnSpc>
            </a:pPr>
            <a:r>
              <a:rPr lang="en-US" sz="2000" dirty="0"/>
              <a:t>Separate team for the CSR marketing actions development and budget controls </a:t>
            </a:r>
            <a:endParaRPr lang="en-US" sz="2000" dirty="0"/>
          </a:p>
          <a:p>
            <a:pPr>
              <a:lnSpc>
                <a:spcPct val="150000"/>
              </a:lnSpc>
            </a:pPr>
            <a:r>
              <a:rPr lang="en-US" sz="2000" dirty="0"/>
              <a:t>Monitoring the process clearly for a better implementation </a:t>
            </a:r>
            <a:endParaRPr lang="en-US" sz="2000" dirty="0"/>
          </a:p>
          <a:p>
            <a:pPr>
              <a:lnSpc>
                <a:spcPct val="150000"/>
              </a:lnSpc>
            </a:pPr>
            <a:endParaRPr lang="en-US" sz="2000" dirty="0"/>
          </a:p>
          <a:p>
            <a:pPr>
              <a:lnSpc>
                <a:spcPct val="150000"/>
              </a:lnSpc>
            </a:pPr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939069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Annual Report. (2022) </a:t>
            </a:r>
            <a:r>
              <a:rPr lang="en-US" i="1" dirty="0"/>
              <a:t>Annual Report, </a:t>
            </a:r>
            <a:r>
              <a:rPr lang="en-US" dirty="0" err="1"/>
              <a:t>s.l.</a:t>
            </a:r>
            <a:r>
              <a:rPr lang="en-US" dirty="0"/>
              <a:t>: Volkswagen.</a:t>
            </a:r>
            <a:endParaRPr lang="en-US" dirty="0"/>
          </a:p>
          <a:p>
            <a:r>
              <a:rPr lang="en-US" dirty="0"/>
              <a:t>Chen, J. and Zhong, M. 2022. ‘Research on Volkswagen’s Development Strategy During Covid-19’, </a:t>
            </a:r>
            <a:r>
              <a:rPr lang="en-US" i="1" dirty="0"/>
              <a:t>2022 7th International Conference on Social Sciences and Economic Development (ICSSED 2022) (pp. 705-710). Atlantis Press.</a:t>
            </a:r>
            <a:endParaRPr lang="en-US" i="1" dirty="0"/>
          </a:p>
          <a:p>
            <a:r>
              <a:rPr lang="en-US" dirty="0"/>
              <a:t>Clemente, M. and </a:t>
            </a:r>
            <a:r>
              <a:rPr lang="en-US" dirty="0" err="1"/>
              <a:t>Gabbioneta</a:t>
            </a:r>
            <a:r>
              <a:rPr lang="en-US" dirty="0"/>
              <a:t>, C. (2017). ‘How does the media frame corporate scandals? The case of German newspapers and the Volkswagen diesel scandal’, </a:t>
            </a:r>
            <a:r>
              <a:rPr lang="en-US" i="1" dirty="0"/>
              <a:t>Journal of Management Inquiry, </a:t>
            </a:r>
            <a:r>
              <a:rPr lang="en-US" dirty="0"/>
              <a:t>26(3), pp. 287-302.</a:t>
            </a:r>
            <a:endParaRPr lang="en-US" dirty="0"/>
          </a:p>
          <a:p>
            <a:r>
              <a:rPr lang="en-US" dirty="0"/>
              <a:t>Hassan, A.S. (2019) ‘Evaluating the marketing communication strategy of Volkswagen in post-crisis period: Application of image repair theory’, </a:t>
            </a:r>
            <a:r>
              <a:rPr lang="en-US" i="1" dirty="0"/>
              <a:t>International Journal of Marketing Studies</a:t>
            </a:r>
            <a:r>
              <a:rPr lang="en-US" dirty="0"/>
              <a:t>, </a:t>
            </a:r>
            <a:r>
              <a:rPr lang="en-US" i="1" dirty="0"/>
              <a:t>11</a:t>
            </a:r>
            <a:r>
              <a:rPr lang="en-US" dirty="0"/>
              <a:t>(2), pp.87-101.</a:t>
            </a:r>
            <a:endParaRPr lang="en-US" dirty="0"/>
          </a:p>
          <a:p>
            <a:r>
              <a:rPr lang="en-US" dirty="0"/>
              <a:t>Jacobs, B.W. and Singhal, V.R. (2020) ‘Shareholder value effects of the Volkswagen emissions scandal on the automotive ecosystem’, </a:t>
            </a:r>
            <a:r>
              <a:rPr lang="en-US" i="1" dirty="0"/>
              <a:t>Production and Operations Management</a:t>
            </a:r>
            <a:r>
              <a:rPr lang="en-US" dirty="0"/>
              <a:t>, </a:t>
            </a:r>
            <a:r>
              <a:rPr lang="en-US" i="1" dirty="0"/>
              <a:t>29</a:t>
            </a:r>
            <a:r>
              <a:rPr lang="en-US" dirty="0"/>
              <a:t>(10), pp.2230-2251.</a:t>
            </a:r>
            <a:endParaRPr lang="en-US" dirty="0"/>
          </a:p>
          <a:p>
            <a:r>
              <a:rPr lang="en-US" dirty="0"/>
              <a:t>Jung, J. C. and Sharon, E. (2019) ‘The Volkswagen emissions scandal and its aftermath’, </a:t>
            </a:r>
            <a:r>
              <a:rPr lang="en-US" i="1" dirty="0"/>
              <a:t>Global business and organizational excellence, </a:t>
            </a:r>
            <a:r>
              <a:rPr lang="en-US" dirty="0"/>
              <a:t>38(4), pp. 6-15.</a:t>
            </a:r>
            <a:endParaRPr lang="en-US" dirty="0"/>
          </a:p>
          <a:p>
            <a:r>
              <a:rPr lang="en-US" dirty="0"/>
              <a:t>Jurevicius, O. (2023) </a:t>
            </a:r>
            <a:r>
              <a:rPr lang="en-US" i="1" dirty="0"/>
              <a:t>SWOT Analysis of Volkswagen 202. </a:t>
            </a:r>
            <a:r>
              <a:rPr lang="en-US" dirty="0"/>
              <a:t>[Online] </a:t>
            </a:r>
            <a:br>
              <a:rPr lang="en-US" dirty="0"/>
            </a:br>
            <a:r>
              <a:rPr lang="en-US" dirty="0"/>
              <a:t>Available at: </a:t>
            </a:r>
            <a:r>
              <a:rPr lang="en-US" u="sng" dirty="0"/>
              <a:t>https://strategicmanagementinsight.com/swot-analyses/volkswagen-swot-analysis/</a:t>
            </a:r>
            <a:br>
              <a:rPr lang="en-US" dirty="0"/>
            </a:br>
            <a:r>
              <a:rPr lang="en-US" dirty="0"/>
              <a:t>[Accessed 04 09 2023].</a:t>
            </a:r>
            <a:endParaRPr lang="en-US" dirty="0"/>
          </a:p>
          <a:p>
            <a:r>
              <a:rPr lang="en-US" dirty="0" err="1"/>
              <a:t>Mačaitytė</a:t>
            </a:r>
            <a:r>
              <a:rPr lang="en-US" dirty="0"/>
              <a:t>, I. </a:t>
            </a:r>
            <a:r>
              <a:rPr lang="en-US" dirty="0"/>
              <a:t>and </a:t>
            </a:r>
            <a:r>
              <a:rPr lang="en-US" dirty="0" err="1"/>
              <a:t>Virbašiūtė</a:t>
            </a:r>
            <a:r>
              <a:rPr lang="en-US" dirty="0"/>
              <a:t>, G. (2018) ‘Volkswagen emission scandal and corporate social responsibility–a case study’. </a:t>
            </a:r>
            <a:endParaRPr lang="en-US" dirty="0"/>
          </a:p>
          <a:p>
            <a:r>
              <a:rPr lang="en-US" dirty="0"/>
              <a:t>https://www.statista.com/statistics/275870/revenue-of-volkswagen-group-by-brand/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498" y="1634089"/>
            <a:ext cx="10515600" cy="3357789"/>
          </a:xfrm>
        </p:spPr>
        <p:txBody>
          <a:bodyPr>
            <a:normAutofit/>
          </a:bodyPr>
          <a:lstStyle/>
          <a:p>
            <a:pPr algn="ctr"/>
            <a:r>
              <a:rPr lang="en-US" sz="9600" dirty="0"/>
              <a:t>Thank You !</a:t>
            </a:r>
            <a:endParaRPr lang="en-US" sz="9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BBFB-FA93-40DA-8E12-DE0A4BDBEEE3}" type="slidenum">
              <a:rPr lang="en-US" smtClean="0"/>
            </a:fld>
            <a:endParaRPr 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PP_MARK_KEY" val="9f0e0d92-fbfe-4d26-811d-761430502625"/>
  <p:tag name="COMMONDATA" val="eyJoZGlkIjoiN2YzNjBkOTgyNWQ1YTMxYzM3MzMwNWFiODNmOWIzYWMifQ==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5818</Words>
  <Application>WPS 演示</Application>
  <PresentationFormat>Widescreen</PresentationFormat>
  <Paragraphs>134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2" baseType="lpstr">
      <vt:lpstr>Arial</vt:lpstr>
      <vt:lpstr>宋体</vt:lpstr>
      <vt:lpstr>Wingdings</vt:lpstr>
      <vt:lpstr>Times New Roman</vt:lpstr>
      <vt:lpstr>Calibri</vt:lpstr>
      <vt:lpstr>Symbol</vt:lpstr>
      <vt:lpstr>Calibri Light</vt:lpstr>
      <vt:lpstr>微软雅黑</vt:lpstr>
      <vt:lpstr>Arial Unicode MS</vt:lpstr>
      <vt:lpstr>等线</vt:lpstr>
      <vt:lpstr>Office Theme</vt:lpstr>
      <vt:lpstr>Marketing management  Volkswagen</vt:lpstr>
      <vt:lpstr>Introduction to the Company </vt:lpstr>
      <vt:lpstr>Marketing Problems in the Organization</vt:lpstr>
      <vt:lpstr>Marketing Problems in the Organization</vt:lpstr>
      <vt:lpstr>Challenges faced as a Result of Chosen Issue</vt:lpstr>
      <vt:lpstr>Challenges faced as a Result of Chosen Issue</vt:lpstr>
      <vt:lpstr>Challenges faced as a Result of Chosen Issue</vt:lpstr>
      <vt:lpstr>Responding methods to the Challenges </vt:lpstr>
      <vt:lpstr>Responding methods to the Challenges </vt:lpstr>
      <vt:lpstr>References </vt:lpstr>
      <vt:lpstr>Thank You 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 Volkswagen</dc:title>
  <dc:creator>Udeshika</dc:creator>
  <cp:lastModifiedBy>金桂清（好学近乎知）</cp:lastModifiedBy>
  <cp:revision>57</cp:revision>
  <dcterms:created xsi:type="dcterms:W3CDTF">2023-04-17T11:19:00Z</dcterms:created>
  <dcterms:modified xsi:type="dcterms:W3CDTF">2023-04-23T15:42:07Z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6353026829384A9AA92CD995368CA68F_13</vt:lpwstr>
  </property>
  <property fmtid="{D5CDD505-2E9C-101B-9397-08002B2CF9AE}" pid="3" name="KSOProductBuildVer">
    <vt:lpwstr>2052-11.1.0.14036</vt:lpwstr>
  </property>
</Properties>
</file>