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6" r:id="rId6"/>
    <p:sldId id="267" r:id="rId7"/>
    <p:sldId id="268" r:id="rId8"/>
    <p:sldId id="269" r:id="rId9"/>
    <p:sldId id="270" r:id="rId10"/>
    <p:sldId id="260" r:id="rId11"/>
    <p:sldId id="271" r:id="rId12"/>
    <p:sldId id="261" r:id="rId13"/>
    <p:sldId id="262" r:id="rId14"/>
    <p:sldId id="263" r:id="rId15"/>
    <p:sldId id="272" r:id="rId16"/>
    <p:sldId id="264" r:id="rId17"/>
    <p:sldId id="265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451"/>
    <p:restoredTop sz="94628"/>
  </p:normalViewPr>
  <p:slideViewPr>
    <p:cSldViewPr snapToGrid="0" snapToObjects="1">
      <p:cViewPr varScale="1">
        <p:scale>
          <a:sx n="98" d="100"/>
          <a:sy n="98" d="100"/>
        </p:scale>
        <p:origin x="1048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raint Forster" userId="S::g.forster@uwtsd.ac.uk::8c02c943-4b4b-4de2-a38e-320edf235171" providerId="AD" clId="Web-{F7853C81-3D8F-DD2E-AFB4-B75256167B23}"/>
    <pc:docChg chg="modSld">
      <pc:chgData name="Geraint Forster" userId="S::g.forster@uwtsd.ac.uk::8c02c943-4b4b-4de2-a38e-320edf235171" providerId="AD" clId="Web-{F7853C81-3D8F-DD2E-AFB4-B75256167B23}" dt="2025-09-24T11:08:49.634" v="0" actId="1076"/>
      <pc:docMkLst>
        <pc:docMk/>
      </pc:docMkLst>
      <pc:sldChg chg="modSp">
        <pc:chgData name="Geraint Forster" userId="S::g.forster@uwtsd.ac.uk::8c02c943-4b4b-4de2-a38e-320edf235171" providerId="AD" clId="Web-{F7853C81-3D8F-DD2E-AFB4-B75256167B23}" dt="2025-09-24T11:08:49.634" v="0" actId="1076"/>
        <pc:sldMkLst>
          <pc:docMk/>
          <pc:sldMk cId="0" sldId="260"/>
        </pc:sldMkLst>
        <pc:graphicFrameChg chg="mod">
          <ac:chgData name="Geraint Forster" userId="S::g.forster@uwtsd.ac.uk::8c02c943-4b4b-4de2-a38e-320edf235171" providerId="AD" clId="Web-{F7853C81-3D8F-DD2E-AFB4-B75256167B23}" dt="2025-09-24T11:08:49.634" v="0" actId="1076"/>
          <ac:graphicFrameMkLst>
            <pc:docMk/>
            <pc:sldMk cId="0" sldId="260"/>
            <ac:graphicFrameMk id="5" creationId="{38B28D4D-A8A6-3787-D692-F6EB34D23277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A6C2B9-B63F-476B-A600-B2A9B85B588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48945AB8-5D88-45EB-82DD-DE5D9777C6C3}">
      <dgm:prSet/>
      <dgm:spPr/>
      <dgm:t>
        <a:bodyPr/>
        <a:lstStyle/>
        <a:p>
          <a:r>
            <a:rPr lang="en-US"/>
            <a:t>Glycolysis (no O₂) → Pyruvate</a:t>
          </a:r>
        </a:p>
      </dgm:t>
    </dgm:pt>
    <dgm:pt modelId="{C872C269-F82A-4A77-B693-E2A4427BBF86}" type="parTrans" cxnId="{620C8793-08F5-4654-8BBF-03487B1DDA06}">
      <dgm:prSet/>
      <dgm:spPr/>
      <dgm:t>
        <a:bodyPr/>
        <a:lstStyle/>
        <a:p>
          <a:endParaRPr lang="en-US"/>
        </a:p>
      </dgm:t>
    </dgm:pt>
    <dgm:pt modelId="{9106C394-1480-4A0A-83F5-ADCEDE6FD7E7}" type="sibTrans" cxnId="{620C8793-08F5-4654-8BBF-03487B1DDA06}">
      <dgm:prSet/>
      <dgm:spPr/>
      <dgm:t>
        <a:bodyPr/>
        <a:lstStyle/>
        <a:p>
          <a:endParaRPr lang="en-US"/>
        </a:p>
      </dgm:t>
    </dgm:pt>
    <dgm:pt modelId="{3ED3ABDC-0753-46CC-8E1C-9096909FF518}">
      <dgm:prSet/>
      <dgm:spPr/>
      <dgm:t>
        <a:bodyPr/>
        <a:lstStyle/>
        <a:p>
          <a:r>
            <a:rPr lang="en-US"/>
            <a:t>Pyruvate → Krebs cycle + ETC (O₂ needed) → Lots of ATP</a:t>
          </a:r>
        </a:p>
      </dgm:t>
    </dgm:pt>
    <dgm:pt modelId="{9A911A9E-6820-4EBE-AE40-B6ED5E4687B8}" type="parTrans" cxnId="{462FC7EE-7378-470A-B1A8-7B64E022A365}">
      <dgm:prSet/>
      <dgm:spPr/>
      <dgm:t>
        <a:bodyPr/>
        <a:lstStyle/>
        <a:p>
          <a:endParaRPr lang="en-US"/>
        </a:p>
      </dgm:t>
    </dgm:pt>
    <dgm:pt modelId="{686CA05D-CFF2-428A-89C3-897CCECCF8E1}" type="sibTrans" cxnId="{462FC7EE-7378-470A-B1A8-7B64E022A365}">
      <dgm:prSet/>
      <dgm:spPr/>
      <dgm:t>
        <a:bodyPr/>
        <a:lstStyle/>
        <a:p>
          <a:endParaRPr lang="en-US"/>
        </a:p>
      </dgm:t>
    </dgm:pt>
    <dgm:pt modelId="{11466078-B010-4EFD-96A9-93AD1117D522}">
      <dgm:prSet/>
      <dgm:spPr/>
      <dgm:t>
        <a:bodyPr/>
        <a:lstStyle/>
        <a:p>
          <a:r>
            <a:rPr lang="en-US"/>
            <a:t>Fast, supports high intensity</a:t>
          </a:r>
        </a:p>
      </dgm:t>
    </dgm:pt>
    <dgm:pt modelId="{FC2B1741-366B-4559-A169-DF54C79BD0E5}" type="parTrans" cxnId="{530D7E6A-AB77-4259-813C-5BEDA8F0331C}">
      <dgm:prSet/>
      <dgm:spPr/>
      <dgm:t>
        <a:bodyPr/>
        <a:lstStyle/>
        <a:p>
          <a:endParaRPr lang="en-US"/>
        </a:p>
      </dgm:t>
    </dgm:pt>
    <dgm:pt modelId="{A82F582D-0D66-4C95-A42A-55DD31B1E4B0}" type="sibTrans" cxnId="{530D7E6A-AB77-4259-813C-5BEDA8F0331C}">
      <dgm:prSet/>
      <dgm:spPr/>
      <dgm:t>
        <a:bodyPr/>
        <a:lstStyle/>
        <a:p>
          <a:endParaRPr lang="en-US"/>
        </a:p>
      </dgm:t>
    </dgm:pt>
    <dgm:pt modelId="{27D1D709-719B-4CC5-90AC-E678E2A6466E}" type="pres">
      <dgm:prSet presAssocID="{CCA6C2B9-B63F-476B-A600-B2A9B85B588E}" presName="root" presStyleCnt="0">
        <dgm:presLayoutVars>
          <dgm:dir/>
          <dgm:resizeHandles val="exact"/>
        </dgm:presLayoutVars>
      </dgm:prSet>
      <dgm:spPr/>
    </dgm:pt>
    <dgm:pt modelId="{4A0DF2D3-94EB-44B7-9ACC-9C0812973B8E}" type="pres">
      <dgm:prSet presAssocID="{48945AB8-5D88-45EB-82DD-DE5D9777C6C3}" presName="compNode" presStyleCnt="0"/>
      <dgm:spPr/>
    </dgm:pt>
    <dgm:pt modelId="{17AB0D92-3B28-4596-BDA9-2287BAFFA670}" type="pres">
      <dgm:prSet presAssocID="{48945AB8-5D88-45EB-82DD-DE5D9777C6C3}" presName="bgRect" presStyleLbl="bgShp" presStyleIdx="0" presStyleCnt="3"/>
      <dgm:spPr/>
    </dgm:pt>
    <dgm:pt modelId="{D9FB1CCE-C0E5-4A34-B207-2AF6473E0477}" type="pres">
      <dgm:prSet presAssocID="{48945AB8-5D88-45EB-82DD-DE5D9777C6C3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FE82A6CB-059A-4714-A8E0-D3D6BC631C29}" type="pres">
      <dgm:prSet presAssocID="{48945AB8-5D88-45EB-82DD-DE5D9777C6C3}" presName="spaceRect" presStyleCnt="0"/>
      <dgm:spPr/>
    </dgm:pt>
    <dgm:pt modelId="{A1CD5F7B-26B8-48D6-BBE6-ACD13A4FB056}" type="pres">
      <dgm:prSet presAssocID="{48945AB8-5D88-45EB-82DD-DE5D9777C6C3}" presName="parTx" presStyleLbl="revTx" presStyleIdx="0" presStyleCnt="3">
        <dgm:presLayoutVars>
          <dgm:chMax val="0"/>
          <dgm:chPref val="0"/>
        </dgm:presLayoutVars>
      </dgm:prSet>
      <dgm:spPr/>
    </dgm:pt>
    <dgm:pt modelId="{0F52A193-E0BD-4EAD-AECB-78225A232B2D}" type="pres">
      <dgm:prSet presAssocID="{9106C394-1480-4A0A-83F5-ADCEDE6FD7E7}" presName="sibTrans" presStyleCnt="0"/>
      <dgm:spPr/>
    </dgm:pt>
    <dgm:pt modelId="{78F9260A-947B-427C-83AB-0F1BBC8884BC}" type="pres">
      <dgm:prSet presAssocID="{3ED3ABDC-0753-46CC-8E1C-9096909FF518}" presName="compNode" presStyleCnt="0"/>
      <dgm:spPr/>
    </dgm:pt>
    <dgm:pt modelId="{F6B71A64-187F-4371-86AE-4A9ECD3FEB46}" type="pres">
      <dgm:prSet presAssocID="{3ED3ABDC-0753-46CC-8E1C-9096909FF518}" presName="bgRect" presStyleLbl="bgShp" presStyleIdx="1" presStyleCnt="3"/>
      <dgm:spPr/>
    </dgm:pt>
    <dgm:pt modelId="{A732212E-C64E-4073-AC84-E618531AF7DF}" type="pres">
      <dgm:prSet presAssocID="{3ED3ABDC-0753-46CC-8E1C-9096909FF518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9060660D-F651-41E8-8F1F-BBE9EE98A278}" type="pres">
      <dgm:prSet presAssocID="{3ED3ABDC-0753-46CC-8E1C-9096909FF518}" presName="spaceRect" presStyleCnt="0"/>
      <dgm:spPr/>
    </dgm:pt>
    <dgm:pt modelId="{DCDC12D9-231A-477B-A7BB-6002AF0C694A}" type="pres">
      <dgm:prSet presAssocID="{3ED3ABDC-0753-46CC-8E1C-9096909FF518}" presName="parTx" presStyleLbl="revTx" presStyleIdx="1" presStyleCnt="3">
        <dgm:presLayoutVars>
          <dgm:chMax val="0"/>
          <dgm:chPref val="0"/>
        </dgm:presLayoutVars>
      </dgm:prSet>
      <dgm:spPr/>
    </dgm:pt>
    <dgm:pt modelId="{E4B8DA81-2F30-4CA4-A9DF-E98CB3F86A0E}" type="pres">
      <dgm:prSet presAssocID="{686CA05D-CFF2-428A-89C3-897CCECCF8E1}" presName="sibTrans" presStyleCnt="0"/>
      <dgm:spPr/>
    </dgm:pt>
    <dgm:pt modelId="{1C22B9D9-1387-474C-BB9B-9524E05DE899}" type="pres">
      <dgm:prSet presAssocID="{11466078-B010-4EFD-96A9-93AD1117D522}" presName="compNode" presStyleCnt="0"/>
      <dgm:spPr/>
    </dgm:pt>
    <dgm:pt modelId="{52427F2A-31EE-48E9-BB68-FBA3623BF370}" type="pres">
      <dgm:prSet presAssocID="{11466078-B010-4EFD-96A9-93AD1117D522}" presName="bgRect" presStyleLbl="bgShp" presStyleIdx="2" presStyleCnt="3"/>
      <dgm:spPr/>
    </dgm:pt>
    <dgm:pt modelId="{B3D7A28D-1C2E-4894-86E4-46430996CABB}" type="pres">
      <dgm:prSet presAssocID="{11466078-B010-4EFD-96A9-93AD1117D522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BE113A24-FFC3-436C-9F5E-81A184DF90B4}" type="pres">
      <dgm:prSet presAssocID="{11466078-B010-4EFD-96A9-93AD1117D522}" presName="spaceRect" presStyleCnt="0"/>
      <dgm:spPr/>
    </dgm:pt>
    <dgm:pt modelId="{7318BC27-75BC-4A05-BD59-B6E9C9D76416}" type="pres">
      <dgm:prSet presAssocID="{11466078-B010-4EFD-96A9-93AD1117D52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2684733-FB88-4B3A-84D1-4BB9CA56C464}" type="presOf" srcId="{11466078-B010-4EFD-96A9-93AD1117D522}" destId="{7318BC27-75BC-4A05-BD59-B6E9C9D76416}" srcOrd="0" destOrd="0" presId="urn:microsoft.com/office/officeart/2018/2/layout/IconVerticalSolidList"/>
    <dgm:cxn modelId="{FBB3E33D-EB90-46D8-B5DC-A76BB441CB52}" type="presOf" srcId="{48945AB8-5D88-45EB-82DD-DE5D9777C6C3}" destId="{A1CD5F7B-26B8-48D6-BBE6-ACD13A4FB056}" srcOrd="0" destOrd="0" presId="urn:microsoft.com/office/officeart/2018/2/layout/IconVerticalSolidList"/>
    <dgm:cxn modelId="{D94DFB55-8995-419C-BE80-7F382F2992C0}" type="presOf" srcId="{3ED3ABDC-0753-46CC-8E1C-9096909FF518}" destId="{DCDC12D9-231A-477B-A7BB-6002AF0C694A}" srcOrd="0" destOrd="0" presId="urn:microsoft.com/office/officeart/2018/2/layout/IconVerticalSolidList"/>
    <dgm:cxn modelId="{530D7E6A-AB77-4259-813C-5BEDA8F0331C}" srcId="{CCA6C2B9-B63F-476B-A600-B2A9B85B588E}" destId="{11466078-B010-4EFD-96A9-93AD1117D522}" srcOrd="2" destOrd="0" parTransId="{FC2B1741-366B-4559-A169-DF54C79BD0E5}" sibTransId="{A82F582D-0D66-4C95-A42A-55DD31B1E4B0}"/>
    <dgm:cxn modelId="{620C8793-08F5-4654-8BBF-03487B1DDA06}" srcId="{CCA6C2B9-B63F-476B-A600-B2A9B85B588E}" destId="{48945AB8-5D88-45EB-82DD-DE5D9777C6C3}" srcOrd="0" destOrd="0" parTransId="{C872C269-F82A-4A77-B693-E2A4427BBF86}" sibTransId="{9106C394-1480-4A0A-83F5-ADCEDE6FD7E7}"/>
    <dgm:cxn modelId="{462FC7EE-7378-470A-B1A8-7B64E022A365}" srcId="{CCA6C2B9-B63F-476B-A600-B2A9B85B588E}" destId="{3ED3ABDC-0753-46CC-8E1C-9096909FF518}" srcOrd="1" destOrd="0" parTransId="{9A911A9E-6820-4EBE-AE40-B6ED5E4687B8}" sibTransId="{686CA05D-CFF2-428A-89C3-897CCECCF8E1}"/>
    <dgm:cxn modelId="{0D873BEF-FAC2-4EEF-AB28-8A5C86393E50}" type="presOf" srcId="{CCA6C2B9-B63F-476B-A600-B2A9B85B588E}" destId="{27D1D709-719B-4CC5-90AC-E678E2A6466E}" srcOrd="0" destOrd="0" presId="urn:microsoft.com/office/officeart/2018/2/layout/IconVerticalSolidList"/>
    <dgm:cxn modelId="{90D3A861-07FC-4ED0-8021-89C1B943362F}" type="presParOf" srcId="{27D1D709-719B-4CC5-90AC-E678E2A6466E}" destId="{4A0DF2D3-94EB-44B7-9ACC-9C0812973B8E}" srcOrd="0" destOrd="0" presId="urn:microsoft.com/office/officeart/2018/2/layout/IconVerticalSolidList"/>
    <dgm:cxn modelId="{BCCEED3A-EA4D-4B36-9400-660642AF7ECF}" type="presParOf" srcId="{4A0DF2D3-94EB-44B7-9ACC-9C0812973B8E}" destId="{17AB0D92-3B28-4596-BDA9-2287BAFFA670}" srcOrd="0" destOrd="0" presId="urn:microsoft.com/office/officeart/2018/2/layout/IconVerticalSolidList"/>
    <dgm:cxn modelId="{EFF76B11-2C37-4F80-B957-D82B28BB07C0}" type="presParOf" srcId="{4A0DF2D3-94EB-44B7-9ACC-9C0812973B8E}" destId="{D9FB1CCE-C0E5-4A34-B207-2AF6473E0477}" srcOrd="1" destOrd="0" presId="urn:microsoft.com/office/officeart/2018/2/layout/IconVerticalSolidList"/>
    <dgm:cxn modelId="{05A97FA8-BEC1-469E-8BF2-91A2C9FF294E}" type="presParOf" srcId="{4A0DF2D3-94EB-44B7-9ACC-9C0812973B8E}" destId="{FE82A6CB-059A-4714-A8E0-D3D6BC631C29}" srcOrd="2" destOrd="0" presId="urn:microsoft.com/office/officeart/2018/2/layout/IconVerticalSolidList"/>
    <dgm:cxn modelId="{AAF4561E-81BE-4FF8-8CF6-F07A8A96D13B}" type="presParOf" srcId="{4A0DF2D3-94EB-44B7-9ACC-9C0812973B8E}" destId="{A1CD5F7B-26B8-48D6-BBE6-ACD13A4FB056}" srcOrd="3" destOrd="0" presId="urn:microsoft.com/office/officeart/2018/2/layout/IconVerticalSolidList"/>
    <dgm:cxn modelId="{4E52AB28-D668-4C62-ADC5-0609124164EC}" type="presParOf" srcId="{27D1D709-719B-4CC5-90AC-E678E2A6466E}" destId="{0F52A193-E0BD-4EAD-AECB-78225A232B2D}" srcOrd="1" destOrd="0" presId="urn:microsoft.com/office/officeart/2018/2/layout/IconVerticalSolidList"/>
    <dgm:cxn modelId="{0DEBE01E-B67A-45D7-830A-5E37C652C7ED}" type="presParOf" srcId="{27D1D709-719B-4CC5-90AC-E678E2A6466E}" destId="{78F9260A-947B-427C-83AB-0F1BBC8884BC}" srcOrd="2" destOrd="0" presId="urn:microsoft.com/office/officeart/2018/2/layout/IconVerticalSolidList"/>
    <dgm:cxn modelId="{58185C9A-BA88-41FB-9B71-24AED95CE677}" type="presParOf" srcId="{78F9260A-947B-427C-83AB-0F1BBC8884BC}" destId="{F6B71A64-187F-4371-86AE-4A9ECD3FEB46}" srcOrd="0" destOrd="0" presId="urn:microsoft.com/office/officeart/2018/2/layout/IconVerticalSolidList"/>
    <dgm:cxn modelId="{DFF685ED-7FFF-4182-9131-327D399F5725}" type="presParOf" srcId="{78F9260A-947B-427C-83AB-0F1BBC8884BC}" destId="{A732212E-C64E-4073-AC84-E618531AF7DF}" srcOrd="1" destOrd="0" presId="urn:microsoft.com/office/officeart/2018/2/layout/IconVerticalSolidList"/>
    <dgm:cxn modelId="{E0374A4C-0781-4892-9A57-CA12C6144552}" type="presParOf" srcId="{78F9260A-947B-427C-83AB-0F1BBC8884BC}" destId="{9060660D-F651-41E8-8F1F-BBE9EE98A278}" srcOrd="2" destOrd="0" presId="urn:microsoft.com/office/officeart/2018/2/layout/IconVerticalSolidList"/>
    <dgm:cxn modelId="{C8C018C9-DC92-4EC7-B118-F0C7AC485B49}" type="presParOf" srcId="{78F9260A-947B-427C-83AB-0F1BBC8884BC}" destId="{DCDC12D9-231A-477B-A7BB-6002AF0C694A}" srcOrd="3" destOrd="0" presId="urn:microsoft.com/office/officeart/2018/2/layout/IconVerticalSolidList"/>
    <dgm:cxn modelId="{F61255CE-319F-4303-A4E0-C73FCCA22C6D}" type="presParOf" srcId="{27D1D709-719B-4CC5-90AC-E678E2A6466E}" destId="{E4B8DA81-2F30-4CA4-A9DF-E98CB3F86A0E}" srcOrd="3" destOrd="0" presId="urn:microsoft.com/office/officeart/2018/2/layout/IconVerticalSolidList"/>
    <dgm:cxn modelId="{0C24E21A-92CF-42D7-A4FE-56C8CD4005CE}" type="presParOf" srcId="{27D1D709-719B-4CC5-90AC-E678E2A6466E}" destId="{1C22B9D9-1387-474C-BB9B-9524E05DE899}" srcOrd="4" destOrd="0" presId="urn:microsoft.com/office/officeart/2018/2/layout/IconVerticalSolidList"/>
    <dgm:cxn modelId="{5254F77C-7945-48AA-89B2-C8AB9415D59C}" type="presParOf" srcId="{1C22B9D9-1387-474C-BB9B-9524E05DE899}" destId="{52427F2A-31EE-48E9-BB68-FBA3623BF370}" srcOrd="0" destOrd="0" presId="urn:microsoft.com/office/officeart/2018/2/layout/IconVerticalSolidList"/>
    <dgm:cxn modelId="{F1C08D20-E50B-44FC-B37F-C2F2A9F1A604}" type="presParOf" srcId="{1C22B9D9-1387-474C-BB9B-9524E05DE899}" destId="{B3D7A28D-1C2E-4894-86E4-46430996CABB}" srcOrd="1" destOrd="0" presId="urn:microsoft.com/office/officeart/2018/2/layout/IconVerticalSolidList"/>
    <dgm:cxn modelId="{ABB44517-3D82-41EB-863E-6F4E6D6998BE}" type="presParOf" srcId="{1C22B9D9-1387-474C-BB9B-9524E05DE899}" destId="{BE113A24-FFC3-436C-9F5E-81A184DF90B4}" srcOrd="2" destOrd="0" presId="urn:microsoft.com/office/officeart/2018/2/layout/IconVerticalSolidList"/>
    <dgm:cxn modelId="{A3258884-285A-43D8-9909-8D8420701224}" type="presParOf" srcId="{1C22B9D9-1387-474C-BB9B-9524E05DE899}" destId="{7318BC27-75BC-4A05-BD59-B6E9C9D7641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30E093E-A7FD-4B85-830E-97D9102BC6A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709876C-F79A-4C60-AF63-E09DB372A75A}">
      <dgm:prSet/>
      <dgm:spPr/>
      <dgm:t>
        <a:bodyPr/>
        <a:lstStyle/>
        <a:p>
          <a:r>
            <a:rPr lang="en-US"/>
            <a:t>Fatty acids → mitochondria</a:t>
          </a:r>
        </a:p>
      </dgm:t>
    </dgm:pt>
    <dgm:pt modelId="{9601EFBA-C024-40E8-9ED8-30531399A40A}" type="parTrans" cxnId="{3739C784-779B-48EE-A2A8-DF6D8C060DE8}">
      <dgm:prSet/>
      <dgm:spPr/>
      <dgm:t>
        <a:bodyPr/>
        <a:lstStyle/>
        <a:p>
          <a:endParaRPr lang="en-US"/>
        </a:p>
      </dgm:t>
    </dgm:pt>
    <dgm:pt modelId="{5B559DDD-3737-4AF6-AA22-B469A01982B0}" type="sibTrans" cxnId="{3739C784-779B-48EE-A2A8-DF6D8C060DE8}">
      <dgm:prSet/>
      <dgm:spPr/>
      <dgm:t>
        <a:bodyPr/>
        <a:lstStyle/>
        <a:p>
          <a:endParaRPr lang="en-US"/>
        </a:p>
      </dgm:t>
    </dgm:pt>
    <dgm:pt modelId="{7608164F-B1B9-4286-BD9A-2392481B4C6A}">
      <dgm:prSet/>
      <dgm:spPr/>
      <dgm:t>
        <a:bodyPr/>
        <a:lstStyle/>
        <a:p>
          <a:r>
            <a:rPr lang="en-US"/>
            <a:t>Beta-oxidation → Acetyl-CoA → Krebs + ETC</a:t>
          </a:r>
        </a:p>
      </dgm:t>
    </dgm:pt>
    <dgm:pt modelId="{92B05DF5-C933-4C0F-802B-57D286BE6009}" type="parTrans" cxnId="{56B7F279-0B75-42AE-8906-DCD36E51A30F}">
      <dgm:prSet/>
      <dgm:spPr/>
      <dgm:t>
        <a:bodyPr/>
        <a:lstStyle/>
        <a:p>
          <a:endParaRPr lang="en-US"/>
        </a:p>
      </dgm:t>
    </dgm:pt>
    <dgm:pt modelId="{AA27A2B4-9410-4BE7-9AA3-76ABE84EBA49}" type="sibTrans" cxnId="{56B7F279-0B75-42AE-8906-DCD36E51A30F}">
      <dgm:prSet/>
      <dgm:spPr/>
      <dgm:t>
        <a:bodyPr/>
        <a:lstStyle/>
        <a:p>
          <a:endParaRPr lang="en-US"/>
        </a:p>
      </dgm:t>
    </dgm:pt>
    <dgm:pt modelId="{CAA6F03A-522C-4149-971F-F38810BA3B72}">
      <dgm:prSet/>
      <dgm:spPr/>
      <dgm:t>
        <a:bodyPr/>
        <a:lstStyle/>
        <a:p>
          <a:r>
            <a:rPr lang="en-US"/>
            <a:t>Needs O₂, very efficient but slow</a:t>
          </a:r>
        </a:p>
      </dgm:t>
    </dgm:pt>
    <dgm:pt modelId="{C56370D3-1AEA-4D04-9476-2AEECF241498}" type="parTrans" cxnId="{ED3FCC31-817C-4816-A286-FC3FEC3ED2FF}">
      <dgm:prSet/>
      <dgm:spPr/>
      <dgm:t>
        <a:bodyPr/>
        <a:lstStyle/>
        <a:p>
          <a:endParaRPr lang="en-US"/>
        </a:p>
      </dgm:t>
    </dgm:pt>
    <dgm:pt modelId="{ED00F13B-792C-42D4-83A5-CEF107941FBD}" type="sibTrans" cxnId="{ED3FCC31-817C-4816-A286-FC3FEC3ED2FF}">
      <dgm:prSet/>
      <dgm:spPr/>
      <dgm:t>
        <a:bodyPr/>
        <a:lstStyle/>
        <a:p>
          <a:endParaRPr lang="en-US"/>
        </a:p>
      </dgm:t>
    </dgm:pt>
    <dgm:pt modelId="{B091007C-C5BD-654D-A058-69E77506AC9C}" type="pres">
      <dgm:prSet presAssocID="{E30E093E-A7FD-4B85-830E-97D9102BC6A5}" presName="linear" presStyleCnt="0">
        <dgm:presLayoutVars>
          <dgm:animLvl val="lvl"/>
          <dgm:resizeHandles val="exact"/>
        </dgm:presLayoutVars>
      </dgm:prSet>
      <dgm:spPr/>
    </dgm:pt>
    <dgm:pt modelId="{E6820FD4-B1AF-2843-B257-6B8093D13044}" type="pres">
      <dgm:prSet presAssocID="{5709876C-F79A-4C60-AF63-E09DB372A75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17ADBBB-CE99-8B41-BE16-AD78E26590A7}" type="pres">
      <dgm:prSet presAssocID="{5B559DDD-3737-4AF6-AA22-B469A01982B0}" presName="spacer" presStyleCnt="0"/>
      <dgm:spPr/>
    </dgm:pt>
    <dgm:pt modelId="{C5182C88-A65B-EA4B-A811-42EEC8956AA9}" type="pres">
      <dgm:prSet presAssocID="{7608164F-B1B9-4286-BD9A-2392481B4C6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4DD7D88-8CC4-B743-AF0D-B760B184EF38}" type="pres">
      <dgm:prSet presAssocID="{AA27A2B4-9410-4BE7-9AA3-76ABE84EBA49}" presName="spacer" presStyleCnt="0"/>
      <dgm:spPr/>
    </dgm:pt>
    <dgm:pt modelId="{7CD9F639-1A96-9441-9C68-5055C806D4AC}" type="pres">
      <dgm:prSet presAssocID="{CAA6F03A-522C-4149-971F-F38810BA3B7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D7E4A27-A031-C747-8180-84CCC134449D}" type="presOf" srcId="{CAA6F03A-522C-4149-971F-F38810BA3B72}" destId="{7CD9F639-1A96-9441-9C68-5055C806D4AC}" srcOrd="0" destOrd="0" presId="urn:microsoft.com/office/officeart/2005/8/layout/vList2"/>
    <dgm:cxn modelId="{38D86128-A46C-794D-8097-44AAD29F3A0F}" type="presOf" srcId="{E30E093E-A7FD-4B85-830E-97D9102BC6A5}" destId="{B091007C-C5BD-654D-A058-69E77506AC9C}" srcOrd="0" destOrd="0" presId="urn:microsoft.com/office/officeart/2005/8/layout/vList2"/>
    <dgm:cxn modelId="{ED3FCC31-817C-4816-A286-FC3FEC3ED2FF}" srcId="{E30E093E-A7FD-4B85-830E-97D9102BC6A5}" destId="{CAA6F03A-522C-4149-971F-F38810BA3B72}" srcOrd="2" destOrd="0" parTransId="{C56370D3-1AEA-4D04-9476-2AEECF241498}" sibTransId="{ED00F13B-792C-42D4-83A5-CEF107941FBD}"/>
    <dgm:cxn modelId="{56B7F279-0B75-42AE-8906-DCD36E51A30F}" srcId="{E30E093E-A7FD-4B85-830E-97D9102BC6A5}" destId="{7608164F-B1B9-4286-BD9A-2392481B4C6A}" srcOrd="1" destOrd="0" parTransId="{92B05DF5-C933-4C0F-802B-57D286BE6009}" sibTransId="{AA27A2B4-9410-4BE7-9AA3-76ABE84EBA49}"/>
    <dgm:cxn modelId="{3739C784-779B-48EE-A2A8-DF6D8C060DE8}" srcId="{E30E093E-A7FD-4B85-830E-97D9102BC6A5}" destId="{5709876C-F79A-4C60-AF63-E09DB372A75A}" srcOrd="0" destOrd="0" parTransId="{9601EFBA-C024-40E8-9ED8-30531399A40A}" sibTransId="{5B559DDD-3737-4AF6-AA22-B469A01982B0}"/>
    <dgm:cxn modelId="{38E68E8D-13AF-5849-B2DE-DB64B27F48B4}" type="presOf" srcId="{7608164F-B1B9-4286-BD9A-2392481B4C6A}" destId="{C5182C88-A65B-EA4B-A811-42EEC8956AA9}" srcOrd="0" destOrd="0" presId="urn:microsoft.com/office/officeart/2005/8/layout/vList2"/>
    <dgm:cxn modelId="{F7A15EF8-9800-0141-A8AE-2B686C31AB42}" type="presOf" srcId="{5709876C-F79A-4C60-AF63-E09DB372A75A}" destId="{E6820FD4-B1AF-2843-B257-6B8093D13044}" srcOrd="0" destOrd="0" presId="urn:microsoft.com/office/officeart/2005/8/layout/vList2"/>
    <dgm:cxn modelId="{F6494BD1-2E05-F44F-875F-A86C81BB3B2F}" type="presParOf" srcId="{B091007C-C5BD-654D-A058-69E77506AC9C}" destId="{E6820FD4-B1AF-2843-B257-6B8093D13044}" srcOrd="0" destOrd="0" presId="urn:microsoft.com/office/officeart/2005/8/layout/vList2"/>
    <dgm:cxn modelId="{98FD67C7-486A-9A4E-A2D4-5B2E434492DC}" type="presParOf" srcId="{B091007C-C5BD-654D-A058-69E77506AC9C}" destId="{C17ADBBB-CE99-8B41-BE16-AD78E26590A7}" srcOrd="1" destOrd="0" presId="urn:microsoft.com/office/officeart/2005/8/layout/vList2"/>
    <dgm:cxn modelId="{024982DA-1022-8540-972E-F3571A88EBE1}" type="presParOf" srcId="{B091007C-C5BD-654D-A058-69E77506AC9C}" destId="{C5182C88-A65B-EA4B-A811-42EEC8956AA9}" srcOrd="2" destOrd="0" presId="urn:microsoft.com/office/officeart/2005/8/layout/vList2"/>
    <dgm:cxn modelId="{026EF570-F227-8947-8990-A2FB851D80FB}" type="presParOf" srcId="{B091007C-C5BD-654D-A058-69E77506AC9C}" destId="{E4DD7D88-8CC4-B743-AF0D-B760B184EF38}" srcOrd="3" destOrd="0" presId="urn:microsoft.com/office/officeart/2005/8/layout/vList2"/>
    <dgm:cxn modelId="{5FA61D3D-2420-8743-9B45-04BED184C06B}" type="presParOf" srcId="{B091007C-C5BD-654D-A058-69E77506AC9C}" destId="{7CD9F639-1A96-9441-9C68-5055C806D4A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AB0D92-3B28-4596-BDA9-2287BAFFA670}">
      <dsp:nvSpPr>
        <dsp:cNvPr id="0" name=""/>
        <dsp:cNvSpPr/>
      </dsp:nvSpPr>
      <dsp:spPr>
        <a:xfrm>
          <a:off x="0" y="682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FB1CCE-C0E5-4A34-B207-2AF6473E0477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CD5F7B-26B8-48D6-BBE6-ACD13A4FB056}">
      <dsp:nvSpPr>
        <dsp:cNvPr id="0" name=""/>
        <dsp:cNvSpPr/>
      </dsp:nvSpPr>
      <dsp:spPr>
        <a:xfrm>
          <a:off x="1844034" y="682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Glycolysis (no O₂) → Pyruvate</a:t>
          </a:r>
        </a:p>
      </dsp:txBody>
      <dsp:txXfrm>
        <a:off x="1844034" y="682"/>
        <a:ext cx="2839914" cy="1596566"/>
      </dsp:txXfrm>
    </dsp:sp>
    <dsp:sp modelId="{F6B71A64-187F-4371-86AE-4A9ECD3FEB46}">
      <dsp:nvSpPr>
        <dsp:cNvPr id="0" name=""/>
        <dsp:cNvSpPr/>
      </dsp:nvSpPr>
      <dsp:spPr>
        <a:xfrm>
          <a:off x="0" y="1996390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32212E-C64E-4073-AC84-E618531AF7DF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DC12D9-231A-477B-A7BB-6002AF0C694A}">
      <dsp:nvSpPr>
        <dsp:cNvPr id="0" name=""/>
        <dsp:cNvSpPr/>
      </dsp:nvSpPr>
      <dsp:spPr>
        <a:xfrm>
          <a:off x="1844034" y="1996390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Pyruvate → Krebs cycle + ETC (O₂ needed) → Lots of ATP</a:t>
          </a:r>
        </a:p>
      </dsp:txBody>
      <dsp:txXfrm>
        <a:off x="1844034" y="1996390"/>
        <a:ext cx="2839914" cy="1596566"/>
      </dsp:txXfrm>
    </dsp:sp>
    <dsp:sp modelId="{52427F2A-31EE-48E9-BB68-FBA3623BF370}">
      <dsp:nvSpPr>
        <dsp:cNvPr id="0" name=""/>
        <dsp:cNvSpPr/>
      </dsp:nvSpPr>
      <dsp:spPr>
        <a:xfrm>
          <a:off x="0" y="3992098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D7A28D-1C2E-4894-86E4-46430996CABB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18BC27-75BC-4A05-BD59-B6E9C9D76416}">
      <dsp:nvSpPr>
        <dsp:cNvPr id="0" name=""/>
        <dsp:cNvSpPr/>
      </dsp:nvSpPr>
      <dsp:spPr>
        <a:xfrm>
          <a:off x="1844034" y="3992098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Fast, supports high intensity</a:t>
          </a:r>
        </a:p>
      </dsp:txBody>
      <dsp:txXfrm>
        <a:off x="1844034" y="3992098"/>
        <a:ext cx="2839914" cy="15965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820FD4-B1AF-2843-B257-6B8093D13044}">
      <dsp:nvSpPr>
        <dsp:cNvPr id="0" name=""/>
        <dsp:cNvSpPr/>
      </dsp:nvSpPr>
      <dsp:spPr>
        <a:xfrm>
          <a:off x="0" y="730523"/>
          <a:ext cx="4683949" cy="13127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Fatty acids → mitochondria</a:t>
          </a:r>
        </a:p>
      </dsp:txBody>
      <dsp:txXfrm>
        <a:off x="64083" y="794606"/>
        <a:ext cx="4555783" cy="1184574"/>
      </dsp:txXfrm>
    </dsp:sp>
    <dsp:sp modelId="{C5182C88-A65B-EA4B-A811-42EEC8956AA9}">
      <dsp:nvSpPr>
        <dsp:cNvPr id="0" name=""/>
        <dsp:cNvSpPr/>
      </dsp:nvSpPr>
      <dsp:spPr>
        <a:xfrm>
          <a:off x="0" y="2138303"/>
          <a:ext cx="4683949" cy="1312740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Beta-oxidation → Acetyl-CoA → Krebs + ETC</a:t>
          </a:r>
        </a:p>
      </dsp:txBody>
      <dsp:txXfrm>
        <a:off x="64083" y="2202386"/>
        <a:ext cx="4555783" cy="1184574"/>
      </dsp:txXfrm>
    </dsp:sp>
    <dsp:sp modelId="{7CD9F639-1A96-9441-9C68-5055C806D4AC}">
      <dsp:nvSpPr>
        <dsp:cNvPr id="0" name=""/>
        <dsp:cNvSpPr/>
      </dsp:nvSpPr>
      <dsp:spPr>
        <a:xfrm>
          <a:off x="0" y="3546083"/>
          <a:ext cx="4683949" cy="131274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Needs O₂, very efficient but slow</a:t>
          </a:r>
        </a:p>
      </dsp:txBody>
      <dsp:txXfrm>
        <a:off x="64083" y="3610166"/>
        <a:ext cx="4555783" cy="11845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Vegetables and fruits in a row">
            <a:extLst>
              <a:ext uri="{FF2B5EF4-FFF2-40B4-BE49-F238E27FC236}">
                <a16:creationId xmlns:a16="http://schemas.microsoft.com/office/drawing/2014/main" id="{0745E718-DEF3-349C-9DA0-D330DEB2C94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r="10999" b="-1"/>
          <a:stretch>
            <a:fillRect/>
          </a:stretch>
        </p:blipFill>
        <p:spPr>
          <a:xfrm>
            <a:off x="20" y="10"/>
            <a:ext cx="914397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EB0222B5-B739-82A9-5CCC-C5585AE12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19465" y="-2819458"/>
            <a:ext cx="3512260" cy="9151192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46000"/>
                </a:srgbClr>
              </a:gs>
              <a:gs pos="100000">
                <a:srgbClr val="000000">
                  <a:alpha val="60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1500" y="1137434"/>
            <a:ext cx="5850495" cy="1520987"/>
          </a:xfrm>
        </p:spPr>
        <p:txBody>
          <a:bodyPr anchor="t">
            <a:normAutofit/>
          </a:bodyPr>
          <a:lstStyle/>
          <a:p>
            <a:pPr algn="l"/>
            <a:r>
              <a:rPr lang="en-GB" sz="3500">
                <a:solidFill>
                  <a:srgbClr val="FFFFFF"/>
                </a:solidFill>
              </a:rPr>
              <a:t>How Food Becomes Energy for Exercise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BE23E75-E7E9-4D9F-6D25-5512363F8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355769" y="1075816"/>
            <a:ext cx="2425271" cy="9151191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35000"/>
                </a:srgbClr>
              </a:gs>
              <a:gs pos="100000">
                <a:srgbClr val="000000">
                  <a:alpha val="4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8650" y="4293441"/>
            <a:ext cx="4721499" cy="1588514"/>
          </a:xfrm>
        </p:spPr>
        <p:txBody>
          <a:bodyPr anchor="b">
            <a:normAutofit/>
          </a:bodyPr>
          <a:lstStyle/>
          <a:p>
            <a:pPr algn="l"/>
            <a:r>
              <a:rPr lang="en-GB" sz="1600">
                <a:solidFill>
                  <a:srgbClr val="FFFFFF"/>
                </a:solidFill>
              </a:rPr>
              <a:t>ATP, Energy Systems, Fuels &amp; Muscle Fibres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1B115DB-65EB-3FC3-7284-CFDF4ADC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8855" y="871146"/>
            <a:ext cx="552704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7D07B7BC-3270-4CF3-A7AA-0937908AD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08BB4D4-D71A-48F5-B2D2-45D2D78F4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1714" cy="6858000"/>
            <a:chOff x="651279" y="598259"/>
            <a:chExt cx="10889442" cy="5680742"/>
          </a:xfrm>
        </p:grpSpPr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F287CCC2-896F-4F04-A017-737FB703F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821DD70C-9C59-4A01-BF0B-C027B5BCA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788" y="576072"/>
            <a:ext cx="4072687" cy="2751749"/>
          </a:xfrm>
        </p:spPr>
        <p:txBody>
          <a:bodyPr anchor="ctr"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ATP: Our Energy Currency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8306" y="576072"/>
            <a:ext cx="3524595" cy="2778231"/>
          </a:xfrm>
        </p:spPr>
        <p:txBody>
          <a:bodyPr anchor="ctr">
            <a:norm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Food energy (large notes) must be converted into small, spendable coins (ATP)</a:t>
            </a:r>
          </a:p>
          <a:p>
            <a:r>
              <a:rPr lang="en-GB" sz="1600">
                <a:solidFill>
                  <a:schemeClr val="bg1"/>
                </a:solidFill>
              </a:rPr>
              <a:t>ATP powers all muscle contractions</a:t>
            </a:r>
          </a:p>
          <a:p>
            <a:r>
              <a:rPr lang="en-GB" sz="1600">
                <a:solidFill>
                  <a:schemeClr val="bg1"/>
                </a:solidFill>
              </a:rPr>
              <a:t>ATP stores are tiny → must be constantly regenerated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9C90F7-DAA5-B81C-2063-A1738E8299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655" y="2911531"/>
            <a:ext cx="7772400" cy="445423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9141714" cy="3490956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energy_ba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2735" y="2324791"/>
            <a:ext cx="3547660" cy="2208417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788" y="841249"/>
            <a:ext cx="4269714" cy="2587131"/>
          </a:xfrm>
        </p:spPr>
        <p:txBody>
          <a:bodyPr anchor="b"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Three Energy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9787" y="3566810"/>
            <a:ext cx="4269715" cy="2651110"/>
          </a:xfrm>
        </p:spPr>
        <p:txBody>
          <a:bodyPr anchor="ctr">
            <a:normAutofit/>
          </a:bodyPr>
          <a:lstStyle/>
          <a:p>
            <a:r>
              <a:rPr lang="en-GB" sz="1600">
                <a:solidFill>
                  <a:schemeClr val="tx2"/>
                </a:solidFill>
              </a:rPr>
              <a:t>ATP-PCr: very fast, very small store (seconds)</a:t>
            </a:r>
          </a:p>
          <a:p>
            <a:r>
              <a:rPr lang="en-GB" sz="1600">
                <a:solidFill>
                  <a:schemeClr val="tx2"/>
                </a:solidFill>
              </a:rPr>
              <a:t>Glycolysis: fast, short-term (seconds–minutes)</a:t>
            </a:r>
          </a:p>
          <a:p>
            <a:r>
              <a:rPr lang="en-GB" sz="1600">
                <a:solidFill>
                  <a:schemeClr val="tx2"/>
                </a:solidFill>
              </a:rPr>
              <a:t>Oxidative phosphorylation: slow, long-term (minutes–hours)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 sz="3900"/>
              <a:t>Carbohydrate Breakdown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D4507E-71A2-C3AD-2197-38AB678699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8783908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 descr="A diagram of a protein reaction&#10;&#10;AI-generated content may be incorrect.">
            <a:extLst>
              <a:ext uri="{FF2B5EF4-FFF2-40B4-BE49-F238E27FC236}">
                <a16:creationId xmlns:a16="http://schemas.microsoft.com/office/drawing/2014/main" id="{F8CC4887-0EB4-9AEA-8C21-D1A8FB2FC1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25119" y="829491"/>
            <a:ext cx="6728002" cy="4525963"/>
          </a:xfr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F2016D0-5F1B-B5B0-9517-2EB0B8D8CADC}"/>
              </a:ext>
            </a:extLst>
          </p:cNvPr>
          <p:cNvSpPr txBox="1"/>
          <p:nvPr/>
        </p:nvSpPr>
        <p:spPr>
          <a:xfrm>
            <a:off x="5172891" y="6100354"/>
            <a:ext cx="2963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Jeukendrup</a:t>
            </a:r>
            <a:r>
              <a:rPr lang="en-US" dirty="0"/>
              <a:t> &amp; Gleeson (2025)</a:t>
            </a:r>
          </a:p>
        </p:txBody>
      </p:sp>
    </p:spTree>
    <p:extLst>
      <p:ext uri="{BB962C8B-B14F-4D97-AF65-F5344CB8AC3E}">
        <p14:creationId xmlns:p14="http://schemas.microsoft.com/office/powerpoint/2010/main" val="2970523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805CDF-6C6E-36FF-8C23-328ED84F50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 descr="A diagram of a protein reaction&#10;&#10;AI-generated content may be incorrect.">
            <a:extLst>
              <a:ext uri="{FF2B5EF4-FFF2-40B4-BE49-F238E27FC236}">
                <a16:creationId xmlns:a16="http://schemas.microsoft.com/office/drawing/2014/main" id="{D330EBC7-0E6E-3B5D-B215-2B250A723D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25119" y="829491"/>
            <a:ext cx="6728002" cy="4525963"/>
          </a:xfr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1DB23CC-2D48-A27C-9B24-B4813B19EDAC}"/>
              </a:ext>
            </a:extLst>
          </p:cNvPr>
          <p:cNvSpPr txBox="1"/>
          <p:nvPr/>
        </p:nvSpPr>
        <p:spPr>
          <a:xfrm>
            <a:off x="5172891" y="6100354"/>
            <a:ext cx="2963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Jeukendrup</a:t>
            </a:r>
            <a:r>
              <a:rPr lang="en-US" dirty="0"/>
              <a:t> &amp; Gleeson (2025)</a:t>
            </a:r>
          </a:p>
        </p:txBody>
      </p:sp>
      <p:sp>
        <p:nvSpPr>
          <p:cNvPr id="2" name="Frame 1">
            <a:extLst>
              <a:ext uri="{FF2B5EF4-FFF2-40B4-BE49-F238E27FC236}">
                <a16:creationId xmlns:a16="http://schemas.microsoft.com/office/drawing/2014/main" id="{C18CFAC7-A2A5-0FB4-A338-B6CE162EAD6A}"/>
              </a:ext>
            </a:extLst>
          </p:cNvPr>
          <p:cNvSpPr/>
          <p:nvPr/>
        </p:nvSpPr>
        <p:spPr>
          <a:xfrm>
            <a:off x="3735978" y="1920240"/>
            <a:ext cx="1685108" cy="1332411"/>
          </a:xfrm>
          <a:prstGeom prst="fram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2B2628-30F3-7DB5-502C-ECBD91878BE0}"/>
              </a:ext>
            </a:extLst>
          </p:cNvPr>
          <p:cNvSpPr txBox="1"/>
          <p:nvPr/>
        </p:nvSpPr>
        <p:spPr>
          <a:xfrm>
            <a:off x="3112006" y="226209"/>
            <a:ext cx="20608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PCr</a:t>
            </a:r>
            <a:r>
              <a:rPr lang="en-US" sz="24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– Very fast</a:t>
            </a:r>
          </a:p>
        </p:txBody>
      </p:sp>
    </p:spTree>
    <p:extLst>
      <p:ext uri="{BB962C8B-B14F-4D97-AF65-F5344CB8AC3E}">
        <p14:creationId xmlns:p14="http://schemas.microsoft.com/office/powerpoint/2010/main" val="13904798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398275-4D09-C0D4-8A32-E8611E471E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 descr="A diagram of a protein reaction&#10;&#10;AI-generated content may be incorrect.">
            <a:extLst>
              <a:ext uri="{FF2B5EF4-FFF2-40B4-BE49-F238E27FC236}">
                <a16:creationId xmlns:a16="http://schemas.microsoft.com/office/drawing/2014/main" id="{EA3EF837-296E-46AE-1367-38F2F760A9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25119" y="829491"/>
            <a:ext cx="6728002" cy="4525963"/>
          </a:xfr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82B7D1F-5791-0B6B-EED3-45266AEAA2B4}"/>
              </a:ext>
            </a:extLst>
          </p:cNvPr>
          <p:cNvSpPr txBox="1"/>
          <p:nvPr/>
        </p:nvSpPr>
        <p:spPr>
          <a:xfrm>
            <a:off x="5172891" y="6100354"/>
            <a:ext cx="2963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Jeukendrup</a:t>
            </a:r>
            <a:r>
              <a:rPr lang="en-US" dirty="0"/>
              <a:t> &amp; Gleeson (2025)</a:t>
            </a:r>
          </a:p>
        </p:txBody>
      </p:sp>
      <p:sp>
        <p:nvSpPr>
          <p:cNvPr id="2" name="Frame 1">
            <a:extLst>
              <a:ext uri="{FF2B5EF4-FFF2-40B4-BE49-F238E27FC236}">
                <a16:creationId xmlns:a16="http://schemas.microsoft.com/office/drawing/2014/main" id="{C004218A-9331-264E-F477-87BB50ED1217}"/>
              </a:ext>
            </a:extLst>
          </p:cNvPr>
          <p:cNvSpPr/>
          <p:nvPr/>
        </p:nvSpPr>
        <p:spPr>
          <a:xfrm>
            <a:off x="2612571" y="1214846"/>
            <a:ext cx="1502229" cy="2050868"/>
          </a:xfrm>
          <a:prstGeom prst="fram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1FA1D6-FA41-D9DE-1EFB-3EC479E9A219}"/>
              </a:ext>
            </a:extLst>
          </p:cNvPr>
          <p:cNvSpPr txBox="1"/>
          <p:nvPr/>
        </p:nvSpPr>
        <p:spPr>
          <a:xfrm>
            <a:off x="2521131" y="175148"/>
            <a:ext cx="34608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Anaerobic Glycolysis - Fast</a:t>
            </a:r>
          </a:p>
        </p:txBody>
      </p:sp>
    </p:spTree>
    <p:extLst>
      <p:ext uri="{BB962C8B-B14F-4D97-AF65-F5344CB8AC3E}">
        <p14:creationId xmlns:p14="http://schemas.microsoft.com/office/powerpoint/2010/main" val="7699203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4A18D7-ECF1-01AC-1017-2984DFF59E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 descr="A diagram of a protein reaction&#10;&#10;AI-generated content may be incorrect.">
            <a:extLst>
              <a:ext uri="{FF2B5EF4-FFF2-40B4-BE49-F238E27FC236}">
                <a16:creationId xmlns:a16="http://schemas.microsoft.com/office/drawing/2014/main" id="{0C660A00-645F-8E2D-33DE-C340C32B20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25119" y="829491"/>
            <a:ext cx="6728002" cy="4525963"/>
          </a:xfr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BA54A8B-B96B-F9DB-0ABE-9518E4FB9E7D}"/>
              </a:ext>
            </a:extLst>
          </p:cNvPr>
          <p:cNvSpPr txBox="1"/>
          <p:nvPr/>
        </p:nvSpPr>
        <p:spPr>
          <a:xfrm>
            <a:off x="5172891" y="6100354"/>
            <a:ext cx="2963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Jeukendrup</a:t>
            </a:r>
            <a:r>
              <a:rPr lang="en-US" dirty="0"/>
              <a:t> &amp; Gleeson (2025)</a:t>
            </a:r>
          </a:p>
        </p:txBody>
      </p:sp>
      <p:sp>
        <p:nvSpPr>
          <p:cNvPr id="2" name="Frame 1">
            <a:extLst>
              <a:ext uri="{FF2B5EF4-FFF2-40B4-BE49-F238E27FC236}">
                <a16:creationId xmlns:a16="http://schemas.microsoft.com/office/drawing/2014/main" id="{66E308DD-5599-AD70-071D-ED40B5C467CA}"/>
              </a:ext>
            </a:extLst>
          </p:cNvPr>
          <p:cNvSpPr/>
          <p:nvPr/>
        </p:nvSpPr>
        <p:spPr>
          <a:xfrm>
            <a:off x="718457" y="1502546"/>
            <a:ext cx="3278777" cy="2651443"/>
          </a:xfrm>
          <a:prstGeom prst="fram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17F71A-0C9C-E62A-FFB2-2EDF2A39405C}"/>
              </a:ext>
            </a:extLst>
          </p:cNvPr>
          <p:cNvSpPr txBox="1"/>
          <p:nvPr/>
        </p:nvSpPr>
        <p:spPr>
          <a:xfrm>
            <a:off x="2648643" y="157481"/>
            <a:ext cx="34809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Oxidative phosphorylation</a:t>
            </a:r>
          </a:p>
        </p:txBody>
      </p:sp>
    </p:spTree>
    <p:extLst>
      <p:ext uri="{BB962C8B-B14F-4D97-AF65-F5344CB8AC3E}">
        <p14:creationId xmlns:p14="http://schemas.microsoft.com/office/powerpoint/2010/main" val="10308268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B83246-4D84-782F-FF1D-363E11A485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 descr="A diagram of a protein reaction&#10;&#10;AI-generated content may be incorrect.">
            <a:extLst>
              <a:ext uri="{FF2B5EF4-FFF2-40B4-BE49-F238E27FC236}">
                <a16:creationId xmlns:a16="http://schemas.microsoft.com/office/drawing/2014/main" id="{148FCB19-E13E-0FC6-D5F2-F8C29AF57D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25119" y="829491"/>
            <a:ext cx="6728002" cy="4525963"/>
          </a:xfr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E8032D1-17A4-40D1-93EF-A3FBA53201B4}"/>
              </a:ext>
            </a:extLst>
          </p:cNvPr>
          <p:cNvSpPr txBox="1"/>
          <p:nvPr/>
        </p:nvSpPr>
        <p:spPr>
          <a:xfrm>
            <a:off x="5172891" y="6100354"/>
            <a:ext cx="2963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Jeukendrup</a:t>
            </a:r>
            <a:r>
              <a:rPr lang="en-US" dirty="0"/>
              <a:t> &amp; Gleeson (2025)</a:t>
            </a:r>
          </a:p>
        </p:txBody>
      </p:sp>
    </p:spTree>
    <p:extLst>
      <p:ext uri="{BB962C8B-B14F-4D97-AF65-F5344CB8AC3E}">
        <p14:creationId xmlns:p14="http://schemas.microsoft.com/office/powerpoint/2010/main" val="20205655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t>Fat Breakdown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B28D4D-A8A6-3787-D692-F6EB34D232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3980725"/>
              </p:ext>
            </p:extLst>
          </p:nvPr>
        </p:nvGraphicFramePr>
        <p:xfrm>
          <a:off x="3925254" y="635052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diagram of a cycle&#10;&#10;AI-generated content may be incorrect.">
            <a:extLst>
              <a:ext uri="{FF2B5EF4-FFF2-40B4-BE49-F238E27FC236}">
                <a16:creationId xmlns:a16="http://schemas.microsoft.com/office/drawing/2014/main" id="{BCE78F30-E865-7A20-8188-DA4CFFBCA1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44511" y="923971"/>
            <a:ext cx="7054977" cy="5010057"/>
          </a:xfrm>
        </p:spPr>
      </p:pic>
    </p:spTree>
    <p:extLst>
      <p:ext uri="{BB962C8B-B14F-4D97-AF65-F5344CB8AC3E}">
        <p14:creationId xmlns:p14="http://schemas.microsoft.com/office/powerpoint/2010/main" val="17999089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7D07B7BC-3270-4CF3-A7AA-0937908AD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248F5E6-4377-481A-9615-8B26AF96A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1714" cy="6858000"/>
            <a:chOff x="651279" y="598259"/>
            <a:chExt cx="10889442" cy="5680742"/>
          </a:xfrm>
        </p:grpSpPr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D8552057-9E04-4499-916A-649BB6B51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D1194A2F-4E63-4228-A833-4D86528EA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rer_ba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788" y="2978034"/>
            <a:ext cx="3952520" cy="2341867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788" y="576072"/>
            <a:ext cx="7783113" cy="1546533"/>
          </a:xfrm>
        </p:spPr>
        <p:txBody>
          <a:bodyPr anchor="t"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RER: Respiratory Exchange Ratio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8306" y="2197386"/>
            <a:ext cx="3524595" cy="3903163"/>
          </a:xfrm>
        </p:spPr>
        <p:txBody>
          <a:bodyPr anchor="ctr">
            <a:norm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CHO: C</a:t>
            </a:r>
            <a:r>
              <a:rPr lang="en-GB" sz="1600" baseline="-25000" dirty="0">
                <a:solidFill>
                  <a:schemeClr val="bg1"/>
                </a:solidFill>
              </a:rPr>
              <a:t>6</a:t>
            </a:r>
            <a:r>
              <a:rPr lang="en-GB" sz="1600" dirty="0">
                <a:solidFill>
                  <a:schemeClr val="bg1"/>
                </a:solidFill>
              </a:rPr>
              <a:t>H</a:t>
            </a:r>
            <a:r>
              <a:rPr lang="en-GB" sz="1600" baseline="-25000" dirty="0">
                <a:solidFill>
                  <a:schemeClr val="bg1"/>
                </a:solidFill>
              </a:rPr>
              <a:t>12</a:t>
            </a:r>
            <a:r>
              <a:rPr lang="en-GB" sz="1600" dirty="0">
                <a:solidFill>
                  <a:schemeClr val="bg1"/>
                </a:solidFill>
              </a:rPr>
              <a:t>O</a:t>
            </a:r>
            <a:r>
              <a:rPr lang="en-GB" sz="1600" baseline="-25000" dirty="0">
                <a:solidFill>
                  <a:schemeClr val="bg1"/>
                </a:solidFill>
              </a:rPr>
              <a:t>6</a:t>
            </a:r>
            <a:r>
              <a:rPr lang="en-GB" sz="1600" dirty="0">
                <a:solidFill>
                  <a:schemeClr val="bg1"/>
                </a:solidFill>
              </a:rPr>
              <a:t> + 6O₂ → 6CO₂ → RER = 1.0</a:t>
            </a:r>
          </a:p>
          <a:p>
            <a:r>
              <a:rPr lang="en-GB" sz="1600" dirty="0">
                <a:solidFill>
                  <a:schemeClr val="bg1"/>
                </a:solidFill>
              </a:rPr>
              <a:t>Fat: C</a:t>
            </a:r>
            <a:r>
              <a:rPr lang="en-GB" sz="1600" baseline="-25000" dirty="0">
                <a:solidFill>
                  <a:schemeClr val="bg1"/>
                </a:solidFill>
              </a:rPr>
              <a:t>16</a:t>
            </a:r>
            <a:r>
              <a:rPr lang="en-GB" sz="1600" dirty="0">
                <a:solidFill>
                  <a:schemeClr val="bg1"/>
                </a:solidFill>
              </a:rPr>
              <a:t>H</a:t>
            </a:r>
            <a:r>
              <a:rPr lang="en-GB" sz="1600" baseline="-25000" dirty="0">
                <a:solidFill>
                  <a:schemeClr val="bg1"/>
                </a:solidFill>
              </a:rPr>
              <a:t>32</a:t>
            </a:r>
            <a:r>
              <a:rPr lang="en-GB" sz="1600" dirty="0">
                <a:solidFill>
                  <a:schemeClr val="bg1"/>
                </a:solidFill>
              </a:rPr>
              <a:t>O</a:t>
            </a:r>
            <a:r>
              <a:rPr lang="en-GB" sz="1600" baseline="-25000" dirty="0">
                <a:solidFill>
                  <a:schemeClr val="bg1"/>
                </a:solidFill>
              </a:rPr>
              <a:t>2</a:t>
            </a:r>
            <a:r>
              <a:rPr lang="en-GB" sz="1600" dirty="0">
                <a:solidFill>
                  <a:schemeClr val="bg1"/>
                </a:solidFill>
              </a:rPr>
              <a:t> + 23O₂ → 16CO₂ → RER ≈ 0.7</a:t>
            </a:r>
          </a:p>
          <a:p>
            <a:r>
              <a:rPr lang="en-GB" sz="1600" dirty="0">
                <a:solidFill>
                  <a:schemeClr val="bg1"/>
                </a:solidFill>
              </a:rPr>
              <a:t>Fat uses more O₂ per CO₂ → lower RER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1E2B399-F3CE-4402-9418-377080B9A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1714" cy="6858000"/>
            <a:chOff x="651279" y="598259"/>
            <a:chExt cx="10889442" cy="5680742"/>
          </a:xfrm>
        </p:grpSpPr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AC2AA197-7A04-4AAA-A357-07EF9F4D5C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CCE44998-768E-4717-B599-E07990B45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2280" y="578999"/>
            <a:ext cx="8058115" cy="14997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Fuel Comparison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7962463"/>
              </p:ext>
            </p:extLst>
          </p:nvPr>
        </p:nvGraphicFramePr>
        <p:xfrm>
          <a:off x="592279" y="2296403"/>
          <a:ext cx="6171591" cy="32114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91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99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0252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4745">
                <a:tc>
                  <a:txBody>
                    <a:bodyPr/>
                    <a:lstStyle/>
                    <a:p>
                      <a:pPr>
                        <a:defRPr sz="1400"/>
                      </a:pPr>
                      <a:endParaRPr lang="en-GB" sz="1700"/>
                    </a:p>
                  </a:txBody>
                  <a:tcPr marL="109881" marR="109881" marT="54941" marB="54941"/>
                </a:tc>
                <a:tc>
                  <a:txBody>
                    <a:bodyPr/>
                    <a:lstStyle/>
                    <a:p>
                      <a:pPr>
                        <a:defRPr sz="1400"/>
                      </a:pPr>
                      <a:r>
                        <a:rPr lang="en-GB" sz="1700"/>
                        <a:t>Fat</a:t>
                      </a:r>
                    </a:p>
                  </a:txBody>
                  <a:tcPr marL="109881" marR="109881" marT="54941" marB="54941"/>
                </a:tc>
                <a:tc>
                  <a:txBody>
                    <a:bodyPr/>
                    <a:lstStyle/>
                    <a:p>
                      <a:pPr>
                        <a:defRPr sz="1400"/>
                      </a:pPr>
                      <a:r>
                        <a:rPr lang="en-GB" sz="1700"/>
                        <a:t>Carbohydrate</a:t>
                      </a:r>
                    </a:p>
                  </a:txBody>
                  <a:tcPr marL="109881" marR="109881" marT="54941" marB="54941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4745">
                <a:tc>
                  <a:txBody>
                    <a:bodyPr/>
                    <a:lstStyle/>
                    <a:p>
                      <a:pPr>
                        <a:defRPr sz="1400"/>
                      </a:pPr>
                      <a:r>
                        <a:rPr lang="en-GB" sz="1700"/>
                        <a:t>ATP yield</a:t>
                      </a:r>
                    </a:p>
                  </a:txBody>
                  <a:tcPr marL="109881" marR="109881" marT="54941" marB="54941"/>
                </a:tc>
                <a:tc>
                  <a:txBody>
                    <a:bodyPr/>
                    <a:lstStyle/>
                    <a:p>
                      <a:pPr>
                        <a:defRPr sz="1400"/>
                      </a:pPr>
                      <a:r>
                        <a:rPr lang="en-GB" sz="1700"/>
                        <a:t>Very high</a:t>
                      </a:r>
                    </a:p>
                  </a:txBody>
                  <a:tcPr marL="109881" marR="109881" marT="54941" marB="54941"/>
                </a:tc>
                <a:tc>
                  <a:txBody>
                    <a:bodyPr/>
                    <a:lstStyle/>
                    <a:p>
                      <a:pPr>
                        <a:defRPr sz="1400"/>
                      </a:pPr>
                      <a:r>
                        <a:rPr lang="en-GB" sz="1700"/>
                        <a:t>Moderate</a:t>
                      </a:r>
                    </a:p>
                  </a:txBody>
                  <a:tcPr marL="109881" marR="109881" marT="54941" marB="54941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4745">
                <a:tc>
                  <a:txBody>
                    <a:bodyPr/>
                    <a:lstStyle/>
                    <a:p>
                      <a:pPr>
                        <a:defRPr sz="1400"/>
                      </a:pPr>
                      <a:r>
                        <a:rPr lang="en-GB" sz="1700"/>
                        <a:t>Speed</a:t>
                      </a:r>
                    </a:p>
                  </a:txBody>
                  <a:tcPr marL="109881" marR="109881" marT="54941" marB="54941"/>
                </a:tc>
                <a:tc>
                  <a:txBody>
                    <a:bodyPr/>
                    <a:lstStyle/>
                    <a:p>
                      <a:pPr>
                        <a:defRPr sz="1400"/>
                      </a:pPr>
                      <a:r>
                        <a:rPr lang="en-GB" sz="1700"/>
                        <a:t>Slow</a:t>
                      </a:r>
                    </a:p>
                  </a:txBody>
                  <a:tcPr marL="109881" marR="109881" marT="54941" marB="54941"/>
                </a:tc>
                <a:tc>
                  <a:txBody>
                    <a:bodyPr/>
                    <a:lstStyle/>
                    <a:p>
                      <a:pPr>
                        <a:defRPr sz="1400"/>
                      </a:pPr>
                      <a:r>
                        <a:rPr lang="en-GB" sz="1700"/>
                        <a:t>Fast</a:t>
                      </a:r>
                    </a:p>
                  </a:txBody>
                  <a:tcPr marL="109881" marR="109881" marT="54941" marB="54941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4745">
                <a:tc>
                  <a:txBody>
                    <a:bodyPr/>
                    <a:lstStyle/>
                    <a:p>
                      <a:pPr>
                        <a:defRPr sz="1400"/>
                      </a:pPr>
                      <a:r>
                        <a:rPr lang="en-GB" sz="1700"/>
                        <a:t>O₂ need</a:t>
                      </a:r>
                    </a:p>
                  </a:txBody>
                  <a:tcPr marL="109881" marR="109881" marT="54941" marB="54941"/>
                </a:tc>
                <a:tc>
                  <a:txBody>
                    <a:bodyPr/>
                    <a:lstStyle/>
                    <a:p>
                      <a:pPr>
                        <a:defRPr sz="1400"/>
                      </a:pPr>
                      <a:r>
                        <a:rPr lang="en-GB" sz="1700"/>
                        <a:t>Higher</a:t>
                      </a:r>
                    </a:p>
                  </a:txBody>
                  <a:tcPr marL="109881" marR="109881" marT="54941" marB="54941"/>
                </a:tc>
                <a:tc>
                  <a:txBody>
                    <a:bodyPr/>
                    <a:lstStyle/>
                    <a:p>
                      <a:pPr>
                        <a:defRPr sz="1400"/>
                      </a:pPr>
                      <a:r>
                        <a:rPr lang="en-GB" sz="1700"/>
                        <a:t>Lower</a:t>
                      </a:r>
                    </a:p>
                  </a:txBody>
                  <a:tcPr marL="109881" marR="109881" marT="54941" marB="54941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4745">
                <a:tc>
                  <a:txBody>
                    <a:bodyPr/>
                    <a:lstStyle/>
                    <a:p>
                      <a:pPr>
                        <a:defRPr sz="1400"/>
                      </a:pPr>
                      <a:r>
                        <a:rPr lang="en-GB" sz="1700"/>
                        <a:t>Stores</a:t>
                      </a:r>
                    </a:p>
                  </a:txBody>
                  <a:tcPr marL="109881" marR="109881" marT="54941" marB="54941"/>
                </a:tc>
                <a:tc>
                  <a:txBody>
                    <a:bodyPr/>
                    <a:lstStyle/>
                    <a:p>
                      <a:pPr>
                        <a:defRPr sz="1400"/>
                      </a:pPr>
                      <a:r>
                        <a:rPr lang="en-GB" sz="1700"/>
                        <a:t>Huge</a:t>
                      </a:r>
                    </a:p>
                  </a:txBody>
                  <a:tcPr marL="109881" marR="109881" marT="54941" marB="54941"/>
                </a:tc>
                <a:tc>
                  <a:txBody>
                    <a:bodyPr/>
                    <a:lstStyle/>
                    <a:p>
                      <a:pPr>
                        <a:defRPr sz="1400"/>
                      </a:pPr>
                      <a:r>
                        <a:rPr lang="en-GB" sz="1700"/>
                        <a:t>Limited</a:t>
                      </a:r>
                    </a:p>
                  </a:txBody>
                  <a:tcPr marL="109881" marR="109881" marT="54941" marB="54941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87711">
                <a:tc>
                  <a:txBody>
                    <a:bodyPr/>
                    <a:lstStyle/>
                    <a:p>
                      <a:pPr>
                        <a:defRPr sz="1400"/>
                      </a:pPr>
                      <a:r>
                        <a:rPr lang="en-GB" sz="1700"/>
                        <a:t>Best for</a:t>
                      </a:r>
                    </a:p>
                  </a:txBody>
                  <a:tcPr marL="109881" marR="109881" marT="54941" marB="54941"/>
                </a:tc>
                <a:tc>
                  <a:txBody>
                    <a:bodyPr/>
                    <a:lstStyle/>
                    <a:p>
                      <a:pPr>
                        <a:defRPr sz="1400"/>
                      </a:pPr>
                      <a:r>
                        <a:rPr lang="en-GB" sz="1700"/>
                        <a:t>Long, low intensity</a:t>
                      </a:r>
                    </a:p>
                  </a:txBody>
                  <a:tcPr marL="109881" marR="109881" marT="54941" marB="54941"/>
                </a:tc>
                <a:tc>
                  <a:txBody>
                    <a:bodyPr/>
                    <a:lstStyle/>
                    <a:p>
                      <a:pPr>
                        <a:defRPr sz="1400"/>
                      </a:pPr>
                      <a:r>
                        <a:rPr lang="en-GB" sz="1700" dirty="0"/>
                        <a:t>High intensity</a:t>
                      </a:r>
                    </a:p>
                  </a:txBody>
                  <a:tcPr marL="109881" marR="109881" marT="54941" marB="54941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DD5E267-EB6F-47DF-ABEF-2C1BED44D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36" y="0"/>
            <a:ext cx="9141711" cy="6858000"/>
            <a:chOff x="-2848" y="0"/>
            <a:chExt cx="12188949" cy="6858000"/>
          </a:xfrm>
        </p:grpSpPr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4BA86AA3-0623-4268-861E-ADA01A7C07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72692EF2-4C1F-4ED7-9C00-6CF92783E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6828D02-A05D-412B-9F20-B68E970B9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8459" y="598259"/>
            <a:ext cx="8167081" cy="5680742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A1A8E50E-11DE-480E-A93B-F503760BC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D2E2EE99-89A4-435B-B61A-3C8B5B2B2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fibre_ba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1186" y="980510"/>
            <a:ext cx="3921576" cy="2323533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238" y="819015"/>
            <a:ext cx="4126161" cy="2353362"/>
          </a:xfrm>
        </p:spPr>
        <p:txBody>
          <a:bodyPr anchor="b"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Muscle Fibre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238" y="3442089"/>
            <a:ext cx="4126161" cy="2573579"/>
          </a:xfrm>
        </p:spPr>
        <p:txBody>
          <a:bodyPr anchor="t"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Type I: slow, aerobic, prefer fat, fatigue resistant</a:t>
            </a:r>
          </a:p>
          <a:p>
            <a:r>
              <a:rPr lang="en-GB" sz="2400" dirty="0">
                <a:solidFill>
                  <a:schemeClr val="bg1"/>
                </a:solidFill>
              </a:rPr>
              <a:t>Type </a:t>
            </a:r>
            <a:r>
              <a:rPr lang="en-GB" sz="2400" dirty="0" err="1">
                <a:solidFill>
                  <a:schemeClr val="bg1"/>
                </a:solidFill>
              </a:rPr>
              <a:t>IIa</a:t>
            </a:r>
            <a:r>
              <a:rPr lang="en-GB" sz="2400" dirty="0">
                <a:solidFill>
                  <a:schemeClr val="bg1"/>
                </a:solidFill>
              </a:rPr>
              <a:t>: mixed</a:t>
            </a:r>
          </a:p>
          <a:p>
            <a:r>
              <a:rPr lang="en-GB" sz="2400" dirty="0">
                <a:solidFill>
                  <a:schemeClr val="bg1"/>
                </a:solidFill>
              </a:rPr>
              <a:t>Type </a:t>
            </a:r>
            <a:r>
              <a:rPr lang="en-GB" sz="2400" dirty="0" err="1">
                <a:solidFill>
                  <a:schemeClr val="bg1"/>
                </a:solidFill>
              </a:rPr>
              <a:t>IIx</a:t>
            </a:r>
            <a:r>
              <a:rPr lang="en-GB" sz="2400" dirty="0">
                <a:solidFill>
                  <a:schemeClr val="bg1"/>
                </a:solidFill>
              </a:rPr>
              <a:t>/IIb: fast, anaerobic, prefer CHO, fatigue quickly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Color Cover">
            <a:extLst>
              <a:ext uri="{FF2B5EF4-FFF2-40B4-BE49-F238E27FC236}">
                <a16:creationId xmlns:a16="http://schemas.microsoft.com/office/drawing/2014/main" id="{8B2B1708-8CE4-4A20-94F5-55118AE2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EC2D6DD8-FAD6-401D-9DE6-71DD04C98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1714" cy="6858000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1BAD33E9-3181-4B0F-B82D-384777D819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CF64871D-491F-4731-8BF2-391FF2F067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pic>
        <p:nvPicPr>
          <p:cNvPr id="5" name="Content Placeholder 4" descr="A table of information with numbers and text&#10;&#10;AI-generated content may be incorrect.">
            <a:extLst>
              <a:ext uri="{FF2B5EF4-FFF2-40B4-BE49-F238E27FC236}">
                <a16:creationId xmlns:a16="http://schemas.microsoft.com/office/drawing/2014/main" id="{5C205CB4-44DC-13EA-80EA-CEE1C5E589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4099" b="1"/>
          <a:stretch>
            <a:fillRect/>
          </a:stretch>
        </p:blipFill>
        <p:spPr>
          <a:xfrm>
            <a:off x="482347" y="598259"/>
            <a:ext cx="8167082" cy="5680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17898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9141714" cy="3490956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size_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9501" y="1294995"/>
            <a:ext cx="4140807" cy="2453426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788" y="841249"/>
            <a:ext cx="4269714" cy="2587131"/>
          </a:xfrm>
        </p:spPr>
        <p:txBody>
          <a:bodyPr anchor="b"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Henneman’s Size Principle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9787" y="3566810"/>
            <a:ext cx="4269715" cy="2651110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Fibres recruited from smallest to largest: I → </a:t>
            </a:r>
            <a:r>
              <a:rPr lang="en-GB" sz="2400" dirty="0" err="1">
                <a:solidFill>
                  <a:schemeClr val="tx2"/>
                </a:solidFill>
              </a:rPr>
              <a:t>IIa</a:t>
            </a:r>
            <a:r>
              <a:rPr lang="en-GB" sz="2400" dirty="0">
                <a:solidFill>
                  <a:schemeClr val="tx2"/>
                </a:solidFill>
              </a:rPr>
              <a:t> → </a:t>
            </a:r>
            <a:r>
              <a:rPr lang="en-GB" sz="2400" dirty="0" err="1">
                <a:solidFill>
                  <a:schemeClr val="tx2"/>
                </a:solidFill>
              </a:rPr>
              <a:t>IIx</a:t>
            </a:r>
            <a:endParaRPr lang="en-GB" sz="2400" dirty="0">
              <a:solidFill>
                <a:schemeClr val="tx2"/>
              </a:solidFill>
            </a:endParaRPr>
          </a:p>
          <a:p>
            <a:r>
              <a:rPr lang="en-GB" sz="2400" dirty="0">
                <a:solidFill>
                  <a:schemeClr val="tx2"/>
                </a:solidFill>
              </a:rPr>
              <a:t>Below LT1: mostly Type I</a:t>
            </a:r>
          </a:p>
          <a:p>
            <a:r>
              <a:rPr lang="en-GB" sz="2400" dirty="0">
                <a:solidFill>
                  <a:schemeClr val="tx2"/>
                </a:solidFill>
              </a:rPr>
              <a:t>Around LT2: Type </a:t>
            </a:r>
            <a:r>
              <a:rPr lang="en-GB" sz="2400" dirty="0" err="1">
                <a:solidFill>
                  <a:schemeClr val="tx2"/>
                </a:solidFill>
              </a:rPr>
              <a:t>IIa</a:t>
            </a:r>
            <a:r>
              <a:rPr lang="en-GB" sz="2400" dirty="0">
                <a:solidFill>
                  <a:schemeClr val="tx2"/>
                </a:solidFill>
              </a:rPr>
              <a:t> join</a:t>
            </a:r>
          </a:p>
          <a:p>
            <a:r>
              <a:rPr lang="en-GB" sz="2400" dirty="0">
                <a:solidFill>
                  <a:schemeClr val="tx2"/>
                </a:solidFill>
              </a:rPr>
              <a:t>Above LT2: Type </a:t>
            </a:r>
            <a:r>
              <a:rPr lang="en-GB" sz="2400" dirty="0" err="1">
                <a:solidFill>
                  <a:schemeClr val="tx2"/>
                </a:solidFill>
              </a:rPr>
              <a:t>IIx</a:t>
            </a:r>
            <a:r>
              <a:rPr lang="en-GB" sz="2400" dirty="0">
                <a:solidFill>
                  <a:schemeClr val="tx2"/>
                </a:solidFill>
              </a:rPr>
              <a:t> join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36" y="0"/>
            <a:ext cx="9141711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8459" y="598259"/>
            <a:ext cx="8167081" cy="5680742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238" y="891712"/>
            <a:ext cx="3982212" cy="5160789"/>
          </a:xfrm>
        </p:spPr>
        <p:txBody>
          <a:bodyPr anchor="ctr">
            <a:normAutofit/>
          </a:bodyPr>
          <a:lstStyle/>
          <a:p>
            <a:pPr algn="l"/>
            <a:r>
              <a:rPr lang="en-GB" sz="4200" dirty="0">
                <a:solidFill>
                  <a:schemeClr val="bg1"/>
                </a:solidFill>
              </a:rP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79417" y="891713"/>
            <a:ext cx="4468471" cy="5160790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Food → ATP powers muscle</a:t>
            </a:r>
          </a:p>
          <a:p>
            <a:r>
              <a:rPr lang="en-GB" sz="2400" dirty="0">
                <a:solidFill>
                  <a:schemeClr val="bg1"/>
                </a:solidFill>
              </a:rPr>
              <a:t>CHO: fast ATP, anaerobic or aerobic → high intensity</a:t>
            </a:r>
          </a:p>
          <a:p>
            <a:r>
              <a:rPr lang="en-GB" sz="2400" dirty="0">
                <a:solidFill>
                  <a:schemeClr val="bg1"/>
                </a:solidFill>
              </a:rPr>
              <a:t>Fat: slow ATP, only aerobic → low intensity</a:t>
            </a:r>
          </a:p>
          <a:p>
            <a:r>
              <a:rPr lang="en-GB" sz="2400" dirty="0">
                <a:solidFill>
                  <a:schemeClr val="bg1"/>
                </a:solidFill>
              </a:rPr>
              <a:t>Fibre types + size principle explain shifts in fuel use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5953</TotalTime>
  <Words>350</Words>
  <Application>Microsoft Macintosh PowerPoint</Application>
  <PresentationFormat>On-screen Show (4:3)</PresentationFormat>
  <Paragraphs>62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How Food Becomes Energy for Exercise</vt:lpstr>
      <vt:lpstr>ATP: Our Energy Currency</vt:lpstr>
      <vt:lpstr>Three Energy Systems</vt:lpstr>
      <vt:lpstr>Carbohydrate Breakdown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Fat Breakdown</vt:lpstr>
      <vt:lpstr>PowerPoint Presentation</vt:lpstr>
      <vt:lpstr>RER: Respiratory Exchange Ratio</vt:lpstr>
      <vt:lpstr>Fuel Comparison</vt:lpstr>
      <vt:lpstr>Muscle Fibre Types</vt:lpstr>
      <vt:lpstr>PowerPoint Presentation</vt:lpstr>
      <vt:lpstr>Henneman’s Size Principle</vt:lpstr>
      <vt:lpstr>Summary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Geraint Forster</cp:lastModifiedBy>
  <cp:revision>5</cp:revision>
  <dcterms:created xsi:type="dcterms:W3CDTF">2013-01-27T09:14:16Z</dcterms:created>
  <dcterms:modified xsi:type="dcterms:W3CDTF">2026-09-23T12:45:48Z</dcterms:modified>
  <cp:category/>
</cp:coreProperties>
</file>