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7"/>
  </p:notesMasterIdLst>
  <p:sldIdLst>
    <p:sldId id="256" r:id="rId2"/>
    <p:sldId id="288" r:id="rId3"/>
    <p:sldId id="287" r:id="rId4"/>
    <p:sldId id="258" r:id="rId5"/>
    <p:sldId id="291" r:id="rId6"/>
    <p:sldId id="292" r:id="rId7"/>
    <p:sldId id="276" r:id="rId8"/>
    <p:sldId id="278" r:id="rId9"/>
    <p:sldId id="279" r:id="rId10"/>
    <p:sldId id="277" r:id="rId11"/>
    <p:sldId id="257" r:id="rId12"/>
    <p:sldId id="282" r:id="rId13"/>
    <p:sldId id="283" r:id="rId14"/>
    <p:sldId id="284" r:id="rId15"/>
    <p:sldId id="285"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A92E69-6961-43F1-9807-C88EDF84676E}" type="datetimeFigureOut">
              <a:rPr lang="en-GB" smtClean="0"/>
              <a:t>15/10/2019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1FDF5B-1A6C-423A-8F49-DB50180C952D}" type="slidenum">
              <a:rPr lang="en-GB" smtClean="0"/>
              <a:t>‹#›</a:t>
            </a:fld>
            <a:endParaRPr lang="en-GB"/>
          </a:p>
        </p:txBody>
      </p:sp>
    </p:spTree>
    <p:extLst>
      <p:ext uri="{BB962C8B-B14F-4D97-AF65-F5344CB8AC3E}">
        <p14:creationId xmlns:p14="http://schemas.microsoft.com/office/powerpoint/2010/main" val="4177019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relation to what set of problems, does the irreducibility of the concept, identity, emerge? 1 think the answer here lies in its centrality to the question of agency and politics. By politics, I mean both the significance in modern forms of political movement of the signifier 'identity', its pivotal relationship to a politics of location - but also the manifest difficulties and instabilities which have characteristically affected all contemporary forms of 'identity polities'. By 'agency' I express no desire whatsoever to return to an unmediated and transparent notion of the subject or identity as the centred author of social practice, or to restore an approach which 'places its own point of view at the origin of all historicity - which, in short, leads to a transcendental consciousness' (Foucault, 1970, p. xiv). I agree with Foucault that what we require here is 'not a theory of the knowing subject, but rather a theory of discursive practice'. However, I believe that what this decentring requires - as the evolution of Foucault's work clearly shows - is not an abandonment or abolition of 'the subject' but a reconceptualization - thinking it in its new, displaced or decentred position within the paradigm. It seems to be in the attempt to rearticulate the relationship between subjects and. discursive practices that the question of identity recurs - or rather, if one prefers to stress the process of </a:t>
            </a:r>
            <a:r>
              <a:rPr lang="en-GB" dirty="0" err="1" smtClean="0"/>
              <a:t>subjectification</a:t>
            </a:r>
            <a:r>
              <a:rPr lang="en-GB" dirty="0" smtClean="0"/>
              <a:t> to discursive practices, and the politics of exclusion which all such </a:t>
            </a:r>
            <a:r>
              <a:rPr lang="en-GB" dirty="0" err="1" smtClean="0"/>
              <a:t>subjectification</a:t>
            </a:r>
            <a:r>
              <a:rPr lang="en-GB" dirty="0" smtClean="0"/>
              <a:t> appears to entail, the question of identification’ (identification: a process, a construction, conditional, subject to change). </a:t>
            </a:r>
          </a:p>
          <a:p>
            <a:r>
              <a:rPr lang="en-GB" dirty="0" smtClean="0"/>
              <a:t>Hall, in Hall and du </a:t>
            </a:r>
            <a:r>
              <a:rPr lang="en-GB" dirty="0" err="1" smtClean="0"/>
              <a:t>Gra</a:t>
            </a:r>
            <a:r>
              <a:rPr lang="en-GB" dirty="0" smtClean="0"/>
              <a:t>, p. 2</a:t>
            </a:r>
          </a:p>
          <a:p>
            <a:endParaRPr lang="en-GB" dirty="0"/>
          </a:p>
        </p:txBody>
      </p:sp>
      <p:sp>
        <p:nvSpPr>
          <p:cNvPr id="4" name="Slide Number Placeholder 3"/>
          <p:cNvSpPr>
            <a:spLocks noGrp="1"/>
          </p:cNvSpPr>
          <p:nvPr>
            <p:ph type="sldNum" sz="quarter" idx="10"/>
          </p:nvPr>
        </p:nvSpPr>
        <p:spPr/>
        <p:txBody>
          <a:bodyPr/>
          <a:lstStyle/>
          <a:p>
            <a:fld id="{751FDF5B-1A6C-423A-8F49-DB50180C952D}" type="slidenum">
              <a:rPr lang="en-GB" smtClean="0"/>
              <a:t>2</a:t>
            </a:fld>
            <a:endParaRPr lang="en-GB"/>
          </a:p>
        </p:txBody>
      </p:sp>
    </p:spTree>
    <p:extLst>
      <p:ext uri="{BB962C8B-B14F-4D97-AF65-F5344CB8AC3E}">
        <p14:creationId xmlns:p14="http://schemas.microsoft.com/office/powerpoint/2010/main" val="38872793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1FDF5B-1A6C-423A-8F49-DB50180C952D}" type="slidenum">
              <a:rPr lang="en-GB" smtClean="0"/>
              <a:t>5</a:t>
            </a:fld>
            <a:endParaRPr lang="en-GB"/>
          </a:p>
        </p:txBody>
      </p:sp>
    </p:spTree>
    <p:extLst>
      <p:ext uri="{BB962C8B-B14F-4D97-AF65-F5344CB8AC3E}">
        <p14:creationId xmlns:p14="http://schemas.microsoft.com/office/powerpoint/2010/main" val="3364038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EF3F6DA-B47F-424A-8859-34E090DADF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E0E52-1B8D-478A-ABCC-EA0225D061F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92947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EF3F6DA-B47F-424A-8859-34E090DADF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3794478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EF3F6DA-B47F-424A-8859-34E090DADF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E0E52-1B8D-478A-ABCC-EA0225D061F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38888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EF3F6DA-B47F-424A-8859-34E090DADFCB}"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1920022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EF3F6DA-B47F-424A-8859-34E090DADFCB}" type="datetimeFigureOut">
              <a:rPr lang="en-GB" smtClean="0"/>
              <a:t>15/10/2019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910825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EF3F6DA-B47F-424A-8859-34E090DADFCB}"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917070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EF3F6DA-B47F-424A-8859-34E090DADFCB}" type="datetimeFigureOut">
              <a:rPr lang="en-GB" smtClean="0"/>
              <a:t>15/10/2019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4171497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DEF3F6DA-B47F-424A-8859-34E090DADFCB}" type="datetimeFigureOut">
              <a:rPr lang="en-GB" smtClean="0"/>
              <a:t>15/10/2019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7FE0E52-1B8D-478A-ABCC-EA0225D061F3}" type="slidenum">
              <a:rPr lang="en-GB" smtClean="0"/>
              <a:t>‹#›</a:t>
            </a:fld>
            <a:endParaRPr lang="en-GB"/>
          </a:p>
        </p:txBody>
      </p:sp>
    </p:spTree>
    <p:extLst>
      <p:ext uri="{BB962C8B-B14F-4D97-AF65-F5344CB8AC3E}">
        <p14:creationId xmlns:p14="http://schemas.microsoft.com/office/powerpoint/2010/main" val="709952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EF3F6DA-B47F-424A-8859-34E090DADFCB}"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4276807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EF3F6DA-B47F-424A-8859-34E090DADF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393641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EF3F6DA-B47F-424A-8859-34E090DADF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FE0E52-1B8D-478A-ABCC-EA0225D061F3}" type="slidenum">
              <a:rPr lang="en-GB" smtClean="0"/>
              <a:t>‹#›</a:t>
            </a:fld>
            <a:endParaRPr lang="en-GB"/>
          </a:p>
        </p:txBody>
      </p:sp>
    </p:spTree>
    <p:extLst>
      <p:ext uri="{BB962C8B-B14F-4D97-AF65-F5344CB8AC3E}">
        <p14:creationId xmlns:p14="http://schemas.microsoft.com/office/powerpoint/2010/main" val="1759778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DEF3F6DA-B47F-424A-8859-34E090DADFCB}" type="datetimeFigureOut">
              <a:rPr lang="en-GB" smtClean="0"/>
              <a:t>15/10/2019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67FE0E52-1B8D-478A-ABCC-EA0225D061F3}"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433298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vDT-Yj5n6z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eb.stanford.edu/group/fearon-research/cgi-bin/wordpress/wp-content/uploads/2013/10/What-is-Identity-as-we-now-use-the-word-.pdf" TargetMode="External"/><Relationship Id="rId2" Type="http://schemas.openxmlformats.org/officeDocument/2006/relationships/hyperlink" Target="http://dx.doi.org/10.1037/0012-1649.37.4.451" TargetMode="External"/><Relationship Id="rId1" Type="http://schemas.openxmlformats.org/officeDocument/2006/relationships/slideLayout" Target="../slideLayouts/slideLayout2.xml"/><Relationship Id="rId4" Type="http://schemas.openxmlformats.org/officeDocument/2006/relationships/hyperlink" Target="http://citeseerx.ist.psu.edu/viewdoc/download?doi=10.1.1.456.9523&amp;rep=rep1&amp;typ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Conceptualising Identity and Gender</a:t>
            </a:r>
            <a:endParaRPr lang="en-GB" dirty="0"/>
          </a:p>
        </p:txBody>
      </p:sp>
      <p:sp>
        <p:nvSpPr>
          <p:cNvPr id="3" name="Subtitle 2"/>
          <p:cNvSpPr>
            <a:spLocks noGrp="1"/>
          </p:cNvSpPr>
          <p:nvPr>
            <p:ph type="subTitle" idx="1"/>
          </p:nvPr>
        </p:nvSpPr>
        <p:spPr/>
        <p:txBody>
          <a:bodyPr/>
          <a:lstStyle/>
          <a:p>
            <a:r>
              <a:rPr lang="en-GB" dirty="0" smtClean="0">
                <a:solidFill>
                  <a:schemeClr val="tx1"/>
                </a:solidFill>
              </a:rPr>
              <a:t>Lecture 1 </a:t>
            </a:r>
            <a:endParaRPr lang="en-GB" dirty="0">
              <a:solidFill>
                <a:schemeClr val="tx1"/>
              </a:solidFill>
            </a:endParaRPr>
          </a:p>
        </p:txBody>
      </p:sp>
    </p:spTree>
    <p:extLst>
      <p:ext uri="{BB962C8B-B14F-4D97-AF65-F5344CB8AC3E}">
        <p14:creationId xmlns:p14="http://schemas.microsoft.com/office/powerpoint/2010/main" val="2358590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Forms of identity</a:t>
            </a:r>
            <a:endParaRPr lang="en-GB" dirty="0"/>
          </a:p>
        </p:txBody>
      </p:sp>
      <p:sp>
        <p:nvSpPr>
          <p:cNvPr id="3" name="Content Placeholder 2"/>
          <p:cNvSpPr>
            <a:spLocks noGrp="1"/>
          </p:cNvSpPr>
          <p:nvPr>
            <p:ph idx="1"/>
          </p:nvPr>
        </p:nvSpPr>
        <p:spPr/>
        <p:txBody>
          <a:bodyPr>
            <a:normAutofit lnSpcReduction="10000"/>
          </a:bodyPr>
          <a:lstStyle/>
          <a:p>
            <a:r>
              <a:rPr lang="en-GB" dirty="0" smtClean="0"/>
              <a:t>Cultural: those aspects that relate to our sense of ‘belonging’ to particular and distinctive ethnic, racial, linguistic, religious, national cultures </a:t>
            </a:r>
          </a:p>
          <a:p>
            <a:endParaRPr lang="en-GB" dirty="0"/>
          </a:p>
          <a:p>
            <a:r>
              <a:rPr lang="en-GB" dirty="0" smtClean="0"/>
              <a:t>Personal: ‘an </a:t>
            </a:r>
            <a:r>
              <a:rPr lang="en-GB" dirty="0"/>
              <a:t>identity is some distinguishing characteristic (or characteristics) that a person takes a special pride in or views as socially consequential but more-or-less </a:t>
            </a:r>
            <a:r>
              <a:rPr lang="en-GB" dirty="0" smtClean="0"/>
              <a:t>unchangeable’ (</a:t>
            </a:r>
            <a:r>
              <a:rPr lang="en-GB" dirty="0" err="1" smtClean="0"/>
              <a:t>Fearon</a:t>
            </a:r>
            <a:r>
              <a:rPr lang="en-GB" dirty="0" smtClean="0"/>
              <a:t>, 1999, p. 2). </a:t>
            </a:r>
          </a:p>
          <a:p>
            <a:endParaRPr lang="en-GB" dirty="0"/>
          </a:p>
          <a:p>
            <a:r>
              <a:rPr lang="en-GB" dirty="0" smtClean="0"/>
              <a:t>‘The </a:t>
            </a:r>
            <a:r>
              <a:rPr lang="en-GB" dirty="0"/>
              <a:t>place(s) or location(s) where social categories and social relations, symbolic representations and hierarchies of privilege and disadvantage come together and are lived out as forms of subjectivity and community</a:t>
            </a:r>
            <a:r>
              <a:rPr lang="en-GB" dirty="0" smtClean="0"/>
              <a:t>’(Stephen </a:t>
            </a:r>
            <a:r>
              <a:rPr lang="en-GB" dirty="0"/>
              <a:t>Frosh in </a:t>
            </a:r>
            <a:r>
              <a:rPr lang="en-GB" dirty="0" err="1"/>
              <a:t>Wetherell</a:t>
            </a:r>
            <a:r>
              <a:rPr lang="en-GB" dirty="0"/>
              <a:t>, 2010, p.30</a:t>
            </a:r>
            <a:r>
              <a:rPr lang="en-GB" dirty="0" smtClean="0"/>
              <a:t>).  </a:t>
            </a:r>
            <a:endParaRPr lang="en-GB" dirty="0"/>
          </a:p>
          <a:p>
            <a:endParaRPr lang="en-GB" dirty="0" smtClean="0"/>
          </a:p>
          <a:p>
            <a:endParaRPr lang="en-GB" dirty="0"/>
          </a:p>
        </p:txBody>
      </p:sp>
    </p:spTree>
    <p:extLst>
      <p:ext uri="{BB962C8B-B14F-4D97-AF65-F5344CB8AC3E}">
        <p14:creationId xmlns:p14="http://schemas.microsoft.com/office/powerpoint/2010/main" val="1008224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a:t>
            </a:r>
            <a:endParaRPr lang="en-GB" dirty="0"/>
          </a:p>
        </p:txBody>
      </p:sp>
      <p:sp>
        <p:nvSpPr>
          <p:cNvPr id="3" name="Content Placeholder 2"/>
          <p:cNvSpPr>
            <a:spLocks noGrp="1"/>
          </p:cNvSpPr>
          <p:nvPr>
            <p:ph idx="1"/>
          </p:nvPr>
        </p:nvSpPr>
        <p:spPr>
          <a:xfrm>
            <a:off x="822959" y="1845734"/>
            <a:ext cx="7543801" cy="4607602"/>
          </a:xfrm>
        </p:spPr>
        <p:txBody>
          <a:bodyPr/>
          <a:lstStyle/>
          <a:p>
            <a:r>
              <a:rPr lang="en-GB" dirty="0" smtClean="0"/>
              <a:t>Traditionally, ‘[g]ender is …one of the most common figures for thinking the basic differences or difference from which all life emerges’ (Colebrook,  2004, p.1).</a:t>
            </a:r>
          </a:p>
          <a:p>
            <a:r>
              <a:rPr lang="en-GB" dirty="0"/>
              <a:t>Pre-modern thinking, </a:t>
            </a:r>
            <a:r>
              <a:rPr lang="en-GB" dirty="0" smtClean="0"/>
              <a:t>conceptual </a:t>
            </a:r>
            <a:r>
              <a:rPr lang="en-GB" dirty="0"/>
              <a:t>thinking about masculine and feminine </a:t>
            </a:r>
            <a:r>
              <a:rPr lang="en-GB" dirty="0" smtClean="0"/>
              <a:t>was primarily as opposing modes or ways of being:</a:t>
            </a:r>
            <a:endParaRPr lang="en-GB" dirty="0"/>
          </a:p>
          <a:p>
            <a:pPr marL="292608" lvl="1" indent="0">
              <a:buNone/>
            </a:pPr>
            <a:r>
              <a:rPr lang="en-GB" dirty="0"/>
              <a:t>Masculinity – active, life-giving</a:t>
            </a:r>
          </a:p>
          <a:p>
            <a:pPr marL="292608" lvl="1" indent="0">
              <a:buNone/>
            </a:pPr>
            <a:r>
              <a:rPr lang="en-GB" dirty="0"/>
              <a:t>Femininity – passive, </a:t>
            </a:r>
            <a:r>
              <a:rPr lang="en-GB" dirty="0" smtClean="0"/>
              <a:t>receptive</a:t>
            </a:r>
            <a:endParaRPr lang="en-GB" dirty="0"/>
          </a:p>
          <a:p>
            <a:r>
              <a:rPr lang="en-GB" dirty="0" smtClean="0"/>
              <a:t>Modernism: male(ness) and female(ness) are sexually and biologically informed. </a:t>
            </a:r>
          </a:p>
          <a:p>
            <a:r>
              <a:rPr lang="en-GB" dirty="0" smtClean="0"/>
              <a:t>The ‘gendered opposition’ </a:t>
            </a:r>
            <a:r>
              <a:rPr lang="en-GB" dirty="0"/>
              <a:t>(</a:t>
            </a:r>
            <a:r>
              <a:rPr lang="en-GB" dirty="0" err="1"/>
              <a:t>Irigaray</a:t>
            </a:r>
            <a:r>
              <a:rPr lang="en-GB" dirty="0"/>
              <a:t>, </a:t>
            </a:r>
            <a:r>
              <a:rPr lang="en-GB" dirty="0" smtClean="0"/>
              <a:t>1985) merges the two, and gender made up of forces/bodies/qualities become merged. </a:t>
            </a:r>
          </a:p>
          <a:p>
            <a:r>
              <a:rPr lang="en-GB" dirty="0" smtClean="0"/>
              <a:t>And, </a:t>
            </a:r>
          </a:p>
        </p:txBody>
      </p:sp>
    </p:spTree>
    <p:extLst>
      <p:ext uri="{BB962C8B-B14F-4D97-AF65-F5344CB8AC3E}">
        <p14:creationId xmlns:p14="http://schemas.microsoft.com/office/powerpoint/2010/main" val="1162372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‘For the social constructivist, what something is </a:t>
            </a:r>
            <a:r>
              <a:rPr lang="en-GB" dirty="0" smtClean="0"/>
              <a:t>is</a:t>
            </a:r>
            <a:r>
              <a:rPr lang="en-GB" dirty="0" smtClean="0"/>
              <a:t> determined by c</a:t>
            </a:r>
            <a:r>
              <a:rPr lang="en-GB" dirty="0" smtClean="0"/>
              <a:t>ultural expectations, divisions, relations, discourse, perception and embedded beliefs </a:t>
            </a:r>
            <a:r>
              <a:rPr lang="en-GB" sz="1700" dirty="0" smtClean="0"/>
              <a:t>(Berger and Luckman, 1966, cited in Colebrook, 2004, p. 13). </a:t>
            </a:r>
            <a:endParaRPr lang="en-GB" dirty="0"/>
          </a:p>
          <a:p>
            <a:r>
              <a:rPr lang="en-GB" dirty="0" smtClean="0"/>
              <a:t>Therefore, gender would be seen as ‘produced’ through participation in everyday activity and relations in families, cultures, societies.  Through language, belief systems, values, expectations and demands. </a:t>
            </a:r>
            <a:endParaRPr lang="en-GB" dirty="0"/>
          </a:p>
          <a:p>
            <a:r>
              <a:rPr lang="en-GB" dirty="0" smtClean="0"/>
              <a:t>Social </a:t>
            </a:r>
            <a:r>
              <a:rPr lang="en-GB" dirty="0" smtClean="0"/>
              <a:t>categories – what are they?</a:t>
            </a:r>
          </a:p>
          <a:p>
            <a:r>
              <a:rPr lang="en-GB" dirty="0" smtClean="0"/>
              <a:t>Symbolic representation – what do they mean?</a:t>
            </a:r>
          </a:p>
          <a:p>
            <a:r>
              <a:rPr lang="en-GB" dirty="0" smtClean="0"/>
              <a:t>Hierarchies of privilege and </a:t>
            </a:r>
            <a:r>
              <a:rPr lang="en-GB" dirty="0" smtClean="0"/>
              <a:t>disadvantage</a:t>
            </a:r>
            <a:endParaRPr lang="en-GB" dirty="0"/>
          </a:p>
          <a:p>
            <a:r>
              <a:rPr lang="en-GB" i="1" dirty="0" smtClean="0"/>
              <a:t>Q: What </a:t>
            </a:r>
            <a:r>
              <a:rPr lang="en-GB" i="1" dirty="0" smtClean="0"/>
              <a:t>I might </a:t>
            </a:r>
            <a:r>
              <a:rPr lang="en-GB" i="1" dirty="0" smtClean="0"/>
              <a:t>think/ Who I am depends </a:t>
            </a:r>
            <a:r>
              <a:rPr lang="en-GB" i="1" dirty="0" smtClean="0"/>
              <a:t>on my positioning, my culture, my family, my society… </a:t>
            </a:r>
            <a:r>
              <a:rPr lang="en-GB" i="1" dirty="0" smtClean="0"/>
              <a:t>What </a:t>
            </a:r>
            <a:r>
              <a:rPr lang="en-GB" i="1" dirty="0" smtClean="0"/>
              <a:t>the wider community </a:t>
            </a:r>
            <a:r>
              <a:rPr lang="en-GB" i="1" dirty="0" smtClean="0"/>
              <a:t>feels?</a:t>
            </a:r>
            <a:endParaRPr lang="en-GB" i="1" dirty="0"/>
          </a:p>
        </p:txBody>
      </p:sp>
      <p:sp>
        <p:nvSpPr>
          <p:cNvPr id="2" name="TextBox 1"/>
          <p:cNvSpPr txBox="1"/>
          <p:nvPr/>
        </p:nvSpPr>
        <p:spPr>
          <a:xfrm>
            <a:off x="899592" y="908720"/>
            <a:ext cx="7272808" cy="707886"/>
          </a:xfrm>
          <a:prstGeom prst="rect">
            <a:avLst/>
          </a:prstGeom>
          <a:noFill/>
        </p:spPr>
        <p:txBody>
          <a:bodyPr wrap="square" rtlCol="0">
            <a:spAutoFit/>
          </a:bodyPr>
          <a:lstStyle/>
          <a:p>
            <a:r>
              <a:rPr lang="en-GB" sz="4000" dirty="0" smtClean="0">
                <a:latin typeface="+mj-lt"/>
              </a:rPr>
              <a:t>Social constructivist perspective </a:t>
            </a:r>
            <a:endParaRPr lang="en-GB" sz="4000" dirty="0">
              <a:latin typeface="+mj-lt"/>
            </a:endParaRPr>
          </a:p>
        </p:txBody>
      </p:sp>
    </p:spTree>
    <p:extLst>
      <p:ext uri="{BB962C8B-B14F-4D97-AF65-F5344CB8AC3E}">
        <p14:creationId xmlns:p14="http://schemas.microsoft.com/office/powerpoint/2010/main" val="304043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Essentialist perspective</a:t>
            </a:r>
            <a:endParaRPr lang="en-GB" dirty="0"/>
          </a:p>
        </p:txBody>
      </p:sp>
      <p:sp>
        <p:nvSpPr>
          <p:cNvPr id="3" name="Content Placeholder 2"/>
          <p:cNvSpPr>
            <a:spLocks noGrp="1"/>
          </p:cNvSpPr>
          <p:nvPr>
            <p:ph idx="1"/>
          </p:nvPr>
        </p:nvSpPr>
        <p:spPr/>
        <p:txBody>
          <a:bodyPr>
            <a:normAutofit/>
          </a:bodyPr>
          <a:lstStyle/>
          <a:p>
            <a:r>
              <a:rPr lang="en-GB" dirty="0" smtClean="0"/>
              <a:t>Male(ness) and female(ness) are not simply ‘imposed’ categorisations. These categories exist because we </a:t>
            </a:r>
            <a:r>
              <a:rPr lang="en-GB" i="1" dirty="0" smtClean="0"/>
              <a:t>are</a:t>
            </a:r>
            <a:r>
              <a:rPr lang="en-GB" dirty="0" smtClean="0"/>
              <a:t> them. </a:t>
            </a:r>
          </a:p>
          <a:p>
            <a:r>
              <a:rPr lang="en-GB" dirty="0" smtClean="0"/>
              <a:t>Language, beliefs, values follow from who we essentially are. </a:t>
            </a:r>
          </a:p>
          <a:p>
            <a:r>
              <a:rPr lang="en-GB" dirty="0" smtClean="0"/>
              <a:t>Dworkin (1981), Daly (1979) argue that males are in positions of power based on physical and sexual domination, thus patriarchy is founded upon this dominant premise. Women must create their own language and find power in their own bodies for ‘empowerment’ to combat the ‘power over’ situation of women in patriarchal culture(s). </a:t>
            </a:r>
            <a:endParaRPr lang="en-GB" dirty="0"/>
          </a:p>
          <a:p>
            <a:r>
              <a:rPr lang="en-GB" dirty="0" smtClean="0"/>
              <a:t> </a:t>
            </a:r>
            <a:endParaRPr lang="en-GB" dirty="0"/>
          </a:p>
        </p:txBody>
      </p:sp>
    </p:spTree>
    <p:extLst>
      <p:ext uri="{BB962C8B-B14F-4D97-AF65-F5344CB8AC3E}">
        <p14:creationId xmlns:p14="http://schemas.microsoft.com/office/powerpoint/2010/main" val="438225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a:t>
            </a:r>
            <a:r>
              <a:rPr lang="en-GB" dirty="0" smtClean="0"/>
              <a:t>question:</a:t>
            </a:r>
            <a:endParaRPr lang="en-GB" dirty="0"/>
          </a:p>
        </p:txBody>
      </p:sp>
      <p:sp>
        <p:nvSpPr>
          <p:cNvPr id="3" name="Rectangle 2"/>
          <p:cNvSpPr/>
          <p:nvPr/>
        </p:nvSpPr>
        <p:spPr>
          <a:xfrm>
            <a:off x="1043608" y="2564904"/>
            <a:ext cx="7560840" cy="3139321"/>
          </a:xfrm>
          <a:prstGeom prst="rect">
            <a:avLst/>
          </a:prstGeom>
        </p:spPr>
        <p:txBody>
          <a:bodyPr wrap="square">
            <a:spAutoFit/>
          </a:bodyPr>
          <a:lstStyle/>
          <a:p>
            <a:r>
              <a:rPr lang="en-GB" dirty="0" smtClean="0"/>
              <a:t>Is </a:t>
            </a:r>
            <a:r>
              <a:rPr lang="en-GB" dirty="0"/>
              <a:t>gender relational or essential? </a:t>
            </a:r>
          </a:p>
          <a:p>
            <a:r>
              <a:rPr lang="en-GB" dirty="0"/>
              <a:t>Is it grounded in biology or socialisation</a:t>
            </a:r>
            <a:r>
              <a:rPr lang="en-GB" dirty="0" smtClean="0"/>
              <a:t>?</a:t>
            </a:r>
          </a:p>
          <a:p>
            <a:endParaRPr lang="en-GB" dirty="0"/>
          </a:p>
          <a:p>
            <a:endParaRPr lang="en-GB" dirty="0" smtClean="0"/>
          </a:p>
          <a:p>
            <a:r>
              <a:rPr lang="en-GB" dirty="0"/>
              <a:t>According to Colebrook (</a:t>
            </a:r>
            <a:r>
              <a:rPr lang="en-GB" dirty="0" smtClean="0"/>
              <a:t>2004): ‘The </a:t>
            </a:r>
            <a:r>
              <a:rPr lang="en-GB" dirty="0"/>
              <a:t>idea that one’s body, that matter from which one is composed, might have an essence relies on </a:t>
            </a:r>
            <a:r>
              <a:rPr lang="en-GB" dirty="0" smtClean="0"/>
              <a:t>two </a:t>
            </a:r>
            <a:r>
              <a:rPr lang="en-GB" dirty="0"/>
              <a:t>modern presuppositions: First, it requires the existence of the body as matter distinct from mind and culture</a:t>
            </a:r>
            <a:r>
              <a:rPr lang="en-GB" dirty="0" smtClean="0"/>
              <a:t>’ (p. 15). </a:t>
            </a:r>
          </a:p>
          <a:p>
            <a:endParaRPr lang="en-GB" dirty="0"/>
          </a:p>
          <a:p>
            <a:r>
              <a:rPr lang="en-GB" dirty="0" smtClean="0"/>
              <a:t>This </a:t>
            </a:r>
            <a:r>
              <a:rPr lang="en-GB" dirty="0"/>
              <a:t>distinction has its basis in Cartesian – Descartes – divisions. Mind/matter. </a:t>
            </a:r>
          </a:p>
          <a:p>
            <a:endParaRPr lang="en-GB" dirty="0"/>
          </a:p>
        </p:txBody>
      </p:sp>
    </p:spTree>
    <p:extLst>
      <p:ext uri="{BB962C8B-B14F-4D97-AF65-F5344CB8AC3E}">
        <p14:creationId xmlns:p14="http://schemas.microsoft.com/office/powerpoint/2010/main" val="2252290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Binary positions</a:t>
            </a:r>
            <a:endParaRPr lang="en-GB" dirty="0"/>
          </a:p>
        </p:txBody>
      </p:sp>
      <p:sp>
        <p:nvSpPr>
          <p:cNvPr id="3" name="Content Placeholder 2"/>
          <p:cNvSpPr>
            <a:spLocks noGrp="1"/>
          </p:cNvSpPr>
          <p:nvPr>
            <p:ph idx="1"/>
          </p:nvPr>
        </p:nvSpPr>
        <p:spPr/>
        <p:txBody>
          <a:bodyPr/>
          <a:lstStyle/>
          <a:p>
            <a:r>
              <a:rPr lang="en-GB" dirty="0" smtClean="0"/>
              <a:t>Can inform a </a:t>
            </a:r>
            <a:r>
              <a:rPr lang="en-GB" dirty="0" smtClean="0"/>
              <a:t>person’s sense of the type of person that he or she is: woman/man, black/white , ability/disability, young/old, gay/straight</a:t>
            </a:r>
            <a:endParaRPr lang="en-GB" dirty="0"/>
          </a:p>
          <a:p>
            <a:r>
              <a:rPr lang="en-GB" dirty="0" smtClean="0"/>
              <a:t>Culture/nature </a:t>
            </a:r>
          </a:p>
          <a:p>
            <a:r>
              <a:rPr lang="en-GB" dirty="0"/>
              <a:t>Social identity</a:t>
            </a:r>
            <a:r>
              <a:rPr lang="en-GB" dirty="0" smtClean="0"/>
              <a:t>:</a:t>
            </a:r>
            <a:endParaRPr lang="en-GB" dirty="0" smtClean="0"/>
          </a:p>
          <a:p>
            <a:pPr lvl="1"/>
            <a:r>
              <a:rPr lang="en-GB" dirty="0" smtClean="0"/>
              <a:t>Primary identity – </a:t>
            </a:r>
            <a:r>
              <a:rPr lang="en-GB" dirty="0" smtClean="0"/>
              <a:t>from </a:t>
            </a:r>
            <a:r>
              <a:rPr lang="en-GB" dirty="0" smtClean="0"/>
              <a:t>socialisation?</a:t>
            </a:r>
          </a:p>
          <a:p>
            <a:pPr lvl="1"/>
            <a:r>
              <a:rPr lang="en-GB" dirty="0" smtClean="0"/>
              <a:t>Secondary identity – from work?</a:t>
            </a:r>
            <a:endParaRPr lang="en-GB" dirty="0"/>
          </a:p>
        </p:txBody>
      </p:sp>
    </p:spTree>
    <p:extLst>
      <p:ext uri="{BB962C8B-B14F-4D97-AF65-F5344CB8AC3E}">
        <p14:creationId xmlns:p14="http://schemas.microsoft.com/office/powerpoint/2010/main" val="2669351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Same and different</a:t>
            </a:r>
            <a:endParaRPr lang="en-GB" dirty="0"/>
          </a:p>
        </p:txBody>
      </p:sp>
      <p:sp>
        <p:nvSpPr>
          <p:cNvPr id="3" name="Content Placeholder 2"/>
          <p:cNvSpPr>
            <a:spLocks noGrp="1"/>
          </p:cNvSpPr>
          <p:nvPr>
            <p:ph idx="1"/>
          </p:nvPr>
        </p:nvSpPr>
        <p:spPr/>
        <p:txBody>
          <a:bodyPr>
            <a:normAutofit/>
          </a:bodyPr>
          <a:lstStyle/>
          <a:p>
            <a:r>
              <a:rPr lang="en-GB" dirty="0" smtClean="0"/>
              <a:t>Social identity is experienced in a range of groups:</a:t>
            </a:r>
          </a:p>
          <a:p>
            <a:r>
              <a:rPr lang="en-GB" dirty="0" smtClean="0"/>
              <a:t>Demographic groups</a:t>
            </a:r>
          </a:p>
          <a:p>
            <a:r>
              <a:rPr lang="en-GB" dirty="0" smtClean="0"/>
              <a:t>Cultural groups</a:t>
            </a:r>
          </a:p>
          <a:p>
            <a:r>
              <a:rPr lang="en-GB" dirty="0" smtClean="0"/>
              <a:t>Family groups</a:t>
            </a:r>
          </a:p>
          <a:p>
            <a:r>
              <a:rPr lang="en-GB" dirty="0" smtClean="0"/>
              <a:t>Peer groups</a:t>
            </a:r>
          </a:p>
          <a:p>
            <a:r>
              <a:rPr lang="en-GB" dirty="0" smtClean="0"/>
              <a:t>Class groups</a:t>
            </a:r>
          </a:p>
          <a:p>
            <a:r>
              <a:rPr lang="en-GB" dirty="0" smtClean="0"/>
              <a:t>Gender groups</a:t>
            </a:r>
            <a:endParaRPr lang="en-GB" dirty="0"/>
          </a:p>
        </p:txBody>
      </p:sp>
    </p:spTree>
    <p:extLst>
      <p:ext uri="{BB962C8B-B14F-4D97-AF65-F5344CB8AC3E}">
        <p14:creationId xmlns:p14="http://schemas.microsoft.com/office/powerpoint/2010/main" val="616272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In/Out groups</a:t>
            </a:r>
            <a:endParaRPr lang="en-GB" dirty="0"/>
          </a:p>
        </p:txBody>
      </p:sp>
      <p:sp>
        <p:nvSpPr>
          <p:cNvPr id="3" name="Content Placeholder 2"/>
          <p:cNvSpPr>
            <a:spLocks noGrp="1"/>
          </p:cNvSpPr>
          <p:nvPr>
            <p:ph idx="1"/>
          </p:nvPr>
        </p:nvSpPr>
        <p:spPr/>
        <p:txBody>
          <a:bodyPr/>
          <a:lstStyle/>
          <a:p>
            <a:r>
              <a:rPr lang="en-GB" dirty="0" smtClean="0"/>
              <a:t>Intergroup/inter identity bias:</a:t>
            </a:r>
          </a:p>
          <a:p>
            <a:r>
              <a:rPr lang="en-GB" b="1" dirty="0"/>
              <a:t>P</a:t>
            </a:r>
            <a:r>
              <a:rPr lang="en-GB" b="1" dirty="0" smtClean="0"/>
              <a:t>rejudice </a:t>
            </a:r>
            <a:r>
              <a:rPr lang="en-GB" dirty="0" smtClean="0"/>
              <a:t>= affective/emotional disposition towards a member of a group /identity</a:t>
            </a:r>
          </a:p>
          <a:p>
            <a:r>
              <a:rPr lang="en-GB" b="1" dirty="0" smtClean="0"/>
              <a:t>Stereotyping</a:t>
            </a:r>
            <a:r>
              <a:rPr lang="en-GB" dirty="0" smtClean="0"/>
              <a:t> = generalized beliefs about the attributes typically possessed by members of a specific group</a:t>
            </a:r>
          </a:p>
          <a:p>
            <a:r>
              <a:rPr lang="en-GB" b="1" dirty="0" smtClean="0"/>
              <a:t>Discrimination</a:t>
            </a:r>
            <a:r>
              <a:rPr lang="en-GB" dirty="0" smtClean="0"/>
              <a:t> = differential treatment based solely on group/identity membership</a:t>
            </a:r>
          </a:p>
          <a:p>
            <a:endParaRPr lang="en-GB" dirty="0"/>
          </a:p>
          <a:p>
            <a:pPr marL="0" indent="0">
              <a:buNone/>
            </a:pPr>
            <a:endParaRPr lang="en-GB" dirty="0"/>
          </a:p>
        </p:txBody>
      </p:sp>
    </p:spTree>
    <p:extLst>
      <p:ext uri="{BB962C8B-B14F-4D97-AF65-F5344CB8AC3E}">
        <p14:creationId xmlns:p14="http://schemas.microsoft.com/office/powerpoint/2010/main" val="500480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Roles </a:t>
            </a:r>
            <a:endParaRPr lang="en-GB" dirty="0"/>
          </a:p>
        </p:txBody>
      </p:sp>
      <p:sp>
        <p:nvSpPr>
          <p:cNvPr id="3" name="Content Placeholder 2"/>
          <p:cNvSpPr>
            <a:spLocks noGrp="1"/>
          </p:cNvSpPr>
          <p:nvPr>
            <p:ph idx="1"/>
          </p:nvPr>
        </p:nvSpPr>
        <p:spPr/>
        <p:txBody>
          <a:bodyPr/>
          <a:lstStyle/>
          <a:p>
            <a:r>
              <a:rPr lang="en-GB" dirty="0" smtClean="0"/>
              <a:t>Roles become part of our own identity. They build up an image of the basic roles of society. And construct mental maps of our many social positions.</a:t>
            </a:r>
          </a:p>
          <a:p>
            <a:r>
              <a:rPr lang="en-GB" dirty="0" smtClean="0"/>
              <a:t>Social interaction is a process of self presentation. We are always presenting ourselves for others to observe </a:t>
            </a:r>
            <a:r>
              <a:rPr lang="en-GB" dirty="0" smtClean="0"/>
              <a:t>– in what Judith Butler calls</a:t>
            </a:r>
            <a:endParaRPr lang="en-GB" dirty="0" smtClean="0"/>
          </a:p>
          <a:p>
            <a:r>
              <a:rPr lang="en-GB" b="1" i="1" dirty="0" smtClean="0"/>
              <a:t>Performativity</a:t>
            </a:r>
            <a:r>
              <a:rPr lang="en-GB" b="1" i="1" dirty="0" smtClean="0"/>
              <a:t> (of gender)</a:t>
            </a:r>
            <a:endParaRPr lang="en-GB" b="1" i="1" dirty="0"/>
          </a:p>
        </p:txBody>
      </p:sp>
    </p:spTree>
    <p:extLst>
      <p:ext uri="{BB962C8B-B14F-4D97-AF65-F5344CB8AC3E}">
        <p14:creationId xmlns:p14="http://schemas.microsoft.com/office/powerpoint/2010/main" val="157052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Self and the ability to identify itself reflexively</a:t>
            </a:r>
            <a:endParaRPr lang="en-GB" dirty="0"/>
          </a:p>
        </p:txBody>
      </p:sp>
      <p:sp>
        <p:nvSpPr>
          <p:cNvPr id="3" name="Content Placeholder 2"/>
          <p:cNvSpPr>
            <a:spLocks noGrp="1"/>
          </p:cNvSpPr>
          <p:nvPr>
            <p:ph idx="1"/>
          </p:nvPr>
        </p:nvSpPr>
        <p:spPr>
          <a:xfrm>
            <a:off x="822959" y="1845734"/>
            <a:ext cx="7709481" cy="4103546"/>
          </a:xfrm>
        </p:spPr>
        <p:txBody>
          <a:bodyPr/>
          <a:lstStyle/>
          <a:p>
            <a:r>
              <a:rPr lang="en-GB" dirty="0" smtClean="0"/>
              <a:t>‘It is in the course of ordinary human life in, at least, the modern worlds where we like to think of ourselves as having a Self, if not a soul, that provides a degree of interior regularity which social theorists have come to call self-identity’ (</a:t>
            </a:r>
            <a:r>
              <a:rPr lang="en-GB" dirty="0" err="1" smtClean="0"/>
              <a:t>Lemert</a:t>
            </a:r>
            <a:r>
              <a:rPr lang="en-GB" dirty="0" smtClean="0"/>
              <a:t>, 2011, p.3).</a:t>
            </a:r>
          </a:p>
          <a:p>
            <a:endParaRPr lang="en-GB" dirty="0"/>
          </a:p>
          <a:p>
            <a:r>
              <a:rPr lang="en-GB" dirty="0" smtClean="0"/>
              <a:t>Anthony Giddens sought to examine the relationship between the individual, and the concept of identity, and society without prioritising one over the other by viewing individual activity as structured and reproduced within the context of daily life. Thus identity is continually in a state of reflexivity, adapting and adjusting. </a:t>
            </a:r>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2388549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Woodward, 2002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‘Identity has a history. The concept is one that has been deployed and developed through a number of different stories, academic stories as well as those of individuals, communities, peoples and nations. The identity story is one that has been told around different relationships, such as those between the personal and the social and between self and others.’ </a:t>
            </a:r>
          </a:p>
          <a:p>
            <a:r>
              <a:rPr lang="en-GB" dirty="0" smtClean="0"/>
              <a:t>‘Our </a:t>
            </a:r>
            <a:r>
              <a:rPr lang="en-GB" dirty="0"/>
              <a:t>understanding of identity has been constructed and reproduced around different relationships. However, while debates have addressed the connections and differences in the personal and the social in identity formation, the equation has been differently weighted at different </a:t>
            </a:r>
            <a:r>
              <a:rPr lang="en-GB" dirty="0" smtClean="0"/>
              <a:t>times.</a:t>
            </a:r>
          </a:p>
          <a:p>
            <a:r>
              <a:rPr lang="en-GB" dirty="0" smtClean="0"/>
              <a:t>To </a:t>
            </a:r>
            <a:r>
              <a:rPr lang="en-GB" dirty="0"/>
              <a:t>what extent are human beings able to shape their own identities, make responsible choices and take responsibility, as opposed to what people become and who they are, are influenced or even determined by other factors, outside their control. Such factors include economic, social, cultural and political matters’ (p.1).</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946074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Crisis of Identity</a:t>
            </a:r>
            <a:endParaRPr lang="en-GB" dirty="0"/>
          </a:p>
        </p:txBody>
      </p:sp>
      <p:sp>
        <p:nvSpPr>
          <p:cNvPr id="3" name="Content Placeholder 2"/>
          <p:cNvSpPr>
            <a:spLocks noGrp="1"/>
          </p:cNvSpPr>
          <p:nvPr>
            <p:ph idx="1"/>
          </p:nvPr>
        </p:nvSpPr>
        <p:spPr/>
        <p:txBody>
          <a:bodyPr>
            <a:normAutofit/>
          </a:bodyPr>
          <a:lstStyle/>
          <a:p>
            <a:r>
              <a:rPr lang="en-GB" dirty="0"/>
              <a:t>‘Identity only becomes an issue when it is in crisis, when something assumed to be fixed, coherent and stable is displaced by the experience of doubt and uncertainty' (Mercer, 1990, p.43, cited in Hall, 2006, p.275). </a:t>
            </a:r>
          </a:p>
          <a:p>
            <a:pPr marL="0" indent="0">
              <a:buNone/>
            </a:pPr>
            <a:endParaRPr lang="en-GB" dirty="0"/>
          </a:p>
          <a:p>
            <a:r>
              <a:rPr lang="en-GB" dirty="0" smtClean="0"/>
              <a:t>To </a:t>
            </a:r>
            <a:r>
              <a:rPr lang="en-GB" dirty="0" smtClean="0"/>
              <a:t>what extent is there a ‘new?’ crisis of identity in this century? </a:t>
            </a:r>
            <a:endParaRPr lang="en-GB" dirty="0"/>
          </a:p>
          <a:p>
            <a:r>
              <a:rPr lang="en-GB" dirty="0" smtClean="0"/>
              <a:t>Among individuals or whole groups? </a:t>
            </a:r>
            <a:endParaRPr lang="en-GB" dirty="0"/>
          </a:p>
          <a:p>
            <a:r>
              <a:rPr lang="en-GB" dirty="0" smtClean="0"/>
              <a:t>Why might this be the case? </a:t>
            </a:r>
            <a:endParaRPr lang="en-GB" dirty="0"/>
          </a:p>
          <a:p>
            <a:r>
              <a:rPr lang="en-GB" dirty="0" smtClean="0"/>
              <a:t>What forms does it take? </a:t>
            </a:r>
          </a:p>
          <a:p>
            <a:r>
              <a:rPr lang="en-GB" dirty="0" smtClean="0"/>
              <a:t>What might be the consequences?</a:t>
            </a:r>
            <a:endParaRPr lang="en-GB" dirty="0"/>
          </a:p>
        </p:txBody>
      </p:sp>
    </p:spTree>
    <p:extLst>
      <p:ext uri="{BB962C8B-B14F-4D97-AF65-F5344CB8AC3E}">
        <p14:creationId xmlns:p14="http://schemas.microsoft.com/office/powerpoint/2010/main" val="582958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Watch the video and consider from an ‘identity crisis’ perspective.</a:t>
            </a:r>
          </a:p>
          <a:p>
            <a:r>
              <a:rPr lang="en-GB" dirty="0">
                <a:hlinkClick r:id="rId2"/>
              </a:rPr>
              <a:t>https://www.youtube.com/watch?v=vDT-Yj5n6zE</a:t>
            </a:r>
            <a:endParaRPr lang="en-GB" dirty="0"/>
          </a:p>
          <a:p>
            <a:r>
              <a:rPr lang="en-GB" dirty="0" smtClean="0"/>
              <a:t>Debate from Good Morning Britain concerning a </a:t>
            </a:r>
            <a:r>
              <a:rPr lang="en-GB" dirty="0"/>
              <a:t>film made by BBC Teach, designed to support school PHSE classes, </a:t>
            </a:r>
            <a:r>
              <a:rPr lang="en-GB" dirty="0" smtClean="0"/>
              <a:t>which explains </a:t>
            </a:r>
            <a:r>
              <a:rPr lang="en-GB" dirty="0"/>
              <a:t>that there are more than 100 different gender identities. The NHS currently recognises six genders but should there be a limit to how people can identify? </a:t>
            </a:r>
            <a:endParaRPr lang="en-GB" dirty="0"/>
          </a:p>
        </p:txBody>
      </p:sp>
    </p:spTree>
    <p:extLst>
      <p:ext uri="{BB962C8B-B14F-4D97-AF65-F5344CB8AC3E}">
        <p14:creationId xmlns:p14="http://schemas.microsoft.com/office/powerpoint/2010/main" val="39648437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370851" y="1737361"/>
            <a:ext cx="7997513" cy="4463586"/>
          </a:xfrm>
        </p:spPr>
        <p:txBody>
          <a:bodyPr>
            <a:normAutofit fontScale="92500" lnSpcReduction="20000"/>
          </a:bodyPr>
          <a:lstStyle/>
          <a:p>
            <a:endParaRPr lang="en-GB" dirty="0" smtClean="0"/>
          </a:p>
          <a:p>
            <a:r>
              <a:rPr lang="en-GB" dirty="0" smtClean="0"/>
              <a:t>Colebrook, C. (2004) </a:t>
            </a:r>
            <a:r>
              <a:rPr lang="en-GB" i="1" dirty="0" smtClean="0"/>
              <a:t>Gender</a:t>
            </a:r>
            <a:r>
              <a:rPr lang="en-GB" dirty="0" smtClean="0"/>
              <a:t>. Basingstoke: Palgrave MacMillan. </a:t>
            </a:r>
          </a:p>
          <a:p>
            <a:r>
              <a:rPr lang="en-GB" dirty="0" smtClean="0"/>
              <a:t>Egan</a:t>
            </a:r>
            <a:r>
              <a:rPr lang="en-GB" dirty="0"/>
              <a:t>, S. K., &amp; Perry, D. G. (2001). Gender identity: A multidimensional analysis with implications for psychosocial adjustment. </a:t>
            </a:r>
            <a:r>
              <a:rPr lang="en-GB" i="1" dirty="0"/>
              <a:t>Developmental Psychology, 37</a:t>
            </a:r>
            <a:r>
              <a:rPr lang="en-GB" dirty="0"/>
              <a:t>(4), </a:t>
            </a:r>
            <a:r>
              <a:rPr lang="en-GB" dirty="0" smtClean="0"/>
              <a:t>451-463. Available at: </a:t>
            </a:r>
            <a:r>
              <a:rPr lang="en-GB" u="sng" dirty="0" smtClean="0">
                <a:hlinkClick r:id="rId2"/>
              </a:rPr>
              <a:t>http</a:t>
            </a:r>
            <a:r>
              <a:rPr lang="en-GB" u="sng" dirty="0">
                <a:hlinkClick r:id="rId2"/>
              </a:rPr>
              <a:t>://dx.doi.org/10.1037/0012-1649.37.4.451</a:t>
            </a:r>
            <a:endParaRPr lang="en-GB" dirty="0"/>
          </a:p>
          <a:p>
            <a:r>
              <a:rPr lang="en-GB" dirty="0" err="1" smtClean="0"/>
              <a:t>Fearon</a:t>
            </a:r>
            <a:r>
              <a:rPr lang="en-GB" dirty="0"/>
              <a:t>, </a:t>
            </a:r>
            <a:r>
              <a:rPr lang="en-GB" dirty="0" smtClean="0"/>
              <a:t>J. </a:t>
            </a:r>
            <a:r>
              <a:rPr lang="en-GB" dirty="0"/>
              <a:t>D. </a:t>
            </a:r>
            <a:r>
              <a:rPr lang="en-GB" dirty="0" smtClean="0"/>
              <a:t>(1999). </a:t>
            </a:r>
            <a:r>
              <a:rPr lang="en-GB" dirty="0"/>
              <a:t>What Is Identity (as We Now Use the Word)? Unpublished manuscript, Stanford University, Stanford, </a:t>
            </a:r>
            <a:r>
              <a:rPr lang="en-GB" dirty="0" smtClean="0"/>
              <a:t>CA. Available at: </a:t>
            </a:r>
            <a:r>
              <a:rPr lang="en-GB" dirty="0">
                <a:hlinkClick r:id="rId3"/>
              </a:rPr>
              <a:t>https://web.stanford.edu/group/fearon-research/cgi-bin/wordpress/wp-content/uploads/2013/10/What-is-Identity-as-we-now-use-the-word-.</a:t>
            </a:r>
            <a:r>
              <a:rPr lang="en-GB" dirty="0" smtClean="0">
                <a:hlinkClick r:id="rId3"/>
              </a:rPr>
              <a:t>pdf</a:t>
            </a:r>
            <a:endParaRPr lang="en-GB" dirty="0"/>
          </a:p>
          <a:p>
            <a:r>
              <a:rPr lang="en-GB" dirty="0" smtClean="0"/>
              <a:t>Hall, S. and du Gay, P. (Eds.) (1992) </a:t>
            </a:r>
            <a:r>
              <a:rPr lang="en-GB" i="1" dirty="0" smtClean="0"/>
              <a:t>Questions of Cultural Identity</a:t>
            </a:r>
            <a:r>
              <a:rPr lang="en-GB" dirty="0" smtClean="0"/>
              <a:t>. London: SAGE. </a:t>
            </a:r>
            <a:r>
              <a:rPr lang="en-GB" dirty="0" smtClean="0">
                <a:hlinkClick r:id="rId4"/>
              </a:rPr>
              <a:t>http</a:t>
            </a:r>
            <a:r>
              <a:rPr lang="en-GB" dirty="0">
                <a:hlinkClick r:id="rId4"/>
              </a:rPr>
              <a:t>://</a:t>
            </a:r>
            <a:r>
              <a:rPr lang="en-GB" dirty="0" smtClean="0">
                <a:hlinkClick r:id="rId4"/>
              </a:rPr>
              <a:t>citeseerx.ist.psu.edu/viewdoc/download?doi=10.1.1.456.9523&amp;rep=rep1&amp;type=pdf</a:t>
            </a:r>
            <a:r>
              <a:rPr lang="en-GB" dirty="0" smtClean="0"/>
              <a:t>.</a:t>
            </a:r>
            <a:endParaRPr lang="en-GB" dirty="0"/>
          </a:p>
          <a:p>
            <a:r>
              <a:rPr lang="en-GB" dirty="0" err="1" smtClean="0"/>
              <a:t>Lemert</a:t>
            </a:r>
            <a:r>
              <a:rPr lang="en-GB" dirty="0" smtClean="0"/>
              <a:t>, C. (2014) ‘A history of identity: the riddle at the heart of the mystery of life’ in Elliott, A. (Ed.) </a:t>
            </a:r>
            <a:r>
              <a:rPr lang="en-GB" i="1" dirty="0" smtClean="0"/>
              <a:t>Routledge Handbook of Identity Studies. </a:t>
            </a:r>
            <a:r>
              <a:rPr lang="en-GB" dirty="0" smtClean="0"/>
              <a:t>London and New York: Routledge, pp. 3-29. </a:t>
            </a:r>
          </a:p>
          <a:p>
            <a:r>
              <a:rPr lang="en-GB" dirty="0" smtClean="0"/>
              <a:t>Woodward, K. </a:t>
            </a:r>
            <a:r>
              <a:rPr lang="en-GB" dirty="0"/>
              <a:t>(2002) </a:t>
            </a:r>
            <a:r>
              <a:rPr lang="en-GB" i="1" dirty="0"/>
              <a:t>Understanding </a:t>
            </a:r>
            <a:r>
              <a:rPr lang="en-GB" i="1" dirty="0" smtClean="0"/>
              <a:t>Identity</a:t>
            </a:r>
            <a:r>
              <a:rPr lang="en-GB" dirty="0" smtClean="0"/>
              <a:t>. London</a:t>
            </a:r>
            <a:r>
              <a:rPr lang="en-GB" dirty="0"/>
              <a:t>:</a:t>
            </a:r>
            <a:r>
              <a:rPr lang="en-GB" dirty="0" smtClean="0"/>
              <a:t> </a:t>
            </a:r>
            <a:r>
              <a:rPr lang="en-GB" dirty="0"/>
              <a:t>Arnold. </a:t>
            </a:r>
          </a:p>
        </p:txBody>
      </p:sp>
    </p:spTree>
    <p:extLst>
      <p:ext uri="{BB962C8B-B14F-4D97-AF65-F5344CB8AC3E}">
        <p14:creationId xmlns:p14="http://schemas.microsoft.com/office/powerpoint/2010/main" val="3109280667"/>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1522</TotalTime>
  <Words>1505</Words>
  <Application>Microsoft Office PowerPoint</Application>
  <PresentationFormat>On-screen Show (4:3)</PresentationFormat>
  <Paragraphs>94</Paragraphs>
  <Slides>15</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Calibri</vt:lpstr>
      <vt:lpstr>Calibri Light</vt:lpstr>
      <vt:lpstr>Retrospect</vt:lpstr>
      <vt:lpstr>Conceptualising Identity and Gender</vt:lpstr>
      <vt:lpstr>Forms of identity</vt:lpstr>
      <vt:lpstr>Gender</vt:lpstr>
      <vt:lpstr>PowerPoint Presentation</vt:lpstr>
      <vt:lpstr>Essentialist perspective</vt:lpstr>
      <vt:lpstr>Modern question:</vt:lpstr>
      <vt:lpstr>Binary positions</vt:lpstr>
      <vt:lpstr>Same and different</vt:lpstr>
      <vt:lpstr>In/Out groups</vt:lpstr>
      <vt:lpstr>Roles </vt:lpstr>
      <vt:lpstr>The Self and the ability to identify itself reflexively</vt:lpstr>
      <vt:lpstr>Woodward, 2002 </vt:lpstr>
      <vt:lpstr>Crisis of Identity</vt:lpstr>
      <vt:lpstr>PowerPoint Presentation</vt:lpstr>
      <vt:lpstr>References</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history of Identity</dc:title>
  <dc:creator>edu-ch</dc:creator>
  <cp:lastModifiedBy>Angela Rekers-Power (0001999)</cp:lastModifiedBy>
  <cp:revision>61</cp:revision>
  <dcterms:created xsi:type="dcterms:W3CDTF">2015-05-18T14:45:43Z</dcterms:created>
  <dcterms:modified xsi:type="dcterms:W3CDTF">2019-10-15T12:46:40Z</dcterms:modified>
</cp:coreProperties>
</file>