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6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B794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69"/>
  </p:normalViewPr>
  <p:slideViewPr>
    <p:cSldViewPr snapToGrid="0">
      <p:cViewPr varScale="1">
        <p:scale>
          <a:sx n="87" d="100"/>
          <a:sy n="87" d="100"/>
        </p:scale>
        <p:origin x="100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426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426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5/30/23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00850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5/30/23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91394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5/30/23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8245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12793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5383" y="2128684"/>
            <a:ext cx="5304417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28684"/>
            <a:ext cx="5219700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5/30/23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08500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87" y="929148"/>
            <a:ext cx="10640005" cy="76154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4" y="1681163"/>
            <a:ext cx="5282192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5384" y="2505075"/>
            <a:ext cx="5282192" cy="342377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4237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5/30/23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1431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5/30/23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8747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5/30/23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70215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426" y="781665"/>
            <a:ext cx="4093599" cy="122345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8258" y="2315497"/>
            <a:ext cx="4093599" cy="35534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5/30/23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9311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342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342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5/30/23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67142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5/30/23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71146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997973"/>
            <a:ext cx="8404122" cy="49849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5/30/23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11521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3710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93126"/>
            <a:ext cx="10691265" cy="3636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2F3E8B1C-86EF-43CF-8304-249481088644}" type="datetimeFigureOut">
              <a:rPr lang="en-US" smtClean="0"/>
              <a:pPr/>
              <a:t>5/30/23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39929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5" r:id="rId6"/>
    <p:sldLayoutId id="2147483680" r:id="rId7"/>
    <p:sldLayoutId id="2147483681" r:id="rId8"/>
    <p:sldLayoutId id="2147483682" r:id="rId9"/>
    <p:sldLayoutId id="2147483684" r:id="rId10"/>
    <p:sldLayoutId id="214748368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dobomagazine.com/travel/travel-the-bulgari-hotel-paris-the-new-destination-for-contemporary-glamor-in-the-city-of-light-opens/" TargetMode="External"/><Relationship Id="rId2" Type="http://schemas.openxmlformats.org/officeDocument/2006/relationships/hyperlink" Target="https://galeriemagazine.com/bulgari-hotel-paris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hyperlink" Target="https://www.pinterest.com/pin/eiffel-tower-fireworks--678636237597114165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F4B821-5D1E-D0E6-2C68-912313717A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0587" y="907128"/>
            <a:ext cx="6699564" cy="137887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 cap="all" spc="30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Robert Lavric 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65151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4A0CCF3F-721A-ED6C-46E5-5D0790D360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5326" y="2285999"/>
            <a:ext cx="6766748" cy="3649080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Student: 2121182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Course: BMIH5003 (Foreign Languages &amp; Cultural Awareness)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Hotel Display Board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Module Tutor: Rodrigo Aguilera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Date: 30.05.2023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BA3C59D-8641-484F-A35C-361AD7E155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2521"/>
            <a:ext cx="65151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F12979D2-1B39-9AA1-6885-25F339EAEF7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393" r="26698"/>
          <a:stretch/>
        </p:blipFill>
        <p:spPr>
          <a:xfrm>
            <a:off x="8115300" y="10"/>
            <a:ext cx="4076700" cy="6857990"/>
          </a:xfrm>
          <a:prstGeom prst="rect">
            <a:avLst/>
          </a:prstGeom>
        </p:spPr>
      </p:pic>
      <p:pic>
        <p:nvPicPr>
          <p:cNvPr id="6" name="Picture 5" descr="A picture containing fireworks, new year's eve, new years day, new year&#10;&#10;Description automatically generated">
            <a:extLst>
              <a:ext uri="{FF2B5EF4-FFF2-40B4-BE49-F238E27FC236}">
                <a16:creationId xmlns:a16="http://schemas.microsoft.com/office/drawing/2014/main" id="{31C19CB6-337A-4E54-397D-6500204A95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1562" y="-10"/>
            <a:ext cx="54864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42092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E53615EE-C559-4E03-999B-5477F1626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77D76D-51E5-9446-A91B-F2ED82CEF7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8" y="909637"/>
            <a:ext cx="6119812" cy="1362073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GB" sz="2800" dirty="0">
                <a:cs typeface="Apple Chancery" panose="03020702040506060504" pitchFamily="66" charset="-79"/>
              </a:rPr>
            </a:br>
            <a:br>
              <a:rPr lang="en-GB" sz="2800" dirty="0">
                <a:cs typeface="Apple Chancery" panose="03020702040506060504" pitchFamily="66" charset="-79"/>
              </a:rPr>
            </a:br>
            <a:r>
              <a:rPr lang="en-GB" sz="2000" dirty="0" err="1">
                <a:latin typeface="Bradley Hand" pitchFamily="2" charset="77"/>
                <a:cs typeface="Freestyle Script" panose="020F0502020204030204" pitchFamily="34" charset="0"/>
              </a:rPr>
              <a:t>célébration</a:t>
            </a:r>
            <a:r>
              <a:rPr lang="en-GB" sz="2000" dirty="0">
                <a:latin typeface="Bradley Hand" pitchFamily="2" charset="77"/>
                <a:cs typeface="Freestyle Script" panose="020F0502020204030204" pitchFamily="34" charset="0"/>
              </a:rPr>
              <a:t> du </a:t>
            </a:r>
            <a:r>
              <a:rPr lang="en-GB" sz="2000" dirty="0" err="1">
                <a:latin typeface="Bradley Hand" pitchFamily="2" charset="77"/>
                <a:cs typeface="Freestyle Script" panose="020F0502020204030204" pitchFamily="34" charset="0"/>
              </a:rPr>
              <a:t>nouvel</a:t>
            </a:r>
            <a:r>
              <a:rPr lang="en-GB" sz="2000" dirty="0">
                <a:latin typeface="Bradley Hand" pitchFamily="2" charset="77"/>
                <a:cs typeface="Freestyle Script" panose="020F0502020204030204" pitchFamily="34" charset="0"/>
              </a:rPr>
              <a:t> an 2024 </a:t>
            </a:r>
            <a:br>
              <a:rPr lang="en-GB" sz="2000" dirty="0">
                <a:latin typeface="Bradley Hand" pitchFamily="2" charset="77"/>
                <a:cs typeface="Freestyle Script" panose="020F0502020204030204" pitchFamily="34" charset="0"/>
              </a:rPr>
            </a:br>
            <a:r>
              <a:rPr lang="en-GB" sz="2000" dirty="0">
                <a:latin typeface="Bradley Hand" pitchFamily="2" charset="77"/>
                <a:cs typeface="Freestyle Script" panose="020F0502020204030204" pitchFamily="34" charset="0"/>
              </a:rPr>
              <a:t>31 </a:t>
            </a:r>
            <a:r>
              <a:rPr lang="en-GB" sz="2000" dirty="0" err="1">
                <a:latin typeface="Bradley Hand" pitchFamily="2" charset="77"/>
                <a:cs typeface="Freestyle Script" panose="020F0502020204030204" pitchFamily="34" charset="0"/>
              </a:rPr>
              <a:t>décembre</a:t>
            </a:r>
            <a:r>
              <a:rPr lang="en-GB" sz="2000" dirty="0">
                <a:latin typeface="Bradley Hand" pitchFamily="2" charset="77"/>
                <a:cs typeface="Freestyle Script" panose="020F0502020204030204" pitchFamily="34" charset="0"/>
              </a:rPr>
              <a:t> 2023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986D0DB0-CC82-4868-9E40-44D1164BD6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8F6F6-D171-1A12-5BBA-100BCC4054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088" y="2276474"/>
            <a:ext cx="5966843" cy="3553109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600" dirty="0" err="1"/>
              <a:t>À</a:t>
            </a:r>
            <a:r>
              <a:rPr lang="en-GB" sz="1600" dirty="0"/>
              <a:t> </a:t>
            </a:r>
            <a:r>
              <a:rPr lang="en-GB" sz="1600" dirty="0" err="1"/>
              <a:t>partir</a:t>
            </a:r>
            <a:r>
              <a:rPr lang="en-GB" sz="1600" dirty="0"/>
              <a:t> de 8:00PM - 12:30AM</a:t>
            </a:r>
          </a:p>
          <a:p>
            <a:pPr>
              <a:lnSpc>
                <a:spcPct val="110000"/>
              </a:lnSpc>
            </a:pPr>
            <a:r>
              <a:rPr lang="en-GB" dirty="0">
                <a:solidFill>
                  <a:srgbClr val="AB7942"/>
                </a:solidFill>
              </a:rPr>
              <a:t>Musique live: Chanteuse – Indila et Feu </a:t>
            </a:r>
            <a:r>
              <a:rPr lang="en-GB" dirty="0" err="1">
                <a:solidFill>
                  <a:srgbClr val="AB7942"/>
                </a:solidFill>
              </a:rPr>
              <a:t>d'artifice</a:t>
            </a:r>
            <a:r>
              <a:rPr lang="en-GB" dirty="0">
                <a:solidFill>
                  <a:srgbClr val="AB7942"/>
                </a:solidFill>
              </a:rPr>
              <a:t> - Deux </a:t>
            </a:r>
            <a:r>
              <a:rPr lang="en-GB" dirty="0" err="1">
                <a:solidFill>
                  <a:srgbClr val="AB7942"/>
                </a:solidFill>
              </a:rPr>
              <a:t>boissons</a:t>
            </a:r>
            <a:r>
              <a:rPr lang="en-GB" dirty="0">
                <a:solidFill>
                  <a:srgbClr val="AB7942"/>
                </a:solidFill>
              </a:rPr>
              <a:t> gratuities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600" dirty="0"/>
              <a:t>          Chambre </a:t>
            </a:r>
            <a:r>
              <a:rPr lang="en-GB" sz="1600" dirty="0" err="1"/>
              <a:t>individuelle</a:t>
            </a:r>
            <a:r>
              <a:rPr lang="en-GB" sz="1600" dirty="0"/>
              <a:t> </a:t>
            </a:r>
            <a:r>
              <a:rPr lang="en-GB" sz="1600" dirty="0" err="1"/>
              <a:t>à</a:t>
            </a:r>
            <a:r>
              <a:rPr lang="en-GB" sz="1600" dirty="0"/>
              <a:t> </a:t>
            </a:r>
            <a:r>
              <a:rPr lang="en-GB" sz="1600" dirty="0" err="1"/>
              <a:t>partir</a:t>
            </a:r>
            <a:r>
              <a:rPr lang="en-GB" sz="1600" dirty="0"/>
              <a:t> de: £1,500/Nuit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600" dirty="0"/>
              <a:t>         Chambre double </a:t>
            </a:r>
            <a:r>
              <a:rPr lang="en-GB" sz="1600" dirty="0" err="1"/>
              <a:t>à</a:t>
            </a:r>
            <a:r>
              <a:rPr lang="en-GB" sz="1600" dirty="0"/>
              <a:t> </a:t>
            </a:r>
            <a:r>
              <a:rPr lang="en-GB" sz="1600" dirty="0" err="1"/>
              <a:t>partir</a:t>
            </a:r>
            <a:r>
              <a:rPr lang="en-GB" sz="1600" dirty="0"/>
              <a:t> de: £2,100 - Petit déjeuner </a:t>
            </a:r>
            <a:r>
              <a:rPr lang="en-GB" sz="1600" dirty="0" err="1"/>
              <a:t>inclus</a:t>
            </a:r>
            <a:endParaRPr lang="en-GB" sz="1600" dirty="0"/>
          </a:p>
          <a:p>
            <a:pPr marL="0" indent="0">
              <a:lnSpc>
                <a:spcPct val="110000"/>
              </a:lnSpc>
              <a:buNone/>
            </a:pPr>
            <a:r>
              <a:rPr lang="en-GB" sz="1600" dirty="0"/>
              <a:t>         Chambre </a:t>
            </a:r>
            <a:r>
              <a:rPr lang="en-GB" sz="1600" dirty="0" err="1"/>
              <a:t>familiale</a:t>
            </a:r>
            <a:r>
              <a:rPr lang="en-GB" sz="1600" dirty="0"/>
              <a:t> </a:t>
            </a:r>
            <a:r>
              <a:rPr lang="en-GB" sz="1600" dirty="0" err="1"/>
              <a:t>à</a:t>
            </a:r>
            <a:r>
              <a:rPr lang="en-GB" sz="1600" dirty="0"/>
              <a:t> </a:t>
            </a:r>
            <a:r>
              <a:rPr lang="en-GB" sz="1600" dirty="0" err="1"/>
              <a:t>partir</a:t>
            </a:r>
            <a:r>
              <a:rPr lang="en-GB" sz="1600" dirty="0"/>
              <a:t> de: £3,000 - Petit déjeuner </a:t>
            </a:r>
            <a:r>
              <a:rPr lang="en-GB" sz="1600" dirty="0" err="1"/>
              <a:t>inclus</a:t>
            </a:r>
            <a:endParaRPr lang="en-GB" sz="1600" dirty="0"/>
          </a:p>
          <a:p>
            <a:pPr marL="0" indent="0">
              <a:lnSpc>
                <a:spcPct val="110000"/>
              </a:lnSpc>
              <a:buNone/>
            </a:pPr>
            <a:endParaRPr lang="en-GB" sz="1600" dirty="0"/>
          </a:p>
          <a:p>
            <a:pPr marL="0" indent="0">
              <a:lnSpc>
                <a:spcPct val="110000"/>
              </a:lnSpc>
              <a:buNone/>
            </a:pPr>
            <a:endParaRPr lang="en-GB" sz="1600" dirty="0"/>
          </a:p>
          <a:p>
            <a:pPr marL="0" indent="0">
              <a:lnSpc>
                <a:spcPct val="110000"/>
              </a:lnSpc>
              <a:buNone/>
            </a:pPr>
            <a:r>
              <a:rPr lang="en-GB" sz="1600" dirty="0" err="1"/>
              <a:t>Numéro</a:t>
            </a:r>
            <a:r>
              <a:rPr lang="en-GB" sz="1600" dirty="0"/>
              <a:t> de contact: 07467763262</a:t>
            </a:r>
          </a:p>
        </p:txBody>
      </p:sp>
      <p:pic>
        <p:nvPicPr>
          <p:cNvPr id="8" name="Picture 7" descr="A room with a large television and a bed&#10;&#10;Description automatically generated with low confidence">
            <a:extLst>
              <a:ext uri="{FF2B5EF4-FFF2-40B4-BE49-F238E27FC236}">
                <a16:creationId xmlns:a16="http://schemas.microsoft.com/office/drawing/2014/main" id="{379C22CB-210A-AB03-FB86-2F0974899B7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629" r="2" b="2"/>
          <a:stretch/>
        </p:blipFill>
        <p:spPr>
          <a:xfrm>
            <a:off x="7315200" y="1066798"/>
            <a:ext cx="4076700" cy="2277118"/>
          </a:xfrm>
          <a:prstGeom prst="rect">
            <a:avLst/>
          </a:prstGeom>
        </p:spPr>
      </p:pic>
      <p:pic>
        <p:nvPicPr>
          <p:cNvPr id="6" name="Picture 5" descr="A picture containing building, outdoor, sky, window&#10;&#10;Description automatically generated">
            <a:extLst>
              <a:ext uri="{FF2B5EF4-FFF2-40B4-BE49-F238E27FC236}">
                <a16:creationId xmlns:a16="http://schemas.microsoft.com/office/drawing/2014/main" id="{FAE58819-56CC-0909-5B78-0F867FD1F28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563"/>
          <a:stretch/>
        </p:blipFill>
        <p:spPr>
          <a:xfrm>
            <a:off x="7315200" y="3548609"/>
            <a:ext cx="4076700" cy="2242593"/>
          </a:xfrm>
          <a:prstGeom prst="rect">
            <a:avLst/>
          </a:prstGeom>
        </p:spPr>
      </p:pic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E9879F10-54E5-4F60-A54F-91F348A6C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le 1">
            <a:extLst>
              <a:ext uri="{FF2B5EF4-FFF2-40B4-BE49-F238E27FC236}">
                <a16:creationId xmlns:a16="http://schemas.microsoft.com/office/drawing/2014/main" id="{50B9E9DB-C18D-3713-2062-059DFB34A9EE}"/>
              </a:ext>
            </a:extLst>
          </p:cNvPr>
          <p:cNvSpPr txBox="1">
            <a:spLocks/>
          </p:cNvSpPr>
          <p:nvPr/>
        </p:nvSpPr>
        <p:spPr>
          <a:xfrm>
            <a:off x="700088" y="938774"/>
            <a:ext cx="6119812" cy="136207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kern="1200" cap="all" spc="3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90000"/>
              </a:lnSpc>
            </a:pPr>
            <a:r>
              <a:rPr lang="en-GB" sz="2800" dirty="0">
                <a:solidFill>
                  <a:srgbClr val="AB7942"/>
                </a:solidFill>
                <a:cs typeface="Apple Chancery" panose="03020702040506060504" pitchFamily="66" charset="-79"/>
              </a:rPr>
              <a:t>Hotel Bulgari Paris</a:t>
            </a:r>
          </a:p>
          <a:p>
            <a:pPr>
              <a:lnSpc>
                <a:spcPct val="90000"/>
              </a:lnSpc>
            </a:pPr>
            <a:endParaRPr lang="en-GB" sz="2000" dirty="0">
              <a:cs typeface="Apple Chancery" panose="03020702040506060504" pitchFamily="66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3142953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8284AD-BA8D-777B-766E-0957A29582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4" y="897752"/>
            <a:ext cx="3601757" cy="1955927"/>
          </a:xfrm>
        </p:spPr>
        <p:txBody>
          <a:bodyPr>
            <a:normAutofit/>
          </a:bodyPr>
          <a:lstStyle/>
          <a:p>
            <a:r>
              <a:rPr lang="en-GB" dirty="0"/>
              <a:t>Les </a:t>
            </a:r>
            <a:r>
              <a:rPr lang="en-GB"/>
              <a:t>références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D628F7-F7FE-4527-61DF-429DAB5A78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373" y="2853679"/>
            <a:ext cx="3613708" cy="3391733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700" dirty="0">
                <a:hlinkClick r:id="rId2"/>
              </a:rPr>
              <a:t>https://galeriemagazine.com/bulgari-hotel-paris/</a:t>
            </a:r>
            <a:endParaRPr lang="en-GB" sz="1700" dirty="0"/>
          </a:p>
          <a:p>
            <a:pPr marL="0" indent="0">
              <a:lnSpc>
                <a:spcPct val="110000"/>
              </a:lnSpc>
              <a:buNone/>
            </a:pPr>
            <a:r>
              <a:rPr lang="en-GB" sz="1700" dirty="0">
                <a:hlinkClick r:id="rId3"/>
              </a:rPr>
              <a:t>https://www.adobomagazine.com/travel/travel-the-bulgari-hotel-paris-the-new-destination-for-contemporary-glamor-in-the-city-of-light-opens/</a:t>
            </a:r>
            <a:endParaRPr lang="en-GB" sz="1700" dirty="0"/>
          </a:p>
          <a:p>
            <a:pPr marL="0" indent="0">
              <a:lnSpc>
                <a:spcPct val="110000"/>
              </a:lnSpc>
              <a:buNone/>
            </a:pPr>
            <a:r>
              <a:rPr lang="en-GB" sz="1700" dirty="0">
                <a:hlinkClick r:id="rId4"/>
              </a:rPr>
              <a:t>https://www.pinterest.com/pin/eiffel-tower-fireworks--678636237597114165/</a:t>
            </a:r>
            <a:endParaRPr lang="en-GB" sz="1700" dirty="0"/>
          </a:p>
          <a:p>
            <a:pPr>
              <a:lnSpc>
                <a:spcPct val="110000"/>
              </a:lnSpc>
            </a:pPr>
            <a:endParaRPr lang="en-GB" sz="1700" dirty="0"/>
          </a:p>
        </p:txBody>
      </p:sp>
      <p:pic>
        <p:nvPicPr>
          <p:cNvPr id="5" name="Picture 4" descr="Alexandre III bridge in Paris">
            <a:extLst>
              <a:ext uri="{FF2B5EF4-FFF2-40B4-BE49-F238E27FC236}">
                <a16:creationId xmlns:a16="http://schemas.microsoft.com/office/drawing/2014/main" id="{9FBF62BF-E276-1BDF-857E-3D8C0ED8058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8130" r="9870"/>
          <a:stretch/>
        </p:blipFill>
        <p:spPr>
          <a:xfrm>
            <a:off x="4876800" y="10"/>
            <a:ext cx="73152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9084605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AnalogousFromRegularSeedLeftStep">
      <a:dk1>
        <a:srgbClr val="000000"/>
      </a:dk1>
      <a:lt1>
        <a:srgbClr val="FFFFFF"/>
      </a:lt1>
      <a:dk2>
        <a:srgbClr val="243241"/>
      </a:dk2>
      <a:lt2>
        <a:srgbClr val="E8E8E2"/>
      </a:lt2>
      <a:accent1>
        <a:srgbClr val="4D54C3"/>
      </a:accent1>
      <a:accent2>
        <a:srgbClr val="3B74B1"/>
      </a:accent2>
      <a:accent3>
        <a:srgbClr val="4BB3BF"/>
      </a:accent3>
      <a:accent4>
        <a:srgbClr val="3BB18C"/>
      </a:accent4>
      <a:accent5>
        <a:srgbClr val="49B967"/>
      </a:accent5>
      <a:accent6>
        <a:srgbClr val="4CB13B"/>
      </a:accent6>
      <a:hlink>
        <a:srgbClr val="8D872F"/>
      </a:hlink>
      <a:folHlink>
        <a:srgbClr val="7F7F7F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137</Words>
  <Application>Microsoft Macintosh PowerPoint</Application>
  <PresentationFormat>Widescreen</PresentationFormat>
  <Paragraphs>20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Bradley Hand</vt:lpstr>
      <vt:lpstr>Calisto MT</vt:lpstr>
      <vt:lpstr>Univers Condensed</vt:lpstr>
      <vt:lpstr>ChronicleVTI</vt:lpstr>
      <vt:lpstr>Robert Lavric </vt:lpstr>
      <vt:lpstr>  célébration du nouvel an 2024  31 décembre 2023</vt:lpstr>
      <vt:lpstr>Les références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Robert Lavric </dc:title>
  <dc:creator>Robert Lavric</dc:creator>
  <cp:lastModifiedBy>Robert Lavric</cp:lastModifiedBy>
  <cp:revision>5</cp:revision>
  <dcterms:created xsi:type="dcterms:W3CDTF">2023-05-29T17:53:18Z</dcterms:created>
  <dcterms:modified xsi:type="dcterms:W3CDTF">2023-05-30T08:20:15Z</dcterms:modified>
</cp:coreProperties>
</file>