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7" r:id="rId3"/>
    <p:sldId id="258" r:id="rId4"/>
    <p:sldId id="259" r:id="rId5"/>
    <p:sldId id="261" r:id="rId6"/>
    <p:sldId id="265" r:id="rId7"/>
    <p:sldId id="262" r:id="rId8"/>
    <p:sldId id="266" r:id="rId9"/>
    <p:sldId id="263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4" autoAdjust="0"/>
    <p:restoredTop sz="94660"/>
  </p:normalViewPr>
  <p:slideViewPr>
    <p:cSldViewPr snapToGrid="0">
      <p:cViewPr varScale="1">
        <p:scale>
          <a:sx n="69" d="100"/>
          <a:sy n="69" d="100"/>
        </p:scale>
        <p:origin x="494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ED8B5-91F5-42A4-B9C4-C4F377248614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2FE48-A1D5-4B65-90E5-0B9C7D72E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7458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ED8B5-91F5-42A4-B9C4-C4F377248614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2FE48-A1D5-4B65-90E5-0B9C7D72E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242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ED8B5-91F5-42A4-B9C4-C4F377248614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2FE48-A1D5-4B65-90E5-0B9C7D72E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3831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ED8B5-91F5-42A4-B9C4-C4F377248614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2FE48-A1D5-4B65-90E5-0B9C7D72E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687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ED8B5-91F5-42A4-B9C4-C4F377248614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2FE48-A1D5-4B65-90E5-0B9C7D72E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15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ED8B5-91F5-42A4-B9C4-C4F377248614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2FE48-A1D5-4B65-90E5-0B9C7D72E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4674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ED8B5-91F5-42A4-B9C4-C4F377248614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2FE48-A1D5-4B65-90E5-0B9C7D72E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5639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ED8B5-91F5-42A4-B9C4-C4F377248614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2FE48-A1D5-4B65-90E5-0B9C7D72E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371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ED8B5-91F5-42A4-B9C4-C4F377248614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2FE48-A1D5-4B65-90E5-0B9C7D72E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781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ED8B5-91F5-42A4-B9C4-C4F377248614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2FE48-A1D5-4B65-90E5-0B9C7D72E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500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ED8B5-91F5-42A4-B9C4-C4F377248614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2FE48-A1D5-4B65-90E5-0B9C7D72E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457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FED8B5-91F5-42A4-B9C4-C4F377248614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A2FE48-A1D5-4B65-90E5-0B9C7D72E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797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C71B1-BF72-4C4A-9295-63207599A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777" y="461603"/>
            <a:ext cx="7886700" cy="1325563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latin typeface="+mn-lt"/>
              </a:rPr>
            </a:br>
            <a:r>
              <a:rPr lang="en-GB" sz="3100" b="1" dirty="0">
                <a:latin typeface="+mn-lt"/>
              </a:rPr>
              <a:t>Wales, Britain, the UK: Nations and Nationalities</a:t>
            </a:r>
            <a:br>
              <a:rPr lang="en-GB" b="1" dirty="0">
                <a:latin typeface="+mn-lt"/>
              </a:rPr>
            </a:br>
            <a:r>
              <a:rPr lang="en-GB" sz="2400" b="1" dirty="0">
                <a:latin typeface="+mn-lt"/>
              </a:rPr>
              <a:t>A perspective from </a:t>
            </a:r>
            <a:r>
              <a:rPr lang="en-GB" sz="2400" b="1" i="1" dirty="0">
                <a:latin typeface="+mn-lt"/>
              </a:rPr>
              <a:t>International Development and Global Politics</a:t>
            </a:r>
            <a:br>
              <a:rPr lang="en-GB" b="1" dirty="0"/>
            </a:br>
            <a:r>
              <a:rPr lang="en-GB" b="1" dirty="0"/>
              <a:t>                                                 </a:t>
            </a:r>
            <a:r>
              <a:rPr lang="en-GB" sz="2700" b="1" dirty="0">
                <a:latin typeface="+mn-lt"/>
              </a:rPr>
              <a:t>by Andy Bevan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509CB9-F16E-4BFB-98CE-27856A93C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81381"/>
            <a:ext cx="7886700" cy="435133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lnSpc>
                <a:spcPct val="100000"/>
              </a:lnSpc>
              <a:buNone/>
            </a:pPr>
            <a:endParaRPr lang="en-GB" sz="1300" dirty="0"/>
          </a:p>
          <a:p>
            <a:pPr marL="0" indent="0">
              <a:lnSpc>
                <a:spcPct val="100000"/>
              </a:lnSpc>
              <a:buNone/>
            </a:pPr>
            <a:endParaRPr lang="en-GB" sz="13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300" dirty="0"/>
              <a:t>                                                                                                                                Namibia 1995: Visiting SWAPO Veterans Farm Project, </a:t>
            </a:r>
            <a:r>
              <a:rPr lang="en-GB" sz="1300" dirty="0" err="1"/>
              <a:t>Otavi</a:t>
            </a:r>
            <a:r>
              <a:rPr lang="en-GB" sz="1300" dirty="0"/>
              <a:t>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300" i="1" dirty="0"/>
              <a:t>                                                                                                                                L to R: </a:t>
            </a:r>
            <a:r>
              <a:rPr lang="en-GB" sz="1300" dirty="0"/>
              <a:t>George (VSO Agronomist), Andy, </a:t>
            </a:r>
            <a:r>
              <a:rPr lang="en-GB" sz="1300" dirty="0" err="1"/>
              <a:t>Laime</a:t>
            </a:r>
            <a:r>
              <a:rPr lang="en-GB" sz="1300" dirty="0"/>
              <a:t> (Farm Manager)            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Wales in the world: some personal reflection</a:t>
            </a:r>
          </a:p>
          <a:p>
            <a:r>
              <a:rPr lang="en-GB" dirty="0"/>
              <a:t>Postcolonial States and Civil Society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B4AA20-D544-40CF-9919-3615B11CC8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384" y="2274023"/>
            <a:ext cx="3807616" cy="2309954"/>
          </a:xfrm>
          <a:prstGeom prst="rect">
            <a:avLst/>
          </a:prstGeom>
        </p:spPr>
      </p:pic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DC1F4B0C-28DF-4975-8C24-D72BFFC9E85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73085846"/>
              </p:ext>
            </p:extLst>
          </p:nvPr>
        </p:nvGraphicFramePr>
        <p:xfrm>
          <a:off x="4707734" y="2274023"/>
          <a:ext cx="2843291" cy="20905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732651" imgH="4214112" progId="Word.Document.12">
                  <p:embed/>
                </p:oleObj>
              </mc:Choice>
              <mc:Fallback>
                <p:oleObj name="Document" r:id="rId3" imgW="5732651" imgH="4214112" progId="Word.Document.12">
                  <p:embed/>
                  <p:pic>
                    <p:nvPicPr>
                      <p:cNvPr id="7" name="Content Placeholder 3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707734" y="2274023"/>
                        <a:ext cx="2843291" cy="20905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108645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B4110-4FD7-4ED9-B01E-7A65AD476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Wales, Britain,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AAE69-98B8-4CEF-AF39-E4E38E53D1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Welsh</a:t>
            </a:r>
          </a:p>
          <a:p>
            <a:r>
              <a:rPr lang="en-GB" b="1" dirty="0"/>
              <a:t>British</a:t>
            </a:r>
          </a:p>
          <a:p>
            <a:r>
              <a:rPr lang="en-GB" b="1" dirty="0"/>
              <a:t>UK national</a:t>
            </a:r>
          </a:p>
          <a:p>
            <a:r>
              <a:rPr lang="en-GB" b="1" dirty="0"/>
              <a:t>Team GB</a:t>
            </a:r>
          </a:p>
          <a:p>
            <a:r>
              <a:rPr lang="en-GB" b="1" dirty="0"/>
              <a:t>Resident in the British Isles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Image result for Wales and the UK">
            <a:extLst>
              <a:ext uri="{FF2B5EF4-FFF2-40B4-BE49-F238E27FC236}">
                <a16:creationId xmlns:a16="http://schemas.microsoft.com/office/drawing/2014/main" id="{8ABC941D-14FC-4F59-B2F4-968AE3AD81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6879" y="1690689"/>
            <a:ext cx="4971237" cy="3037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07735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5470C-0DA0-4EC7-968A-0C1D7400D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What’s where?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931815-C899-4D9C-B9B1-8A330F2DA0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b="1" dirty="0"/>
              <a:t>What is included in </a:t>
            </a:r>
          </a:p>
          <a:p>
            <a:pPr marL="0" indent="0">
              <a:buNone/>
            </a:pPr>
            <a:r>
              <a:rPr lang="en-GB" b="1" dirty="0"/>
              <a:t>   Great Britain?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Why is it called</a:t>
            </a:r>
          </a:p>
          <a:p>
            <a:pPr marL="0" indent="0">
              <a:buNone/>
            </a:pPr>
            <a:r>
              <a:rPr lang="en-GB" b="1" i="1" dirty="0"/>
              <a:t>    Great </a:t>
            </a:r>
            <a:r>
              <a:rPr lang="en-GB" b="1" dirty="0"/>
              <a:t>Britain?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554452A1-E311-4DEE-B0E6-4A338572F7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3600" y="365126"/>
            <a:ext cx="3486150" cy="464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4183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2EB13-A31F-4436-89DB-624152EFC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+mn-lt"/>
              </a:rPr>
              <a:t>How did we arrive at “four nations” and the present national boundaries?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3B417-A41B-4591-B78D-0B56D29A13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36776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                                               </a:t>
            </a:r>
            <a:r>
              <a:rPr lang="en-GB" sz="2000" b="1" dirty="0"/>
              <a:t>The End of Roman Rule 383-410 CE</a:t>
            </a:r>
          </a:p>
          <a:p>
            <a:pPr marL="0" indent="0">
              <a:buNone/>
            </a:pPr>
            <a:r>
              <a:rPr lang="en-GB" b="1" dirty="0"/>
              <a:t>                                                   </a:t>
            </a:r>
          </a:p>
        </p:txBody>
      </p:sp>
      <p:pic>
        <p:nvPicPr>
          <p:cNvPr id="6" name="Picture 2" descr="See the source image">
            <a:extLst>
              <a:ext uri="{FF2B5EF4-FFF2-40B4-BE49-F238E27FC236}">
                <a16:creationId xmlns:a16="http://schemas.microsoft.com/office/drawing/2014/main" id="{20145D6C-8245-41E6-8B88-6896367C35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936" y="1644650"/>
            <a:ext cx="3196931" cy="404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See the source image">
            <a:extLst>
              <a:ext uri="{FF2B5EF4-FFF2-40B4-BE49-F238E27FC236}">
                <a16:creationId xmlns:a16="http://schemas.microsoft.com/office/drawing/2014/main" id="{1D8A7712-7495-4BE9-B948-16E45DE331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1480" y="2316162"/>
            <a:ext cx="2702490" cy="3370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45019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4E339-52A4-42AF-9CA3-A905AB2B4B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b="1" dirty="0">
                <a:latin typeface="+mn-lt"/>
              </a:rPr>
              <a:t>6th-7th Century Britain: The British…and the English </a:t>
            </a:r>
            <a:br>
              <a:rPr lang="en-GB" sz="3600" b="1" dirty="0">
                <a:latin typeface="+mn-lt"/>
              </a:rPr>
            </a:br>
            <a:r>
              <a:rPr lang="en-GB" sz="3100" b="1" dirty="0">
                <a:latin typeface="+mn-lt"/>
              </a:rPr>
              <a:t>(Venerable Bede c. 731 CE) Meanings: British, Welsh</a:t>
            </a:r>
            <a:br>
              <a:rPr lang="en-GB" sz="3100" b="1" dirty="0">
                <a:latin typeface="+mn-lt"/>
              </a:rPr>
            </a:br>
            <a:endParaRPr lang="en-GB" sz="3100" b="1" dirty="0">
              <a:latin typeface="+mn-lt"/>
            </a:endParaRP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AD67D757-3BAA-4891-9F92-6BC5321F0D3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1391791"/>
            <a:ext cx="3055812" cy="4074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ee the source image">
            <a:extLst>
              <a:ext uri="{FF2B5EF4-FFF2-40B4-BE49-F238E27FC236}">
                <a16:creationId xmlns:a16="http://schemas.microsoft.com/office/drawing/2014/main" id="{5D25F296-CCA3-471D-9EB5-B7A831B052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712" y="1280279"/>
            <a:ext cx="3055812" cy="4776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A28D672A-C59E-44D5-9D5C-BA653F31FE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5224" y="1544191"/>
            <a:ext cx="1679826" cy="2683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01568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347E3-0136-46E6-B3F9-EDBB24221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+mn-lt"/>
              </a:rPr>
              <a:t>Languages in Britain </a:t>
            </a:r>
            <a:r>
              <a:rPr lang="en-GB" sz="3200" b="1" dirty="0">
                <a:latin typeface="+mn-lt"/>
              </a:rPr>
              <a:t>400-1900 CE</a:t>
            </a:r>
            <a:br>
              <a:rPr lang="en-GB" sz="3200" b="1" dirty="0">
                <a:latin typeface="+mn-lt"/>
              </a:rPr>
            </a:br>
            <a:r>
              <a:rPr lang="en-GB" sz="3200" b="1" dirty="0">
                <a:latin typeface="+mn-lt"/>
              </a:rPr>
              <a:t>Celtic languages…and the development of English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5E097F54-7EB9-4326-B85B-10372B27052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600" y="1510047"/>
            <a:ext cx="5597413" cy="4247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34825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BE31C-765C-458C-841E-AE9F6EA29B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English Crown after 1066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B049D-8D9C-4AF5-B172-3C101C690E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2000" b="1" dirty="0"/>
              <a:t>1066-1067 Conquest &amp; Coronation</a:t>
            </a:r>
          </a:p>
          <a:p>
            <a:r>
              <a:rPr lang="en-GB" sz="2000" b="1" dirty="0"/>
              <a:t>1282-83 Conquest of Wales</a:t>
            </a:r>
          </a:p>
          <a:p>
            <a:r>
              <a:rPr lang="en-GB" sz="2000" b="1" dirty="0"/>
              <a:t>1296-1328 Scottish </a:t>
            </a:r>
            <a:r>
              <a:rPr lang="en-GB" sz="2000" b="1"/>
              <a:t>independence struggle</a:t>
            </a:r>
            <a:endParaRPr lang="en-GB" sz="2000" b="1" dirty="0"/>
          </a:p>
          <a:p>
            <a:r>
              <a:rPr lang="en-GB" sz="2000" b="1" dirty="0"/>
              <a:t>Welsh national revolt 1400-1415</a:t>
            </a:r>
          </a:p>
          <a:p>
            <a:r>
              <a:rPr lang="en-GB" sz="2000" b="1" dirty="0"/>
              <a:t>Internal Colonialism </a:t>
            </a:r>
          </a:p>
          <a:p>
            <a:pPr marL="0" indent="0">
              <a:buNone/>
            </a:pPr>
            <a:r>
              <a:rPr lang="en-GB" sz="1700" b="1" dirty="0"/>
              <a:t>Hechter, M. (1975) </a:t>
            </a:r>
            <a:r>
              <a:rPr lang="en-GB" sz="1700" b="1" i="1" dirty="0"/>
              <a:t>Internal Colonialism: The Celtic fringe in British national development 1536-1966</a:t>
            </a:r>
            <a:r>
              <a:rPr lang="en-GB" sz="1700" b="1" dirty="0"/>
              <a:t>. London: Routledge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8732AE87-41B9-41CC-88D6-13B47C7796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172" y="1463673"/>
            <a:ext cx="4476595" cy="2238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67021DE6-66FC-487D-932A-AEE259A7DA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3767" y="1463675"/>
            <a:ext cx="2609517" cy="3930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60329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4898" y="365126"/>
            <a:ext cx="8080452" cy="1325563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b="1" dirty="0">
                <a:latin typeface="+mn-lt"/>
              </a:rPr>
              <a:t>Internal Colonialism: England’s “First and Final Colony”</a:t>
            </a:r>
            <a:br>
              <a:rPr lang="en-GB" b="1" dirty="0">
                <a:latin typeface="+mn-lt"/>
              </a:rPr>
            </a:br>
            <a:r>
              <a:rPr lang="en-GB" sz="1800" b="1" dirty="0">
                <a:latin typeface="+mn-lt"/>
              </a:rPr>
              <a:t>Price, A. 2018. </a:t>
            </a:r>
            <a:r>
              <a:rPr lang="en-GB" sz="1800" b="1" i="1" dirty="0">
                <a:latin typeface="+mn-lt"/>
              </a:rPr>
              <a:t>Wales: The First and Final Colony</a:t>
            </a:r>
            <a:r>
              <a:rPr lang="en-GB" sz="1800" b="1" dirty="0">
                <a:latin typeface="+mn-lt"/>
              </a:rPr>
              <a:t>. </a:t>
            </a:r>
            <a:r>
              <a:rPr lang="en-GB" sz="1800" b="1" dirty="0" err="1">
                <a:latin typeface="+mn-lt"/>
              </a:rPr>
              <a:t>Talybont</a:t>
            </a:r>
            <a:r>
              <a:rPr lang="en-GB" sz="1800" b="1" dirty="0">
                <a:latin typeface="+mn-lt"/>
              </a:rPr>
              <a:t>: </a:t>
            </a:r>
            <a:r>
              <a:rPr lang="en-GB" sz="1800" b="1" dirty="0" err="1">
                <a:latin typeface="+mn-lt"/>
              </a:rPr>
              <a:t>Lolfa</a:t>
            </a:r>
            <a:br>
              <a:rPr lang="en-GB" sz="1800" b="1" dirty="0">
                <a:latin typeface="+mn-lt"/>
              </a:rPr>
            </a:br>
            <a:br>
              <a:rPr lang="en-GB" dirty="0"/>
            </a:br>
            <a:r>
              <a:rPr lang="en-GB" dirty="0"/>
              <a:t>                                   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endParaRPr lang="en-GB" sz="2000" dirty="0"/>
          </a:p>
          <a:p>
            <a:r>
              <a:rPr lang="en-GB" sz="2000" dirty="0"/>
              <a:t>Subduing and Integrating the (Celtic) fringe: colonialism doesn’t have to go overseas</a:t>
            </a:r>
          </a:p>
          <a:p>
            <a:r>
              <a:rPr lang="en-GB" sz="2000" dirty="0"/>
              <a:t>Co-opting Irish and Scottish clan chiefs, Welsh gentry (Colonisers and indigenous peoples)</a:t>
            </a:r>
          </a:p>
          <a:p>
            <a:r>
              <a:rPr lang="en-GB" sz="2000" dirty="0"/>
              <a:t>Notions of superiority and racism; later, incorporation of elites into the Imperial project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1632" y="1121789"/>
            <a:ext cx="1819175" cy="2728763"/>
          </a:xfrm>
          <a:prstGeom prst="rect">
            <a:avLst/>
          </a:prstGeom>
        </p:spPr>
      </p:pic>
      <p:pic>
        <p:nvPicPr>
          <p:cNvPr id="2050" name="Picture 2" descr="Image result for welsh rebelli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332" y="1799527"/>
            <a:ext cx="3101670" cy="2059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97089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3F64B-F5F8-45EC-8340-4D2F201965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The United Kingdom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B3D8C5-B24A-4842-9C8F-6BE3DC6ACD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71600"/>
            <a:ext cx="7886700" cy="4805363"/>
          </a:xfrm>
        </p:spPr>
        <p:txBody>
          <a:bodyPr/>
          <a:lstStyle/>
          <a:p>
            <a:r>
              <a:rPr lang="en-GB" b="1" dirty="0"/>
              <a:t>Tudor Monarchy – Act of Union with Wales 1536</a:t>
            </a:r>
          </a:p>
          <a:p>
            <a:r>
              <a:rPr lang="en-GB" b="1" dirty="0"/>
              <a:t>Stuart monarchy – “personal union” 1603</a:t>
            </a:r>
          </a:p>
          <a:p>
            <a:r>
              <a:rPr lang="en-GB" b="1" dirty="0"/>
              <a:t>1707 England &amp; Scotland</a:t>
            </a:r>
          </a:p>
          <a:p>
            <a:r>
              <a:rPr lang="en-GB" b="1" dirty="0"/>
              <a:t>1801 Great Britain &amp; Ireland</a:t>
            </a:r>
          </a:p>
          <a:p>
            <a:r>
              <a:rPr lang="en-GB" b="1" dirty="0"/>
              <a:t>1921 Irish Free State</a:t>
            </a:r>
          </a:p>
          <a:p>
            <a:r>
              <a:rPr lang="en-GB" b="1" dirty="0"/>
              <a:t>1979, 1997 Referendums</a:t>
            </a:r>
          </a:p>
          <a:p>
            <a:r>
              <a:rPr lang="en-GB" b="1" dirty="0"/>
              <a:t>1999, 2014 Devolution and</a:t>
            </a:r>
          </a:p>
          <a:p>
            <a:pPr marL="0" indent="0">
              <a:buNone/>
            </a:pPr>
            <a:r>
              <a:rPr lang="en-GB" b="1" dirty="0"/>
              <a:t>   Indyref1</a:t>
            </a:r>
          </a:p>
          <a:p>
            <a:r>
              <a:rPr lang="en-GB" b="1" dirty="0"/>
              <a:t>and today…?</a:t>
            </a:r>
          </a:p>
          <a:p>
            <a:endParaRPr lang="en-GB" dirty="0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3A95ECC3-DE9D-4BF0-B779-1D392B9472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4342" y="2298700"/>
            <a:ext cx="3242145" cy="4013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11274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113</TotalTime>
  <Words>335</Words>
  <Application>Microsoft Office PowerPoint</Application>
  <PresentationFormat>On-screen Show (4:3)</PresentationFormat>
  <Paragraphs>65</Paragraphs>
  <Slides>9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Document</vt:lpstr>
      <vt:lpstr> Wales, Britain, the UK: Nations and Nationalities A perspective from International Development and Global Politics                                                  by Andy Bevan</vt:lpstr>
      <vt:lpstr>Wales, Britain, the UK</vt:lpstr>
      <vt:lpstr>What’s where?</vt:lpstr>
      <vt:lpstr>How did we arrive at “four nations” and the present national boundaries?</vt:lpstr>
      <vt:lpstr>6th-7th Century Britain: The British…and the English  (Venerable Bede c. 731 CE) Meanings: British, Welsh </vt:lpstr>
      <vt:lpstr>Languages in Britain 400-1900 CE Celtic languages…and the development of English</vt:lpstr>
      <vt:lpstr>The English Crown after 1066</vt:lpstr>
      <vt:lpstr>  Internal Colonialism: England’s “First and Final Colony” Price, A. 2018. Wales: The First and Final Colony. Talybont: Lolfa                                       </vt:lpstr>
      <vt:lpstr>The United Kingdom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Wales, Britain and the UK</dc:title>
  <dc:creator>Andy Bevan</dc:creator>
  <cp:lastModifiedBy>Andy Bevan</cp:lastModifiedBy>
  <cp:revision>24</cp:revision>
  <dcterms:created xsi:type="dcterms:W3CDTF">2021-09-15T12:30:32Z</dcterms:created>
  <dcterms:modified xsi:type="dcterms:W3CDTF">2021-09-21T07:21:00Z</dcterms:modified>
</cp:coreProperties>
</file>