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7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506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image" Target="../media/image3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4.png"/><Relationship Id="rId10" Type="http://schemas.openxmlformats.org/officeDocument/2006/relationships/image" Target="../media/image34.png"/><Relationship Id="rId4" Type="http://schemas.openxmlformats.org/officeDocument/2006/relationships/image" Target="../media/image3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1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.png"/><Relationship Id="rId10" Type="http://schemas.openxmlformats.org/officeDocument/2006/relationships/image" Target="../media/image53.png"/><Relationship Id="rId4" Type="http://schemas.openxmlformats.org/officeDocument/2006/relationships/image" Target="../media/image3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1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4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71475" y="2199382"/>
            <a:ext cx="11449050" cy="18288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7200"/>
              </a:lnSpc>
              <a:buNone/>
            </a:pPr>
            <a:r>
              <a:rPr lang="en-US" sz="6000" b="1" dirty="0">
                <a:solidFill>
                  <a:srgbClr val="0F172A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Presenting Your Dissertation
</a:t>
            </a:r>
            <a:r>
              <a:rPr lang="en-US" sz="3600" b="1" dirty="0">
                <a:solidFill>
                  <a:srgbClr val="475569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Essential Guidelines &amp; Requirements</a:t>
            </a:r>
            <a:endParaRPr lang="en-US" sz="6000" dirty="0"/>
          </a:p>
        </p:txBody>
      </p:sp>
      <p:sp>
        <p:nvSpPr>
          <p:cNvPr id="5" name="Text 1"/>
          <p:cNvSpPr/>
          <p:nvPr/>
        </p:nvSpPr>
        <p:spPr>
          <a:xfrm>
            <a:off x="-1584960" y="4409182"/>
            <a:ext cx="15361920" cy="48756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3840"/>
              </a:lnSpc>
              <a:buNone/>
            </a:pPr>
            <a:r>
              <a:rPr lang="en-US" sz="2400" b="1" dirty="0">
                <a:solidFill>
                  <a:srgbClr val="15803D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 Comprehensive Guide for Final Submission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774900"/>
            <a:ext cx="5600700" cy="2859137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00" y="2299395"/>
            <a:ext cx="5600700" cy="3810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00" y="2299395"/>
            <a:ext cx="5600700" cy="3810000"/>
          </a:xfrm>
          <a:prstGeom prst="rect">
            <a:avLst/>
          </a:prstGeom>
        </p:spPr>
      </p:pic>
      <p:sp>
        <p:nvSpPr>
          <p:cNvPr id="8" name="Text 0"/>
          <p:cNvSpPr/>
          <p:nvPr/>
        </p:nvSpPr>
        <p:spPr>
          <a:xfrm>
            <a:off x="495300" y="874663"/>
            <a:ext cx="13490408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Dissertation Front Matter</a:t>
            </a:r>
            <a:endParaRPr lang="en-US" sz="3600" dirty="0"/>
          </a:p>
        </p:txBody>
      </p:sp>
      <p:sp>
        <p:nvSpPr>
          <p:cNvPr id="9" name="Text 1"/>
          <p:cNvSpPr/>
          <p:nvPr/>
        </p:nvSpPr>
        <p:spPr>
          <a:xfrm>
            <a:off x="685800" y="3155900"/>
            <a:ext cx="731520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Cover &amp; Declarations</a:t>
            </a:r>
            <a:endParaRPr lang="en-US" sz="2400" dirty="0"/>
          </a:p>
        </p:txBody>
      </p:sp>
      <p:sp>
        <p:nvSpPr>
          <p:cNvPr id="10" name="Text 2"/>
          <p:cNvSpPr/>
          <p:nvPr/>
        </p:nvSpPr>
        <p:spPr>
          <a:xfrm>
            <a:off x="876300" y="3717875"/>
            <a:ext cx="1179576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Front Cover: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Name, Title, Degree, and Year.</a:t>
            </a:r>
            <a:endParaRPr lang="en-US" sz="1800" dirty="0"/>
          </a:p>
        </p:txBody>
      </p:sp>
      <p:sp>
        <p:nvSpPr>
          <p:cNvPr id="11" name="Text 3"/>
          <p:cNvSpPr/>
          <p:nvPr/>
        </p:nvSpPr>
        <p:spPr>
          <a:xfrm>
            <a:off x="876300" y="4226421"/>
            <a:ext cx="1207008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Originality: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Confirming work is independent.</a:t>
            </a:r>
            <a:endParaRPr lang="en-US" sz="1800" dirty="0"/>
          </a:p>
        </p:txBody>
      </p:sp>
      <p:sp>
        <p:nvSpPr>
          <p:cNvPr id="12" name="Text 4"/>
          <p:cNvSpPr/>
          <p:nvPr/>
        </p:nvSpPr>
        <p:spPr>
          <a:xfrm>
            <a:off x="876300" y="4734967"/>
            <a:ext cx="1344168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Consent: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Availability for library and IT systems.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2664" y="1855738"/>
            <a:ext cx="6226671" cy="73342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2970163"/>
            <a:ext cx="5600700" cy="3773537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0275" y="4067324"/>
            <a:ext cx="228600" cy="3048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6500" y="2970163"/>
            <a:ext cx="5600700" cy="3773537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00963" y="4067324"/>
            <a:ext cx="381000" cy="304800"/>
          </a:xfrm>
          <a:prstGeom prst="rect">
            <a:avLst/>
          </a:prstGeom>
        </p:spPr>
      </p:pic>
      <p:sp>
        <p:nvSpPr>
          <p:cNvPr id="10" name="Text 0"/>
          <p:cNvSpPr/>
          <p:nvPr/>
        </p:nvSpPr>
        <p:spPr>
          <a:xfrm>
            <a:off x="495300" y="874663"/>
            <a:ext cx="14030024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Core Dissertation Elements</a:t>
            </a:r>
            <a:endParaRPr lang="en-US" sz="3600" dirty="0"/>
          </a:p>
        </p:txBody>
      </p:sp>
      <p:sp>
        <p:nvSpPr>
          <p:cNvPr id="11" name="Text 1"/>
          <p:cNvSpPr/>
          <p:nvPr/>
        </p:nvSpPr>
        <p:spPr>
          <a:xfrm>
            <a:off x="1748716" y="2046238"/>
            <a:ext cx="438912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Dissertation</a:t>
            </a:r>
            <a:endParaRPr lang="en-US" sz="2400" dirty="0"/>
          </a:p>
        </p:txBody>
      </p:sp>
      <p:sp>
        <p:nvSpPr>
          <p:cNvPr id="12" name="Text 2"/>
          <p:cNvSpPr/>
          <p:nvPr/>
        </p:nvSpPr>
        <p:spPr>
          <a:xfrm>
            <a:off x="4667354" y="2046238"/>
            <a:ext cx="36576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=</a:t>
            </a:r>
            <a:endParaRPr lang="en-US" sz="2400" dirty="0"/>
          </a:p>
        </p:txBody>
      </p:sp>
      <p:sp>
        <p:nvSpPr>
          <p:cNvPr id="13" name="Text 3"/>
          <p:cNvSpPr/>
          <p:nvPr/>
        </p:nvSpPr>
        <p:spPr>
          <a:xfrm>
            <a:off x="3808661" y="2046238"/>
            <a:ext cx="365760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Title Page</a:t>
            </a:r>
            <a:endParaRPr lang="en-US" sz="2400" dirty="0"/>
          </a:p>
        </p:txBody>
      </p:sp>
      <p:sp>
        <p:nvSpPr>
          <p:cNvPr id="14" name="Text 4"/>
          <p:cNvSpPr/>
          <p:nvPr/>
        </p:nvSpPr>
        <p:spPr>
          <a:xfrm>
            <a:off x="6224989" y="2046238"/>
            <a:ext cx="36576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+</a:t>
            </a:r>
            <a:endParaRPr lang="en-US" sz="2400" dirty="0"/>
          </a:p>
        </p:txBody>
      </p:sp>
      <p:sp>
        <p:nvSpPr>
          <p:cNvPr id="15" name="Text 5"/>
          <p:cNvSpPr/>
          <p:nvPr/>
        </p:nvSpPr>
        <p:spPr>
          <a:xfrm>
            <a:off x="5631597" y="2046238"/>
            <a:ext cx="292608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Abstract</a:t>
            </a:r>
            <a:endParaRPr lang="en-US" sz="2400" dirty="0"/>
          </a:p>
        </p:txBody>
      </p:sp>
      <p:sp>
        <p:nvSpPr>
          <p:cNvPr id="16" name="Text 6"/>
          <p:cNvSpPr/>
          <p:nvPr/>
        </p:nvSpPr>
        <p:spPr>
          <a:xfrm>
            <a:off x="7581707" y="2046238"/>
            <a:ext cx="36576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+</a:t>
            </a:r>
            <a:endParaRPr lang="en-US" sz="2400" dirty="0"/>
          </a:p>
        </p:txBody>
      </p:sp>
      <p:sp>
        <p:nvSpPr>
          <p:cNvPr id="17" name="Text 7"/>
          <p:cNvSpPr/>
          <p:nvPr/>
        </p:nvSpPr>
        <p:spPr>
          <a:xfrm>
            <a:off x="7013912" y="2046238"/>
            <a:ext cx="2926080" cy="3524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t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E293B"/>
                </a:solidFill>
                <a:latin typeface="math" pitchFamily="34" charset="0"/>
                <a:ea typeface="math" pitchFamily="34" charset="-122"/>
                <a:cs typeface="math" pitchFamily="34" charset="-120"/>
              </a:rPr>
              <a:t>Contents</a:t>
            </a:r>
            <a:endParaRPr lang="en-US" sz="2400" dirty="0"/>
          </a:p>
        </p:txBody>
      </p:sp>
      <p:sp>
        <p:nvSpPr>
          <p:cNvPr id="18" name="Text 8"/>
          <p:cNvSpPr/>
          <p:nvPr/>
        </p:nvSpPr>
        <p:spPr>
          <a:xfrm>
            <a:off x="685800" y="4029224"/>
            <a:ext cx="483870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EC4899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The Abstract</a:t>
            </a:r>
            <a:endParaRPr lang="en-US" sz="2400" dirty="0"/>
          </a:p>
        </p:txBody>
      </p:sp>
      <p:sp>
        <p:nvSpPr>
          <p:cNvPr id="19" name="Text 9"/>
          <p:cNvSpPr/>
          <p:nvPr/>
        </p:nvSpPr>
        <p:spPr>
          <a:xfrm>
            <a:off x="685800" y="4810274"/>
            <a:ext cx="483870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 concise 300-word summary covering scope, design, and conclusions.</a:t>
            </a:r>
            <a:endParaRPr lang="en-US" sz="1800" dirty="0"/>
          </a:p>
        </p:txBody>
      </p:sp>
      <p:sp>
        <p:nvSpPr>
          <p:cNvPr id="20" name="Text 10"/>
          <p:cNvSpPr/>
          <p:nvPr/>
        </p:nvSpPr>
        <p:spPr>
          <a:xfrm>
            <a:off x="5977890" y="4029224"/>
            <a:ext cx="621792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EC4899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Acknowledgements</a:t>
            </a:r>
            <a:endParaRPr lang="en-US" sz="2400" dirty="0"/>
          </a:p>
        </p:txBody>
      </p:sp>
      <p:sp>
        <p:nvSpPr>
          <p:cNvPr id="21" name="Text 11"/>
          <p:cNvSpPr/>
          <p:nvPr/>
        </p:nvSpPr>
        <p:spPr>
          <a:xfrm>
            <a:off x="6667500" y="4810274"/>
            <a:ext cx="483870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 statement recognizing support from organizations or individuals.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675632"/>
            <a:ext cx="11582400" cy="305752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" y="2866132"/>
            <a:ext cx="11201400" cy="2676525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300" y="2866132"/>
            <a:ext cx="1864072" cy="542925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9372" y="2866132"/>
            <a:ext cx="4376738" cy="542925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6110" y="2866132"/>
            <a:ext cx="4960590" cy="542925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5300" y="3409057"/>
            <a:ext cx="1864072" cy="5334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9372" y="3409057"/>
            <a:ext cx="4376738" cy="5334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36110" y="3409057"/>
            <a:ext cx="4960590" cy="5334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5300" y="3942457"/>
            <a:ext cx="1864072" cy="5334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59372" y="3942457"/>
            <a:ext cx="4376738" cy="5334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36110" y="3942457"/>
            <a:ext cx="4960590" cy="5334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5300" y="4475857"/>
            <a:ext cx="1864072" cy="5334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9372" y="4475857"/>
            <a:ext cx="4376738" cy="5334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36110" y="4475857"/>
            <a:ext cx="4960590" cy="533400"/>
          </a:xfrm>
          <a:prstGeom prst="rect">
            <a:avLst/>
          </a:prstGeom>
        </p:spPr>
      </p:pic>
      <p:pic>
        <p:nvPicPr>
          <p:cNvPr id="19" name="Image 17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95300" y="5009257"/>
            <a:ext cx="1864072" cy="533400"/>
          </a:xfrm>
          <a:prstGeom prst="rect">
            <a:avLst/>
          </a:prstGeom>
        </p:spPr>
      </p:pic>
      <p:pic>
        <p:nvPicPr>
          <p:cNvPr id="20" name="Image 18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359372" y="5009257"/>
            <a:ext cx="4376738" cy="533400"/>
          </a:xfrm>
          <a:prstGeom prst="rect">
            <a:avLst/>
          </a:prstGeom>
        </p:spPr>
      </p:pic>
      <p:pic>
        <p:nvPicPr>
          <p:cNvPr id="21" name="Image 19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36110" y="5009257"/>
            <a:ext cx="4960590" cy="533400"/>
          </a:xfrm>
          <a:prstGeom prst="rect">
            <a:avLst/>
          </a:prstGeom>
        </p:spPr>
      </p:pic>
      <p:sp>
        <p:nvSpPr>
          <p:cNvPr id="22" name="Text 0"/>
          <p:cNvSpPr/>
          <p:nvPr/>
        </p:nvSpPr>
        <p:spPr>
          <a:xfrm>
            <a:off x="495300" y="874663"/>
            <a:ext cx="14030024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Standard Chapter Structure</a:t>
            </a:r>
            <a:endParaRPr lang="en-US" sz="3600" dirty="0"/>
          </a:p>
        </p:txBody>
      </p:sp>
      <p:sp>
        <p:nvSpPr>
          <p:cNvPr id="23" name="Text 1"/>
          <p:cNvSpPr/>
          <p:nvPr/>
        </p:nvSpPr>
        <p:spPr>
          <a:xfrm>
            <a:off x="647700" y="2866132"/>
            <a:ext cx="1559272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425" b="1" dirty="0">
                <a:solidFill>
                  <a:srgbClr val="FFFFFF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Chapter</a:t>
            </a:r>
            <a:endParaRPr lang="en-US" sz="1425" dirty="0"/>
          </a:p>
        </p:txBody>
      </p:sp>
      <p:sp>
        <p:nvSpPr>
          <p:cNvPr id="24" name="Text 2"/>
          <p:cNvSpPr/>
          <p:nvPr/>
        </p:nvSpPr>
        <p:spPr>
          <a:xfrm>
            <a:off x="2511772" y="2866132"/>
            <a:ext cx="4071938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425" b="1" dirty="0">
                <a:solidFill>
                  <a:srgbClr val="FFFFFF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Title</a:t>
            </a:r>
            <a:endParaRPr lang="en-US" sz="1425" dirty="0"/>
          </a:p>
        </p:txBody>
      </p:sp>
      <p:sp>
        <p:nvSpPr>
          <p:cNvPr id="25" name="Text 3"/>
          <p:cNvSpPr/>
          <p:nvPr/>
        </p:nvSpPr>
        <p:spPr>
          <a:xfrm>
            <a:off x="6888510" y="2866132"/>
            <a:ext cx="4655790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425" b="1" dirty="0">
                <a:solidFill>
                  <a:srgbClr val="FFFFFF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Focus Area</a:t>
            </a:r>
            <a:endParaRPr lang="en-US" sz="1425" dirty="0"/>
          </a:p>
        </p:txBody>
      </p:sp>
      <p:sp>
        <p:nvSpPr>
          <p:cNvPr id="26" name="Text 4"/>
          <p:cNvSpPr/>
          <p:nvPr/>
        </p:nvSpPr>
        <p:spPr>
          <a:xfrm>
            <a:off x="647700" y="3561457"/>
            <a:ext cx="130302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1 &amp; 2</a:t>
            </a:r>
            <a:endParaRPr lang="en-US" sz="1350" dirty="0"/>
          </a:p>
        </p:txBody>
      </p:sp>
      <p:sp>
        <p:nvSpPr>
          <p:cNvPr id="27" name="Text 5"/>
          <p:cNvSpPr/>
          <p:nvPr/>
        </p:nvSpPr>
        <p:spPr>
          <a:xfrm>
            <a:off x="2511772" y="3409057"/>
            <a:ext cx="6125187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Introduction &amp; Literature Review</a:t>
            </a:r>
            <a:endParaRPr lang="en-US" sz="1350" dirty="0"/>
          </a:p>
        </p:txBody>
      </p:sp>
      <p:sp>
        <p:nvSpPr>
          <p:cNvPr id="28" name="Text 6"/>
          <p:cNvSpPr/>
          <p:nvPr/>
        </p:nvSpPr>
        <p:spPr>
          <a:xfrm>
            <a:off x="6888510" y="3409057"/>
            <a:ext cx="6758446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Context and existing research study</a:t>
            </a:r>
            <a:endParaRPr lang="en-US" sz="1350" dirty="0"/>
          </a:p>
        </p:txBody>
      </p:sp>
      <p:sp>
        <p:nvSpPr>
          <p:cNvPr id="29" name="Text 7"/>
          <p:cNvSpPr/>
          <p:nvPr/>
        </p:nvSpPr>
        <p:spPr>
          <a:xfrm>
            <a:off x="647700" y="4094857"/>
            <a:ext cx="3429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3</a:t>
            </a:r>
            <a:endParaRPr lang="en-US" sz="1350" dirty="0"/>
          </a:p>
        </p:txBody>
      </p:sp>
      <p:sp>
        <p:nvSpPr>
          <p:cNvPr id="30" name="Text 8"/>
          <p:cNvSpPr/>
          <p:nvPr/>
        </p:nvSpPr>
        <p:spPr>
          <a:xfrm>
            <a:off x="2511772" y="3942457"/>
            <a:ext cx="4071938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Research Methodology</a:t>
            </a:r>
            <a:endParaRPr lang="en-US" sz="1350" dirty="0"/>
          </a:p>
        </p:txBody>
      </p:sp>
      <p:sp>
        <p:nvSpPr>
          <p:cNvPr id="31" name="Text 9"/>
          <p:cNvSpPr/>
          <p:nvPr/>
        </p:nvSpPr>
        <p:spPr>
          <a:xfrm>
            <a:off x="6888510" y="3942457"/>
            <a:ext cx="6565347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Design and data collection methods</a:t>
            </a:r>
            <a:endParaRPr lang="en-US" sz="1350" dirty="0"/>
          </a:p>
        </p:txBody>
      </p:sp>
      <p:sp>
        <p:nvSpPr>
          <p:cNvPr id="32" name="Text 10"/>
          <p:cNvSpPr/>
          <p:nvPr/>
        </p:nvSpPr>
        <p:spPr>
          <a:xfrm>
            <a:off x="647700" y="4628257"/>
            <a:ext cx="3429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4</a:t>
            </a:r>
            <a:endParaRPr lang="en-US" sz="1350" dirty="0"/>
          </a:p>
        </p:txBody>
      </p:sp>
      <p:sp>
        <p:nvSpPr>
          <p:cNvPr id="33" name="Text 11"/>
          <p:cNvSpPr/>
          <p:nvPr/>
        </p:nvSpPr>
        <p:spPr>
          <a:xfrm>
            <a:off x="2511772" y="4475857"/>
            <a:ext cx="4976714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Data Analysis &amp; Discussion</a:t>
            </a:r>
            <a:endParaRPr lang="en-US" sz="1350" dirty="0"/>
          </a:p>
        </p:txBody>
      </p:sp>
      <p:sp>
        <p:nvSpPr>
          <p:cNvPr id="34" name="Text 12"/>
          <p:cNvSpPr/>
          <p:nvPr/>
        </p:nvSpPr>
        <p:spPr>
          <a:xfrm>
            <a:off x="6888510" y="4475857"/>
            <a:ext cx="7144643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Interpreting results and primary data</a:t>
            </a:r>
            <a:endParaRPr lang="en-US" sz="1350" dirty="0"/>
          </a:p>
        </p:txBody>
      </p:sp>
      <p:sp>
        <p:nvSpPr>
          <p:cNvPr id="35" name="Text 13"/>
          <p:cNvSpPr/>
          <p:nvPr/>
        </p:nvSpPr>
        <p:spPr>
          <a:xfrm>
            <a:off x="647700" y="5161657"/>
            <a:ext cx="3429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5</a:t>
            </a:r>
            <a:endParaRPr lang="en-US" sz="1350" dirty="0"/>
          </a:p>
        </p:txBody>
      </p:sp>
      <p:sp>
        <p:nvSpPr>
          <p:cNvPr id="36" name="Text 14"/>
          <p:cNvSpPr/>
          <p:nvPr/>
        </p:nvSpPr>
        <p:spPr>
          <a:xfrm>
            <a:off x="2511772" y="5009257"/>
            <a:ext cx="5550950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Conclusions &amp; Recommendations</a:t>
            </a:r>
            <a:endParaRPr lang="en-US" sz="1350" dirty="0"/>
          </a:p>
        </p:txBody>
      </p:sp>
      <p:sp>
        <p:nvSpPr>
          <p:cNvPr id="37" name="Text 15"/>
          <p:cNvSpPr/>
          <p:nvPr/>
        </p:nvSpPr>
        <p:spPr>
          <a:xfrm>
            <a:off x="6888510" y="5009257"/>
            <a:ext cx="7144643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Final findings and future suggestions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7938" y="3158728"/>
            <a:ext cx="219075" cy="24765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7938" y="3695849"/>
            <a:ext cx="247650" cy="24765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7938" y="4770090"/>
            <a:ext cx="276225" cy="247650"/>
          </a:xfrm>
          <a:prstGeom prst="rect">
            <a:avLst/>
          </a:prstGeom>
        </p:spPr>
      </p:pic>
      <p:sp>
        <p:nvSpPr>
          <p:cNvPr id="8" name="Text 0"/>
          <p:cNvSpPr/>
          <p:nvPr/>
        </p:nvSpPr>
        <p:spPr>
          <a:xfrm>
            <a:off x="495300" y="874663"/>
            <a:ext cx="15648873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The Four Rules of Referencing</a:t>
            </a:r>
            <a:endParaRPr lang="en-US" sz="3600" dirty="0"/>
          </a:p>
        </p:txBody>
      </p:sp>
      <p:sp>
        <p:nvSpPr>
          <p:cNvPr id="9" name="Text 1"/>
          <p:cNvSpPr/>
          <p:nvPr/>
        </p:nvSpPr>
        <p:spPr>
          <a:xfrm>
            <a:off x="2986088" y="3130153"/>
            <a:ext cx="15700309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Correctness: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Double-check every detail of your cited sources.</a:t>
            </a:r>
            <a:endParaRPr lang="en-US" sz="1800" dirty="0"/>
          </a:p>
        </p:txBody>
      </p:sp>
      <p:sp>
        <p:nvSpPr>
          <p:cNvPr id="10" name="Text 2"/>
          <p:cNvSpPr/>
          <p:nvPr/>
        </p:nvSpPr>
        <p:spPr>
          <a:xfrm>
            <a:off x="2986088" y="3667274"/>
            <a:ext cx="15957691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Completeness: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Include page numbers, dates, and volume details.</a:t>
            </a:r>
            <a:endParaRPr lang="en-US" sz="1800" dirty="0"/>
          </a:p>
        </p:txBody>
      </p:sp>
      <p:sp>
        <p:nvSpPr>
          <p:cNvPr id="11" name="Text 3"/>
          <p:cNvSpPr/>
          <p:nvPr/>
        </p:nvSpPr>
        <p:spPr>
          <a:xfrm>
            <a:off x="2986088" y="4204395"/>
            <a:ext cx="15442927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Consistency: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Adhere to one style throughout the entire work.</a:t>
            </a:r>
            <a:endParaRPr lang="en-US" sz="1800" dirty="0"/>
          </a:p>
        </p:txBody>
      </p:sp>
      <p:sp>
        <p:nvSpPr>
          <p:cNvPr id="12" name="Text 4"/>
          <p:cNvSpPr/>
          <p:nvPr/>
        </p:nvSpPr>
        <p:spPr>
          <a:xfrm>
            <a:off x="2986088" y="4741515"/>
            <a:ext cx="19303659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Alphabetical Order: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List all references alphabetically in the bibliography.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432000"/>
            <a:ext cx="3683050" cy="3544937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5250" y="2717750"/>
            <a:ext cx="762000" cy="762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0500" y="2813000"/>
            <a:ext cx="571500" cy="571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54550" y="2432000"/>
            <a:ext cx="3683050" cy="3544937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5000" y="2717750"/>
            <a:ext cx="762000" cy="7620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0250" y="2813000"/>
            <a:ext cx="571500" cy="5715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04299" y="2432000"/>
            <a:ext cx="3683050" cy="3544937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64750" y="2717750"/>
            <a:ext cx="762000" cy="7620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88562" y="2813000"/>
            <a:ext cx="714375" cy="571500"/>
          </a:xfrm>
          <a:prstGeom prst="rect">
            <a:avLst/>
          </a:prstGeom>
        </p:spPr>
      </p:pic>
      <p:sp>
        <p:nvSpPr>
          <p:cNvPr id="14" name="Text 0"/>
          <p:cNvSpPr/>
          <p:nvPr/>
        </p:nvSpPr>
        <p:spPr>
          <a:xfrm>
            <a:off x="495300" y="874663"/>
            <a:ext cx="15109257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Using Appendices Effectively</a:t>
            </a:r>
            <a:endParaRPr lang="en-US" sz="3600" dirty="0"/>
          </a:p>
        </p:txBody>
      </p:sp>
      <p:sp>
        <p:nvSpPr>
          <p:cNvPr id="15" name="Text 1"/>
          <p:cNvSpPr/>
          <p:nvPr/>
        </p:nvSpPr>
        <p:spPr>
          <a:xfrm>
            <a:off x="-718870" y="3670250"/>
            <a:ext cx="573024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E293B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1. Verification</a:t>
            </a:r>
            <a:endParaRPr lang="en-US" sz="2400" dirty="0"/>
          </a:p>
        </p:txBody>
      </p:sp>
      <p:sp>
        <p:nvSpPr>
          <p:cNvPr id="16" name="Text 2"/>
          <p:cNvSpPr/>
          <p:nvPr/>
        </p:nvSpPr>
        <p:spPr>
          <a:xfrm>
            <a:off x="590550" y="4451300"/>
            <a:ext cx="3111550" cy="1097012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Allows readers to verify conclusions reached in the main body.</a:t>
            </a:r>
            <a:endParaRPr lang="en-US" sz="1800" dirty="0"/>
          </a:p>
        </p:txBody>
      </p:sp>
      <p:sp>
        <p:nvSpPr>
          <p:cNvPr id="17" name="Text 3"/>
          <p:cNvSpPr/>
          <p:nvPr/>
        </p:nvSpPr>
        <p:spPr>
          <a:xfrm>
            <a:off x="4145280" y="3670250"/>
            <a:ext cx="390144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E293B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2. Content</a:t>
            </a:r>
            <a:endParaRPr lang="en-US" sz="2400" dirty="0"/>
          </a:p>
        </p:txBody>
      </p:sp>
      <p:sp>
        <p:nvSpPr>
          <p:cNvPr id="18" name="Text 4"/>
          <p:cNvSpPr/>
          <p:nvPr/>
        </p:nvSpPr>
        <p:spPr>
          <a:xfrm>
            <a:off x="4540300" y="4451300"/>
            <a:ext cx="311155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Detailed statistics and blank survey questionnaires only.</a:t>
            </a:r>
            <a:endParaRPr lang="en-US" sz="1800" dirty="0"/>
          </a:p>
        </p:txBody>
      </p:sp>
      <p:sp>
        <p:nvSpPr>
          <p:cNvPr id="19" name="Text 5"/>
          <p:cNvSpPr/>
          <p:nvPr/>
        </p:nvSpPr>
        <p:spPr>
          <a:xfrm>
            <a:off x="7363510" y="3670250"/>
            <a:ext cx="536448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E293B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3. Integration</a:t>
            </a:r>
            <a:endParaRPr lang="en-US" sz="2400" dirty="0"/>
          </a:p>
        </p:txBody>
      </p:sp>
      <p:sp>
        <p:nvSpPr>
          <p:cNvPr id="20" name="Text 6"/>
          <p:cNvSpPr/>
          <p:nvPr/>
        </p:nvSpPr>
        <p:spPr>
          <a:xfrm>
            <a:off x="8490049" y="4451300"/>
            <a:ext cx="311155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Direct the reader via notes at relevant points in the text.</a:t>
            </a:r>
            <a:endParaRPr lang="en-US" sz="1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0" y="2675632"/>
            <a:ext cx="9525000" cy="305752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0" y="2866132"/>
            <a:ext cx="9144000" cy="2676525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24000" y="2866132"/>
            <a:ext cx="2770287" cy="542925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4287" y="2866132"/>
            <a:ext cx="6373713" cy="542925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24000" y="3409057"/>
            <a:ext cx="2770287" cy="5334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4287" y="3409057"/>
            <a:ext cx="6373713" cy="5334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24000" y="3942457"/>
            <a:ext cx="2770287" cy="5334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94287" y="3942457"/>
            <a:ext cx="6373713" cy="5334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24000" y="4475857"/>
            <a:ext cx="2770287" cy="5334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4287" y="4475857"/>
            <a:ext cx="6373713" cy="5334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24000" y="5009257"/>
            <a:ext cx="2770287" cy="5334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94287" y="5009257"/>
            <a:ext cx="6373713" cy="533400"/>
          </a:xfrm>
          <a:prstGeom prst="rect">
            <a:avLst/>
          </a:prstGeom>
        </p:spPr>
      </p:pic>
      <p:sp>
        <p:nvSpPr>
          <p:cNvPr id="17" name="Text 0"/>
          <p:cNvSpPr/>
          <p:nvPr/>
        </p:nvSpPr>
        <p:spPr>
          <a:xfrm>
            <a:off x="495300" y="874663"/>
            <a:ext cx="12411175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Word Count &amp; Formatting</a:t>
            </a:r>
            <a:endParaRPr lang="en-US" sz="3600" dirty="0"/>
          </a:p>
        </p:txBody>
      </p:sp>
      <p:sp>
        <p:nvSpPr>
          <p:cNvPr id="18" name="Text 1"/>
          <p:cNvSpPr/>
          <p:nvPr/>
        </p:nvSpPr>
        <p:spPr>
          <a:xfrm>
            <a:off x="1676400" y="2866132"/>
            <a:ext cx="2512587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425" b="1" dirty="0">
                <a:solidFill>
                  <a:srgbClr val="FFFFFF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Specification</a:t>
            </a:r>
            <a:endParaRPr lang="en-US" sz="1425" dirty="0"/>
          </a:p>
        </p:txBody>
      </p:sp>
      <p:sp>
        <p:nvSpPr>
          <p:cNvPr id="19" name="Text 2"/>
          <p:cNvSpPr/>
          <p:nvPr/>
        </p:nvSpPr>
        <p:spPr>
          <a:xfrm>
            <a:off x="4446687" y="2866132"/>
            <a:ext cx="6068913" cy="5429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425" b="1" dirty="0">
                <a:solidFill>
                  <a:srgbClr val="FFFFFF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Requirement</a:t>
            </a:r>
            <a:endParaRPr lang="en-US" sz="1425" dirty="0"/>
          </a:p>
        </p:txBody>
      </p:sp>
      <p:sp>
        <p:nvSpPr>
          <p:cNvPr id="20" name="Text 3"/>
          <p:cNvSpPr/>
          <p:nvPr/>
        </p:nvSpPr>
        <p:spPr>
          <a:xfrm>
            <a:off x="1676400" y="3561457"/>
            <a:ext cx="20574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Word Limit</a:t>
            </a:r>
            <a:endParaRPr lang="en-US" sz="1350" dirty="0"/>
          </a:p>
        </p:txBody>
      </p:sp>
      <p:sp>
        <p:nvSpPr>
          <p:cNvPr id="21" name="Text 4"/>
          <p:cNvSpPr/>
          <p:nvPr/>
        </p:nvSpPr>
        <p:spPr>
          <a:xfrm>
            <a:off x="4446687" y="3409057"/>
            <a:ext cx="6856543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8,000 words (+/- 10% tolerance)</a:t>
            </a:r>
            <a:endParaRPr lang="en-US" sz="1350" dirty="0"/>
          </a:p>
        </p:txBody>
      </p:sp>
      <p:sp>
        <p:nvSpPr>
          <p:cNvPr id="22" name="Text 5"/>
          <p:cNvSpPr/>
          <p:nvPr/>
        </p:nvSpPr>
        <p:spPr>
          <a:xfrm>
            <a:off x="1676400" y="4094857"/>
            <a:ext cx="205740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Typography</a:t>
            </a:r>
            <a:endParaRPr lang="en-US" sz="1350" dirty="0"/>
          </a:p>
        </p:txBody>
      </p:sp>
      <p:sp>
        <p:nvSpPr>
          <p:cNvPr id="23" name="Text 6"/>
          <p:cNvSpPr/>
          <p:nvPr/>
        </p:nvSpPr>
        <p:spPr>
          <a:xfrm>
            <a:off x="4446687" y="3942457"/>
            <a:ext cx="8162551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Arial or Times New Roman, Size 11 or 12</a:t>
            </a:r>
            <a:endParaRPr lang="en-US" sz="1350" dirty="0"/>
          </a:p>
        </p:txBody>
      </p:sp>
      <p:sp>
        <p:nvSpPr>
          <p:cNvPr id="24" name="Text 7"/>
          <p:cNvSpPr/>
          <p:nvPr/>
        </p:nvSpPr>
        <p:spPr>
          <a:xfrm>
            <a:off x="1676400" y="4628257"/>
            <a:ext cx="246888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Line Spacing</a:t>
            </a:r>
            <a:endParaRPr lang="en-US" sz="1350" dirty="0"/>
          </a:p>
        </p:txBody>
      </p:sp>
      <p:sp>
        <p:nvSpPr>
          <p:cNvPr id="25" name="Text 8"/>
          <p:cNvSpPr/>
          <p:nvPr/>
        </p:nvSpPr>
        <p:spPr>
          <a:xfrm>
            <a:off x="4446687" y="4475857"/>
            <a:ext cx="9272658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At least 1.5 spacing (Double-spaced preferred)</a:t>
            </a:r>
            <a:endParaRPr lang="en-US" sz="1350" dirty="0"/>
          </a:p>
        </p:txBody>
      </p:sp>
      <p:sp>
        <p:nvSpPr>
          <p:cNvPr id="26" name="Text 9"/>
          <p:cNvSpPr/>
          <p:nvPr/>
        </p:nvSpPr>
        <p:spPr>
          <a:xfrm>
            <a:off x="1676400" y="5161657"/>
            <a:ext cx="2468880" cy="2286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Page Numbers</a:t>
            </a:r>
            <a:endParaRPr lang="en-US" sz="1350" dirty="0"/>
          </a:p>
        </p:txBody>
      </p:sp>
      <p:sp>
        <p:nvSpPr>
          <p:cNvPr id="27" name="Text 10"/>
          <p:cNvSpPr/>
          <p:nvPr/>
        </p:nvSpPr>
        <p:spPr>
          <a:xfrm>
            <a:off x="4446687" y="5009257"/>
            <a:ext cx="7640148" cy="5334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Arabic numerals, centered at the bottom</a:t>
            </a:r>
            <a:endParaRPr lang="en-US" sz="13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115592"/>
            <a:ext cx="3683050" cy="4177605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7675" y="2258467"/>
            <a:ext cx="3397300" cy="238125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7675" y="2258467"/>
            <a:ext cx="3397300" cy="238125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54550" y="2115592"/>
            <a:ext cx="3683050" cy="4177605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97425" y="2258467"/>
            <a:ext cx="3397300" cy="238125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7425" y="2258467"/>
            <a:ext cx="3397300" cy="238125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04299" y="2115592"/>
            <a:ext cx="3683050" cy="4177605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47174" y="2258467"/>
            <a:ext cx="3397300" cy="238125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47174" y="2258467"/>
            <a:ext cx="3397300" cy="2381250"/>
          </a:xfrm>
          <a:prstGeom prst="rect">
            <a:avLst/>
          </a:prstGeom>
        </p:spPr>
      </p:pic>
      <p:sp>
        <p:nvSpPr>
          <p:cNvPr id="14" name="Text 0"/>
          <p:cNvSpPr/>
          <p:nvPr/>
        </p:nvSpPr>
        <p:spPr>
          <a:xfrm>
            <a:off x="495300" y="874663"/>
            <a:ext cx="14569641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Data &amp; Language Conventions</a:t>
            </a:r>
            <a:endParaRPr lang="en-US" sz="3600" dirty="0"/>
          </a:p>
        </p:txBody>
      </p:sp>
      <p:sp>
        <p:nvSpPr>
          <p:cNvPr id="15" name="Text 1"/>
          <p:cNvSpPr/>
          <p:nvPr/>
        </p:nvSpPr>
        <p:spPr>
          <a:xfrm>
            <a:off x="1255663" y="4915942"/>
            <a:ext cx="548640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Visual Labeling</a:t>
            </a:r>
            <a:endParaRPr lang="en-US" sz="2400" dirty="0"/>
          </a:p>
        </p:txBody>
      </p:sp>
      <p:sp>
        <p:nvSpPr>
          <p:cNvPr id="16" name="Text 2"/>
          <p:cNvSpPr/>
          <p:nvPr/>
        </p:nvSpPr>
        <p:spPr>
          <a:xfrm>
            <a:off x="447675" y="5601742"/>
            <a:ext cx="3397300" cy="5485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16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Graphs and diagrams must be clearly labeled and placed near relevant text.</a:t>
            </a:r>
            <a:endParaRPr lang="en-US" sz="1350" dirty="0"/>
          </a:p>
        </p:txBody>
      </p:sp>
      <p:sp>
        <p:nvSpPr>
          <p:cNvPr id="17" name="Text 3"/>
          <p:cNvSpPr/>
          <p:nvPr/>
        </p:nvSpPr>
        <p:spPr>
          <a:xfrm>
            <a:off x="5424488" y="4915942"/>
            <a:ext cx="402336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Table Rules</a:t>
            </a:r>
            <a:endParaRPr lang="en-US" sz="2400" dirty="0"/>
          </a:p>
        </p:txBody>
      </p:sp>
      <p:sp>
        <p:nvSpPr>
          <p:cNvPr id="18" name="Text 4"/>
          <p:cNvSpPr/>
          <p:nvPr/>
        </p:nvSpPr>
        <p:spPr>
          <a:xfrm>
            <a:off x="4397425" y="5601742"/>
            <a:ext cx="3397300" cy="5485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16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Number every table and include a title and source for all data.</a:t>
            </a:r>
            <a:endParaRPr lang="en-US" sz="1350" dirty="0"/>
          </a:p>
        </p:txBody>
      </p:sp>
      <p:sp>
        <p:nvSpPr>
          <p:cNvPr id="19" name="Text 5"/>
          <p:cNvSpPr/>
          <p:nvPr/>
        </p:nvSpPr>
        <p:spPr>
          <a:xfrm>
            <a:off x="9269462" y="4915942"/>
            <a:ext cx="4389120" cy="40957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Proofreading</a:t>
            </a:r>
            <a:endParaRPr lang="en-US" sz="2400" dirty="0"/>
          </a:p>
        </p:txBody>
      </p:sp>
      <p:sp>
        <p:nvSpPr>
          <p:cNvPr id="20" name="Text 6"/>
          <p:cNvSpPr/>
          <p:nvPr/>
        </p:nvSpPr>
        <p:spPr>
          <a:xfrm>
            <a:off x="8347174" y="5601742"/>
            <a:ext cx="3397300" cy="54858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lnSpc>
                <a:spcPts val="216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Use UK English spell-check and ensure third-person pronoun usage.</a:t>
            </a:r>
            <a:endParaRPr lang="en-US" sz="13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0500"/>
            <a:ext cx="6096000" cy="6858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573857"/>
            <a:ext cx="4953000" cy="100965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190500"/>
            <a:ext cx="6096000" cy="6858000"/>
          </a:xfrm>
          <a:prstGeom prst="rect">
            <a:avLst/>
          </a:prstGeom>
        </p:spPr>
      </p:pic>
      <p:sp>
        <p:nvSpPr>
          <p:cNvPr id="7" name="Text 0"/>
          <p:cNvSpPr/>
          <p:nvPr/>
        </p:nvSpPr>
        <p:spPr>
          <a:xfrm>
            <a:off x="762000" y="1573857"/>
            <a:ext cx="4762500" cy="100965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Submission &amp; Viva Voce</a:t>
            </a:r>
            <a:endParaRPr lang="en-US" sz="3600" dirty="0"/>
          </a:p>
        </p:txBody>
      </p:sp>
      <p:sp>
        <p:nvSpPr>
          <p:cNvPr id="8" name="Text 1"/>
          <p:cNvSpPr/>
          <p:nvPr/>
        </p:nvSpPr>
        <p:spPr>
          <a:xfrm>
            <a:off x="571500" y="3002607"/>
            <a:ext cx="495300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Final submission is mandatory via </a:t>
            </a: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Turnitin on Moodle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by the July deadline.</a:t>
            </a:r>
            <a:endParaRPr lang="en-US" sz="1800" dirty="0"/>
          </a:p>
        </p:txBody>
      </p:sp>
      <p:sp>
        <p:nvSpPr>
          <p:cNvPr id="9" name="Text 2"/>
          <p:cNvSpPr/>
          <p:nvPr/>
        </p:nvSpPr>
        <p:spPr>
          <a:xfrm>
            <a:off x="571500" y="4105424"/>
            <a:ext cx="495300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In specific cases, a </a:t>
            </a:r>
            <a:r>
              <a:rPr lang="en-US" sz="1800" b="1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Viva Voce</a:t>
            </a: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 (oral exam) may be required to corroborate your research findings.</a:t>
            </a:r>
            <a:endParaRPr lang="en-US" sz="1800" dirty="0"/>
          </a:p>
        </p:txBody>
      </p:sp>
      <p:sp>
        <p:nvSpPr>
          <p:cNvPr id="10" name="Text 3"/>
          <p:cNvSpPr/>
          <p:nvPr/>
        </p:nvSpPr>
        <p:spPr>
          <a:xfrm>
            <a:off x="571500" y="5170140"/>
            <a:ext cx="4953000" cy="73134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>
              <a:lnSpc>
                <a:spcPts val="2880"/>
              </a:lnSpc>
              <a:buNone/>
            </a:pPr>
            <a:r>
              <a:rPr lang="en-US" sz="1800" b="1" dirty="0">
                <a:solidFill>
                  <a:srgbClr val="15803D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Timely submission ensures smooth marking and external examination.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050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874663"/>
            <a:ext cx="11582400" cy="50482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900" y="2204145"/>
            <a:ext cx="4000500" cy="4000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7900" y="3347145"/>
            <a:ext cx="1714500" cy="1714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00" y="3427214"/>
            <a:ext cx="171450" cy="17145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6500" y="3888135"/>
            <a:ext cx="171450" cy="17145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86500" y="4349055"/>
            <a:ext cx="171450" cy="17145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6500" y="4809976"/>
            <a:ext cx="171450" cy="171450"/>
          </a:xfrm>
          <a:prstGeom prst="rect">
            <a:avLst/>
          </a:prstGeom>
        </p:spPr>
      </p:pic>
      <p:sp>
        <p:nvSpPr>
          <p:cNvPr id="11" name="Text 0"/>
          <p:cNvSpPr/>
          <p:nvPr/>
        </p:nvSpPr>
        <p:spPr>
          <a:xfrm>
            <a:off x="495300" y="874663"/>
            <a:ext cx="11871559" cy="504825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293B"/>
                </a:solidFill>
                <a:latin typeface="Comfortaa" pitchFamily="34" charset="0"/>
                <a:ea typeface="Comfortaa" pitchFamily="34" charset="-122"/>
                <a:cs typeface="Comfortaa" pitchFamily="34" charset="-120"/>
              </a:rPr>
              <a:t>Final Review Checklist</a:t>
            </a:r>
            <a:endParaRPr lang="en-US" sz="3600" dirty="0"/>
          </a:p>
        </p:txBody>
      </p:sp>
      <p:sp>
        <p:nvSpPr>
          <p:cNvPr id="12" name="Text 1"/>
          <p:cNvSpPr/>
          <p:nvPr/>
        </p:nvSpPr>
        <p:spPr>
          <a:xfrm>
            <a:off x="2247900" y="3347145"/>
            <a:ext cx="1714500" cy="1714500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293B"/>
                </a:solidFill>
                <a:latin typeface="Times New Roman" pitchFamily="34" charset="0"/>
                <a:ea typeface="Times New Roman" pitchFamily="34" charset="-122"/>
                <a:cs typeface="Times New Roman" pitchFamily="34" charset="-120"/>
              </a:rPr>
              <a:t>Review
Focus</a:t>
            </a:r>
            <a:endParaRPr lang="en-US" sz="1200" dirty="0"/>
          </a:p>
        </p:txBody>
      </p:sp>
      <p:sp>
        <p:nvSpPr>
          <p:cNvPr id="13" name="Text 2"/>
          <p:cNvSpPr/>
          <p:nvPr/>
        </p:nvSpPr>
        <p:spPr>
          <a:xfrm>
            <a:off x="6572250" y="3330178"/>
            <a:ext cx="667512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Writing &amp; Clarity (30%)</a:t>
            </a:r>
            <a:endParaRPr lang="en-US" sz="1800" dirty="0"/>
          </a:p>
        </p:txBody>
      </p:sp>
      <p:sp>
        <p:nvSpPr>
          <p:cNvPr id="14" name="Text 3"/>
          <p:cNvSpPr/>
          <p:nvPr/>
        </p:nvSpPr>
        <p:spPr>
          <a:xfrm>
            <a:off x="6572250" y="3791099"/>
            <a:ext cx="749808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Referencing Accuracy (25%)</a:t>
            </a:r>
            <a:endParaRPr lang="en-US" sz="1800" dirty="0"/>
          </a:p>
        </p:txBody>
      </p:sp>
      <p:sp>
        <p:nvSpPr>
          <p:cNvPr id="15" name="Text 4"/>
          <p:cNvSpPr/>
          <p:nvPr/>
        </p:nvSpPr>
        <p:spPr>
          <a:xfrm>
            <a:off x="6572250" y="4252020"/>
            <a:ext cx="749808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Methodology &amp; Design (20%)</a:t>
            </a:r>
            <a:endParaRPr lang="en-US" sz="1800" dirty="0"/>
          </a:p>
        </p:txBody>
      </p:sp>
      <p:sp>
        <p:nvSpPr>
          <p:cNvPr id="16" name="Text 5"/>
          <p:cNvSpPr/>
          <p:nvPr/>
        </p:nvSpPr>
        <p:spPr>
          <a:xfrm>
            <a:off x="6572250" y="4712940"/>
            <a:ext cx="6675120" cy="36567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l">
              <a:lnSpc>
                <a:spcPts val="2880"/>
              </a:lnSpc>
              <a:buNone/>
            </a:pPr>
            <a:r>
              <a:rPr lang="en-US" sz="1800" dirty="0">
                <a:solidFill>
                  <a:srgbClr val="334155"/>
                </a:solidFill>
                <a:latin typeface="Afacad Flux" pitchFamily="34" charset="0"/>
                <a:ea typeface="Afacad Flux" pitchFamily="34" charset="-122"/>
                <a:cs typeface="Afacad Flux" pitchFamily="34" charset="-120"/>
              </a:rPr>
              <a:t>Analysis &amp; Ethics (25%)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Microsoft Office PowerPoint</Application>
  <PresentationFormat>Widescreen</PresentationFormat>
  <Paragraphs>85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Afacad Flux</vt:lpstr>
      <vt:lpstr>Comfortaa</vt:lpstr>
      <vt:lpstr>math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Jaliya De Silva</cp:lastModifiedBy>
  <cp:revision>1</cp:revision>
  <dcterms:created xsi:type="dcterms:W3CDTF">2026-03-01T18:58:14Z</dcterms:created>
  <dcterms:modified xsi:type="dcterms:W3CDTF">2026-03-01T18:59:45Z</dcterms:modified>
</cp:coreProperties>
</file>