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59" r:id="rId4"/>
    <p:sldId id="258" r:id="rId5"/>
    <p:sldId id="263" r:id="rId6"/>
    <p:sldId id="266" r:id="rId7"/>
    <p:sldId id="267" r:id="rId8"/>
    <p:sldId id="269" r:id="rId9"/>
    <p:sldId id="270" r:id="rId10"/>
    <p:sldId id="271" r:id="rId11"/>
    <p:sldId id="272" r:id="rId12"/>
    <p:sldId id="261" r:id="rId13"/>
    <p:sldId id="262" r:id="rId14"/>
    <p:sldId id="268" r:id="rId15"/>
    <p:sldId id="264" r:id="rId16"/>
    <p:sldId id="265" r:id="rId17"/>
    <p:sldId id="273" r:id="rId18"/>
    <p:sldId id="274" r:id="rId19"/>
    <p:sldId id="275" r:id="rId20"/>
    <p:sldId id="260" r:id="rId21"/>
    <p:sldId id="276" r:id="rId22"/>
    <p:sldId id="277" r:id="rId23"/>
    <p:sldId id="278" r:id="rId24"/>
    <p:sldId id="279" r:id="rId25"/>
    <p:sldId id="280" r:id="rId26"/>
    <p:sldId id="281" r:id="rId27"/>
    <p:sldId id="469" r:id="rId28"/>
    <p:sldId id="470" r:id="rId29"/>
    <p:sldId id="471" r:id="rId30"/>
    <p:sldId id="472" r:id="rId31"/>
    <p:sldId id="473" r:id="rId32"/>
    <p:sldId id="475" r:id="rId33"/>
    <p:sldId id="474" r:id="rId34"/>
    <p:sldId id="47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54F438-641F-4947-BD19-B0E4D44ED99F}" type="datetimeFigureOut">
              <a:rPr lang="en-GB" smtClean="0"/>
              <a:t>14/12/2023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CBA55-2777-4510-A2E6-A1A759EA31A7}" type="slidenum">
              <a:rPr lang="en-GB" smtClean="0"/>
              <a:t>‹#›</a:t>
            </a:fld>
            <a:endParaRPr lang="en-GB"/>
          </a:p>
        </p:txBody>
      </p:sp>
    </p:spTree>
    <p:extLst>
      <p:ext uri="{BB962C8B-B14F-4D97-AF65-F5344CB8AC3E}">
        <p14:creationId xmlns:p14="http://schemas.microsoft.com/office/powerpoint/2010/main" val="38766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618472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1516080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3617555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229223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2404477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215868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33</a:t>
            </a:fld>
            <a:endParaRPr lang="en-GB"/>
          </a:p>
        </p:txBody>
      </p:sp>
    </p:spTree>
    <p:extLst>
      <p:ext uri="{BB962C8B-B14F-4D97-AF65-F5344CB8AC3E}">
        <p14:creationId xmlns:p14="http://schemas.microsoft.com/office/powerpoint/2010/main" val="42784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34</a:t>
            </a:fld>
            <a:endParaRPr lang="en-GB"/>
          </a:p>
        </p:txBody>
      </p:sp>
    </p:spTree>
    <p:extLst>
      <p:ext uri="{BB962C8B-B14F-4D97-AF65-F5344CB8AC3E}">
        <p14:creationId xmlns:p14="http://schemas.microsoft.com/office/powerpoint/2010/main" val="3146809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8EE69-0E38-E88C-C5EF-A7E6731E9C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AFC106-96D3-3E0D-FC40-E742872CF2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1C74BC-AA0A-38B7-AB10-2B32954E97F4}"/>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5" name="Footer Placeholder 4">
            <a:extLst>
              <a:ext uri="{FF2B5EF4-FFF2-40B4-BE49-F238E27FC236}">
                <a16:creationId xmlns:a16="http://schemas.microsoft.com/office/drawing/2014/main" id="{126D20BA-BDBA-52A6-EC57-0FE665F03A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DCB94-A92C-BA33-E1F2-895F6162AB93}"/>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754341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048F2-BD99-9148-3167-95267C908F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6FCE6D-A44A-E722-C041-3B3C897359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50182-D187-481F-BCEF-9D59A0F3872F}"/>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5" name="Footer Placeholder 4">
            <a:extLst>
              <a:ext uri="{FF2B5EF4-FFF2-40B4-BE49-F238E27FC236}">
                <a16:creationId xmlns:a16="http://schemas.microsoft.com/office/drawing/2014/main" id="{C20544F7-7ABC-55AE-D464-44AF12467A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C2CBA3-399B-6B47-7BF2-6F80026441D4}"/>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2116212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6B2CE-B82F-81A3-D5F4-3811DA97AD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690693-3942-3A0B-4A5E-3EE393793A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C71D6F-8CB3-040E-D4C0-F86903C1A5F1}"/>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5" name="Footer Placeholder 4">
            <a:extLst>
              <a:ext uri="{FF2B5EF4-FFF2-40B4-BE49-F238E27FC236}">
                <a16:creationId xmlns:a16="http://schemas.microsoft.com/office/drawing/2014/main" id="{20200791-394D-51EC-009F-EA1A181CDD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DC4E12-CCAA-1465-E93E-9D7B25BD6DA9}"/>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2375201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11168-F51A-B674-560B-EA990E8D1B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69E30F-5931-3657-54CB-FAC8CBA509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81754B-B604-628B-9749-A055B704A8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B3986A-EF3E-2AB4-C5AB-85B4AC221049}"/>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6" name="Footer Placeholder 5">
            <a:extLst>
              <a:ext uri="{FF2B5EF4-FFF2-40B4-BE49-F238E27FC236}">
                <a16:creationId xmlns:a16="http://schemas.microsoft.com/office/drawing/2014/main" id="{73EA84A7-9055-4510-0BBB-2827914011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063383-A876-BFD8-E5AC-1A2411118B0A}"/>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33164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2AC2-883E-5B09-15BF-190BDEACCC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838D61-032E-F458-6321-640E8CFBD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146C72-993E-9986-08F8-5BB8C02265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CA6D75-C681-EC8C-702B-54CF586C8C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946BD8-BB37-1BB5-DC22-73BAD3B99F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EBF7CF-35E0-4A67-7F1A-0CCA9F02B5C5}"/>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8" name="Footer Placeholder 7">
            <a:extLst>
              <a:ext uri="{FF2B5EF4-FFF2-40B4-BE49-F238E27FC236}">
                <a16:creationId xmlns:a16="http://schemas.microsoft.com/office/drawing/2014/main" id="{A1071FE9-94FE-E949-A019-25B74F675A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CCFFE5-4B1B-8728-13B3-2EBDF24F8F53}"/>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4256988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B1304-464D-18D6-8896-4D72CB14CE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125B1F-8A81-DEDD-A995-DA5A7A3F6A4C}"/>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4" name="Footer Placeholder 3">
            <a:extLst>
              <a:ext uri="{FF2B5EF4-FFF2-40B4-BE49-F238E27FC236}">
                <a16:creationId xmlns:a16="http://schemas.microsoft.com/office/drawing/2014/main" id="{56ED7C7B-BE7C-9147-BD2E-ED3A8EFFED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BA8EEE-59CB-8C45-4009-AB1F819CD213}"/>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274888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E97380-5ACB-7C06-1F3B-E3282080572B}"/>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3" name="Footer Placeholder 2">
            <a:extLst>
              <a:ext uri="{FF2B5EF4-FFF2-40B4-BE49-F238E27FC236}">
                <a16:creationId xmlns:a16="http://schemas.microsoft.com/office/drawing/2014/main" id="{69EB0399-33F1-B252-080A-535C7CE6D3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BEA33F-CF60-A1F1-3680-8D3B04871482}"/>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2670844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6546-3C3F-EFF2-83F6-79475E85D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2E1BA-94A0-A663-06C8-AACD3A54CC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ACDEFC-7CC8-10E2-7239-CB0FE8CD4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95A0BC-2ADD-E5ED-DB5F-EBCC24CCCF7C}"/>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6" name="Footer Placeholder 5">
            <a:extLst>
              <a:ext uri="{FF2B5EF4-FFF2-40B4-BE49-F238E27FC236}">
                <a16:creationId xmlns:a16="http://schemas.microsoft.com/office/drawing/2014/main" id="{F47D6E2A-163A-2EC3-31CF-5A315F3DB6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8CEA7E-0EF8-123B-8382-15E45A6EA389}"/>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800189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F7C42-1D28-B9E0-0644-5DB2F21C19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D350C0-0BBB-089C-A6E6-2EDFF47325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B122F9-0D5F-A92B-D608-CFBB912F73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6FFE76-4FD1-89A9-B746-4894EDDDD3E0}"/>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6" name="Footer Placeholder 5">
            <a:extLst>
              <a:ext uri="{FF2B5EF4-FFF2-40B4-BE49-F238E27FC236}">
                <a16:creationId xmlns:a16="http://schemas.microsoft.com/office/drawing/2014/main" id="{9B4240DB-BD54-9689-88B2-E461E5C60A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8E5B27-DB63-AB71-ADCA-BBE9DD7F2EF6}"/>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4244002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321DE-D027-4000-A130-D79E793AA2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34FFBA-15EA-6795-599D-863727016F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8E38D4-B35C-AC20-65F5-5494F5E9931B}"/>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5" name="Footer Placeholder 4">
            <a:extLst>
              <a:ext uri="{FF2B5EF4-FFF2-40B4-BE49-F238E27FC236}">
                <a16:creationId xmlns:a16="http://schemas.microsoft.com/office/drawing/2014/main" id="{CEE78237-4882-847A-FC61-2DC0589A37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C999CE-EA3A-7CA1-0645-E6D584CA5F58}"/>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3447017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D1A008-F925-F6C9-F151-D7F1F3EB0A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4456F3-8302-3B16-7F42-EF062B9293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4939C-38DD-DFBC-814F-C48BF82849D0}"/>
              </a:ext>
            </a:extLst>
          </p:cNvPr>
          <p:cNvSpPr>
            <a:spLocks noGrp="1"/>
          </p:cNvSpPr>
          <p:nvPr>
            <p:ph type="dt" sz="half" idx="10"/>
          </p:nvPr>
        </p:nvSpPr>
        <p:spPr/>
        <p:txBody>
          <a:bodyPr/>
          <a:lstStyle/>
          <a:p>
            <a:fld id="{229DEFCF-778A-49FF-B3B5-8380B451E39B}" type="datetimeFigureOut">
              <a:rPr lang="en-GB" smtClean="0"/>
              <a:t>14/12/2023</a:t>
            </a:fld>
            <a:endParaRPr lang="en-GB"/>
          </a:p>
        </p:txBody>
      </p:sp>
      <p:sp>
        <p:nvSpPr>
          <p:cNvPr id="5" name="Footer Placeholder 4">
            <a:extLst>
              <a:ext uri="{FF2B5EF4-FFF2-40B4-BE49-F238E27FC236}">
                <a16:creationId xmlns:a16="http://schemas.microsoft.com/office/drawing/2014/main" id="{824570D0-1848-8CF5-6BA3-21D2E3B965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0AFD38-D776-C060-80AA-5E169B536008}"/>
              </a:ext>
            </a:extLst>
          </p:cNvPr>
          <p:cNvSpPr>
            <a:spLocks noGrp="1"/>
          </p:cNvSpPr>
          <p:nvPr>
            <p:ph type="sldNum" sz="quarter" idx="12"/>
          </p:nvPr>
        </p:nvSpPr>
        <p:spPr/>
        <p:txBody>
          <a:bodyPr/>
          <a:lstStyle/>
          <a:p>
            <a:fld id="{04FDFF64-E314-4227-ABDD-B937DB48AA2A}" type="slidenum">
              <a:rPr lang="en-GB" smtClean="0"/>
              <a:t>‹#›</a:t>
            </a:fld>
            <a:endParaRPr lang="en-GB"/>
          </a:p>
        </p:txBody>
      </p:sp>
    </p:spTree>
    <p:extLst>
      <p:ext uri="{BB962C8B-B14F-4D97-AF65-F5344CB8AC3E}">
        <p14:creationId xmlns:p14="http://schemas.microsoft.com/office/powerpoint/2010/main" val="1427560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A97260-0BFB-4247-6DCA-825105798D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E7201A-1AE0-60D5-84AF-54A2C2ABB9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4135F1-AA5D-949E-C58F-7C05F4A747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9DEFCF-778A-49FF-B3B5-8380B451E39B}" type="datetimeFigureOut">
              <a:rPr lang="en-GB" smtClean="0"/>
              <a:t>14/12/2023</a:t>
            </a:fld>
            <a:endParaRPr lang="en-GB"/>
          </a:p>
        </p:txBody>
      </p:sp>
      <p:sp>
        <p:nvSpPr>
          <p:cNvPr id="5" name="Footer Placeholder 4">
            <a:extLst>
              <a:ext uri="{FF2B5EF4-FFF2-40B4-BE49-F238E27FC236}">
                <a16:creationId xmlns:a16="http://schemas.microsoft.com/office/drawing/2014/main" id="{495DE75C-830D-D7C4-FDF5-D7950D6F0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EAE4F7-A11B-5BC4-C9E3-231D8AE5E2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FDFF64-E314-4227-ABDD-B937DB48AA2A}" type="slidenum">
              <a:rPr lang="en-GB" smtClean="0"/>
              <a:t>‹#›</a:t>
            </a:fld>
            <a:endParaRPr lang="en-GB"/>
          </a:p>
        </p:txBody>
      </p:sp>
    </p:spTree>
    <p:extLst>
      <p:ext uri="{BB962C8B-B14F-4D97-AF65-F5344CB8AC3E}">
        <p14:creationId xmlns:p14="http://schemas.microsoft.com/office/powerpoint/2010/main" val="1562705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B12A2E8-C9A2-EC90-C6A5-C93E5E80E348}"/>
              </a:ext>
            </a:extLst>
          </p:cNvPr>
          <p:cNvSpPr>
            <a:spLocks noGrp="1"/>
          </p:cNvSpPr>
          <p:nvPr>
            <p:ph type="ctrTitle"/>
          </p:nvPr>
        </p:nvSpPr>
        <p:spPr>
          <a:xfrm>
            <a:off x="3315031" y="1380754"/>
            <a:ext cx="5561938" cy="2513516"/>
          </a:xfrm>
        </p:spPr>
        <p:txBody>
          <a:bodyPr>
            <a:normAutofit/>
          </a:bodyPr>
          <a:lstStyle/>
          <a:p>
            <a:r>
              <a:rPr lang="en-GB" sz="5600"/>
              <a:t>Hofstede’s Dimension of Culture</a:t>
            </a:r>
          </a:p>
        </p:txBody>
      </p:sp>
      <p:sp>
        <p:nvSpPr>
          <p:cNvPr id="3" name="Subtitle 2">
            <a:extLst>
              <a:ext uri="{FF2B5EF4-FFF2-40B4-BE49-F238E27FC236}">
                <a16:creationId xmlns:a16="http://schemas.microsoft.com/office/drawing/2014/main" id="{CAF0AC08-BD62-1869-8290-164953B1CD11}"/>
              </a:ext>
            </a:extLst>
          </p:cNvPr>
          <p:cNvSpPr>
            <a:spLocks noGrp="1"/>
          </p:cNvSpPr>
          <p:nvPr>
            <p:ph type="subTitle" idx="1"/>
          </p:nvPr>
        </p:nvSpPr>
        <p:spPr>
          <a:xfrm>
            <a:off x="3315031" y="4076802"/>
            <a:ext cx="5561938" cy="1534587"/>
          </a:xfrm>
        </p:spPr>
        <p:txBody>
          <a:bodyPr>
            <a:normAutofit/>
          </a:bodyPr>
          <a:lstStyle/>
          <a:p>
            <a:r>
              <a:rPr lang="en-GB" dirty="0"/>
              <a:t>Jodie</a:t>
            </a:r>
          </a:p>
          <a:p>
            <a:r>
              <a:rPr lang="en-GB" dirty="0"/>
              <a:t>Natalie </a:t>
            </a:r>
          </a:p>
          <a:p>
            <a:r>
              <a:rPr lang="en-GB" dirty="0"/>
              <a:t>Michelle</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3722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E65378-96B6-B199-28D7-2E868C8ABD6F}"/>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What is Hostede’s Dimension of Culture?</a:t>
            </a:r>
          </a:p>
        </p:txBody>
      </p:sp>
    </p:spTree>
    <p:extLst>
      <p:ext uri="{BB962C8B-B14F-4D97-AF65-F5344CB8AC3E}">
        <p14:creationId xmlns:p14="http://schemas.microsoft.com/office/powerpoint/2010/main" val="483029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FE525-157B-02BB-D580-EE8350DDB9BE}"/>
              </a:ext>
            </a:extLst>
          </p:cNvPr>
          <p:cNvSpPr>
            <a:spLocks noGrp="1"/>
          </p:cNvSpPr>
          <p:nvPr>
            <p:ph type="title"/>
          </p:nvPr>
        </p:nvSpPr>
        <p:spPr>
          <a:xfrm>
            <a:off x="1171073" y="1396686"/>
            <a:ext cx="3634607" cy="4064628"/>
          </a:xfrm>
        </p:spPr>
        <p:txBody>
          <a:bodyPr>
            <a:normAutofit/>
          </a:bodyPr>
          <a:lstStyle/>
          <a:p>
            <a:r>
              <a:rPr lang="en-GB" dirty="0">
                <a:solidFill>
                  <a:srgbClr val="FFFFFF"/>
                </a:solidFill>
              </a:rPr>
              <a:t>Mindtools.com</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5BB25BD-D47E-A3A8-495F-A97ED9758FEF}"/>
              </a:ext>
            </a:extLst>
          </p:cNvPr>
          <p:cNvSpPr>
            <a:spLocks noGrp="1"/>
          </p:cNvSpPr>
          <p:nvPr>
            <p:ph idx="1"/>
          </p:nvPr>
        </p:nvSpPr>
        <p:spPr>
          <a:xfrm>
            <a:off x="5370153" y="1526033"/>
            <a:ext cx="5536397" cy="3935281"/>
          </a:xfrm>
        </p:spPr>
        <p:txBody>
          <a:bodyPr>
            <a:normAutofit/>
          </a:bodyPr>
          <a:lstStyle/>
          <a:p>
            <a:r>
              <a:rPr lang="en-GB" dirty="0"/>
              <a:t>Model consists of 6 dimensions which distinguishes from one culture to another.</a:t>
            </a:r>
          </a:p>
          <a:p>
            <a:r>
              <a:rPr lang="en-GB" dirty="0"/>
              <a:t>The model was developed in the late 70s and is internationally recognised for understanding cultural differences</a:t>
            </a:r>
          </a:p>
        </p:txBody>
      </p:sp>
    </p:spTree>
    <p:extLst>
      <p:ext uri="{BB962C8B-B14F-4D97-AF65-F5344CB8AC3E}">
        <p14:creationId xmlns:p14="http://schemas.microsoft.com/office/powerpoint/2010/main" val="391346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6246A-3F35-0B53-4E14-82D291316C8A}"/>
              </a:ext>
            </a:extLst>
          </p:cNvPr>
          <p:cNvSpPr>
            <a:spLocks noGrp="1"/>
          </p:cNvSpPr>
          <p:nvPr>
            <p:ph type="title"/>
          </p:nvPr>
        </p:nvSpPr>
        <p:spPr>
          <a:xfrm>
            <a:off x="1171074" y="1396686"/>
            <a:ext cx="3634606" cy="4064628"/>
          </a:xfrm>
        </p:spPr>
        <p:txBody>
          <a:bodyPr>
            <a:normAutofit/>
          </a:bodyPr>
          <a:lstStyle/>
          <a:p>
            <a:r>
              <a:rPr lang="en-GB" dirty="0">
                <a:solidFill>
                  <a:srgbClr val="FFFFFF"/>
                </a:solidFill>
              </a:rPr>
              <a:t>Mindtools.com</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EFF037E-2A2B-241B-0D4E-A0A8A59352E9}"/>
              </a:ext>
            </a:extLst>
          </p:cNvPr>
          <p:cNvSpPr>
            <a:spLocks noGrp="1"/>
          </p:cNvSpPr>
          <p:nvPr>
            <p:ph idx="1"/>
          </p:nvPr>
        </p:nvSpPr>
        <p:spPr>
          <a:xfrm>
            <a:off x="5370153" y="1526033"/>
            <a:ext cx="5536397" cy="4619938"/>
          </a:xfrm>
        </p:spPr>
        <p:txBody>
          <a:bodyPr>
            <a:normAutofit/>
          </a:bodyPr>
          <a:lstStyle/>
          <a:p>
            <a:pPr algn="l">
              <a:buFont typeface="+mj-lt"/>
              <a:buAutoNum type="arabicPeriod"/>
            </a:pPr>
            <a:r>
              <a:rPr lang="en-GB" b="0" i="0" dirty="0">
                <a:effectLst/>
                <a:latin typeface="Libre Franklin" panose="020F0502020204030204" pitchFamily="2" charset="0"/>
              </a:rPr>
              <a:t>Power Distance Index (high versus low).</a:t>
            </a:r>
          </a:p>
          <a:p>
            <a:pPr algn="l">
              <a:buFont typeface="+mj-lt"/>
              <a:buAutoNum type="arabicPeriod"/>
            </a:pPr>
            <a:r>
              <a:rPr lang="en-GB" b="0" i="0" dirty="0">
                <a:effectLst/>
                <a:latin typeface="Libre Franklin" panose="020F0502020204030204" pitchFamily="2" charset="0"/>
              </a:rPr>
              <a:t>Individualism Versus Collectivism.</a:t>
            </a:r>
          </a:p>
          <a:p>
            <a:pPr algn="l">
              <a:buFont typeface="+mj-lt"/>
              <a:buAutoNum type="arabicPeriod"/>
            </a:pPr>
            <a:r>
              <a:rPr lang="en-GB" b="0" i="0" dirty="0">
                <a:effectLst/>
                <a:latin typeface="Libre Franklin" panose="020F0502020204030204" pitchFamily="2" charset="0"/>
              </a:rPr>
              <a:t>Masculinity Versus Femininity.</a:t>
            </a:r>
          </a:p>
          <a:p>
            <a:pPr algn="l">
              <a:buFont typeface="+mj-lt"/>
              <a:buAutoNum type="arabicPeriod"/>
            </a:pPr>
            <a:r>
              <a:rPr lang="en-GB" b="0" i="0" dirty="0">
                <a:effectLst/>
                <a:latin typeface="Libre Franklin" panose="020F0502020204030204" pitchFamily="2" charset="0"/>
              </a:rPr>
              <a:t>Uncertainty Avoidance Index (high versus low).</a:t>
            </a:r>
          </a:p>
          <a:p>
            <a:pPr algn="l">
              <a:buFont typeface="+mj-lt"/>
              <a:buAutoNum type="arabicPeriod"/>
            </a:pPr>
            <a:r>
              <a:rPr lang="en-GB" b="0" i="0" dirty="0">
                <a:effectLst/>
                <a:latin typeface="Libre Franklin" panose="020F0502020204030204" pitchFamily="2" charset="0"/>
              </a:rPr>
              <a:t>Long- Versus Short-Term Orientation.</a:t>
            </a:r>
          </a:p>
          <a:p>
            <a:pPr algn="l">
              <a:buFont typeface="+mj-lt"/>
              <a:buAutoNum type="arabicPeriod"/>
            </a:pPr>
            <a:r>
              <a:rPr lang="en-GB" b="0" i="0" dirty="0">
                <a:effectLst/>
                <a:latin typeface="Libre Franklin" panose="020F0502020204030204" pitchFamily="2" charset="0"/>
              </a:rPr>
              <a:t>Indulgence Versus Restraint.</a:t>
            </a:r>
          </a:p>
          <a:p>
            <a:endParaRPr lang="en-GB" dirty="0"/>
          </a:p>
        </p:txBody>
      </p:sp>
    </p:spTree>
    <p:extLst>
      <p:ext uri="{BB962C8B-B14F-4D97-AF65-F5344CB8AC3E}">
        <p14:creationId xmlns:p14="http://schemas.microsoft.com/office/powerpoint/2010/main" val="2051658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D212B9C-25C9-5348-4EB8-F67B6C50DE46}"/>
              </a:ext>
            </a:extLst>
          </p:cNvPr>
          <p:cNvPicPr>
            <a:picLocks noChangeAspect="1"/>
          </p:cNvPicPr>
          <p:nvPr/>
        </p:nvPicPr>
        <p:blipFill>
          <a:blip r:embed="rId2"/>
          <a:stretch>
            <a:fillRect/>
          </a:stretch>
        </p:blipFill>
        <p:spPr>
          <a:xfrm>
            <a:off x="643467" y="1029886"/>
            <a:ext cx="10905066" cy="4798226"/>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0E5E24B-475B-C629-ED21-DC8E978535F7}"/>
              </a:ext>
            </a:extLst>
          </p:cNvPr>
          <p:cNvSpPr txBox="1"/>
          <p:nvPr/>
        </p:nvSpPr>
        <p:spPr>
          <a:xfrm>
            <a:off x="1209040" y="6202496"/>
            <a:ext cx="4046161" cy="367019"/>
          </a:xfrm>
          <a:prstGeom prst="rect">
            <a:avLst/>
          </a:prstGeom>
          <a:noFill/>
        </p:spPr>
        <p:txBody>
          <a:bodyPr wrap="square" rtlCol="0">
            <a:spAutoFit/>
          </a:bodyPr>
          <a:lstStyle/>
          <a:p>
            <a:r>
              <a:rPr lang="en-GB" dirty="0"/>
              <a:t>Simplypsychology.com</a:t>
            </a:r>
          </a:p>
        </p:txBody>
      </p:sp>
    </p:spTree>
    <p:extLst>
      <p:ext uri="{BB962C8B-B14F-4D97-AF65-F5344CB8AC3E}">
        <p14:creationId xmlns:p14="http://schemas.microsoft.com/office/powerpoint/2010/main" val="2615856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B085D3-2F9E-A40D-8C6D-795F95ABC3A8}"/>
              </a:ext>
            </a:extLst>
          </p:cNvPr>
          <p:cNvSpPr>
            <a:spLocks noGrp="1"/>
          </p:cNvSpPr>
          <p:nvPr>
            <p:ph type="title"/>
          </p:nvPr>
        </p:nvSpPr>
        <p:spPr>
          <a:xfrm>
            <a:off x="956826" y="1112969"/>
            <a:ext cx="3937298" cy="4166010"/>
          </a:xfrm>
        </p:spPr>
        <p:txBody>
          <a:bodyPr>
            <a:normAutofit/>
          </a:bodyPr>
          <a:lstStyle/>
          <a:p>
            <a:r>
              <a:rPr lang="en-GB" b="0" i="0">
                <a:solidFill>
                  <a:srgbClr val="FFFFFF"/>
                </a:solidFill>
                <a:effectLst/>
                <a:latin typeface="Libre Franklin" pitchFamily="2" charset="0"/>
              </a:rPr>
              <a:t>Power Distance Index (high versus low)</a:t>
            </a: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AB4E37A-8663-8285-0BB2-55B4E600F12B}"/>
              </a:ext>
            </a:extLst>
          </p:cNvPr>
          <p:cNvSpPr>
            <a:spLocks noGrp="1"/>
          </p:cNvSpPr>
          <p:nvPr>
            <p:ph idx="1"/>
          </p:nvPr>
        </p:nvSpPr>
        <p:spPr>
          <a:xfrm>
            <a:off x="6096000" y="820880"/>
            <a:ext cx="5257799" cy="4889350"/>
          </a:xfrm>
        </p:spPr>
        <p:txBody>
          <a:bodyPr anchor="t">
            <a:normAutofit fontScale="92500"/>
          </a:bodyPr>
          <a:lstStyle/>
          <a:p>
            <a:r>
              <a:rPr lang="en-GB" b="0" i="0" dirty="0">
                <a:effectLst/>
                <a:latin typeface="Libre Franklin" pitchFamily="2" charset="0"/>
              </a:rPr>
              <a:t>A high PDI score indicates that a society accepts an unequal, hierarchical distribution of power, and that people understand "their place" in the system. A low PDI score means that power is shared and is widely dispersed, and that society members do not accept situations where power is distributed unequally such as Malaysia</a:t>
            </a:r>
          </a:p>
          <a:p>
            <a:r>
              <a:rPr lang="en-GB" dirty="0">
                <a:latin typeface="Libre Franklin" pitchFamily="2" charset="0"/>
              </a:rPr>
              <a:t>(Mindtools.com)</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709005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D42B9-C362-A371-0083-3B9AF547CB02}"/>
              </a:ext>
            </a:extLst>
          </p:cNvPr>
          <p:cNvSpPr>
            <a:spLocks noGrp="1"/>
          </p:cNvSpPr>
          <p:nvPr>
            <p:ph type="title"/>
          </p:nvPr>
        </p:nvSpPr>
        <p:spPr>
          <a:xfrm>
            <a:off x="838200" y="365125"/>
            <a:ext cx="5558489" cy="1325563"/>
          </a:xfrm>
        </p:spPr>
        <p:txBody>
          <a:bodyPr>
            <a:normAutofit/>
          </a:bodyPr>
          <a:lstStyle/>
          <a:p>
            <a:r>
              <a:rPr lang="en-GB" sz="2800" b="1" i="0">
                <a:effectLst/>
                <a:latin typeface="Libre Franklin" pitchFamily="2" charset="0"/>
              </a:rPr>
              <a:t> Individualism Versus Collectivism (IDV)</a:t>
            </a:r>
            <a:br>
              <a:rPr lang="en-GB" sz="2800" b="1" i="0">
                <a:effectLst/>
                <a:latin typeface="Libre Franklin" pitchFamily="2" charset="0"/>
              </a:rPr>
            </a:br>
            <a:endParaRPr lang="en-GB" sz="2800"/>
          </a:p>
        </p:txBody>
      </p:sp>
      <p:sp>
        <p:nvSpPr>
          <p:cNvPr id="19" name="Freeform: Shape 1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0529D5F-D478-5047-63F2-CC8E8CAAA4DA}"/>
              </a:ext>
            </a:extLst>
          </p:cNvPr>
          <p:cNvSpPr>
            <a:spLocks noGrp="1"/>
          </p:cNvSpPr>
          <p:nvPr>
            <p:ph idx="1"/>
          </p:nvPr>
        </p:nvSpPr>
        <p:spPr>
          <a:xfrm>
            <a:off x="838200" y="1825625"/>
            <a:ext cx="5558489" cy="4351338"/>
          </a:xfrm>
        </p:spPr>
        <p:txBody>
          <a:bodyPr>
            <a:normAutofit fontScale="77500" lnSpcReduction="20000"/>
          </a:bodyPr>
          <a:lstStyle/>
          <a:p>
            <a:r>
              <a:rPr lang="en-GB" b="0" i="0" dirty="0">
                <a:effectLst/>
                <a:latin typeface="Libre Franklin" pitchFamily="2" charset="0"/>
              </a:rPr>
              <a:t>This refers to the strength of the ties that people have to others within their community.</a:t>
            </a:r>
          </a:p>
          <a:p>
            <a:r>
              <a:rPr lang="en-GB" b="0" i="0" dirty="0">
                <a:effectLst/>
                <a:latin typeface="Libre Franklin" pitchFamily="2" charset="0"/>
              </a:rPr>
              <a:t>A high IDV score indicates weak interpersonal connection among those who are not part of a core "family." Here, people take less responsibility for others' actions and outcomes.</a:t>
            </a:r>
          </a:p>
          <a:p>
            <a:r>
              <a:rPr lang="en-GB" b="0" i="0" dirty="0">
                <a:effectLst/>
                <a:latin typeface="Libre Franklin" pitchFamily="2" charset="0"/>
              </a:rPr>
              <a:t>Central American countries</a:t>
            </a:r>
            <a:r>
              <a:rPr lang="en-GB" dirty="0">
                <a:latin typeface="Libre Franklin" pitchFamily="2" charset="0"/>
              </a:rPr>
              <a:t> Panama and Guatemala </a:t>
            </a:r>
            <a:r>
              <a:rPr lang="en-GB" b="0" i="0" dirty="0">
                <a:effectLst/>
                <a:latin typeface="Libre Franklin" pitchFamily="2" charset="0"/>
              </a:rPr>
              <a:t>have very low IDV scores (11 and six, respectively). In these countries, as an example, a marketing campaign that emphasizes benefits to the community would likely be understood and well received, as long as the people addressed feel part of the same group.</a:t>
            </a:r>
          </a:p>
          <a:p>
            <a:endParaRPr lang="en-GB" dirty="0"/>
          </a:p>
        </p:txBody>
      </p:sp>
      <p:sp>
        <p:nvSpPr>
          <p:cNvPr id="21" name="Oval 2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Block Arc 2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7" name="Straight Connector 2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Arc 3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8598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D62F87-D900-064C-D02B-EF0D05137DE6}"/>
              </a:ext>
            </a:extLst>
          </p:cNvPr>
          <p:cNvSpPr>
            <a:spLocks noGrp="1"/>
          </p:cNvSpPr>
          <p:nvPr>
            <p:ph type="title"/>
          </p:nvPr>
        </p:nvSpPr>
        <p:spPr>
          <a:xfrm>
            <a:off x="1171074" y="1396686"/>
            <a:ext cx="3240506" cy="4064628"/>
          </a:xfrm>
        </p:spPr>
        <p:txBody>
          <a:bodyPr>
            <a:normAutofit/>
          </a:bodyPr>
          <a:lstStyle/>
          <a:p>
            <a:r>
              <a:rPr lang="en-GB" sz="4100" b="1" i="0">
                <a:solidFill>
                  <a:srgbClr val="FFFFFF"/>
                </a:solidFill>
                <a:effectLst/>
                <a:latin typeface="Libre Franklin" pitchFamily="2" charset="0"/>
              </a:rPr>
              <a:t>Masculinity Versus Femininity (MAS)</a:t>
            </a:r>
            <a:br>
              <a:rPr lang="en-GB" sz="4100" b="1" i="0">
                <a:solidFill>
                  <a:srgbClr val="FFFFFF"/>
                </a:solidFill>
                <a:effectLst/>
                <a:latin typeface="Libre Franklin" pitchFamily="2" charset="0"/>
              </a:rPr>
            </a:br>
            <a:endParaRPr lang="en-GB"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F5F25CA-F69C-AB84-FDEB-55460412114B}"/>
              </a:ext>
            </a:extLst>
          </p:cNvPr>
          <p:cNvSpPr>
            <a:spLocks noGrp="1"/>
          </p:cNvSpPr>
          <p:nvPr>
            <p:ph idx="1"/>
          </p:nvPr>
        </p:nvSpPr>
        <p:spPr>
          <a:xfrm>
            <a:off x="5370153" y="1526033"/>
            <a:ext cx="5536397" cy="3935281"/>
          </a:xfrm>
        </p:spPr>
        <p:txBody>
          <a:bodyPr>
            <a:normAutofit/>
          </a:bodyPr>
          <a:lstStyle/>
          <a:p>
            <a:r>
              <a:rPr lang="en-GB" sz="1500" b="0" i="0" dirty="0">
                <a:effectLst/>
                <a:latin typeface="Libre Franklin" pitchFamily="2" charset="0"/>
              </a:rPr>
              <a:t>This refers to the distribution of roles between men and women. In masculine societies, the roles of men and women overlap less, and men are expected to behave assertively. Demonstrating your success, and being strong and fast, are seen as positive characteristics.</a:t>
            </a:r>
          </a:p>
          <a:p>
            <a:r>
              <a:rPr lang="en-GB" sz="1500" b="0" i="0" dirty="0">
                <a:effectLst/>
                <a:latin typeface="Libre Franklin" pitchFamily="2" charset="0"/>
              </a:rPr>
              <a:t>In feminine societies, however, there is a great deal of overlap between male and female roles, and modesty is perceived as a virtue. Greater importance is placed on good relationships with your direct supervisors, or working with people who cooperate well with one another.</a:t>
            </a:r>
          </a:p>
          <a:p>
            <a:r>
              <a:rPr lang="en-GB" sz="1500" b="0" i="0" dirty="0">
                <a:effectLst/>
                <a:latin typeface="Libre Franklin" pitchFamily="2" charset="0"/>
              </a:rPr>
              <a:t>The gap between men's and women's values is largest </a:t>
            </a:r>
            <a:r>
              <a:rPr lang="en-GB" sz="1500" dirty="0">
                <a:latin typeface="Libre Franklin" pitchFamily="2" charset="0"/>
              </a:rPr>
              <a:t>in Japan and Austria, </a:t>
            </a:r>
            <a:r>
              <a:rPr lang="en-GB" sz="1500" b="0" i="0" dirty="0">
                <a:effectLst/>
                <a:latin typeface="Libre Franklin" pitchFamily="2" charset="0"/>
              </a:rPr>
              <a:t>with MAS scores of 95 and 79 respectively. In both countries, men score highly for exhibiting "tough," masculine values and behaviours, but, in fact, women also score relatively highly for having masculine values, though on average lower than men</a:t>
            </a:r>
          </a:p>
          <a:p>
            <a:endParaRPr lang="en-GB" sz="1500" dirty="0"/>
          </a:p>
        </p:txBody>
      </p:sp>
    </p:spTree>
    <p:extLst>
      <p:ext uri="{BB962C8B-B14F-4D97-AF65-F5344CB8AC3E}">
        <p14:creationId xmlns:p14="http://schemas.microsoft.com/office/powerpoint/2010/main" val="1406101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8A4B6-2FE1-830D-0142-337622EE772C}"/>
              </a:ext>
            </a:extLst>
          </p:cNvPr>
          <p:cNvSpPr>
            <a:spLocks noGrp="1"/>
          </p:cNvSpPr>
          <p:nvPr>
            <p:ph type="title"/>
          </p:nvPr>
        </p:nvSpPr>
        <p:spPr>
          <a:xfrm>
            <a:off x="254000" y="1153572"/>
            <a:ext cx="3633234" cy="4461163"/>
          </a:xfrm>
        </p:spPr>
        <p:txBody>
          <a:bodyPr>
            <a:normAutofit/>
          </a:bodyPr>
          <a:lstStyle/>
          <a:p>
            <a:r>
              <a:rPr lang="en-GB" b="1" i="0" dirty="0">
                <a:effectLst/>
                <a:latin typeface="Libre Franklin" pitchFamily="2" charset="0"/>
              </a:rPr>
              <a:t> Uncertainty Avoidance Index (UAI)</a:t>
            </a:r>
            <a:br>
              <a:rPr lang="en-GB" b="1" i="0" dirty="0">
                <a:effectLst/>
                <a:latin typeface="Libre Franklin" pitchFamily="2" charset="0"/>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FCBEDC7-DFD7-ED0B-1D1A-B9CE9B38B500}"/>
              </a:ext>
            </a:extLst>
          </p:cNvPr>
          <p:cNvSpPr>
            <a:spLocks noGrp="1"/>
          </p:cNvSpPr>
          <p:nvPr>
            <p:ph idx="1"/>
          </p:nvPr>
        </p:nvSpPr>
        <p:spPr>
          <a:xfrm>
            <a:off x="4447308" y="591344"/>
            <a:ext cx="6906491" cy="5585619"/>
          </a:xfrm>
        </p:spPr>
        <p:txBody>
          <a:bodyPr anchor="ctr">
            <a:normAutofit fontScale="70000" lnSpcReduction="20000"/>
          </a:bodyPr>
          <a:lstStyle/>
          <a:p>
            <a:pPr algn="l"/>
            <a:r>
              <a:rPr lang="en-GB" b="0" i="0" dirty="0">
                <a:effectLst/>
                <a:latin typeface="Libre Franklin" pitchFamily="2" charset="0"/>
              </a:rPr>
              <a:t>This dimension describes how well people can cope with anxiety.</a:t>
            </a:r>
          </a:p>
          <a:p>
            <a:pPr algn="l"/>
            <a:r>
              <a:rPr lang="en-GB" b="0" i="0" dirty="0">
                <a:effectLst/>
                <a:latin typeface="Libre Franklin" pitchFamily="2" charset="0"/>
              </a:rPr>
              <a:t>In societies that score highly for Uncertainty Avoidance, people attempt to make life as predictable and controllable as possible. If they find that they can't control their own lives, they may be tempted to stop trying. These people may refer to "</a:t>
            </a:r>
            <a:r>
              <a:rPr lang="en-GB" b="0" i="0" dirty="0" err="1">
                <a:effectLst/>
                <a:latin typeface="Libre Franklin" pitchFamily="2" charset="0"/>
              </a:rPr>
              <a:t>mañana</a:t>
            </a:r>
            <a:r>
              <a:rPr lang="en-GB" b="0" i="0" dirty="0">
                <a:effectLst/>
                <a:latin typeface="Libre Franklin" pitchFamily="2" charset="0"/>
              </a:rPr>
              <a:t>," or put their fate "in the hands of God."</a:t>
            </a:r>
          </a:p>
          <a:p>
            <a:pPr algn="l"/>
            <a:r>
              <a:rPr lang="en-GB" b="0" i="0" dirty="0">
                <a:effectLst/>
                <a:latin typeface="Libre Franklin" pitchFamily="2" charset="0"/>
              </a:rPr>
              <a:t>People in low UAI-scoring countries are more relaxed, open or inclusive.</a:t>
            </a:r>
          </a:p>
          <a:p>
            <a:pPr algn="l"/>
            <a:r>
              <a:rPr lang="en-GB" b="1" i="0" dirty="0">
                <a:effectLst/>
                <a:latin typeface="Libre Franklin" pitchFamily="2" charset="0"/>
              </a:rPr>
              <a:t>Application:</a:t>
            </a:r>
            <a:r>
              <a:rPr lang="en-GB" b="0" i="0" dirty="0">
                <a:effectLst/>
                <a:latin typeface="Libre Franklin" pitchFamily="2" charset="0"/>
              </a:rPr>
              <a:t> In </a:t>
            </a:r>
            <a:r>
              <a:rPr lang="en-GB" sz="2900" dirty="0">
                <a:latin typeface="Libre Franklin" pitchFamily="2" charset="0"/>
              </a:rPr>
              <a:t>Hofstede's model, Greece tops the UAI scale with 100, while Singapore </a:t>
            </a:r>
            <a:r>
              <a:rPr lang="en-GB" b="0" i="0" dirty="0">
                <a:effectLst/>
                <a:latin typeface="Libre Franklin" pitchFamily="2" charset="0"/>
              </a:rPr>
              <a:t>scores the lowest with eight.</a:t>
            </a:r>
          </a:p>
          <a:p>
            <a:pPr algn="l"/>
            <a:r>
              <a:rPr lang="en-GB" dirty="0">
                <a:latin typeface="Libre Franklin" pitchFamily="2" charset="0"/>
              </a:rPr>
              <a:t>D</a:t>
            </a:r>
            <a:r>
              <a:rPr lang="en-GB" b="0" i="0" dirty="0">
                <a:effectLst/>
                <a:latin typeface="Libre Franklin" pitchFamily="2" charset="0"/>
              </a:rPr>
              <a:t>uring a meeting in Greece, you might be keen to generate discussion, because you recognize that there's a cultural tendency for team members to make the safest, most conservative decisions, despite any emotional outbursts. Your aim is to encourage them to become more open to different ideas and approaches, but it may be helpful to provide a relatively limited, structured set of options or solutions.</a:t>
            </a:r>
          </a:p>
          <a:p>
            <a:endParaRPr lang="en-GB" dirty="0"/>
          </a:p>
        </p:txBody>
      </p:sp>
    </p:spTree>
    <p:extLst>
      <p:ext uri="{BB962C8B-B14F-4D97-AF65-F5344CB8AC3E}">
        <p14:creationId xmlns:p14="http://schemas.microsoft.com/office/powerpoint/2010/main" val="3074323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1892F-B879-4C04-83EA-8229D1C7E388}"/>
              </a:ext>
            </a:extLst>
          </p:cNvPr>
          <p:cNvSpPr>
            <a:spLocks noGrp="1"/>
          </p:cNvSpPr>
          <p:nvPr>
            <p:ph type="title"/>
          </p:nvPr>
        </p:nvSpPr>
        <p:spPr>
          <a:xfrm>
            <a:off x="838200" y="365125"/>
            <a:ext cx="5558489" cy="1325563"/>
          </a:xfrm>
        </p:spPr>
        <p:txBody>
          <a:bodyPr>
            <a:normAutofit fontScale="90000"/>
          </a:bodyPr>
          <a:lstStyle/>
          <a:p>
            <a:r>
              <a:rPr lang="en-GB" b="1" i="0" dirty="0">
                <a:effectLst/>
                <a:latin typeface="Libre Franklin" pitchFamily="2" charset="0"/>
              </a:rPr>
              <a:t>Long- Versus Short-Term Orientation</a:t>
            </a:r>
            <a:br>
              <a:rPr lang="en-GB" b="1" i="0" dirty="0">
                <a:effectLst/>
                <a:latin typeface="Libre Franklin" pitchFamily="2" charset="0"/>
              </a:rPr>
            </a:br>
            <a:endParaRPr lang="en-GB"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66AC9E9-A4DF-59F3-E7D3-CE8C323A6882}"/>
              </a:ext>
            </a:extLst>
          </p:cNvPr>
          <p:cNvSpPr>
            <a:spLocks noGrp="1"/>
          </p:cNvSpPr>
          <p:nvPr>
            <p:ph idx="1"/>
          </p:nvPr>
        </p:nvSpPr>
        <p:spPr>
          <a:xfrm>
            <a:off x="838200" y="1825625"/>
            <a:ext cx="5558489" cy="4351338"/>
          </a:xfrm>
        </p:spPr>
        <p:txBody>
          <a:bodyPr>
            <a:normAutofit fontScale="70000" lnSpcReduction="20000"/>
          </a:bodyPr>
          <a:lstStyle/>
          <a:p>
            <a:pPr algn="l"/>
            <a:r>
              <a:rPr lang="en-GB" b="0" i="0" dirty="0">
                <a:effectLst/>
                <a:latin typeface="Libre Franklin" pitchFamily="2" charset="0"/>
              </a:rPr>
              <a:t>This dimension was originally described as "Pragmatic Versus Normative (PRA)." It refers to the time horizon people in a society display. Countries with a long-term orientation tend to be pragmatic, modest, and more thrifty. In short-term oriented countries, people tend to place more emphasis on principles, consistency and truth, and are typically religious and nationalistic.</a:t>
            </a:r>
          </a:p>
          <a:p>
            <a:pPr algn="l"/>
            <a:r>
              <a:rPr lang="en-GB" b="1" i="0" dirty="0">
                <a:effectLst/>
                <a:latin typeface="Libre Franklin" pitchFamily="2" charset="0"/>
              </a:rPr>
              <a:t>Application:</a:t>
            </a:r>
            <a:r>
              <a:rPr lang="en-GB" b="0" i="0" dirty="0">
                <a:effectLst/>
                <a:latin typeface="Libre Franklin" pitchFamily="2" charset="0"/>
              </a:rPr>
              <a:t> The U.S. has a short-term orientation. This is reflected in the importance of short-term gains and quick results (profit and loss statements are quarterly, for example). It is also reflected in the country's strong sense of nationalism and social standards.</a:t>
            </a:r>
          </a:p>
          <a:p>
            <a:pPr marL="0" indent="0">
              <a:buNone/>
            </a:pPr>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4543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90484-3B44-1A73-2873-0B5AAFF3430A}"/>
              </a:ext>
            </a:extLst>
          </p:cNvPr>
          <p:cNvSpPr>
            <a:spLocks noGrp="1"/>
          </p:cNvSpPr>
          <p:nvPr>
            <p:ph type="title"/>
          </p:nvPr>
        </p:nvSpPr>
        <p:spPr>
          <a:xfrm>
            <a:off x="1178560" y="1233241"/>
            <a:ext cx="3451224" cy="4064628"/>
          </a:xfrm>
        </p:spPr>
        <p:txBody>
          <a:bodyPr>
            <a:normAutofit/>
          </a:bodyPr>
          <a:lstStyle/>
          <a:p>
            <a:r>
              <a:rPr lang="en-GB" b="1" i="0" dirty="0">
                <a:effectLst/>
                <a:latin typeface="Libre Franklin" pitchFamily="2" charset="0"/>
              </a:rPr>
              <a:t> Indulgence Versus Restraint (IVR)</a:t>
            </a:r>
            <a:br>
              <a:rPr lang="en-GB" b="1" i="0" dirty="0">
                <a:effectLst/>
                <a:latin typeface="Libre Franklin" pitchFamily="2" charset="0"/>
              </a:rPr>
            </a:br>
            <a:endParaRPr lang="en-GB" dirty="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DE6EB4F-174B-0895-2722-0A56FFBE1FEE}"/>
              </a:ext>
            </a:extLst>
          </p:cNvPr>
          <p:cNvSpPr>
            <a:spLocks noGrp="1"/>
          </p:cNvSpPr>
          <p:nvPr>
            <p:ph idx="1"/>
          </p:nvPr>
        </p:nvSpPr>
        <p:spPr>
          <a:xfrm>
            <a:off x="6096000" y="820880"/>
            <a:ext cx="5257799" cy="4889350"/>
          </a:xfrm>
        </p:spPr>
        <p:txBody>
          <a:bodyPr anchor="t">
            <a:normAutofit fontScale="62500" lnSpcReduction="20000"/>
          </a:bodyPr>
          <a:lstStyle/>
          <a:p>
            <a:pPr algn="l"/>
            <a:r>
              <a:rPr lang="en-GB" b="0" i="0" dirty="0">
                <a:effectLst/>
                <a:latin typeface="Libre Franklin" pitchFamily="2" charset="0"/>
              </a:rPr>
              <a:t>Hofstede's sixth dimension, discovered and described together with Michael Minkov, is also relatively new, and is therefore accompanied by less data.</a:t>
            </a:r>
          </a:p>
          <a:p>
            <a:pPr algn="l"/>
            <a:r>
              <a:rPr lang="en-GB" b="0" i="0" dirty="0">
                <a:effectLst/>
                <a:latin typeface="Libre Franklin" pitchFamily="2" charset="0"/>
              </a:rPr>
              <a:t>Countries with a high IVR score allow or encourage relatively free gratification of people's own drives and emotions, such as enjoying life and having fun. In a society with a low IVR score, there is more emphasis on suppressing gratification and more regulation of people's conduct and </a:t>
            </a:r>
            <a:r>
              <a:rPr lang="en-GB" b="0" i="0" dirty="0" err="1">
                <a:effectLst/>
                <a:latin typeface="Libre Franklin" pitchFamily="2" charset="0"/>
              </a:rPr>
              <a:t>behavior</a:t>
            </a:r>
            <a:r>
              <a:rPr lang="en-GB" b="0" i="0" dirty="0">
                <a:effectLst/>
                <a:latin typeface="Libre Franklin" pitchFamily="2" charset="0"/>
              </a:rPr>
              <a:t>, and there are stricter social norms.</a:t>
            </a:r>
          </a:p>
          <a:p>
            <a:pPr algn="l"/>
            <a:r>
              <a:rPr lang="en-GB" b="1" i="0" dirty="0">
                <a:effectLst/>
                <a:latin typeface="Libre Franklin" pitchFamily="2" charset="0"/>
              </a:rPr>
              <a:t>Application:</a:t>
            </a:r>
            <a:r>
              <a:rPr lang="en-GB" b="0" i="0" dirty="0">
                <a:effectLst/>
                <a:latin typeface="Libre Franklin" pitchFamily="2" charset="0"/>
              </a:rPr>
              <a:t> According to the model, Eastern European countries, including</a:t>
            </a:r>
            <a:r>
              <a:rPr lang="en-GB" sz="2900" dirty="0">
                <a:latin typeface="Libre Franklin" pitchFamily="2" charset="0"/>
              </a:rPr>
              <a:t> Russia, have a low IVR score. Hofstede argues that </a:t>
            </a:r>
            <a:r>
              <a:rPr lang="en-GB" b="0" i="0" dirty="0">
                <a:effectLst/>
                <a:latin typeface="Libre Franklin" pitchFamily="2" charset="0"/>
              </a:rPr>
              <a:t>these countries are characterized by a restrained culture, where there is a tendency towards pessimism. People put little emphasis on leisure time and, as the title suggests, people try to restrain themselves to a high degree.</a:t>
            </a:r>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5205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36D95-F556-140F-A10B-6D5BB166AE0D}"/>
              </a:ext>
            </a:extLst>
          </p:cNvPr>
          <p:cNvSpPr>
            <a:spLocks noGrp="1"/>
          </p:cNvSpPr>
          <p:nvPr>
            <p:ph type="title"/>
          </p:nvPr>
        </p:nvSpPr>
        <p:spPr>
          <a:xfrm>
            <a:off x="956826" y="1112969"/>
            <a:ext cx="3937298" cy="4166010"/>
          </a:xfrm>
        </p:spPr>
        <p:txBody>
          <a:bodyPr>
            <a:normAutofit/>
          </a:bodyPr>
          <a:lstStyle/>
          <a:p>
            <a:r>
              <a:rPr lang="en-GB">
                <a:solidFill>
                  <a:srgbClr val="FFFFFF"/>
                </a:solidFill>
              </a:rPr>
              <a:t>When would you use it?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D17B880-D0A6-E7F2-8423-E7BB30C9CCE9}"/>
              </a:ext>
            </a:extLst>
          </p:cNvPr>
          <p:cNvSpPr>
            <a:spLocks noGrp="1"/>
          </p:cNvSpPr>
          <p:nvPr>
            <p:ph idx="1"/>
          </p:nvPr>
        </p:nvSpPr>
        <p:spPr>
          <a:xfrm>
            <a:off x="6096000" y="820880"/>
            <a:ext cx="5257799" cy="4889350"/>
          </a:xfrm>
        </p:spPr>
        <p:txBody>
          <a:bodyPr anchor="t">
            <a:normAutofit/>
          </a:bodyPr>
          <a:lstStyle/>
          <a:p>
            <a:r>
              <a:rPr lang="en-GB" dirty="0"/>
              <a:t>To understand the differences in culture across countries and the ways that business is done across different cultures</a:t>
            </a:r>
          </a:p>
          <a:p>
            <a:pPr marL="0" indent="0">
              <a:buNone/>
            </a:pPr>
            <a:r>
              <a:rPr lang="en-GB" sz="2000" dirty="0"/>
              <a:t>(Corporate Financial Institiute)</a:t>
            </a:r>
          </a:p>
          <a:p>
            <a:r>
              <a:rPr lang="en-GB" dirty="0"/>
              <a:t>To help organisations improve communication and cooperation from different cultures and companies </a:t>
            </a:r>
          </a:p>
          <a:p>
            <a:pPr marL="0" indent="0">
              <a:buNone/>
            </a:pPr>
            <a:r>
              <a:rPr lang="en-GB" sz="2000" dirty="0"/>
              <a:t>(Hofstede-insights.com)</a:t>
            </a:r>
            <a:endParaRPr lang="en-US" sz="2000" dirty="0"/>
          </a:p>
          <a:p>
            <a:pPr marL="0" indent="0">
              <a:buNone/>
            </a:pPr>
            <a:endParaRPr lang="en-US" dirty="0"/>
          </a:p>
          <a:p>
            <a:endParaRPr lang="en-GB" sz="20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700766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83D40-95B6-38B1-DC9B-57CAC318226E}"/>
              </a:ext>
            </a:extLst>
          </p:cNvPr>
          <p:cNvSpPr>
            <a:spLocks noGrp="1"/>
          </p:cNvSpPr>
          <p:nvPr>
            <p:ph type="title"/>
          </p:nvPr>
        </p:nvSpPr>
        <p:spPr>
          <a:xfrm>
            <a:off x="1389278" y="1233241"/>
            <a:ext cx="3240506" cy="4064628"/>
          </a:xfrm>
        </p:spPr>
        <p:txBody>
          <a:bodyPr>
            <a:normAutofit/>
          </a:bodyPr>
          <a:lstStyle/>
          <a:p>
            <a:r>
              <a:rPr lang="en-GB" dirty="0">
                <a:solidFill>
                  <a:srgbClr val="FFFFFF"/>
                </a:solidFill>
              </a:rPr>
              <a:t>How would you apply it?</a:t>
            </a:r>
          </a:p>
        </p:txBody>
      </p:sp>
      <p:sp>
        <p:nvSpPr>
          <p:cNvPr id="26" name="Freeform: Shape 2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71A4983-65D5-ED48-3249-67FA7C548D13}"/>
              </a:ext>
            </a:extLst>
          </p:cNvPr>
          <p:cNvSpPr>
            <a:spLocks noGrp="1"/>
          </p:cNvSpPr>
          <p:nvPr>
            <p:ph idx="1"/>
          </p:nvPr>
        </p:nvSpPr>
        <p:spPr>
          <a:xfrm>
            <a:off x="6096000" y="820880"/>
            <a:ext cx="5257799" cy="4889350"/>
          </a:xfrm>
        </p:spPr>
        <p:txBody>
          <a:bodyPr anchor="t">
            <a:normAutofit/>
          </a:bodyPr>
          <a:lstStyle/>
          <a:p>
            <a:r>
              <a:rPr lang="en-GB" dirty="0"/>
              <a:t>International Company that does business across different cultures</a:t>
            </a:r>
          </a:p>
          <a:p>
            <a:r>
              <a:rPr lang="en-GB" dirty="0"/>
              <a:t>Business that negotiate across countries </a:t>
            </a:r>
          </a:p>
          <a:p>
            <a:r>
              <a:rPr lang="en-GB" dirty="0"/>
              <a:t>Marketing globally </a:t>
            </a:r>
          </a:p>
          <a:p>
            <a:r>
              <a:rPr lang="en-GB" dirty="0"/>
              <a:t>Understanding the different power values of each segment (ie Greece vs </a:t>
            </a:r>
            <a:r>
              <a:rPr lang="en-GB" dirty="0" err="1"/>
              <a:t>Botswanna</a:t>
            </a:r>
            <a:endParaRPr lang="en-GB" dirty="0"/>
          </a:p>
          <a:p>
            <a:pPr marL="0" indent="0">
              <a:buNone/>
            </a:pPr>
            <a:r>
              <a:rPr lang="en-GB" dirty="0"/>
              <a:t>(</a:t>
            </a:r>
            <a:r>
              <a:rPr lang="en-GB" dirty="0" err="1"/>
              <a:t>Makambe</a:t>
            </a:r>
            <a:r>
              <a:rPr lang="en-GB" dirty="0"/>
              <a:t>, U. 2014)</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03957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CB42A7-66DB-39D9-0BD8-CCC748BFC9AF}"/>
              </a:ext>
            </a:extLst>
          </p:cNvPr>
          <p:cNvPicPr>
            <a:picLocks noChangeAspect="1"/>
          </p:cNvPicPr>
          <p:nvPr/>
        </p:nvPicPr>
        <p:blipFill>
          <a:blip r:embed="rId2"/>
          <a:stretch>
            <a:fillRect/>
          </a:stretch>
        </p:blipFill>
        <p:spPr>
          <a:xfrm>
            <a:off x="1691996" y="643467"/>
            <a:ext cx="8808007"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8C5B618-F47A-2B91-63EA-BD31116109D8}"/>
              </a:ext>
            </a:extLst>
          </p:cNvPr>
          <p:cNvSpPr txBox="1"/>
          <p:nvPr/>
        </p:nvSpPr>
        <p:spPr>
          <a:xfrm>
            <a:off x="1544320" y="6453143"/>
            <a:ext cx="5283200" cy="369332"/>
          </a:xfrm>
          <a:prstGeom prst="rect">
            <a:avLst/>
          </a:prstGeom>
          <a:noFill/>
        </p:spPr>
        <p:txBody>
          <a:bodyPr wrap="square" rtlCol="0">
            <a:spAutoFit/>
          </a:bodyPr>
          <a:lstStyle/>
          <a:p>
            <a:r>
              <a:rPr lang="en-GB" dirty="0"/>
              <a:t>(Walkme-Changemanagment.com)</a:t>
            </a:r>
          </a:p>
        </p:txBody>
      </p:sp>
    </p:spTree>
    <p:extLst>
      <p:ext uri="{BB962C8B-B14F-4D97-AF65-F5344CB8AC3E}">
        <p14:creationId xmlns:p14="http://schemas.microsoft.com/office/powerpoint/2010/main" val="2639044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Rounded Corners 35">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C9A0D-3B5B-F18D-60E5-1FC89F64FB86}"/>
              </a:ext>
            </a:extLst>
          </p:cNvPr>
          <p:cNvSpPr>
            <a:spLocks noGrp="1"/>
          </p:cNvSpPr>
          <p:nvPr>
            <p:ph type="title"/>
          </p:nvPr>
        </p:nvSpPr>
        <p:spPr>
          <a:xfrm>
            <a:off x="956826" y="1112969"/>
            <a:ext cx="3937298" cy="4166010"/>
          </a:xfrm>
        </p:spPr>
        <p:txBody>
          <a:bodyPr>
            <a:normAutofit/>
          </a:bodyPr>
          <a:lstStyle/>
          <a:p>
            <a:r>
              <a:rPr lang="en-GB" dirty="0">
                <a:solidFill>
                  <a:srgbClr val="FFFFFF"/>
                </a:solidFill>
              </a:rPr>
              <a:t>Advantages</a:t>
            </a:r>
          </a:p>
        </p:txBody>
      </p:sp>
      <p:sp>
        <p:nvSpPr>
          <p:cNvPr id="37" name="Freeform: Shape 36">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A3F3587-FF73-BA51-DBE0-884AE92D3E7A}"/>
              </a:ext>
            </a:extLst>
          </p:cNvPr>
          <p:cNvSpPr>
            <a:spLocks noGrp="1"/>
          </p:cNvSpPr>
          <p:nvPr>
            <p:ph idx="1"/>
          </p:nvPr>
        </p:nvSpPr>
        <p:spPr>
          <a:xfrm>
            <a:off x="6096000" y="820880"/>
            <a:ext cx="5257799" cy="4889350"/>
          </a:xfrm>
        </p:spPr>
        <p:txBody>
          <a:bodyPr anchor="t">
            <a:normAutofit/>
          </a:bodyPr>
          <a:lstStyle/>
          <a:p>
            <a:pPr marL="457200" lvl="1" indent="0">
              <a:buNone/>
            </a:pPr>
            <a:r>
              <a:rPr lang="en-GB" dirty="0"/>
              <a:t>Helps to understand different civilisations, cultures and diversity. The model helps in expanding business on an international platform by not facing cultural obstacles. It encourages people to globalise and work together to stabilise the organisation. </a:t>
            </a:r>
          </a:p>
          <a:p>
            <a:pPr marL="457200" lvl="1" indent="0">
              <a:buNone/>
            </a:pPr>
            <a:r>
              <a:rPr lang="en-GB" dirty="0"/>
              <a:t>- Homeworkstudy.com</a:t>
            </a:r>
          </a:p>
          <a:p>
            <a:pPr marL="457200" lvl="1" indent="0">
              <a:buNone/>
            </a:pPr>
            <a:endParaRPr lang="en-GB" dirty="0"/>
          </a:p>
        </p:txBody>
      </p:sp>
      <p:sp>
        <p:nvSpPr>
          <p:cNvPr id="40" name="Freeform: Shape 3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74835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26BBD-E226-0308-D937-B04095A7F520}"/>
              </a:ext>
            </a:extLst>
          </p:cNvPr>
          <p:cNvSpPr>
            <a:spLocks noGrp="1"/>
          </p:cNvSpPr>
          <p:nvPr>
            <p:ph type="title"/>
          </p:nvPr>
        </p:nvSpPr>
        <p:spPr>
          <a:xfrm>
            <a:off x="956826" y="1112969"/>
            <a:ext cx="3937298" cy="4166010"/>
          </a:xfrm>
        </p:spPr>
        <p:txBody>
          <a:bodyPr>
            <a:normAutofit/>
          </a:bodyPr>
          <a:lstStyle/>
          <a:p>
            <a:r>
              <a:rPr lang="en-GB" dirty="0">
                <a:solidFill>
                  <a:srgbClr val="FFFFFF"/>
                </a:solidFill>
              </a:rPr>
              <a:t>Disadvantages</a:t>
            </a:r>
          </a:p>
        </p:txBody>
      </p:sp>
      <p:sp>
        <p:nvSpPr>
          <p:cNvPr id="26" name="Freeform: Shape 2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4551855-C2D4-84FD-3755-B83692EB51B4}"/>
              </a:ext>
            </a:extLst>
          </p:cNvPr>
          <p:cNvSpPr>
            <a:spLocks noGrp="1"/>
          </p:cNvSpPr>
          <p:nvPr>
            <p:ph idx="1"/>
          </p:nvPr>
        </p:nvSpPr>
        <p:spPr>
          <a:xfrm>
            <a:off x="6096000" y="820880"/>
            <a:ext cx="5257799" cy="4889350"/>
          </a:xfrm>
        </p:spPr>
        <p:txBody>
          <a:bodyPr anchor="t">
            <a:normAutofit fontScale="92500" lnSpcReduction="10000"/>
          </a:bodyPr>
          <a:lstStyle/>
          <a:p>
            <a:pPr marL="0" indent="0">
              <a:buNone/>
            </a:pPr>
            <a:r>
              <a:rPr lang="en-GB" dirty="0"/>
              <a:t>Despite a successful model researchers do not find the theory to be accurate as it does not pay attention to communities and their ethics. The theory tends to be outdated as the dimensions of power distance index, masculinity, individualism, short term v long term orientation and uncertainty avoidance do not provide sufficient knowledge on different social cultures</a:t>
            </a:r>
          </a:p>
          <a:p>
            <a:pPr marL="0" indent="0">
              <a:buNone/>
            </a:pPr>
            <a:endParaRPr lang="en-GB" dirty="0"/>
          </a:p>
          <a:p>
            <a:pPr marL="0" indent="0">
              <a:buNone/>
            </a:pPr>
            <a:r>
              <a:rPr lang="en-GB" dirty="0"/>
              <a:t>Homework-study.com</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19263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37619-1852-BEC6-44D5-95B40F8FB1C9}"/>
              </a:ext>
            </a:extLst>
          </p:cNvPr>
          <p:cNvSpPr>
            <a:spLocks noGrp="1"/>
          </p:cNvSpPr>
          <p:nvPr>
            <p:ph type="ctrTitle"/>
          </p:nvPr>
        </p:nvSpPr>
        <p:spPr/>
        <p:txBody>
          <a:bodyPr/>
          <a:lstStyle/>
          <a:p>
            <a:r>
              <a:rPr lang="en-US" dirty="0"/>
              <a:t>CHARLES HANDY’S DIMENENSIONS OF CULTURE</a:t>
            </a:r>
          </a:p>
        </p:txBody>
      </p:sp>
    </p:spTree>
    <p:extLst>
      <p:ext uri="{BB962C8B-B14F-4D97-AF65-F5344CB8AC3E}">
        <p14:creationId xmlns:p14="http://schemas.microsoft.com/office/powerpoint/2010/main" val="34687601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37ECB-8C92-E0BA-2889-1A50851796FF}"/>
              </a:ext>
            </a:extLst>
          </p:cNvPr>
          <p:cNvSpPr>
            <a:spLocks noGrp="1"/>
          </p:cNvSpPr>
          <p:nvPr>
            <p:ph type="title"/>
          </p:nvPr>
        </p:nvSpPr>
        <p:spPr>
          <a:xfrm>
            <a:off x="838200" y="393700"/>
            <a:ext cx="10515600" cy="1325563"/>
          </a:xfrm>
        </p:spPr>
        <p:txBody>
          <a:bodyPr/>
          <a:lstStyle/>
          <a:p>
            <a:r>
              <a:rPr lang="en-US" dirty="0"/>
              <a:t>WHAT IS IT?</a:t>
            </a:r>
          </a:p>
        </p:txBody>
      </p:sp>
      <p:sp>
        <p:nvSpPr>
          <p:cNvPr id="3" name="Content Placeholder 2">
            <a:extLst>
              <a:ext uri="{FF2B5EF4-FFF2-40B4-BE49-F238E27FC236}">
                <a16:creationId xmlns:a16="http://schemas.microsoft.com/office/drawing/2014/main" id="{5480C79F-0279-C3D7-D925-CF232EAB507B}"/>
              </a:ext>
            </a:extLst>
          </p:cNvPr>
          <p:cNvSpPr>
            <a:spLocks noGrp="1"/>
          </p:cNvSpPr>
          <p:nvPr>
            <p:ph idx="1"/>
          </p:nvPr>
        </p:nvSpPr>
        <p:spPr>
          <a:xfrm>
            <a:off x="1401041" y="1847469"/>
            <a:ext cx="9040091" cy="3596501"/>
          </a:xfrm>
        </p:spPr>
        <p:txBody>
          <a:bodyPr>
            <a:normAutofit fontScale="70000" lnSpcReduction="20000"/>
          </a:bodyPr>
          <a:lstStyle/>
          <a:p>
            <a:r>
              <a:rPr lang="en-US" dirty="0"/>
              <a:t>Charles </a:t>
            </a:r>
            <a:r>
              <a:rPr lang="en-US" dirty="0" err="1"/>
              <a:t>Handy’s</a:t>
            </a:r>
            <a:r>
              <a:rPr lang="en-US" dirty="0"/>
              <a:t> theory describes four management styles, first published in his book Gods of Management.</a:t>
            </a:r>
          </a:p>
          <a:p>
            <a:r>
              <a:rPr lang="en-US" dirty="0"/>
              <a:t>Power culture – decision making sits with few or a single person who have a higher level of control. This can usually be seen in small businesses.</a:t>
            </a:r>
          </a:p>
          <a:p>
            <a:r>
              <a:rPr lang="en-US" dirty="0"/>
              <a:t>Task culture – focus on completing specific tasks and projects. Teamwork can take precedence over individual objectives. This can be seen in </a:t>
            </a:r>
            <a:r>
              <a:rPr lang="en-US" dirty="0" err="1"/>
              <a:t>organisations</a:t>
            </a:r>
            <a:r>
              <a:rPr lang="en-US" dirty="0"/>
              <a:t> such as design and advertising agencies.</a:t>
            </a:r>
          </a:p>
          <a:p>
            <a:r>
              <a:rPr lang="en-US" dirty="0"/>
              <a:t>Person culture – little structure and management, individuals work independently. This can be seen in </a:t>
            </a:r>
            <a:r>
              <a:rPr lang="en-US" dirty="0" err="1"/>
              <a:t>organisations</a:t>
            </a:r>
            <a:r>
              <a:rPr lang="en-US" dirty="0"/>
              <a:t> such as GP surgeries and Universities. </a:t>
            </a:r>
          </a:p>
          <a:p>
            <a:r>
              <a:rPr lang="en-US" dirty="0"/>
              <a:t>Role culture – clear procedures and hierarchies. Roles and responsibilities are assigned according to skills, qualifications and interests. This is the most common workplace culture in larger </a:t>
            </a:r>
            <a:r>
              <a:rPr lang="en-US" dirty="0" err="1"/>
              <a:t>organisations</a:t>
            </a:r>
            <a:r>
              <a:rPr lang="en-US" dirty="0"/>
              <a:t>. </a:t>
            </a:r>
          </a:p>
        </p:txBody>
      </p:sp>
      <p:sp>
        <p:nvSpPr>
          <p:cNvPr id="4" name="TextBox 3">
            <a:extLst>
              <a:ext uri="{FF2B5EF4-FFF2-40B4-BE49-F238E27FC236}">
                <a16:creationId xmlns:a16="http://schemas.microsoft.com/office/drawing/2014/main" id="{E73A104D-9900-79D0-0C5B-C146B1C29C57}"/>
              </a:ext>
            </a:extLst>
          </p:cNvPr>
          <p:cNvSpPr txBox="1"/>
          <p:nvPr/>
        </p:nvSpPr>
        <p:spPr>
          <a:xfrm>
            <a:off x="4018684" y="5443970"/>
            <a:ext cx="7744691" cy="369332"/>
          </a:xfrm>
          <a:prstGeom prst="rect">
            <a:avLst/>
          </a:prstGeom>
          <a:noFill/>
        </p:spPr>
        <p:txBody>
          <a:bodyPr wrap="square" rtlCol="0">
            <a:spAutoFit/>
          </a:bodyPr>
          <a:lstStyle/>
          <a:p>
            <a:r>
              <a:rPr lang="en-US" dirty="0"/>
              <a:t>https://</a:t>
            </a:r>
            <a:r>
              <a:rPr lang="en-US" dirty="0" err="1"/>
              <a:t>www.personneltoday.com</a:t>
            </a:r>
            <a:r>
              <a:rPr lang="en-US" dirty="0"/>
              <a:t>/</a:t>
            </a:r>
            <a:r>
              <a:rPr lang="en-US" dirty="0" err="1"/>
              <a:t>hr</a:t>
            </a:r>
            <a:r>
              <a:rPr lang="en-US" dirty="0"/>
              <a:t>/what-are-the-</a:t>
            </a:r>
            <a:r>
              <a:rPr lang="en-US" dirty="0" err="1"/>
              <a:t>organisational</a:t>
            </a:r>
            <a:r>
              <a:rPr lang="en-US" dirty="0"/>
              <a:t>-culture-models/</a:t>
            </a:r>
          </a:p>
        </p:txBody>
      </p:sp>
    </p:spTree>
    <p:extLst>
      <p:ext uri="{BB962C8B-B14F-4D97-AF65-F5344CB8AC3E}">
        <p14:creationId xmlns:p14="http://schemas.microsoft.com/office/powerpoint/2010/main" val="1018901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7F65D-3DE2-72C0-3075-4E06D37F1993}"/>
              </a:ext>
            </a:extLst>
          </p:cNvPr>
          <p:cNvSpPr>
            <a:spLocks noGrp="1"/>
          </p:cNvSpPr>
          <p:nvPr>
            <p:ph type="title"/>
          </p:nvPr>
        </p:nvSpPr>
        <p:spPr/>
        <p:txBody>
          <a:bodyPr/>
          <a:lstStyle/>
          <a:p>
            <a:r>
              <a:rPr lang="en-US" dirty="0"/>
              <a:t>WHEN TO USE IT.</a:t>
            </a:r>
          </a:p>
        </p:txBody>
      </p:sp>
      <p:sp>
        <p:nvSpPr>
          <p:cNvPr id="3" name="Content Placeholder 2">
            <a:extLst>
              <a:ext uri="{FF2B5EF4-FFF2-40B4-BE49-F238E27FC236}">
                <a16:creationId xmlns:a16="http://schemas.microsoft.com/office/drawing/2014/main" id="{02263697-8948-10C9-C609-140A37375A01}"/>
              </a:ext>
            </a:extLst>
          </p:cNvPr>
          <p:cNvSpPr>
            <a:spLocks noGrp="1"/>
          </p:cNvSpPr>
          <p:nvPr>
            <p:ph idx="1"/>
          </p:nvPr>
        </p:nvSpPr>
        <p:spPr>
          <a:xfrm>
            <a:off x="215300" y="2808070"/>
            <a:ext cx="7729728" cy="3101983"/>
          </a:xfrm>
        </p:spPr>
        <p:txBody>
          <a:bodyPr>
            <a:normAutofit fontScale="92500" lnSpcReduction="20000"/>
          </a:bodyPr>
          <a:lstStyle/>
          <a:p>
            <a:r>
              <a:rPr lang="en-US" dirty="0"/>
              <a:t>Charles </a:t>
            </a:r>
            <a:r>
              <a:rPr lang="en-US" dirty="0" err="1"/>
              <a:t>Handy’s</a:t>
            </a:r>
            <a:r>
              <a:rPr lang="en-US" dirty="0"/>
              <a:t> Model of </a:t>
            </a:r>
            <a:r>
              <a:rPr lang="en-US" dirty="0" err="1"/>
              <a:t>Organisational</a:t>
            </a:r>
            <a:r>
              <a:rPr lang="en-US" dirty="0"/>
              <a:t> Culture can be used to initially plot where an </a:t>
            </a:r>
            <a:r>
              <a:rPr lang="en-US" dirty="0" err="1"/>
              <a:t>organisations</a:t>
            </a:r>
            <a:r>
              <a:rPr lang="en-US" dirty="0"/>
              <a:t> culture lays. </a:t>
            </a:r>
          </a:p>
          <a:p>
            <a:r>
              <a:rPr lang="en-US" dirty="0"/>
              <a:t>Once the current culture is plotted, the model can be used to gain an understanding of where changes may need to be made to change the culture. </a:t>
            </a:r>
          </a:p>
          <a:p>
            <a:r>
              <a:rPr lang="en-US" dirty="0"/>
              <a:t>While this may be useful at the initial stages of assessment it would likely not be useful through an entire culture change process.</a:t>
            </a:r>
          </a:p>
        </p:txBody>
      </p:sp>
      <p:pic>
        <p:nvPicPr>
          <p:cNvPr id="4" name="Picture 3">
            <a:extLst>
              <a:ext uri="{FF2B5EF4-FFF2-40B4-BE49-F238E27FC236}">
                <a16:creationId xmlns:a16="http://schemas.microsoft.com/office/drawing/2014/main" id="{F760FD11-06B3-BB35-CF88-93DA982E2706}"/>
              </a:ext>
            </a:extLst>
          </p:cNvPr>
          <p:cNvPicPr>
            <a:picLocks noChangeAspect="1"/>
          </p:cNvPicPr>
          <p:nvPr/>
        </p:nvPicPr>
        <p:blipFill rotWithShape="1">
          <a:blip r:embed="rId2"/>
          <a:srcRect l="6060" t="24765" r="54367" b="35199"/>
          <a:stretch/>
        </p:blipFill>
        <p:spPr>
          <a:xfrm>
            <a:off x="7945028" y="2614472"/>
            <a:ext cx="4112135" cy="2705673"/>
          </a:xfrm>
          <a:prstGeom prst="rect">
            <a:avLst/>
          </a:prstGeom>
        </p:spPr>
      </p:pic>
      <p:sp>
        <p:nvSpPr>
          <p:cNvPr id="5" name="TextBox 4">
            <a:extLst>
              <a:ext uri="{FF2B5EF4-FFF2-40B4-BE49-F238E27FC236}">
                <a16:creationId xmlns:a16="http://schemas.microsoft.com/office/drawing/2014/main" id="{454252EB-39E2-CAA8-1B9D-339983CD8A18}"/>
              </a:ext>
            </a:extLst>
          </p:cNvPr>
          <p:cNvSpPr txBox="1"/>
          <p:nvPr/>
        </p:nvSpPr>
        <p:spPr>
          <a:xfrm>
            <a:off x="2224519" y="6059263"/>
            <a:ext cx="10619509" cy="369332"/>
          </a:xfrm>
          <a:prstGeom prst="rect">
            <a:avLst/>
          </a:prstGeom>
          <a:noFill/>
        </p:spPr>
        <p:txBody>
          <a:bodyPr wrap="square" rtlCol="0">
            <a:spAutoFit/>
          </a:bodyPr>
          <a:lstStyle/>
          <a:p>
            <a:r>
              <a:rPr lang="en-US" dirty="0"/>
              <a:t>https://</a:t>
            </a:r>
            <a:r>
              <a:rPr lang="en-US" dirty="0" err="1"/>
              <a:t>www.mbaknol.com</a:t>
            </a:r>
            <a:r>
              <a:rPr lang="en-US" dirty="0"/>
              <a:t>/management-principles/</a:t>
            </a:r>
            <a:r>
              <a:rPr lang="en-US" dirty="0" err="1"/>
              <a:t>charles</a:t>
            </a:r>
            <a:r>
              <a:rPr lang="en-US" dirty="0"/>
              <a:t>-</a:t>
            </a:r>
            <a:r>
              <a:rPr lang="en-US" dirty="0" err="1"/>
              <a:t>handys</a:t>
            </a:r>
            <a:r>
              <a:rPr lang="en-US" dirty="0"/>
              <a:t>-model-of-organizational-culture/</a:t>
            </a:r>
          </a:p>
        </p:txBody>
      </p:sp>
    </p:spTree>
    <p:extLst>
      <p:ext uri="{BB962C8B-B14F-4D97-AF65-F5344CB8AC3E}">
        <p14:creationId xmlns:p14="http://schemas.microsoft.com/office/powerpoint/2010/main" val="351517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64E2-E4E0-70F6-A8E8-C1422D660B3C}"/>
              </a:ext>
            </a:extLst>
          </p:cNvPr>
          <p:cNvSpPr>
            <a:spLocks noGrp="1"/>
          </p:cNvSpPr>
          <p:nvPr>
            <p:ph type="title"/>
          </p:nvPr>
        </p:nvSpPr>
        <p:spPr/>
        <p:txBody>
          <a:bodyPr/>
          <a:lstStyle/>
          <a:p>
            <a:r>
              <a:rPr lang="en-US" dirty="0"/>
              <a:t>ADVANTAGES AND DISADVANTAGES</a:t>
            </a:r>
          </a:p>
        </p:txBody>
      </p:sp>
      <p:sp>
        <p:nvSpPr>
          <p:cNvPr id="3" name="Content Placeholder 2">
            <a:extLst>
              <a:ext uri="{FF2B5EF4-FFF2-40B4-BE49-F238E27FC236}">
                <a16:creationId xmlns:a16="http://schemas.microsoft.com/office/drawing/2014/main" id="{40939B5B-CCBF-DF78-06EB-7F17A593DC7D}"/>
              </a:ext>
            </a:extLst>
          </p:cNvPr>
          <p:cNvSpPr>
            <a:spLocks noGrp="1"/>
          </p:cNvSpPr>
          <p:nvPr>
            <p:ph idx="1"/>
          </p:nvPr>
        </p:nvSpPr>
        <p:spPr/>
        <p:txBody>
          <a:bodyPr/>
          <a:lstStyle/>
          <a:p>
            <a:r>
              <a:rPr lang="en-US" dirty="0"/>
              <a:t>It is a simplistic model but would be useful as a visual.</a:t>
            </a:r>
          </a:p>
          <a:p>
            <a:r>
              <a:rPr lang="en-US" dirty="0"/>
              <a:t>Provides a good overview but you would likely need to use another model in conjunction to get a well-rounded assessment. </a:t>
            </a:r>
          </a:p>
          <a:p>
            <a:r>
              <a:rPr lang="en-US" dirty="0"/>
              <a:t>The theory behind the model can be presented in an over-complicated way.</a:t>
            </a:r>
          </a:p>
        </p:txBody>
      </p:sp>
    </p:spTree>
    <p:extLst>
      <p:ext uri="{BB962C8B-B14F-4D97-AF65-F5344CB8AC3E}">
        <p14:creationId xmlns:p14="http://schemas.microsoft.com/office/powerpoint/2010/main" val="34301505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DA22FC-B465-15D0-1DDC-1274E949F7F7}"/>
              </a:ext>
            </a:extLst>
          </p:cNvPr>
          <p:cNvSpPr>
            <a:spLocks noGrp="1"/>
          </p:cNvSpPr>
          <p:nvPr>
            <p:ph type="subTitle" idx="1"/>
          </p:nvPr>
        </p:nvSpPr>
        <p:spPr>
          <a:xfrm>
            <a:off x="6584796" y="293427"/>
            <a:ext cx="4452371" cy="1392072"/>
          </a:xfrm>
        </p:spPr>
        <p:txBody>
          <a:bodyPr anchor="b">
            <a:normAutofit/>
          </a:bodyPr>
          <a:lstStyle/>
          <a:p>
            <a:r>
              <a:rPr lang="en-GB" dirty="0"/>
              <a:t>Denison Model of Organisational Culture</a:t>
            </a:r>
          </a:p>
        </p:txBody>
      </p:sp>
      <p:pic>
        <p:nvPicPr>
          <p:cNvPr id="4" name="Picture 3" descr="A splash of colors on a white surface">
            <a:extLst>
              <a:ext uri="{FF2B5EF4-FFF2-40B4-BE49-F238E27FC236}">
                <a16:creationId xmlns:a16="http://schemas.microsoft.com/office/drawing/2014/main" id="{5D145ECB-0A71-7767-8A44-9089356C28A5}"/>
              </a:ext>
            </a:extLst>
          </p:cNvPr>
          <p:cNvPicPr>
            <a:picLocks noChangeAspect="1"/>
          </p:cNvPicPr>
          <p:nvPr/>
        </p:nvPicPr>
        <p:blipFill rotWithShape="1">
          <a:blip r:embed="rId2"/>
          <a:srcRect r="33334"/>
          <a:stretch/>
        </p:blipFill>
        <p:spPr>
          <a:xfrm>
            <a:off x="20" y="-1"/>
            <a:ext cx="6095978" cy="6857999"/>
          </a:xfrm>
          <a:prstGeom prst="rect">
            <a:avLst/>
          </a:prstGeom>
        </p:spPr>
      </p:pic>
    </p:spTree>
    <p:extLst>
      <p:ext uri="{BB962C8B-B14F-4D97-AF65-F5344CB8AC3E}">
        <p14:creationId xmlns:p14="http://schemas.microsoft.com/office/powerpoint/2010/main" val="8009172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42ADC6-E797-143C-33EB-41860951575E}"/>
              </a:ext>
            </a:extLst>
          </p:cNvPr>
          <p:cNvSpPr txBox="1"/>
          <p:nvPr/>
        </p:nvSpPr>
        <p:spPr>
          <a:xfrm>
            <a:off x="940904" y="781878"/>
            <a:ext cx="10416209" cy="4801314"/>
          </a:xfrm>
          <a:prstGeom prst="rect">
            <a:avLst/>
          </a:prstGeom>
          <a:noFill/>
        </p:spPr>
        <p:txBody>
          <a:bodyPr wrap="square" rtlCol="0">
            <a:spAutoFit/>
          </a:bodyPr>
          <a:lstStyle/>
          <a:p>
            <a:r>
              <a:rPr lang="en-GB" b="1" dirty="0"/>
              <a:t>What is it?</a:t>
            </a:r>
          </a:p>
          <a:p>
            <a:endParaRPr lang="en-GB" dirty="0"/>
          </a:p>
          <a:p>
            <a:pPr marL="285750" indent="-285750">
              <a:buFont typeface="Arial" panose="020B0604020202020204" pitchFamily="34" charset="0"/>
              <a:buChar char="•"/>
            </a:pPr>
            <a:r>
              <a:rPr lang="en-GB" dirty="0"/>
              <a:t>A comprehensive cultural analysis, based on a questionnaire of 60 questions designed to demonstrate the link between culture and performance.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Questions are linked to four key culture traits:</a:t>
            </a:r>
          </a:p>
          <a:p>
            <a:pPr marL="742950" lvl="1" indent="-285750">
              <a:buFont typeface="Arial" panose="020B0604020202020204" pitchFamily="34" charset="0"/>
              <a:buChar char="•"/>
            </a:pPr>
            <a:r>
              <a:rPr lang="en-GB" dirty="0"/>
              <a:t>Mission</a:t>
            </a:r>
          </a:p>
          <a:p>
            <a:pPr marL="742950" lvl="1" indent="-285750">
              <a:buFont typeface="Arial" panose="020B0604020202020204" pitchFamily="34" charset="0"/>
              <a:buChar char="•"/>
            </a:pPr>
            <a:r>
              <a:rPr lang="en-GB" dirty="0"/>
              <a:t>Adaptability</a:t>
            </a:r>
          </a:p>
          <a:p>
            <a:pPr marL="742950" lvl="1" indent="-285750">
              <a:buFont typeface="Arial" panose="020B0604020202020204" pitchFamily="34" charset="0"/>
              <a:buChar char="•"/>
            </a:pPr>
            <a:r>
              <a:rPr lang="en-GB" dirty="0"/>
              <a:t>Involvement</a:t>
            </a:r>
          </a:p>
          <a:p>
            <a:pPr marL="742950" lvl="1" indent="-285750">
              <a:buFont typeface="Arial" panose="020B0604020202020204" pitchFamily="34" charset="0"/>
              <a:buChar char="•"/>
            </a:pPr>
            <a:r>
              <a:rPr lang="en-GB" dirty="0"/>
              <a:t>Consistency</a:t>
            </a:r>
          </a:p>
          <a:p>
            <a:pPr lvl="1"/>
            <a:endParaRPr lang="en-GB" dirty="0"/>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Scores are generated within each area to provide</a:t>
            </a:r>
          </a:p>
          <a:p>
            <a:r>
              <a:rPr lang="en-GB" dirty="0"/>
              <a:t>quantitative data on organisational culture </a:t>
            </a:r>
          </a:p>
          <a:p>
            <a:endParaRPr lang="en-GB" dirty="0"/>
          </a:p>
          <a:p>
            <a:pPr marL="285750" indent="-285750">
              <a:buFont typeface="Arial" panose="020B0604020202020204" pitchFamily="34" charset="0"/>
              <a:buChar char="•"/>
            </a:pPr>
            <a:r>
              <a:rPr lang="en-GB" dirty="0"/>
              <a:t>Scores can be measured against a database of </a:t>
            </a:r>
            <a:r>
              <a:rPr lang="en-GB"/>
              <a:t>other organisations</a:t>
            </a:r>
            <a:endParaRPr lang="en-GB" dirty="0"/>
          </a:p>
          <a:p>
            <a:pPr lvl="1"/>
            <a:endParaRPr lang="en-GB" dirty="0"/>
          </a:p>
        </p:txBody>
      </p:sp>
      <p:pic>
        <p:nvPicPr>
          <p:cNvPr id="8" name="Picture 7" descr="A circular chart with different colored circles&#10;&#10;Description automatically generated">
            <a:extLst>
              <a:ext uri="{FF2B5EF4-FFF2-40B4-BE49-F238E27FC236}">
                <a16:creationId xmlns:a16="http://schemas.microsoft.com/office/drawing/2014/main" id="{A2AD7BAE-7F76-7507-697F-B498FBE7F6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9149" y="1709531"/>
            <a:ext cx="3148172" cy="3182862"/>
          </a:xfrm>
          <a:prstGeom prst="rect">
            <a:avLst/>
          </a:prstGeom>
        </p:spPr>
      </p:pic>
    </p:spTree>
    <p:extLst>
      <p:ext uri="{BB962C8B-B14F-4D97-AF65-F5344CB8AC3E}">
        <p14:creationId xmlns:p14="http://schemas.microsoft.com/office/powerpoint/2010/main" val="3941054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2C6C4D-B74B-B5B4-5570-CA7CB85CE5C6}"/>
              </a:ext>
            </a:extLst>
          </p:cNvPr>
          <p:cNvSpPr txBox="1"/>
          <p:nvPr/>
        </p:nvSpPr>
        <p:spPr>
          <a:xfrm>
            <a:off x="715617" y="795130"/>
            <a:ext cx="10774018" cy="2862322"/>
          </a:xfrm>
          <a:prstGeom prst="rect">
            <a:avLst/>
          </a:prstGeom>
          <a:noFill/>
        </p:spPr>
        <p:txBody>
          <a:bodyPr wrap="square" rtlCol="0">
            <a:spAutoFit/>
          </a:bodyPr>
          <a:lstStyle/>
          <a:p>
            <a:r>
              <a:rPr lang="en-GB" dirty="0"/>
              <a:t>When would you use it?</a:t>
            </a:r>
          </a:p>
          <a:p>
            <a:endParaRPr lang="en-GB" dirty="0"/>
          </a:p>
          <a:p>
            <a:pPr marL="285750" indent="-285750">
              <a:buFont typeface="Arial" panose="020B0604020202020204" pitchFamily="34" charset="0"/>
              <a:buChar char="•"/>
            </a:pPr>
            <a:r>
              <a:rPr lang="en-GB" dirty="0"/>
              <a:t>As a benchmarking tool, this model would be useful to show areas of strength and weakness with in an organisation, and the areas where change should be focused</a:t>
            </a:r>
          </a:p>
          <a:p>
            <a:endParaRPr lang="en-GB" dirty="0"/>
          </a:p>
          <a:p>
            <a:pPr marL="285750" indent="-285750">
              <a:buFont typeface="Arial" panose="020B0604020202020204" pitchFamily="34" charset="0"/>
              <a:buChar char="•"/>
            </a:pPr>
            <a:r>
              <a:rPr lang="en-GB" dirty="0"/>
              <a:t>You might use it before initiating organisational change, to understand the current situation before any change is implemented. It could then be utilised to measure cultural impact after changes have been made.</a:t>
            </a:r>
          </a:p>
          <a:p>
            <a:r>
              <a:rPr lang="en-GB" dirty="0"/>
              <a:t> </a:t>
            </a:r>
          </a:p>
          <a:p>
            <a:endParaRPr lang="en-GB" dirty="0"/>
          </a:p>
        </p:txBody>
      </p:sp>
    </p:spTree>
    <p:extLst>
      <p:ext uri="{BB962C8B-B14F-4D97-AF65-F5344CB8AC3E}">
        <p14:creationId xmlns:p14="http://schemas.microsoft.com/office/powerpoint/2010/main" val="6963579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E4885C-F099-3934-503B-0D10973E31E0}"/>
              </a:ext>
            </a:extLst>
          </p:cNvPr>
          <p:cNvSpPr txBox="1"/>
          <p:nvPr/>
        </p:nvSpPr>
        <p:spPr>
          <a:xfrm>
            <a:off x="636104" y="834887"/>
            <a:ext cx="10986053" cy="2308324"/>
          </a:xfrm>
          <a:prstGeom prst="rect">
            <a:avLst/>
          </a:prstGeom>
          <a:noFill/>
        </p:spPr>
        <p:txBody>
          <a:bodyPr wrap="square" rtlCol="0">
            <a:spAutoFit/>
          </a:bodyPr>
          <a:lstStyle/>
          <a:p>
            <a:r>
              <a:rPr lang="en-GB" dirty="0"/>
              <a:t>How would you apply it?</a:t>
            </a:r>
          </a:p>
          <a:p>
            <a:endParaRPr lang="en-GB" dirty="0"/>
          </a:p>
          <a:p>
            <a:pPr marL="285750" indent="-285750">
              <a:buFont typeface="Arial" panose="020B0604020202020204" pitchFamily="34" charset="0"/>
              <a:buChar char="•"/>
            </a:pPr>
            <a:r>
              <a:rPr lang="en-GB" dirty="0"/>
              <a:t>Ensure it is being used at the right point in a change process - to understand areas of focus</a:t>
            </a:r>
          </a:p>
          <a:p>
            <a:pPr marL="285750" indent="-285750">
              <a:buFont typeface="Arial" panose="020B0604020202020204" pitchFamily="34" charset="0"/>
              <a:buChar char="•"/>
            </a:pPr>
            <a:r>
              <a:rPr lang="en-GB" dirty="0"/>
              <a:t>Work to build employee engagement with the survey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096975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9771C1-0E99-B2D3-FF4E-BA04BE90AAE4}"/>
              </a:ext>
            </a:extLst>
          </p:cNvPr>
          <p:cNvSpPr txBox="1"/>
          <p:nvPr/>
        </p:nvSpPr>
        <p:spPr>
          <a:xfrm>
            <a:off x="675861" y="808383"/>
            <a:ext cx="10654748" cy="4801314"/>
          </a:xfrm>
          <a:prstGeom prst="rect">
            <a:avLst/>
          </a:prstGeom>
          <a:noFill/>
        </p:spPr>
        <p:txBody>
          <a:bodyPr wrap="square" rtlCol="0">
            <a:spAutoFit/>
          </a:bodyPr>
          <a:lstStyle/>
          <a:p>
            <a:r>
              <a:rPr lang="en-GB" b="1" dirty="0"/>
              <a:t>Advantages</a:t>
            </a:r>
          </a:p>
          <a:p>
            <a:endParaRPr lang="en-GB" dirty="0"/>
          </a:p>
          <a:p>
            <a:pPr marL="285750" indent="-285750">
              <a:buFont typeface="Arial" panose="020B0604020202020204" pitchFamily="34" charset="0"/>
              <a:buChar char="•"/>
            </a:pPr>
            <a:r>
              <a:rPr lang="en-GB" dirty="0"/>
              <a:t>Focus on internal factors, empowerment of employees for bringing about organisational improvement</a:t>
            </a:r>
          </a:p>
          <a:p>
            <a:endParaRPr lang="en-GB" dirty="0"/>
          </a:p>
          <a:p>
            <a:pPr marL="285750" indent="-285750">
              <a:buFont typeface="Arial" panose="020B0604020202020204" pitchFamily="34" charset="0"/>
              <a:buChar char="•"/>
            </a:pPr>
            <a:r>
              <a:rPr lang="en-GB" dirty="0"/>
              <a:t>Turns survey data into quantitative measurements for a clear overview of performance</a:t>
            </a:r>
          </a:p>
          <a:p>
            <a:endParaRPr lang="en-GB" dirty="0"/>
          </a:p>
          <a:p>
            <a:pPr marL="285750" indent="-285750">
              <a:buFont typeface="Arial" panose="020B0604020202020204" pitchFamily="34" charset="0"/>
              <a:buChar char="•"/>
            </a:pPr>
            <a:r>
              <a:rPr lang="en-GB" dirty="0"/>
              <a:t>Clear visual output</a:t>
            </a:r>
          </a:p>
          <a:p>
            <a:endParaRPr lang="en-GB" dirty="0"/>
          </a:p>
          <a:p>
            <a:endParaRPr lang="en-GB" dirty="0"/>
          </a:p>
          <a:p>
            <a:endParaRPr lang="en-GB" dirty="0"/>
          </a:p>
          <a:p>
            <a:r>
              <a:rPr lang="en-GB" b="1" dirty="0"/>
              <a:t>Disadvantages</a:t>
            </a:r>
          </a:p>
          <a:p>
            <a:endParaRPr lang="en-GB" b="1" dirty="0"/>
          </a:p>
          <a:p>
            <a:pPr marL="285750" indent="-285750">
              <a:buFont typeface="Arial" panose="020B0604020202020204" pitchFamily="34" charset="0"/>
              <a:buChar char="•"/>
            </a:pPr>
            <a:r>
              <a:rPr lang="en-GB" dirty="0"/>
              <a:t>Cost to implement – access to survey and database for benchmarking owned by Denison Consulting.</a:t>
            </a:r>
          </a:p>
          <a:p>
            <a:endParaRPr lang="en-GB" dirty="0"/>
          </a:p>
          <a:p>
            <a:pPr marL="285750" indent="-285750">
              <a:buFont typeface="Arial" panose="020B0604020202020204" pitchFamily="34" charset="0"/>
              <a:buChar char="•"/>
            </a:pPr>
            <a:r>
              <a:rPr lang="en-GB" dirty="0"/>
              <a:t>Risk of low engagement / response rate</a:t>
            </a:r>
          </a:p>
          <a:p>
            <a:endParaRPr lang="en-GB" dirty="0"/>
          </a:p>
          <a:p>
            <a:pPr marL="285750" indent="-285750">
              <a:buFont typeface="Arial" panose="020B0604020202020204" pitchFamily="34" charset="0"/>
              <a:buChar char="•"/>
            </a:pPr>
            <a:r>
              <a:rPr lang="en-GB" dirty="0"/>
              <a:t>Diagnostic in nature, data is quantitative rather than qualitative </a:t>
            </a:r>
          </a:p>
        </p:txBody>
      </p:sp>
    </p:spTree>
    <p:extLst>
      <p:ext uri="{BB962C8B-B14F-4D97-AF65-F5344CB8AC3E}">
        <p14:creationId xmlns:p14="http://schemas.microsoft.com/office/powerpoint/2010/main" val="22437588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7880" y="1484785"/>
            <a:ext cx="9180512" cy="3846289"/>
          </a:xfrm>
        </p:spPr>
        <p:txBody>
          <a:bodyPr>
            <a:normAutofit/>
          </a:bodyPr>
          <a:lstStyle/>
          <a:p>
            <a:r>
              <a:rPr lang="en-GB" i="1" dirty="0">
                <a:solidFill>
                  <a:schemeClr val="bg1"/>
                </a:solidFill>
              </a:rPr>
              <a:t>McKinsey 7s Framework</a:t>
            </a:r>
            <a:br>
              <a:rPr lang="en-GB" i="1" dirty="0">
                <a:solidFill>
                  <a:schemeClr val="bg1"/>
                </a:solidFill>
              </a:rPr>
            </a:br>
            <a:br>
              <a:rPr lang="en-GB" i="1" dirty="0">
                <a:solidFill>
                  <a:schemeClr val="bg1"/>
                </a:solidFill>
              </a:rPr>
            </a:br>
            <a:r>
              <a:rPr lang="en-GB" sz="3100" i="1" dirty="0">
                <a:solidFill>
                  <a:schemeClr val="bg1"/>
                </a:solidFill>
              </a:rPr>
              <a:t>Rhiannon Akers, December  2023</a:t>
            </a:r>
            <a:endParaRPr lang="en-GB" sz="3100" dirty="0">
              <a:solidFill>
                <a:schemeClr val="bg1"/>
              </a:solidFill>
            </a:endParaRPr>
          </a:p>
        </p:txBody>
      </p:sp>
      <p:sp>
        <p:nvSpPr>
          <p:cNvPr id="4" name="TextBox 3">
            <a:extLst>
              <a:ext uri="{FF2B5EF4-FFF2-40B4-BE49-F238E27FC236}">
                <a16:creationId xmlns:a16="http://schemas.microsoft.com/office/drawing/2014/main" id="{2B79A8B5-2693-4D15-8326-F1A4E4F767B7}"/>
              </a:ext>
            </a:extLst>
          </p:cNvPr>
          <p:cNvSpPr txBox="1"/>
          <p:nvPr/>
        </p:nvSpPr>
        <p:spPr>
          <a:xfrm>
            <a:off x="3381375" y="2700043"/>
            <a:ext cx="7143750" cy="707886"/>
          </a:xfrm>
          <a:prstGeom prst="rect">
            <a:avLst/>
          </a:prstGeom>
          <a:noFill/>
        </p:spPr>
        <p:txBody>
          <a:bodyPr wrap="square">
            <a:spAutoFit/>
          </a:bodyPr>
          <a:lstStyle/>
          <a:p>
            <a:r>
              <a:rPr lang="en-GB" sz="4000" dirty="0"/>
              <a:t>McKinsey 7s Framework</a:t>
            </a:r>
          </a:p>
        </p:txBody>
      </p:sp>
    </p:spTree>
    <p:extLst>
      <p:ext uri="{BB962C8B-B14F-4D97-AF65-F5344CB8AC3E}">
        <p14:creationId xmlns:p14="http://schemas.microsoft.com/office/powerpoint/2010/main" val="3408955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What is it? </a:t>
            </a:r>
            <a:endParaRPr lang="en-US" sz="4400">
              <a:latin typeface="+mj-lt"/>
              <a:ea typeface="+mj-ea"/>
              <a:cs typeface="+mj-cs"/>
            </a:endParaRPr>
          </a:p>
        </p:txBody>
      </p:sp>
      <p:sp>
        <p:nvSpPr>
          <p:cNvPr id="5" name="TextBox 4">
            <a:extLst>
              <a:ext uri="{FF2B5EF4-FFF2-40B4-BE49-F238E27FC236}">
                <a16:creationId xmlns:a16="http://schemas.microsoft.com/office/drawing/2014/main" id="{5287FECA-4811-A3D2-4D0E-0625DD5EBA6A}"/>
              </a:ext>
            </a:extLst>
          </p:cNvPr>
          <p:cNvSpPr txBox="1"/>
          <p:nvPr/>
        </p:nvSpPr>
        <p:spPr>
          <a:xfrm>
            <a:off x="1981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1500"/>
              <a:t>A strategic planning tool to analyse a company’s organisational design and effectiveness</a:t>
            </a:r>
          </a:p>
          <a:p>
            <a:pPr marL="342900" indent="-342900">
              <a:lnSpc>
                <a:spcPct val="90000"/>
              </a:lnSpc>
              <a:spcBef>
                <a:spcPct val="20000"/>
              </a:spcBef>
              <a:buFont typeface="Arial" pitchFamily="34" charset="0"/>
              <a:buChar char="•"/>
            </a:pPr>
            <a:r>
              <a:rPr lang="en-US" sz="1500"/>
              <a:t>Developed in the late 1970’s</a:t>
            </a:r>
          </a:p>
          <a:p>
            <a:pPr marL="342900" indent="-342900">
              <a:lnSpc>
                <a:spcPct val="90000"/>
              </a:lnSpc>
              <a:spcBef>
                <a:spcPct val="20000"/>
              </a:spcBef>
              <a:buFont typeface="Arial" pitchFamily="34" charset="0"/>
              <a:buChar char="•"/>
            </a:pPr>
            <a:r>
              <a:rPr lang="en-US" sz="1500"/>
              <a:t>Provides a recommended framework for implementing a strategic plan of action </a:t>
            </a:r>
          </a:p>
          <a:p>
            <a:pPr marL="342900" indent="-342900">
              <a:lnSpc>
                <a:spcPct val="90000"/>
              </a:lnSpc>
              <a:spcBef>
                <a:spcPct val="20000"/>
              </a:spcBef>
              <a:buFont typeface="Arial" pitchFamily="34" charset="0"/>
              <a:buChar char="•"/>
            </a:pPr>
            <a:endParaRPr lang="en-US" sz="1500"/>
          </a:p>
          <a:p>
            <a:pPr marL="342900" indent="-342900">
              <a:lnSpc>
                <a:spcPct val="90000"/>
              </a:lnSpc>
              <a:spcBef>
                <a:spcPct val="20000"/>
              </a:spcBef>
              <a:buFont typeface="Arial" pitchFamily="34" charset="0"/>
              <a:buChar char="•"/>
            </a:pPr>
            <a:r>
              <a:rPr lang="en-US" sz="1500"/>
              <a:t>“McKinsey’s 7’s Identifies 7 internal elements of an organisation for it to be successful” (MindTools) </a:t>
            </a:r>
          </a:p>
          <a:p>
            <a:pPr marL="342900" indent="-342900">
              <a:lnSpc>
                <a:spcPct val="90000"/>
              </a:lnSpc>
              <a:spcBef>
                <a:spcPct val="20000"/>
              </a:spcBef>
              <a:buFont typeface="Arial" pitchFamily="34" charset="0"/>
              <a:buChar char="•"/>
            </a:pPr>
            <a:endParaRPr lang="en-US" sz="1500"/>
          </a:p>
          <a:p>
            <a:pPr marL="342900" indent="-342900">
              <a:lnSpc>
                <a:spcPct val="90000"/>
              </a:lnSpc>
              <a:spcBef>
                <a:spcPct val="20000"/>
              </a:spcBef>
              <a:buFont typeface="Arial" pitchFamily="34" charset="0"/>
              <a:buChar char="•"/>
            </a:pPr>
            <a:r>
              <a:rPr lang="en-US" sz="1500"/>
              <a:t>According to the McKinsey Model the organisation is a complex ecosystem consisting of 7 interconnected factors… </a:t>
            </a:r>
          </a:p>
        </p:txBody>
      </p:sp>
      <p:pic>
        <p:nvPicPr>
          <p:cNvPr id="7" name="Picture 6">
            <a:extLst>
              <a:ext uri="{FF2B5EF4-FFF2-40B4-BE49-F238E27FC236}">
                <a16:creationId xmlns:a16="http://schemas.microsoft.com/office/drawing/2014/main" id="{A50B0DDE-C437-8CBC-F479-6807258C113E}"/>
              </a:ext>
            </a:extLst>
          </p:cNvPr>
          <p:cNvPicPr>
            <a:picLocks noChangeAspect="1"/>
          </p:cNvPicPr>
          <p:nvPr/>
        </p:nvPicPr>
        <p:blipFill>
          <a:blip r:embed="rId3"/>
          <a:stretch>
            <a:fillRect/>
          </a:stretch>
        </p:blipFill>
        <p:spPr>
          <a:xfrm>
            <a:off x="6172200" y="1839307"/>
            <a:ext cx="4038600" cy="3510828"/>
          </a:xfrm>
          <a:prstGeom prst="rect">
            <a:avLst/>
          </a:prstGeom>
          <a:noFill/>
        </p:spPr>
      </p:pic>
    </p:spTree>
    <p:extLst>
      <p:ext uri="{BB962C8B-B14F-4D97-AF65-F5344CB8AC3E}">
        <p14:creationId xmlns:p14="http://schemas.microsoft.com/office/powerpoint/2010/main" val="4164002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62853" y="803810"/>
            <a:ext cx="61030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When to use?</a:t>
            </a:r>
            <a:endParaRPr lang="en-US" sz="3200" dirty="0"/>
          </a:p>
        </p:txBody>
      </p:sp>
      <p:sp>
        <p:nvSpPr>
          <p:cNvPr id="5" name="TextBox 4">
            <a:extLst>
              <a:ext uri="{FF2B5EF4-FFF2-40B4-BE49-F238E27FC236}">
                <a16:creationId xmlns:a16="http://schemas.microsoft.com/office/drawing/2014/main" id="{5287FECA-4811-A3D2-4D0E-0625DD5EBA6A}"/>
              </a:ext>
            </a:extLst>
          </p:cNvPr>
          <p:cNvSpPr txBox="1"/>
          <p:nvPr/>
        </p:nvSpPr>
        <p:spPr>
          <a:xfrm>
            <a:off x="2481944" y="1550521"/>
            <a:ext cx="7069125" cy="2308324"/>
          </a:xfrm>
          <a:prstGeom prst="rect">
            <a:avLst/>
          </a:prstGeom>
          <a:noFill/>
        </p:spPr>
        <p:txBody>
          <a:bodyPr wrap="square">
            <a:spAutoFit/>
          </a:bodyPr>
          <a:lstStyle/>
          <a:p>
            <a:r>
              <a:rPr lang="en-GB" dirty="0"/>
              <a:t>The framework can be used to examine the likely effects of future changes in the organisation or to align departments.</a:t>
            </a:r>
          </a:p>
          <a:p>
            <a:endParaRPr lang="en-GB" dirty="0"/>
          </a:p>
          <a:p>
            <a:r>
              <a:rPr lang="en-GB" dirty="0"/>
              <a:t>It can be used in a wide variety of situations to examine how various parts of the organisation can work together.</a:t>
            </a:r>
          </a:p>
          <a:p>
            <a:endParaRPr lang="en-GB" dirty="0"/>
          </a:p>
          <a:p>
            <a:r>
              <a:rPr lang="en-GB" dirty="0"/>
              <a:t>The model is used to show how all 7 areas are interconnected and how change in one area requires change across all areas</a:t>
            </a:r>
          </a:p>
        </p:txBody>
      </p:sp>
      <p:sp>
        <p:nvSpPr>
          <p:cNvPr id="4" name="TextBox 3">
            <a:extLst>
              <a:ext uri="{FF2B5EF4-FFF2-40B4-BE49-F238E27FC236}">
                <a16:creationId xmlns:a16="http://schemas.microsoft.com/office/drawing/2014/main" id="{097FFA38-2B7C-903B-9FEC-0EE1E2E3FFF5}"/>
              </a:ext>
            </a:extLst>
          </p:cNvPr>
          <p:cNvSpPr txBox="1"/>
          <p:nvPr/>
        </p:nvSpPr>
        <p:spPr>
          <a:xfrm>
            <a:off x="3387635" y="3984040"/>
            <a:ext cx="5416731" cy="1631216"/>
          </a:xfrm>
          <a:prstGeom prst="rect">
            <a:avLst/>
          </a:prstGeom>
          <a:noFill/>
        </p:spPr>
        <p:txBody>
          <a:bodyPr wrap="square">
            <a:spAutoFit/>
          </a:bodyPr>
          <a:lstStyle/>
          <a:p>
            <a:pPr marL="342900" indent="-342900">
              <a:buFont typeface="Arial" panose="020B0604020202020204" pitchFamily="34" charset="0"/>
              <a:buChar char="•"/>
              <a:defRPr/>
            </a:pPr>
            <a:r>
              <a:rPr lang="en-GB" sz="2000" dirty="0">
                <a:solidFill>
                  <a:srgbClr val="222222"/>
                </a:solidFill>
                <a:latin typeface="-apple-system"/>
              </a:rPr>
              <a:t>To facilitate organizational change.</a:t>
            </a:r>
          </a:p>
          <a:p>
            <a:pPr marL="342900" indent="-342900">
              <a:buFont typeface="Arial" panose="020B0604020202020204" pitchFamily="34" charset="0"/>
              <a:buChar char="•"/>
              <a:defRPr/>
            </a:pPr>
            <a:r>
              <a:rPr lang="en-GB" sz="2000" dirty="0">
                <a:solidFill>
                  <a:srgbClr val="222222"/>
                </a:solidFill>
                <a:latin typeface="-apple-system"/>
              </a:rPr>
              <a:t>To help implement new strategy.</a:t>
            </a:r>
          </a:p>
          <a:p>
            <a:pPr marL="342900" indent="-342900">
              <a:buFont typeface="Arial" panose="020B0604020202020204" pitchFamily="34" charset="0"/>
              <a:buChar char="•"/>
              <a:defRPr/>
            </a:pPr>
            <a:r>
              <a:rPr lang="en-GB" sz="2000" dirty="0">
                <a:solidFill>
                  <a:srgbClr val="222222"/>
                </a:solidFill>
                <a:latin typeface="-apple-system"/>
              </a:rPr>
              <a:t>To identify how each area may change in a future.</a:t>
            </a:r>
          </a:p>
          <a:p>
            <a:pPr marL="342900" indent="-342900">
              <a:buFont typeface="Arial" panose="020B0604020202020204" pitchFamily="34" charset="0"/>
              <a:buChar char="•"/>
              <a:defRPr/>
            </a:pPr>
            <a:r>
              <a:rPr lang="en-GB" sz="2000" dirty="0">
                <a:solidFill>
                  <a:srgbClr val="222222"/>
                </a:solidFill>
                <a:latin typeface="-apple-system"/>
              </a:rPr>
              <a:t>To facilitate the merger of organizations</a:t>
            </a:r>
            <a:r>
              <a:rPr lang="en-GB" dirty="0">
                <a:solidFill>
                  <a:srgbClr val="222222"/>
                </a:solidFill>
                <a:latin typeface="-apple-system"/>
              </a:rPr>
              <a:t>.</a:t>
            </a:r>
          </a:p>
        </p:txBody>
      </p:sp>
    </p:spTree>
    <p:extLst>
      <p:ext uri="{BB962C8B-B14F-4D97-AF65-F5344CB8AC3E}">
        <p14:creationId xmlns:p14="http://schemas.microsoft.com/office/powerpoint/2010/main" val="2658803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The Factors</a:t>
            </a:r>
            <a:endParaRPr lang="en-US" sz="4400">
              <a:latin typeface="+mj-lt"/>
              <a:ea typeface="+mj-ea"/>
              <a:cs typeface="+mj-cs"/>
            </a:endParaRPr>
          </a:p>
        </p:txBody>
      </p:sp>
      <p:sp>
        <p:nvSpPr>
          <p:cNvPr id="5" name="TextBox 4">
            <a:extLst>
              <a:ext uri="{FF2B5EF4-FFF2-40B4-BE49-F238E27FC236}">
                <a16:creationId xmlns:a16="http://schemas.microsoft.com/office/drawing/2014/main" id="{5287FECA-4811-A3D2-4D0E-0625DD5EBA6A}"/>
              </a:ext>
            </a:extLst>
          </p:cNvPr>
          <p:cNvSpPr txBox="1"/>
          <p:nvPr/>
        </p:nvSpPr>
        <p:spPr>
          <a:xfrm>
            <a:off x="1981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000"/>
              <a:t>Split into soft and hard factors</a:t>
            </a:r>
          </a:p>
          <a:p>
            <a:pPr marL="342900" indent="-342900">
              <a:lnSpc>
                <a:spcPct val="90000"/>
              </a:lnSpc>
              <a:spcBef>
                <a:spcPct val="20000"/>
              </a:spcBef>
              <a:buFont typeface="Arial" pitchFamily="34" charset="0"/>
              <a:buChar char="•"/>
            </a:pPr>
            <a:r>
              <a:rPr lang="en-US" sz="2000"/>
              <a:t>Hard elements are easier to identify and manage and can be influenced by management </a:t>
            </a:r>
          </a:p>
          <a:p>
            <a:pPr marL="342900" indent="-342900">
              <a:lnSpc>
                <a:spcPct val="90000"/>
              </a:lnSpc>
              <a:spcBef>
                <a:spcPct val="20000"/>
              </a:spcBef>
              <a:buFont typeface="Arial" pitchFamily="34" charset="0"/>
              <a:buChar char="•"/>
            </a:pPr>
            <a:r>
              <a:rPr lang="en-US" sz="2000"/>
              <a:t>Soft areas while harder to manager are the foundation of the organisation and are more likely to create a sustained competitive advantage. These elements are more intangible and are influenced by corporate culture </a:t>
            </a:r>
          </a:p>
        </p:txBody>
      </p:sp>
      <p:pic>
        <p:nvPicPr>
          <p:cNvPr id="3" name="Picture 2" descr="The image shows McKinsey 7s model, where 7 organization elements are interconnected with each other.">
            <a:extLst>
              <a:ext uri="{FF2B5EF4-FFF2-40B4-BE49-F238E27FC236}">
                <a16:creationId xmlns:a16="http://schemas.microsoft.com/office/drawing/2014/main" id="{834C758C-A99F-0637-2137-833BDACD7C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2200" y="2090905"/>
            <a:ext cx="4038600" cy="3007633"/>
          </a:xfrm>
          <a:prstGeom prst="rect">
            <a:avLst/>
          </a:prstGeom>
          <a:solidFill>
            <a:srgbClr val="FFFFFF"/>
          </a:solidFill>
        </p:spPr>
      </p:pic>
    </p:spTree>
    <p:extLst>
      <p:ext uri="{BB962C8B-B14F-4D97-AF65-F5344CB8AC3E}">
        <p14:creationId xmlns:p14="http://schemas.microsoft.com/office/powerpoint/2010/main" val="9818595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62853" y="803810"/>
            <a:ext cx="61030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The Hard S’s</a:t>
            </a:r>
            <a:endParaRPr lang="en-US" sz="3200" dirty="0"/>
          </a:p>
        </p:txBody>
      </p:sp>
      <p:pic>
        <p:nvPicPr>
          <p:cNvPr id="6" name="Picture 5">
            <a:extLst>
              <a:ext uri="{FF2B5EF4-FFF2-40B4-BE49-F238E27FC236}">
                <a16:creationId xmlns:a16="http://schemas.microsoft.com/office/drawing/2014/main" id="{23DEA65A-FA18-723F-F287-59AAE735EBF2}"/>
              </a:ext>
            </a:extLst>
          </p:cNvPr>
          <p:cNvPicPr>
            <a:picLocks noChangeAspect="1"/>
          </p:cNvPicPr>
          <p:nvPr/>
        </p:nvPicPr>
        <p:blipFill>
          <a:blip r:embed="rId3"/>
          <a:stretch>
            <a:fillRect/>
          </a:stretch>
        </p:blipFill>
        <p:spPr>
          <a:xfrm>
            <a:off x="1524000" y="2007433"/>
            <a:ext cx="9144000" cy="2843134"/>
          </a:xfrm>
          <a:prstGeom prst="rect">
            <a:avLst/>
          </a:prstGeom>
        </p:spPr>
      </p:pic>
    </p:spTree>
    <p:extLst>
      <p:ext uri="{BB962C8B-B14F-4D97-AF65-F5344CB8AC3E}">
        <p14:creationId xmlns:p14="http://schemas.microsoft.com/office/powerpoint/2010/main" val="7657210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62853" y="803810"/>
            <a:ext cx="61030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The Soft S’s</a:t>
            </a:r>
            <a:endParaRPr lang="en-US" sz="3200" dirty="0"/>
          </a:p>
        </p:txBody>
      </p:sp>
      <p:pic>
        <p:nvPicPr>
          <p:cNvPr id="4" name="Picture 3">
            <a:extLst>
              <a:ext uri="{FF2B5EF4-FFF2-40B4-BE49-F238E27FC236}">
                <a16:creationId xmlns:a16="http://schemas.microsoft.com/office/drawing/2014/main" id="{961E43F0-2892-CF5B-7258-965E98C104EF}"/>
              </a:ext>
            </a:extLst>
          </p:cNvPr>
          <p:cNvPicPr>
            <a:picLocks noChangeAspect="1"/>
          </p:cNvPicPr>
          <p:nvPr/>
        </p:nvPicPr>
        <p:blipFill>
          <a:blip r:embed="rId3"/>
          <a:stretch>
            <a:fillRect/>
          </a:stretch>
        </p:blipFill>
        <p:spPr>
          <a:xfrm>
            <a:off x="1524000" y="2194162"/>
            <a:ext cx="9144000" cy="2469677"/>
          </a:xfrm>
          <a:prstGeom prst="rect">
            <a:avLst/>
          </a:prstGeom>
        </p:spPr>
      </p:pic>
    </p:spTree>
    <p:extLst>
      <p:ext uri="{BB962C8B-B14F-4D97-AF65-F5344CB8AC3E}">
        <p14:creationId xmlns:p14="http://schemas.microsoft.com/office/powerpoint/2010/main" val="31157374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62853" y="803810"/>
            <a:ext cx="61030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How to use?</a:t>
            </a:r>
            <a:endParaRPr lang="en-US" sz="3200" dirty="0"/>
          </a:p>
        </p:txBody>
      </p:sp>
      <p:sp>
        <p:nvSpPr>
          <p:cNvPr id="6" name="TextBox 5">
            <a:extLst>
              <a:ext uri="{FF2B5EF4-FFF2-40B4-BE49-F238E27FC236}">
                <a16:creationId xmlns:a16="http://schemas.microsoft.com/office/drawing/2014/main" id="{731D1019-2C07-968D-26E3-2CD31A0EE099}"/>
              </a:ext>
            </a:extLst>
          </p:cNvPr>
          <p:cNvSpPr txBox="1"/>
          <p:nvPr/>
        </p:nvSpPr>
        <p:spPr>
          <a:xfrm>
            <a:off x="3056709" y="1684833"/>
            <a:ext cx="5273040" cy="2246769"/>
          </a:xfrm>
          <a:prstGeom prst="rect">
            <a:avLst/>
          </a:prstGeom>
          <a:noFill/>
        </p:spPr>
        <p:txBody>
          <a:bodyPr wrap="square">
            <a:spAutoFit/>
          </a:bodyPr>
          <a:lstStyle/>
          <a:p>
            <a:pPr marL="514350" indent="-514350">
              <a:buFont typeface="+mj-lt"/>
              <a:buAutoNum type="arabicPeriod"/>
            </a:pPr>
            <a:r>
              <a:rPr lang="en-GB" sz="2000" dirty="0"/>
              <a:t>Identify the areas that are not effectively aligned</a:t>
            </a:r>
          </a:p>
          <a:p>
            <a:pPr marL="514350" indent="-514350">
              <a:buFont typeface="+mj-lt"/>
              <a:buAutoNum type="arabicPeriod"/>
            </a:pPr>
            <a:r>
              <a:rPr lang="en-GB" sz="2000" dirty="0"/>
              <a:t>Determine the optimal organisation design </a:t>
            </a:r>
          </a:p>
          <a:p>
            <a:pPr marL="514350" indent="-514350">
              <a:buFont typeface="+mj-lt"/>
              <a:buAutoNum type="arabicPeriod"/>
            </a:pPr>
            <a:r>
              <a:rPr lang="en-GB" sz="2000" dirty="0"/>
              <a:t>Decide where and what changes should be made</a:t>
            </a:r>
          </a:p>
          <a:p>
            <a:pPr marL="514350" indent="-514350">
              <a:buFont typeface="+mj-lt"/>
              <a:buAutoNum type="arabicPeriod"/>
            </a:pPr>
            <a:r>
              <a:rPr lang="en-GB" sz="2000" dirty="0"/>
              <a:t>Make the necessary changes </a:t>
            </a:r>
          </a:p>
          <a:p>
            <a:pPr marL="514350" indent="-514350">
              <a:buFont typeface="+mj-lt"/>
              <a:buAutoNum type="arabicPeriod"/>
            </a:pPr>
            <a:r>
              <a:rPr lang="en-GB" sz="2000" dirty="0"/>
              <a:t>Continuously review the 7’s</a:t>
            </a:r>
          </a:p>
        </p:txBody>
      </p:sp>
    </p:spTree>
    <p:extLst>
      <p:ext uri="{BB962C8B-B14F-4D97-AF65-F5344CB8AC3E}">
        <p14:creationId xmlns:p14="http://schemas.microsoft.com/office/powerpoint/2010/main" val="22991490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62853" y="803810"/>
            <a:ext cx="61030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Case Study</a:t>
            </a:r>
            <a:endParaRPr lang="en-US" sz="3200" dirty="0"/>
          </a:p>
        </p:txBody>
      </p:sp>
      <p:sp>
        <p:nvSpPr>
          <p:cNvPr id="6" name="TextBox 5">
            <a:extLst>
              <a:ext uri="{FF2B5EF4-FFF2-40B4-BE49-F238E27FC236}">
                <a16:creationId xmlns:a16="http://schemas.microsoft.com/office/drawing/2014/main" id="{2344C514-0CC5-270C-3AAB-94F9BD743EDD}"/>
              </a:ext>
            </a:extLst>
          </p:cNvPr>
          <p:cNvSpPr txBox="1"/>
          <p:nvPr/>
        </p:nvSpPr>
        <p:spPr>
          <a:xfrm>
            <a:off x="1881053" y="1582341"/>
            <a:ext cx="5373188" cy="3785652"/>
          </a:xfrm>
          <a:prstGeom prst="rect">
            <a:avLst/>
          </a:prstGeom>
          <a:noFill/>
        </p:spPr>
        <p:txBody>
          <a:bodyPr wrap="square">
            <a:spAutoFit/>
          </a:bodyPr>
          <a:lstStyle/>
          <a:p>
            <a:r>
              <a:rPr lang="en-GB" sz="1600" dirty="0"/>
              <a:t>In 2013 Microsoft acquired Nokia. </a:t>
            </a:r>
          </a:p>
          <a:p>
            <a:r>
              <a:rPr lang="en-GB" sz="1600" dirty="0"/>
              <a:t>Nokia had a top-down structure and management were disconnected from the sectors of their business, specifically the technology department </a:t>
            </a:r>
          </a:p>
          <a:p>
            <a:r>
              <a:rPr lang="en-GB" sz="1600" dirty="0"/>
              <a:t>To adapt to the new technological environment and compete with Apple, a powerful tech company, Nokia should have taken steps to change its structure from top-down hierarchical to decentralized and agile.</a:t>
            </a:r>
          </a:p>
          <a:p>
            <a:r>
              <a:rPr lang="en-GB" sz="1600" dirty="0"/>
              <a:t>Nokia suffered from organizational fear, status (We are no 1) and in-house politics.</a:t>
            </a:r>
          </a:p>
          <a:p>
            <a:r>
              <a:rPr lang="en-GB" sz="1600" dirty="0"/>
              <a:t>They didn’t allow the tech talent in the company to contribute with valuable insights to important decisions. They also experienced staff and their skills/experiences. </a:t>
            </a:r>
          </a:p>
          <a:p>
            <a:r>
              <a:rPr lang="en-GB" sz="1600" dirty="0"/>
              <a:t>The company chose the wrong strategy which ultimately lead to its demise.</a:t>
            </a:r>
          </a:p>
        </p:txBody>
      </p:sp>
      <p:sp>
        <p:nvSpPr>
          <p:cNvPr id="7" name="Rectangle 6">
            <a:extLst>
              <a:ext uri="{FF2B5EF4-FFF2-40B4-BE49-F238E27FC236}">
                <a16:creationId xmlns:a16="http://schemas.microsoft.com/office/drawing/2014/main" id="{CA853F0E-7B8C-EBD7-7165-13C3B0DA9DD1}"/>
              </a:ext>
            </a:extLst>
          </p:cNvPr>
          <p:cNvSpPr/>
          <p:nvPr/>
        </p:nvSpPr>
        <p:spPr>
          <a:xfrm>
            <a:off x="7728857" y="1463312"/>
            <a:ext cx="2590800" cy="3600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dirty="0">
                <a:solidFill>
                  <a:prstClr val="white"/>
                </a:solidFill>
                <a:latin typeface="Calibri" panose="020F0502020204030204"/>
              </a:rPr>
              <a:t>So what?...</a:t>
            </a:r>
          </a:p>
          <a:p>
            <a:pPr algn="ctr">
              <a:defRPr/>
            </a:pPr>
            <a:r>
              <a:rPr lang="en-GB" dirty="0">
                <a:solidFill>
                  <a:prstClr val="white"/>
                </a:solidFill>
                <a:latin typeface="Calibri" panose="020F0502020204030204"/>
              </a:rPr>
              <a:t>At it’s peak Nokia were manufacturing 40% of the world’s mobiles with skilled and innovated culture, however the company’s leadership lacked the vision necessary to drive change. Of the 7’s Nokia failed to align their Structure, Style, Skills, Staff and Strategy.</a:t>
            </a:r>
          </a:p>
        </p:txBody>
      </p:sp>
    </p:spTree>
    <p:extLst>
      <p:ext uri="{BB962C8B-B14F-4D97-AF65-F5344CB8AC3E}">
        <p14:creationId xmlns:p14="http://schemas.microsoft.com/office/powerpoint/2010/main" val="25211160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62853" y="803810"/>
            <a:ext cx="61030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Critical Analysis</a:t>
            </a:r>
            <a:endParaRPr lang="en-US" sz="3200" dirty="0"/>
          </a:p>
        </p:txBody>
      </p:sp>
      <p:sp>
        <p:nvSpPr>
          <p:cNvPr id="4" name="TextBox 3">
            <a:extLst>
              <a:ext uri="{FF2B5EF4-FFF2-40B4-BE49-F238E27FC236}">
                <a16:creationId xmlns:a16="http://schemas.microsoft.com/office/drawing/2014/main" id="{492F405C-4A0D-227E-D31F-A0A3BB35CD91}"/>
              </a:ext>
            </a:extLst>
          </p:cNvPr>
          <p:cNvSpPr txBox="1"/>
          <p:nvPr/>
        </p:nvSpPr>
        <p:spPr>
          <a:xfrm>
            <a:off x="3004458" y="1515292"/>
            <a:ext cx="5377543" cy="3416320"/>
          </a:xfrm>
          <a:prstGeom prst="rect">
            <a:avLst/>
          </a:prstGeom>
          <a:noFill/>
        </p:spPr>
        <p:txBody>
          <a:bodyPr wrap="square">
            <a:spAutoFit/>
          </a:bodyPr>
          <a:lstStyle/>
          <a:p>
            <a:pPr>
              <a:buFontTx/>
              <a:buChar char="-"/>
            </a:pPr>
            <a:r>
              <a:rPr lang="en-GB" sz="2400" dirty="0"/>
              <a:t> Ignores the importance of the external environment </a:t>
            </a:r>
          </a:p>
          <a:p>
            <a:pPr>
              <a:buFontTx/>
              <a:buChar char="-"/>
            </a:pPr>
            <a:r>
              <a:rPr lang="en-GB" sz="2400" dirty="0"/>
              <a:t> Lacks empirical evidence </a:t>
            </a:r>
          </a:p>
          <a:p>
            <a:pPr>
              <a:buFontTx/>
              <a:buChar char="-"/>
            </a:pPr>
            <a:r>
              <a:rPr lang="en-GB" sz="2400" dirty="0"/>
              <a:t> Considered to be static </a:t>
            </a:r>
          </a:p>
          <a:p>
            <a:r>
              <a:rPr lang="en-GB" sz="2400" dirty="0"/>
              <a:t>+ Can be used to improve organisational performance </a:t>
            </a:r>
          </a:p>
          <a:p>
            <a:r>
              <a:rPr lang="en-GB" sz="2400" dirty="0"/>
              <a:t>+ Effective at evaluating future internal changes</a:t>
            </a:r>
          </a:p>
          <a:p>
            <a:r>
              <a:rPr lang="en-GB" sz="2400" dirty="0"/>
              <a:t>+ Simple to use and understand </a:t>
            </a:r>
          </a:p>
        </p:txBody>
      </p:sp>
    </p:spTree>
    <p:extLst>
      <p:ext uri="{BB962C8B-B14F-4D97-AF65-F5344CB8AC3E}">
        <p14:creationId xmlns:p14="http://schemas.microsoft.com/office/powerpoint/2010/main" val="3478435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2126</Words>
  <Application>Microsoft Office PowerPoint</Application>
  <PresentationFormat>Widescreen</PresentationFormat>
  <Paragraphs>178</Paragraphs>
  <Slides>34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-apple-system</vt:lpstr>
      <vt:lpstr>Arial</vt:lpstr>
      <vt:lpstr>Calibri</vt:lpstr>
      <vt:lpstr>Calibri Light</vt:lpstr>
      <vt:lpstr>Libre Franklin</vt:lpstr>
      <vt:lpstr>Office Theme</vt:lpstr>
      <vt:lpstr>Hofstede’s Dimension of Culture</vt:lpstr>
      <vt:lpstr>What is Hostede’s Dimension of Culture?</vt:lpstr>
      <vt:lpstr>Mindtools.com</vt:lpstr>
      <vt:lpstr>Mindtools.com</vt:lpstr>
      <vt:lpstr>PowerPoint Presentation</vt:lpstr>
      <vt:lpstr>Power Distance Index (high versus low)</vt:lpstr>
      <vt:lpstr> Individualism Versus Collectivism (IDV) </vt:lpstr>
      <vt:lpstr>Masculinity Versus Femininity (MAS) </vt:lpstr>
      <vt:lpstr> Uncertainty Avoidance Index (UAI) </vt:lpstr>
      <vt:lpstr>Long- Versus Short-Term Orientation </vt:lpstr>
      <vt:lpstr> Indulgence Versus Restraint (IVR) </vt:lpstr>
      <vt:lpstr>When would you use it?</vt:lpstr>
      <vt:lpstr>How would you apply it?</vt:lpstr>
      <vt:lpstr>PowerPoint Presentation</vt:lpstr>
      <vt:lpstr>Advantages</vt:lpstr>
      <vt:lpstr>Disadvantages</vt:lpstr>
      <vt:lpstr>CHARLES HANDY’S DIMENENSIONS OF CULTURE</vt:lpstr>
      <vt:lpstr>WHAT IS IT?</vt:lpstr>
      <vt:lpstr>WHEN TO USE IT.</vt:lpstr>
      <vt:lpstr>ADVANTAGES AND DISADVANTAGES</vt:lpstr>
      <vt:lpstr>PowerPoint Presentation</vt:lpstr>
      <vt:lpstr>PowerPoint Presentation</vt:lpstr>
      <vt:lpstr>PowerPoint Presentation</vt:lpstr>
      <vt:lpstr>PowerPoint Presentation</vt:lpstr>
      <vt:lpstr>PowerPoint Presentation</vt:lpstr>
      <vt:lpstr>McKinsey 7s Framework  Rhiannon Akers, December  2023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SBU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Hofstede’s Dimension of Culture</dc:title>
  <dc:creator>Natalie Mills (Swansea Bay UHB - Workforce and OD)</dc:creator>
  <cp:lastModifiedBy>Rhiannon Akers</cp:lastModifiedBy>
  <cp:revision>2</cp:revision>
  <dcterms:created xsi:type="dcterms:W3CDTF">2023-12-13T15:38:51Z</dcterms:created>
  <dcterms:modified xsi:type="dcterms:W3CDTF">2023-12-14T11:37:24Z</dcterms:modified>
</cp:coreProperties>
</file>