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7"/>
  </p:notesMasterIdLst>
  <p:handoutMasterIdLst>
    <p:handoutMasterId r:id="rId38"/>
  </p:handoutMasterIdLst>
  <p:sldIdLst>
    <p:sldId id="277" r:id="rId2"/>
    <p:sldId id="331" r:id="rId3"/>
    <p:sldId id="332" r:id="rId4"/>
    <p:sldId id="333" r:id="rId5"/>
    <p:sldId id="334" r:id="rId6"/>
    <p:sldId id="335" r:id="rId7"/>
    <p:sldId id="336" r:id="rId8"/>
    <p:sldId id="339" r:id="rId9"/>
    <p:sldId id="337" r:id="rId10"/>
    <p:sldId id="338" r:id="rId11"/>
    <p:sldId id="340" r:id="rId12"/>
    <p:sldId id="341" r:id="rId13"/>
    <p:sldId id="342" r:id="rId14"/>
    <p:sldId id="343" r:id="rId15"/>
    <p:sldId id="344" r:id="rId16"/>
    <p:sldId id="364" r:id="rId17"/>
    <p:sldId id="345" r:id="rId18"/>
    <p:sldId id="346" r:id="rId19"/>
    <p:sldId id="347" r:id="rId20"/>
    <p:sldId id="348" r:id="rId21"/>
    <p:sldId id="349" r:id="rId22"/>
    <p:sldId id="350" r:id="rId23"/>
    <p:sldId id="361" r:id="rId24"/>
    <p:sldId id="351" r:id="rId25"/>
    <p:sldId id="352" r:id="rId26"/>
    <p:sldId id="353" r:id="rId27"/>
    <p:sldId id="354" r:id="rId28"/>
    <p:sldId id="355" r:id="rId29"/>
    <p:sldId id="356" r:id="rId30"/>
    <p:sldId id="357" r:id="rId31"/>
    <p:sldId id="358" r:id="rId32"/>
    <p:sldId id="359" r:id="rId33"/>
    <p:sldId id="360" r:id="rId34"/>
    <p:sldId id="363" r:id="rId35"/>
    <p:sldId id="362" r:id="rId3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varScale="1">
        <p:scale>
          <a:sx n="115" d="100"/>
          <a:sy n="115" d="100"/>
        </p:scale>
        <p:origin x="135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CB4670-2F01-46F6-B284-B94FC432A9C9}"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BC7D26A4-27B4-4F48-9751-42DC4841CF0B}">
      <dgm:prSet phldrT="[Text]"/>
      <dgm:spPr/>
      <dgm:t>
        <a:bodyPr/>
        <a:lstStyle/>
        <a:p>
          <a:endParaRPr lang="en-GB" dirty="0"/>
        </a:p>
      </dgm:t>
    </dgm:pt>
    <dgm:pt modelId="{D7569688-CB99-4BE0-83D2-E0534EB75073}" type="parTrans" cxnId="{07982E12-FBBD-4823-B61D-EA263EE7ED56}">
      <dgm:prSet/>
      <dgm:spPr/>
      <dgm:t>
        <a:bodyPr/>
        <a:lstStyle/>
        <a:p>
          <a:endParaRPr lang="en-GB"/>
        </a:p>
      </dgm:t>
    </dgm:pt>
    <dgm:pt modelId="{A16EE3D3-5C82-45D2-A2EF-E9D24E126CEB}" type="sibTrans" cxnId="{07982E12-FBBD-4823-B61D-EA263EE7ED56}">
      <dgm:prSet/>
      <dgm:spPr/>
      <dgm:t>
        <a:bodyPr/>
        <a:lstStyle/>
        <a:p>
          <a:endParaRPr lang="en-GB"/>
        </a:p>
      </dgm:t>
    </dgm:pt>
    <dgm:pt modelId="{9BF4A146-0A56-406D-BFB1-25B101E92B27}">
      <dgm:prSet phldrT="[Text]"/>
      <dgm:spPr/>
      <dgm:t>
        <a:bodyPr/>
        <a:lstStyle/>
        <a:p>
          <a:r>
            <a:rPr lang="en-GB" dirty="0"/>
            <a:t>Problem Identification</a:t>
          </a:r>
        </a:p>
      </dgm:t>
    </dgm:pt>
    <dgm:pt modelId="{C087876F-873E-48ED-90CD-1390D8F4A6C3}" type="parTrans" cxnId="{AB37AAC6-023F-45D0-A9AF-3B337FAB9D98}">
      <dgm:prSet/>
      <dgm:spPr/>
      <dgm:t>
        <a:bodyPr/>
        <a:lstStyle/>
        <a:p>
          <a:endParaRPr lang="en-GB"/>
        </a:p>
      </dgm:t>
    </dgm:pt>
    <dgm:pt modelId="{2813F95A-756D-4CBE-9972-39E1896EB9AE}" type="sibTrans" cxnId="{AB37AAC6-023F-45D0-A9AF-3B337FAB9D98}">
      <dgm:prSet/>
      <dgm:spPr/>
      <dgm:t>
        <a:bodyPr/>
        <a:lstStyle/>
        <a:p>
          <a:endParaRPr lang="en-GB"/>
        </a:p>
      </dgm:t>
    </dgm:pt>
    <dgm:pt modelId="{B0EA5390-7D5C-4404-9D58-71BAD386A8E7}">
      <dgm:prSet phldrT="[Text]"/>
      <dgm:spPr/>
      <dgm:t>
        <a:bodyPr/>
        <a:lstStyle/>
        <a:p>
          <a:endParaRPr lang="en-GB" dirty="0"/>
        </a:p>
      </dgm:t>
    </dgm:pt>
    <dgm:pt modelId="{F5C35E99-3994-4BC0-B1BE-C6EA2F3DDBBC}" type="parTrans" cxnId="{E55044DD-FEDC-4B09-B25A-A88F3BA6D5A3}">
      <dgm:prSet/>
      <dgm:spPr/>
      <dgm:t>
        <a:bodyPr/>
        <a:lstStyle/>
        <a:p>
          <a:endParaRPr lang="en-GB"/>
        </a:p>
      </dgm:t>
    </dgm:pt>
    <dgm:pt modelId="{76828F87-61D3-413E-BB97-C96A3F3CB334}" type="sibTrans" cxnId="{E55044DD-FEDC-4B09-B25A-A88F3BA6D5A3}">
      <dgm:prSet/>
      <dgm:spPr/>
      <dgm:t>
        <a:bodyPr/>
        <a:lstStyle/>
        <a:p>
          <a:endParaRPr lang="en-GB"/>
        </a:p>
      </dgm:t>
    </dgm:pt>
    <dgm:pt modelId="{2B2E94FD-D34B-494E-A8B9-2D26029F2746}">
      <dgm:prSet/>
      <dgm:spPr/>
      <dgm:t>
        <a:bodyPr/>
        <a:lstStyle/>
        <a:p>
          <a:r>
            <a:rPr lang="en-GB" dirty="0"/>
            <a:t>Implementation </a:t>
          </a:r>
        </a:p>
      </dgm:t>
    </dgm:pt>
    <dgm:pt modelId="{B4619F87-166E-4953-9A3F-88E023B8221B}" type="parTrans" cxnId="{09CAA32A-E92C-4A98-937B-B4922F85B41A}">
      <dgm:prSet/>
      <dgm:spPr/>
      <dgm:t>
        <a:bodyPr/>
        <a:lstStyle/>
        <a:p>
          <a:endParaRPr lang="en-GB"/>
        </a:p>
      </dgm:t>
    </dgm:pt>
    <dgm:pt modelId="{EBDBC62B-E0C7-4A0E-84CA-C4BC80D02FAB}" type="sibTrans" cxnId="{09CAA32A-E92C-4A98-937B-B4922F85B41A}">
      <dgm:prSet/>
      <dgm:spPr/>
      <dgm:t>
        <a:bodyPr/>
        <a:lstStyle/>
        <a:p>
          <a:endParaRPr lang="en-GB"/>
        </a:p>
      </dgm:t>
    </dgm:pt>
    <dgm:pt modelId="{7AEEF965-1DC6-4B07-8D66-775FDB2567C9}">
      <dgm:prSet phldrT="[Text]"/>
      <dgm:spPr/>
      <dgm:t>
        <a:bodyPr/>
        <a:lstStyle/>
        <a:p>
          <a:r>
            <a:rPr lang="en-GB" dirty="0"/>
            <a:t>Alternative generation and evaluation </a:t>
          </a:r>
        </a:p>
      </dgm:t>
    </dgm:pt>
    <dgm:pt modelId="{4498C584-AE7B-410E-913B-132B0E7EF633}" type="parTrans" cxnId="{F8BAD545-5CC0-4B82-BA9B-6C757A9E3F2A}">
      <dgm:prSet/>
      <dgm:spPr/>
      <dgm:t>
        <a:bodyPr/>
        <a:lstStyle/>
        <a:p>
          <a:endParaRPr lang="en-GB"/>
        </a:p>
      </dgm:t>
    </dgm:pt>
    <dgm:pt modelId="{234946AE-C7E6-4BE2-8D3F-4E7CF99DDB3E}" type="sibTrans" cxnId="{F8BAD545-5CC0-4B82-BA9B-6C757A9E3F2A}">
      <dgm:prSet/>
      <dgm:spPr/>
      <dgm:t>
        <a:bodyPr/>
        <a:lstStyle/>
        <a:p>
          <a:endParaRPr lang="en-GB"/>
        </a:p>
      </dgm:t>
    </dgm:pt>
    <dgm:pt modelId="{07FC7CBA-FADC-4BC2-A11D-DBB79FC3B740}">
      <dgm:prSet phldrT="[Text]"/>
      <dgm:spPr/>
      <dgm:t>
        <a:bodyPr/>
        <a:lstStyle/>
        <a:p>
          <a:r>
            <a:rPr lang="en-GB" dirty="0"/>
            <a:t>Criteria definition </a:t>
          </a:r>
        </a:p>
      </dgm:t>
    </dgm:pt>
    <dgm:pt modelId="{F77A590E-D1A7-48E4-911E-7F4482DCFA00}" type="parTrans" cxnId="{341B745D-FE2D-4DAC-A35F-3766A336A7F8}">
      <dgm:prSet/>
      <dgm:spPr/>
      <dgm:t>
        <a:bodyPr/>
        <a:lstStyle/>
        <a:p>
          <a:endParaRPr lang="en-GB"/>
        </a:p>
      </dgm:t>
    </dgm:pt>
    <dgm:pt modelId="{2291FCFE-CDCA-4237-9639-A33C9E1F05F0}" type="sibTrans" cxnId="{341B745D-FE2D-4DAC-A35F-3766A336A7F8}">
      <dgm:prSet/>
      <dgm:spPr/>
      <dgm:t>
        <a:bodyPr/>
        <a:lstStyle/>
        <a:p>
          <a:endParaRPr lang="en-GB"/>
        </a:p>
      </dgm:t>
    </dgm:pt>
    <dgm:pt modelId="{3155ACE6-CD92-4A2E-87CE-0BEF08006824}">
      <dgm:prSet phldrT="[Text]"/>
      <dgm:spPr/>
      <dgm:t>
        <a:bodyPr/>
        <a:lstStyle/>
        <a:p>
          <a:endParaRPr lang="en-GB" dirty="0"/>
        </a:p>
      </dgm:t>
    </dgm:pt>
    <dgm:pt modelId="{AA6D2A7F-1D49-4F03-B71D-E9106B614F72}" type="parTrans" cxnId="{879D1034-8D8D-4ACE-8334-49110526A678}">
      <dgm:prSet/>
      <dgm:spPr/>
      <dgm:t>
        <a:bodyPr/>
        <a:lstStyle/>
        <a:p>
          <a:endParaRPr lang="en-GB"/>
        </a:p>
      </dgm:t>
    </dgm:pt>
    <dgm:pt modelId="{C690BCE7-2633-45C7-914D-25BA3AE4DB8C}" type="sibTrans" cxnId="{879D1034-8D8D-4ACE-8334-49110526A678}">
      <dgm:prSet/>
      <dgm:spPr/>
      <dgm:t>
        <a:bodyPr/>
        <a:lstStyle/>
        <a:p>
          <a:endParaRPr lang="en-GB"/>
        </a:p>
      </dgm:t>
    </dgm:pt>
    <dgm:pt modelId="{D40C34B5-F01E-4EA7-8AF8-9D3397C5E916}">
      <dgm:prSet phldrT="[Text]"/>
      <dgm:spPr/>
      <dgm:t>
        <a:bodyPr/>
        <a:lstStyle/>
        <a:p>
          <a:endParaRPr lang="en-GB" dirty="0"/>
        </a:p>
      </dgm:t>
    </dgm:pt>
    <dgm:pt modelId="{3BF88225-B4F7-4CD8-A5B7-8450F8DB8126}" type="parTrans" cxnId="{30F656F5-6B71-497A-A2BB-2E8660924AE6}">
      <dgm:prSet/>
      <dgm:spPr/>
      <dgm:t>
        <a:bodyPr/>
        <a:lstStyle/>
        <a:p>
          <a:endParaRPr lang="en-GB"/>
        </a:p>
      </dgm:t>
    </dgm:pt>
    <dgm:pt modelId="{6CB24768-B858-48B8-B1BC-692817468C52}" type="sibTrans" cxnId="{30F656F5-6B71-497A-A2BB-2E8660924AE6}">
      <dgm:prSet/>
      <dgm:spPr/>
      <dgm:t>
        <a:bodyPr/>
        <a:lstStyle/>
        <a:p>
          <a:endParaRPr lang="en-GB"/>
        </a:p>
      </dgm:t>
    </dgm:pt>
    <dgm:pt modelId="{21671F8E-ADCC-43CD-A990-2DD52719121E}" type="pres">
      <dgm:prSet presAssocID="{60CB4670-2F01-46F6-B284-B94FC432A9C9}" presName="linearFlow" presStyleCnt="0">
        <dgm:presLayoutVars>
          <dgm:dir/>
          <dgm:animLvl val="lvl"/>
          <dgm:resizeHandles val="exact"/>
        </dgm:presLayoutVars>
      </dgm:prSet>
      <dgm:spPr/>
      <dgm:t>
        <a:bodyPr/>
        <a:lstStyle/>
        <a:p>
          <a:endParaRPr lang="en-US"/>
        </a:p>
      </dgm:t>
    </dgm:pt>
    <dgm:pt modelId="{7F840A27-E365-43F1-B68F-B9A9784C142B}" type="pres">
      <dgm:prSet presAssocID="{BC7D26A4-27B4-4F48-9751-42DC4841CF0B}" presName="composite" presStyleCnt="0"/>
      <dgm:spPr/>
    </dgm:pt>
    <dgm:pt modelId="{073DBC79-9026-42B8-AD6A-6F9188664387}" type="pres">
      <dgm:prSet presAssocID="{BC7D26A4-27B4-4F48-9751-42DC4841CF0B}" presName="parentText" presStyleLbl="alignNode1" presStyleIdx="0" presStyleCnt="4">
        <dgm:presLayoutVars>
          <dgm:chMax val="1"/>
          <dgm:bulletEnabled val="1"/>
        </dgm:presLayoutVars>
      </dgm:prSet>
      <dgm:spPr/>
      <dgm:t>
        <a:bodyPr/>
        <a:lstStyle/>
        <a:p>
          <a:endParaRPr lang="en-US"/>
        </a:p>
      </dgm:t>
    </dgm:pt>
    <dgm:pt modelId="{94B3EB65-0575-4447-986C-53F81E98CCF0}" type="pres">
      <dgm:prSet presAssocID="{BC7D26A4-27B4-4F48-9751-42DC4841CF0B}" presName="descendantText" presStyleLbl="alignAcc1" presStyleIdx="0" presStyleCnt="4">
        <dgm:presLayoutVars>
          <dgm:bulletEnabled val="1"/>
        </dgm:presLayoutVars>
      </dgm:prSet>
      <dgm:spPr/>
      <dgm:t>
        <a:bodyPr/>
        <a:lstStyle/>
        <a:p>
          <a:endParaRPr lang="en-US"/>
        </a:p>
      </dgm:t>
    </dgm:pt>
    <dgm:pt modelId="{450E6773-BBBF-4D89-AA6C-1B9DF66BC2DB}" type="pres">
      <dgm:prSet presAssocID="{A16EE3D3-5C82-45D2-A2EF-E9D24E126CEB}" presName="sp" presStyleCnt="0"/>
      <dgm:spPr/>
    </dgm:pt>
    <dgm:pt modelId="{4A271C8C-9A75-4A18-8A2A-D91F851D532C}" type="pres">
      <dgm:prSet presAssocID="{3155ACE6-CD92-4A2E-87CE-0BEF08006824}" presName="composite" presStyleCnt="0"/>
      <dgm:spPr/>
    </dgm:pt>
    <dgm:pt modelId="{D2D7A8F7-83A2-4F76-852C-A2B844E6BE04}" type="pres">
      <dgm:prSet presAssocID="{3155ACE6-CD92-4A2E-87CE-0BEF08006824}" presName="parentText" presStyleLbl="alignNode1" presStyleIdx="1" presStyleCnt="4">
        <dgm:presLayoutVars>
          <dgm:chMax val="1"/>
          <dgm:bulletEnabled val="1"/>
        </dgm:presLayoutVars>
      </dgm:prSet>
      <dgm:spPr/>
      <dgm:t>
        <a:bodyPr/>
        <a:lstStyle/>
        <a:p>
          <a:endParaRPr lang="en-US"/>
        </a:p>
      </dgm:t>
    </dgm:pt>
    <dgm:pt modelId="{F65089E1-0C3E-4A73-8C23-5355D0F4B166}" type="pres">
      <dgm:prSet presAssocID="{3155ACE6-CD92-4A2E-87CE-0BEF08006824}" presName="descendantText" presStyleLbl="alignAcc1" presStyleIdx="1" presStyleCnt="4">
        <dgm:presLayoutVars>
          <dgm:bulletEnabled val="1"/>
        </dgm:presLayoutVars>
      </dgm:prSet>
      <dgm:spPr/>
      <dgm:t>
        <a:bodyPr/>
        <a:lstStyle/>
        <a:p>
          <a:endParaRPr lang="en-US"/>
        </a:p>
      </dgm:t>
    </dgm:pt>
    <dgm:pt modelId="{83368F3C-EE38-451B-9A69-A7337462AEF4}" type="pres">
      <dgm:prSet presAssocID="{C690BCE7-2633-45C7-914D-25BA3AE4DB8C}" presName="sp" presStyleCnt="0"/>
      <dgm:spPr/>
    </dgm:pt>
    <dgm:pt modelId="{F1EE0011-633F-4847-8126-4AD757EA4A3F}" type="pres">
      <dgm:prSet presAssocID="{D40C34B5-F01E-4EA7-8AF8-9D3397C5E916}" presName="composite" presStyleCnt="0"/>
      <dgm:spPr/>
    </dgm:pt>
    <dgm:pt modelId="{DCD5F3C3-47D5-49A3-B27A-194E51A20986}" type="pres">
      <dgm:prSet presAssocID="{D40C34B5-F01E-4EA7-8AF8-9D3397C5E916}" presName="parentText" presStyleLbl="alignNode1" presStyleIdx="2" presStyleCnt="4">
        <dgm:presLayoutVars>
          <dgm:chMax val="1"/>
          <dgm:bulletEnabled val="1"/>
        </dgm:presLayoutVars>
      </dgm:prSet>
      <dgm:spPr/>
      <dgm:t>
        <a:bodyPr/>
        <a:lstStyle/>
        <a:p>
          <a:endParaRPr lang="en-US"/>
        </a:p>
      </dgm:t>
    </dgm:pt>
    <dgm:pt modelId="{7659A367-3A94-4881-9E1C-0860B3A1FEB4}" type="pres">
      <dgm:prSet presAssocID="{D40C34B5-F01E-4EA7-8AF8-9D3397C5E916}" presName="descendantText" presStyleLbl="alignAcc1" presStyleIdx="2" presStyleCnt="4">
        <dgm:presLayoutVars>
          <dgm:bulletEnabled val="1"/>
        </dgm:presLayoutVars>
      </dgm:prSet>
      <dgm:spPr/>
      <dgm:t>
        <a:bodyPr/>
        <a:lstStyle/>
        <a:p>
          <a:endParaRPr lang="en-US"/>
        </a:p>
      </dgm:t>
    </dgm:pt>
    <dgm:pt modelId="{A4E31F18-2C98-4ACA-AB02-3377C4B2A2C8}" type="pres">
      <dgm:prSet presAssocID="{6CB24768-B858-48B8-B1BC-692817468C52}" presName="sp" presStyleCnt="0"/>
      <dgm:spPr/>
    </dgm:pt>
    <dgm:pt modelId="{DAD7FB37-47D8-456D-ACDE-5F87125725BB}" type="pres">
      <dgm:prSet presAssocID="{B0EA5390-7D5C-4404-9D58-71BAD386A8E7}" presName="composite" presStyleCnt="0"/>
      <dgm:spPr/>
    </dgm:pt>
    <dgm:pt modelId="{7C8B86ED-55D2-4511-9846-1D118167798D}" type="pres">
      <dgm:prSet presAssocID="{B0EA5390-7D5C-4404-9D58-71BAD386A8E7}" presName="parentText" presStyleLbl="alignNode1" presStyleIdx="3" presStyleCnt="4">
        <dgm:presLayoutVars>
          <dgm:chMax val="1"/>
          <dgm:bulletEnabled val="1"/>
        </dgm:presLayoutVars>
      </dgm:prSet>
      <dgm:spPr/>
      <dgm:t>
        <a:bodyPr/>
        <a:lstStyle/>
        <a:p>
          <a:endParaRPr lang="en-US"/>
        </a:p>
      </dgm:t>
    </dgm:pt>
    <dgm:pt modelId="{64B104E8-073B-416B-A1DD-58CCA88FB8E4}" type="pres">
      <dgm:prSet presAssocID="{B0EA5390-7D5C-4404-9D58-71BAD386A8E7}" presName="descendantText" presStyleLbl="alignAcc1" presStyleIdx="3" presStyleCnt="4">
        <dgm:presLayoutVars>
          <dgm:bulletEnabled val="1"/>
        </dgm:presLayoutVars>
      </dgm:prSet>
      <dgm:spPr/>
      <dgm:t>
        <a:bodyPr/>
        <a:lstStyle/>
        <a:p>
          <a:endParaRPr lang="en-US"/>
        </a:p>
      </dgm:t>
    </dgm:pt>
  </dgm:ptLst>
  <dgm:cxnLst>
    <dgm:cxn modelId="{AB37AAC6-023F-45D0-A9AF-3B337FAB9D98}" srcId="{BC7D26A4-27B4-4F48-9751-42DC4841CF0B}" destId="{9BF4A146-0A56-406D-BFB1-25B101E92B27}" srcOrd="0" destOrd="0" parTransId="{C087876F-873E-48ED-90CD-1390D8F4A6C3}" sibTransId="{2813F95A-756D-4CBE-9972-39E1896EB9AE}"/>
    <dgm:cxn modelId="{437E97D0-F90F-4D03-AC60-5301284D1BE0}" type="presOf" srcId="{BC7D26A4-27B4-4F48-9751-42DC4841CF0B}" destId="{073DBC79-9026-42B8-AD6A-6F9188664387}" srcOrd="0" destOrd="0" presId="urn:microsoft.com/office/officeart/2005/8/layout/chevron2"/>
    <dgm:cxn modelId="{6074015F-7124-4CC5-B6A8-727D3C9DA673}" type="presOf" srcId="{7AEEF965-1DC6-4B07-8D66-775FDB2567C9}" destId="{7659A367-3A94-4881-9E1C-0860B3A1FEB4}" srcOrd="0" destOrd="0" presId="urn:microsoft.com/office/officeart/2005/8/layout/chevron2"/>
    <dgm:cxn modelId="{07982E12-FBBD-4823-B61D-EA263EE7ED56}" srcId="{60CB4670-2F01-46F6-B284-B94FC432A9C9}" destId="{BC7D26A4-27B4-4F48-9751-42DC4841CF0B}" srcOrd="0" destOrd="0" parTransId="{D7569688-CB99-4BE0-83D2-E0534EB75073}" sibTransId="{A16EE3D3-5C82-45D2-A2EF-E9D24E126CEB}"/>
    <dgm:cxn modelId="{765DFF69-1734-4982-B16C-3479DECE9178}" type="presOf" srcId="{D40C34B5-F01E-4EA7-8AF8-9D3397C5E916}" destId="{DCD5F3C3-47D5-49A3-B27A-194E51A20986}" srcOrd="0" destOrd="0" presId="urn:microsoft.com/office/officeart/2005/8/layout/chevron2"/>
    <dgm:cxn modelId="{3ADCE96C-6EA7-41D7-B58F-AB339776B398}" type="presOf" srcId="{2B2E94FD-D34B-494E-A8B9-2D26029F2746}" destId="{64B104E8-073B-416B-A1DD-58CCA88FB8E4}" srcOrd="0" destOrd="0" presId="urn:microsoft.com/office/officeart/2005/8/layout/chevron2"/>
    <dgm:cxn modelId="{E9164CE5-34B4-48A7-BB35-6A0F4F19F260}" type="presOf" srcId="{07FC7CBA-FADC-4BC2-A11D-DBB79FC3B740}" destId="{F65089E1-0C3E-4A73-8C23-5355D0F4B166}" srcOrd="0" destOrd="0" presId="urn:microsoft.com/office/officeart/2005/8/layout/chevron2"/>
    <dgm:cxn modelId="{09CAA32A-E92C-4A98-937B-B4922F85B41A}" srcId="{B0EA5390-7D5C-4404-9D58-71BAD386A8E7}" destId="{2B2E94FD-D34B-494E-A8B9-2D26029F2746}" srcOrd="0" destOrd="0" parTransId="{B4619F87-166E-4953-9A3F-88E023B8221B}" sibTransId="{EBDBC62B-E0C7-4A0E-84CA-C4BC80D02FAB}"/>
    <dgm:cxn modelId="{341B745D-FE2D-4DAC-A35F-3766A336A7F8}" srcId="{3155ACE6-CD92-4A2E-87CE-0BEF08006824}" destId="{07FC7CBA-FADC-4BC2-A11D-DBB79FC3B740}" srcOrd="0" destOrd="0" parTransId="{F77A590E-D1A7-48E4-911E-7F4482DCFA00}" sibTransId="{2291FCFE-CDCA-4237-9639-A33C9E1F05F0}"/>
    <dgm:cxn modelId="{39F9B494-2F13-45DE-A25C-F79D573A21CE}" type="presOf" srcId="{B0EA5390-7D5C-4404-9D58-71BAD386A8E7}" destId="{7C8B86ED-55D2-4511-9846-1D118167798D}" srcOrd="0" destOrd="0" presId="urn:microsoft.com/office/officeart/2005/8/layout/chevron2"/>
    <dgm:cxn modelId="{30F656F5-6B71-497A-A2BB-2E8660924AE6}" srcId="{60CB4670-2F01-46F6-B284-B94FC432A9C9}" destId="{D40C34B5-F01E-4EA7-8AF8-9D3397C5E916}" srcOrd="2" destOrd="0" parTransId="{3BF88225-B4F7-4CD8-A5B7-8450F8DB8126}" sibTransId="{6CB24768-B858-48B8-B1BC-692817468C52}"/>
    <dgm:cxn modelId="{BFCD2A31-CE85-454C-9C96-D20A58AE45A3}" type="presOf" srcId="{60CB4670-2F01-46F6-B284-B94FC432A9C9}" destId="{21671F8E-ADCC-43CD-A990-2DD52719121E}" srcOrd="0" destOrd="0" presId="urn:microsoft.com/office/officeart/2005/8/layout/chevron2"/>
    <dgm:cxn modelId="{2E4BCFD6-612C-49D4-8E7D-0F37F1BAF408}" type="presOf" srcId="{3155ACE6-CD92-4A2E-87CE-0BEF08006824}" destId="{D2D7A8F7-83A2-4F76-852C-A2B844E6BE04}" srcOrd="0" destOrd="0" presId="urn:microsoft.com/office/officeart/2005/8/layout/chevron2"/>
    <dgm:cxn modelId="{E55044DD-FEDC-4B09-B25A-A88F3BA6D5A3}" srcId="{60CB4670-2F01-46F6-B284-B94FC432A9C9}" destId="{B0EA5390-7D5C-4404-9D58-71BAD386A8E7}" srcOrd="3" destOrd="0" parTransId="{F5C35E99-3994-4BC0-B1BE-C6EA2F3DDBBC}" sibTransId="{76828F87-61D3-413E-BB97-C96A3F3CB334}"/>
    <dgm:cxn modelId="{F8BAD545-5CC0-4B82-BA9B-6C757A9E3F2A}" srcId="{D40C34B5-F01E-4EA7-8AF8-9D3397C5E916}" destId="{7AEEF965-1DC6-4B07-8D66-775FDB2567C9}" srcOrd="0" destOrd="0" parTransId="{4498C584-AE7B-410E-913B-132B0E7EF633}" sibTransId="{234946AE-C7E6-4BE2-8D3F-4E7CF99DDB3E}"/>
    <dgm:cxn modelId="{879D1034-8D8D-4ACE-8334-49110526A678}" srcId="{60CB4670-2F01-46F6-B284-B94FC432A9C9}" destId="{3155ACE6-CD92-4A2E-87CE-0BEF08006824}" srcOrd="1" destOrd="0" parTransId="{AA6D2A7F-1D49-4F03-B71D-E9106B614F72}" sibTransId="{C690BCE7-2633-45C7-914D-25BA3AE4DB8C}"/>
    <dgm:cxn modelId="{ADC056B9-52FF-4343-91C1-FE654071B7CD}" type="presOf" srcId="{9BF4A146-0A56-406D-BFB1-25B101E92B27}" destId="{94B3EB65-0575-4447-986C-53F81E98CCF0}" srcOrd="0" destOrd="0" presId="urn:microsoft.com/office/officeart/2005/8/layout/chevron2"/>
    <dgm:cxn modelId="{2213A2A1-6E1E-4CE8-8E64-358DF8A09CD9}" type="presParOf" srcId="{21671F8E-ADCC-43CD-A990-2DD52719121E}" destId="{7F840A27-E365-43F1-B68F-B9A9784C142B}" srcOrd="0" destOrd="0" presId="urn:microsoft.com/office/officeart/2005/8/layout/chevron2"/>
    <dgm:cxn modelId="{E272A65E-0855-42BD-97E4-D035A7112095}" type="presParOf" srcId="{7F840A27-E365-43F1-B68F-B9A9784C142B}" destId="{073DBC79-9026-42B8-AD6A-6F9188664387}" srcOrd="0" destOrd="0" presId="urn:microsoft.com/office/officeart/2005/8/layout/chevron2"/>
    <dgm:cxn modelId="{9B892C4A-7BF0-479A-B14C-DD3C15F6F665}" type="presParOf" srcId="{7F840A27-E365-43F1-B68F-B9A9784C142B}" destId="{94B3EB65-0575-4447-986C-53F81E98CCF0}" srcOrd="1" destOrd="0" presId="urn:microsoft.com/office/officeart/2005/8/layout/chevron2"/>
    <dgm:cxn modelId="{41E48188-7873-4EB9-8868-A528D23DF563}" type="presParOf" srcId="{21671F8E-ADCC-43CD-A990-2DD52719121E}" destId="{450E6773-BBBF-4D89-AA6C-1B9DF66BC2DB}" srcOrd="1" destOrd="0" presId="urn:microsoft.com/office/officeart/2005/8/layout/chevron2"/>
    <dgm:cxn modelId="{13BDDDAB-BD8A-4A14-A24A-C806E0B73E86}" type="presParOf" srcId="{21671F8E-ADCC-43CD-A990-2DD52719121E}" destId="{4A271C8C-9A75-4A18-8A2A-D91F851D532C}" srcOrd="2" destOrd="0" presId="urn:microsoft.com/office/officeart/2005/8/layout/chevron2"/>
    <dgm:cxn modelId="{90D468B3-6E82-4715-AC2A-482943921E0D}" type="presParOf" srcId="{4A271C8C-9A75-4A18-8A2A-D91F851D532C}" destId="{D2D7A8F7-83A2-4F76-852C-A2B844E6BE04}" srcOrd="0" destOrd="0" presId="urn:microsoft.com/office/officeart/2005/8/layout/chevron2"/>
    <dgm:cxn modelId="{E95047EE-383C-4331-9335-DB7AAF53D55F}" type="presParOf" srcId="{4A271C8C-9A75-4A18-8A2A-D91F851D532C}" destId="{F65089E1-0C3E-4A73-8C23-5355D0F4B166}" srcOrd="1" destOrd="0" presId="urn:microsoft.com/office/officeart/2005/8/layout/chevron2"/>
    <dgm:cxn modelId="{E6321EE9-8671-43B1-ADC8-4476EBC97CA9}" type="presParOf" srcId="{21671F8E-ADCC-43CD-A990-2DD52719121E}" destId="{83368F3C-EE38-451B-9A69-A7337462AEF4}" srcOrd="3" destOrd="0" presId="urn:microsoft.com/office/officeart/2005/8/layout/chevron2"/>
    <dgm:cxn modelId="{E1E92F87-963E-45B5-AD05-6D788974EB73}" type="presParOf" srcId="{21671F8E-ADCC-43CD-A990-2DD52719121E}" destId="{F1EE0011-633F-4847-8126-4AD757EA4A3F}" srcOrd="4" destOrd="0" presId="urn:microsoft.com/office/officeart/2005/8/layout/chevron2"/>
    <dgm:cxn modelId="{E45F807D-7C1B-4F1F-96F7-6CBE8E8099A6}" type="presParOf" srcId="{F1EE0011-633F-4847-8126-4AD757EA4A3F}" destId="{DCD5F3C3-47D5-49A3-B27A-194E51A20986}" srcOrd="0" destOrd="0" presId="urn:microsoft.com/office/officeart/2005/8/layout/chevron2"/>
    <dgm:cxn modelId="{5712C4E7-3E54-4047-BA5F-B15B30802180}" type="presParOf" srcId="{F1EE0011-633F-4847-8126-4AD757EA4A3F}" destId="{7659A367-3A94-4881-9E1C-0860B3A1FEB4}" srcOrd="1" destOrd="0" presId="urn:microsoft.com/office/officeart/2005/8/layout/chevron2"/>
    <dgm:cxn modelId="{1BF0644B-4A57-4616-82AD-B2966A59FF5A}" type="presParOf" srcId="{21671F8E-ADCC-43CD-A990-2DD52719121E}" destId="{A4E31F18-2C98-4ACA-AB02-3377C4B2A2C8}" srcOrd="5" destOrd="0" presId="urn:microsoft.com/office/officeart/2005/8/layout/chevron2"/>
    <dgm:cxn modelId="{5201D55B-975D-4576-815F-B56CF3A4B08B}" type="presParOf" srcId="{21671F8E-ADCC-43CD-A990-2DD52719121E}" destId="{DAD7FB37-47D8-456D-ACDE-5F87125725BB}" srcOrd="6" destOrd="0" presId="urn:microsoft.com/office/officeart/2005/8/layout/chevron2"/>
    <dgm:cxn modelId="{E5AE30F3-83E9-4000-8D3B-3240DE3DF38F}" type="presParOf" srcId="{DAD7FB37-47D8-456D-ACDE-5F87125725BB}" destId="{7C8B86ED-55D2-4511-9846-1D118167798D}" srcOrd="0" destOrd="0" presId="urn:microsoft.com/office/officeart/2005/8/layout/chevron2"/>
    <dgm:cxn modelId="{B2742130-11C7-4AB3-8E44-0F68DC4B9609}" type="presParOf" srcId="{DAD7FB37-47D8-456D-ACDE-5F87125725BB}" destId="{64B104E8-073B-416B-A1DD-58CCA88FB8E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3DBC79-9026-42B8-AD6A-6F9188664387}">
      <dsp:nvSpPr>
        <dsp:cNvPr id="0" name=""/>
        <dsp:cNvSpPr/>
      </dsp:nvSpPr>
      <dsp:spPr>
        <a:xfrm rot="5400000">
          <a:off x="-163500" y="165311"/>
          <a:ext cx="1090003" cy="76300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endParaRPr lang="en-GB" sz="1900" kern="1200" dirty="0"/>
        </a:p>
      </dsp:txBody>
      <dsp:txXfrm rot="-5400000">
        <a:off x="1" y="383311"/>
        <a:ext cx="763002" cy="327001"/>
      </dsp:txXfrm>
    </dsp:sp>
    <dsp:sp modelId="{94B3EB65-0575-4447-986C-53F81E98CCF0}">
      <dsp:nvSpPr>
        <dsp:cNvPr id="0" name=""/>
        <dsp:cNvSpPr/>
      </dsp:nvSpPr>
      <dsp:spPr>
        <a:xfrm rot="5400000">
          <a:off x="4142050" y="-3377237"/>
          <a:ext cx="708502" cy="746659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Problem Identification</a:t>
          </a:r>
        </a:p>
      </dsp:txBody>
      <dsp:txXfrm rot="-5400000">
        <a:off x="763003" y="36396"/>
        <a:ext cx="7432011" cy="639330"/>
      </dsp:txXfrm>
    </dsp:sp>
    <dsp:sp modelId="{D2D7A8F7-83A2-4F76-852C-A2B844E6BE04}">
      <dsp:nvSpPr>
        <dsp:cNvPr id="0" name=""/>
        <dsp:cNvSpPr/>
      </dsp:nvSpPr>
      <dsp:spPr>
        <a:xfrm rot="5400000">
          <a:off x="-163500" y="1106223"/>
          <a:ext cx="1090003" cy="76300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endParaRPr lang="en-GB" sz="1900" kern="1200" dirty="0"/>
        </a:p>
      </dsp:txBody>
      <dsp:txXfrm rot="-5400000">
        <a:off x="1" y="1324223"/>
        <a:ext cx="763002" cy="327001"/>
      </dsp:txXfrm>
    </dsp:sp>
    <dsp:sp modelId="{F65089E1-0C3E-4A73-8C23-5355D0F4B166}">
      <dsp:nvSpPr>
        <dsp:cNvPr id="0" name=""/>
        <dsp:cNvSpPr/>
      </dsp:nvSpPr>
      <dsp:spPr>
        <a:xfrm rot="5400000">
          <a:off x="4142050" y="-2436324"/>
          <a:ext cx="708502" cy="746659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Criteria definition </a:t>
          </a:r>
        </a:p>
      </dsp:txBody>
      <dsp:txXfrm rot="-5400000">
        <a:off x="763003" y="977309"/>
        <a:ext cx="7432011" cy="639330"/>
      </dsp:txXfrm>
    </dsp:sp>
    <dsp:sp modelId="{DCD5F3C3-47D5-49A3-B27A-194E51A20986}">
      <dsp:nvSpPr>
        <dsp:cNvPr id="0" name=""/>
        <dsp:cNvSpPr/>
      </dsp:nvSpPr>
      <dsp:spPr>
        <a:xfrm rot="5400000">
          <a:off x="-163500" y="2047136"/>
          <a:ext cx="1090003" cy="76300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endParaRPr lang="en-GB" sz="1900" kern="1200" dirty="0"/>
        </a:p>
      </dsp:txBody>
      <dsp:txXfrm rot="-5400000">
        <a:off x="1" y="2265136"/>
        <a:ext cx="763002" cy="327001"/>
      </dsp:txXfrm>
    </dsp:sp>
    <dsp:sp modelId="{7659A367-3A94-4881-9E1C-0860B3A1FEB4}">
      <dsp:nvSpPr>
        <dsp:cNvPr id="0" name=""/>
        <dsp:cNvSpPr/>
      </dsp:nvSpPr>
      <dsp:spPr>
        <a:xfrm rot="5400000">
          <a:off x="4142050" y="-1495411"/>
          <a:ext cx="708502" cy="746659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Alternative generation and evaluation </a:t>
          </a:r>
        </a:p>
      </dsp:txBody>
      <dsp:txXfrm rot="-5400000">
        <a:off x="763003" y="1918222"/>
        <a:ext cx="7432011" cy="639330"/>
      </dsp:txXfrm>
    </dsp:sp>
    <dsp:sp modelId="{7C8B86ED-55D2-4511-9846-1D118167798D}">
      <dsp:nvSpPr>
        <dsp:cNvPr id="0" name=""/>
        <dsp:cNvSpPr/>
      </dsp:nvSpPr>
      <dsp:spPr>
        <a:xfrm rot="5400000">
          <a:off x="-163500" y="2988049"/>
          <a:ext cx="1090003" cy="76300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endParaRPr lang="en-GB" sz="1900" kern="1200" dirty="0"/>
        </a:p>
      </dsp:txBody>
      <dsp:txXfrm rot="-5400000">
        <a:off x="1" y="3206049"/>
        <a:ext cx="763002" cy="327001"/>
      </dsp:txXfrm>
    </dsp:sp>
    <dsp:sp modelId="{64B104E8-073B-416B-A1DD-58CCA88FB8E4}">
      <dsp:nvSpPr>
        <dsp:cNvPr id="0" name=""/>
        <dsp:cNvSpPr/>
      </dsp:nvSpPr>
      <dsp:spPr>
        <a:xfrm rot="5400000">
          <a:off x="4142050" y="-554498"/>
          <a:ext cx="708502" cy="746659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GB" sz="3200" kern="1200" dirty="0"/>
            <a:t>Implementation </a:t>
          </a:r>
        </a:p>
      </dsp:txBody>
      <dsp:txXfrm rot="-5400000">
        <a:off x="763003" y="2859135"/>
        <a:ext cx="7432011" cy="63933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08/07/2019</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08/07/2019</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08/07/2019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08/07/2019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08/07/2019</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08/07/2019</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08/07/2019</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08/07/2019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08/07/2019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08/07/2019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08/07/2019</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08/07/2019</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PRS</a:t>
            </a:r>
          </a:p>
        </p:txBody>
      </p:sp>
      <p:sp>
        <p:nvSpPr>
          <p:cNvPr id="6147" name="Subtitle 4"/>
          <p:cNvSpPr>
            <a:spLocks noGrp="1"/>
          </p:cNvSpPr>
          <p:nvPr>
            <p:ph type="subTitle" idx="1"/>
          </p:nvPr>
        </p:nvSpPr>
        <p:spPr>
          <a:xfrm>
            <a:off x="1370013" y="2133600"/>
            <a:ext cx="6400800" cy="3363913"/>
          </a:xfrm>
        </p:spPr>
        <p:txBody>
          <a:bodyPr/>
          <a:lstStyle/>
          <a:p>
            <a:pPr eaLnBrk="1" hangingPunct="1"/>
            <a:r>
              <a:rPr lang="en-GB" altLang="en-US" dirty="0">
                <a:solidFill>
                  <a:schemeClr val="tx1"/>
                </a:solidFill>
              </a:rPr>
              <a:t>Problem solving and decision making </a:t>
            </a:r>
          </a:p>
          <a:p>
            <a:pPr eaLnBrk="1" hangingPunct="1"/>
            <a:r>
              <a:rPr lang="en-GB" altLang="en-US" dirty="0">
                <a:solidFill>
                  <a:schemeClr val="tx1"/>
                </a:solidFill>
              </a:rPr>
              <a:t>Week 6 </a:t>
            </a:r>
          </a:p>
          <a:p>
            <a:pPr eaLnBrk="1" hangingPunct="1"/>
            <a:endParaRPr lang="en-GB" altLang="en-US" dirty="0">
              <a:solidFill>
                <a:schemeClr val="tx1"/>
              </a:solidFill>
            </a:endParaRPr>
          </a:p>
          <a:p>
            <a:pPr eaLnBrk="1" hangingPunct="1"/>
            <a:r>
              <a:rPr lang="en-GB" altLang="en-US" dirty="0">
                <a:solidFill>
                  <a:schemeClr val="tx1"/>
                </a:solidFill>
              </a:rPr>
              <a:t>Assignment workshop</a:t>
            </a:r>
          </a:p>
          <a:p>
            <a:pPr eaLnBrk="1" hangingPunct="1"/>
            <a:r>
              <a:rPr lang="en-GB" altLang="en-US" dirty="0">
                <a:solidFill>
                  <a:schemeClr val="tx1"/>
                </a:solidFill>
              </a:rPr>
              <a:t>By Husam Helmi </a:t>
            </a: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Date Placeholder 3"/>
          <p:cNvSpPr>
            <a:spLocks noGrp="1" noChangeArrowheads="1"/>
          </p:cNvSpPr>
          <p:nvPr>
            <p:ph type="dt" sz="quarter" idx="10"/>
          </p:nvPr>
        </p:nvSpPr>
        <p:spPr bwMode="auto">
          <a:xfrm>
            <a:off x="457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fontAlgn="base">
              <a:spcBef>
                <a:spcPct val="0"/>
              </a:spcBef>
              <a:spcAft>
                <a:spcPct val="0"/>
              </a:spcAft>
              <a:buFont typeface="Arial" panose="020B0604020202020204" pitchFamily="34" charset="0"/>
              <a:buNone/>
            </a:pPr>
            <a:endParaRPr lang="en-US" altLang="en-US" sz="1800">
              <a:cs typeface="Arial" panose="020B0604020202020204" pitchFamily="34" charset="0"/>
            </a:endParaRPr>
          </a:p>
        </p:txBody>
      </p:sp>
      <p:sp>
        <p:nvSpPr>
          <p:cNvPr id="7171" name="Title 1"/>
          <p:cNvSpPr>
            <a:spLocks noGrp="1"/>
          </p:cNvSpPr>
          <p:nvPr>
            <p:ph type="title" idx="4294967295"/>
          </p:nvPr>
        </p:nvSpPr>
        <p:spPr/>
        <p:txBody>
          <a:bodyPr/>
          <a:lstStyle/>
          <a:p>
            <a:pPr eaLnBrk="1" hangingPunct="1"/>
            <a:r>
              <a:rPr lang="en-GB" altLang="en-US" dirty="0"/>
              <a:t>Lesson Aims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57200" y="1268413"/>
            <a:ext cx="8507413" cy="4176712"/>
          </a:xfrm>
        </p:spPr>
        <p:txBody>
          <a:bodyPr/>
          <a:lstStyle/>
          <a:p>
            <a:pPr marL="0" indent="0" eaLnBrk="1" hangingPunct="1">
              <a:buNone/>
              <a:defRPr/>
            </a:pPr>
            <a:r>
              <a:rPr lang="en-GB" altLang="en-US" sz="2400" dirty="0"/>
              <a:t>The aim of this session: </a:t>
            </a:r>
          </a:p>
          <a:p>
            <a:pPr marL="0" indent="0" eaLnBrk="1" hangingPunct="1">
              <a:buNone/>
              <a:defRPr/>
            </a:pPr>
            <a:r>
              <a:rPr lang="en-GB" altLang="en-US" sz="2400" dirty="0"/>
              <a:t>To introduce and discuss the importance of problem solving and decision making in workplace. </a:t>
            </a:r>
          </a:p>
          <a:p>
            <a:pPr marL="0" indent="0" eaLnBrk="1" hangingPunct="1">
              <a:buNone/>
              <a:defRPr/>
            </a:pPr>
            <a:r>
              <a:rPr lang="en-GB" altLang="en-US" sz="2400" dirty="0"/>
              <a:t>Learning outcomes: </a:t>
            </a:r>
          </a:p>
          <a:p>
            <a:pPr eaLnBrk="1" hangingPunct="1">
              <a:buFontTx/>
              <a:buChar char="-"/>
              <a:defRPr/>
            </a:pPr>
            <a:r>
              <a:rPr lang="en-GB" altLang="en-US" sz="2400" dirty="0"/>
              <a:t>Demonstrate the importance of problem solving and decision making in workplace. </a:t>
            </a:r>
          </a:p>
          <a:p>
            <a:pPr eaLnBrk="1" hangingPunct="1">
              <a:buFontTx/>
              <a:buChar char="-"/>
              <a:defRPr/>
            </a:pPr>
            <a:r>
              <a:rPr lang="en-GB" altLang="en-US" sz="2400" dirty="0"/>
              <a:t>Discuss the process of developing a rational decision in workplace. </a:t>
            </a:r>
          </a:p>
          <a:p>
            <a:pPr eaLnBrk="1" hangingPunct="1">
              <a:buFontTx/>
              <a:buChar char="-"/>
              <a:defRPr/>
            </a:pPr>
            <a:r>
              <a:rPr lang="en-GB" altLang="en-US" sz="2400" dirty="0"/>
              <a:t>Discuss different ways of approaching the given assessment. </a:t>
            </a:r>
          </a:p>
          <a:p>
            <a:pPr marL="0" indent="0" eaLnBrk="1" hangingPunct="1">
              <a:buNone/>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Font typeface="Arial" panose="020B0604020202020204" pitchFamily="34" charset="0"/>
              <a:buNone/>
              <a:defRPr/>
            </a:pPr>
            <a:endParaRPr lang="en-GB" altLang="en-US" sz="2400" dirty="0"/>
          </a:p>
        </p:txBody>
      </p:sp>
      <p:sp>
        <p:nvSpPr>
          <p:cNvPr id="7173" name="Slide Number Placeholder 3"/>
          <p:cNvSpPr>
            <a:spLocks noGrp="1" noChangeArrowheads="1"/>
          </p:cNvSpPr>
          <p:nvPr>
            <p:ph type="sldNum" sz="quarter" idx="11"/>
          </p:nvPr>
        </p:nvSpPr>
        <p:spPr bwMode="auto">
          <a:xfrm>
            <a:off x="6834595" y="6384117"/>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EAF49C8-D4EC-4CDF-9D19-8D049255FCFE}" type="slidenum">
              <a:rPr lang="en-US" altLang="en-US" sz="1400" smtClean="0">
                <a:latin typeface="Arial" panose="020B0604020202020204" pitchFamily="34" charset="0"/>
              </a:rPr>
              <a:pPr>
                <a:spcBef>
                  <a:spcPct val="0"/>
                </a:spcBef>
                <a:buFontTx/>
                <a:buNone/>
              </a:pPr>
              <a:t>2</a:t>
            </a:fld>
            <a:endParaRPr lang="en-US" altLang="en-US" sz="14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500" fill="hold"/>
                                        <p:tgtEl>
                                          <p:spTgt spid="717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 calcmode="lin" valueType="num">
                                      <p:cBhvr additive="base">
                                        <p:cTn id="13" dur="500" fill="hold"/>
                                        <p:tgtEl>
                                          <p:spTgt spid="7172">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 calcmode="lin" valueType="num">
                                      <p:cBhvr additive="base">
                                        <p:cTn id="19" dur="500" fill="hold"/>
                                        <p:tgtEl>
                                          <p:spTgt spid="717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 calcmode="lin" valueType="num">
                                      <p:cBhvr additive="base">
                                        <p:cTn id="25" dur="500" fill="hold"/>
                                        <p:tgtEl>
                                          <p:spTgt spid="7172">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 calcmode="lin" valueType="num">
                                      <p:cBhvr additive="base">
                                        <p:cTn id="31" dur="500" fill="hold"/>
                                        <p:tgtEl>
                                          <p:spTgt spid="717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72">
                                            <p:txEl>
                                              <p:pRg st="5" end="5"/>
                                            </p:txEl>
                                          </p:spTgt>
                                        </p:tgtEl>
                                        <p:attrNameLst>
                                          <p:attrName>style.visibility</p:attrName>
                                        </p:attrNameLst>
                                      </p:cBhvr>
                                      <p:to>
                                        <p:strVal val="visible"/>
                                      </p:to>
                                    </p:set>
                                    <p:anim calcmode="lin" valueType="num">
                                      <p:cBhvr additive="base">
                                        <p:cTn id="37" dur="500" fill="hold"/>
                                        <p:tgtEl>
                                          <p:spTgt spid="717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2">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1BF6-090A-4A0F-AC98-E586916F6D49}"/>
              </a:ext>
            </a:extLst>
          </p:cNvPr>
          <p:cNvSpPr>
            <a:spLocks noGrp="1"/>
          </p:cNvSpPr>
          <p:nvPr>
            <p:ph type="title"/>
          </p:nvPr>
        </p:nvSpPr>
        <p:spPr/>
        <p:txBody>
          <a:bodyPr/>
          <a:lstStyle/>
          <a:p>
            <a:r>
              <a:rPr lang="en-GB" dirty="0"/>
              <a:t>Module aims and LOs</a:t>
            </a:r>
          </a:p>
        </p:txBody>
      </p:sp>
      <p:pic>
        <p:nvPicPr>
          <p:cNvPr id="6" name="Content Placeholder 5">
            <a:extLst>
              <a:ext uri="{FF2B5EF4-FFF2-40B4-BE49-F238E27FC236}">
                <a16:creationId xmlns:a16="http://schemas.microsoft.com/office/drawing/2014/main" id="{B39759E8-D1A3-450E-9650-70CC4940472F}"/>
              </a:ext>
            </a:extLst>
          </p:cNvPr>
          <p:cNvPicPr>
            <a:picLocks noGrp="1" noChangeAspect="1"/>
          </p:cNvPicPr>
          <p:nvPr>
            <p:ph idx="1"/>
          </p:nvPr>
        </p:nvPicPr>
        <p:blipFill rotWithShape="1">
          <a:blip r:embed="rId2"/>
          <a:srcRect l="5550" t="35664" r="36561" b="16531"/>
          <a:stretch/>
        </p:blipFill>
        <p:spPr>
          <a:xfrm>
            <a:off x="250825" y="1700808"/>
            <a:ext cx="8713663" cy="3888431"/>
          </a:xfrm>
          <a:prstGeom prst="rect">
            <a:avLst/>
          </a:prstGeom>
        </p:spPr>
      </p:pic>
      <p:sp>
        <p:nvSpPr>
          <p:cNvPr id="4" name="Date Placeholder 3">
            <a:extLst>
              <a:ext uri="{FF2B5EF4-FFF2-40B4-BE49-F238E27FC236}">
                <a16:creationId xmlns:a16="http://schemas.microsoft.com/office/drawing/2014/main" id="{B0E4FE52-0825-42D8-B7CA-D7CE7F6FA9C3}"/>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F833D99D-39A5-470D-BF5C-F7ABDC33A0BE}"/>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531309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EC6DF-12E2-446C-BB4B-22C61D5EE064}"/>
              </a:ext>
            </a:extLst>
          </p:cNvPr>
          <p:cNvSpPr>
            <a:spLocks noGrp="1"/>
          </p:cNvSpPr>
          <p:nvPr>
            <p:ph type="title"/>
          </p:nvPr>
        </p:nvSpPr>
        <p:spPr/>
        <p:txBody>
          <a:bodyPr/>
          <a:lstStyle/>
          <a:p>
            <a:r>
              <a:rPr lang="en-GB" dirty="0"/>
              <a:t>The assessment task </a:t>
            </a:r>
          </a:p>
        </p:txBody>
      </p:sp>
      <p:sp>
        <p:nvSpPr>
          <p:cNvPr id="4" name="Date Placeholder 3">
            <a:extLst>
              <a:ext uri="{FF2B5EF4-FFF2-40B4-BE49-F238E27FC236}">
                <a16:creationId xmlns:a16="http://schemas.microsoft.com/office/drawing/2014/main" id="{420B1A01-32AE-4EE3-A021-DFB999CF4F68}"/>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B4146C89-70E9-4DDA-ACB9-99EDA4D4E9F6}"/>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
        <p:nvSpPr>
          <p:cNvPr id="8" name="Content Placeholder 7">
            <a:extLst>
              <a:ext uri="{FF2B5EF4-FFF2-40B4-BE49-F238E27FC236}">
                <a16:creationId xmlns:a16="http://schemas.microsoft.com/office/drawing/2014/main" id="{8A5C7A06-D66B-4351-B35F-EF4A98D5D6F5}"/>
              </a:ext>
            </a:extLst>
          </p:cNvPr>
          <p:cNvSpPr>
            <a:spLocks noGrp="1"/>
          </p:cNvSpPr>
          <p:nvPr>
            <p:ph idx="1"/>
          </p:nvPr>
        </p:nvSpPr>
        <p:spPr/>
        <p:txBody>
          <a:bodyPr/>
          <a:lstStyle/>
          <a:p>
            <a:pPr marL="0" indent="0">
              <a:buNone/>
            </a:pPr>
            <a:endParaRPr lang="en-GB" sz="2400" dirty="0"/>
          </a:p>
          <a:p>
            <a:pPr marL="0" indent="0">
              <a:buNone/>
            </a:pPr>
            <a:r>
              <a:rPr lang="en-GB" sz="2400" dirty="0"/>
              <a:t>Write a report of 4,000 words, in which you apply recognized problem solving tools and techniques to</a:t>
            </a:r>
          </a:p>
          <a:p>
            <a:pPr marL="0" indent="0">
              <a:buNone/>
            </a:pPr>
            <a:r>
              <a:rPr lang="en-GB" sz="2400" dirty="0"/>
              <a:t>identify and propose solutions to a work based problem, to include an evaluation of possible solutions. Discuss</a:t>
            </a:r>
          </a:p>
          <a:p>
            <a:pPr marL="0" indent="0">
              <a:buNone/>
            </a:pPr>
            <a:r>
              <a:rPr lang="en-GB" sz="2400" dirty="0"/>
              <a:t>and agree with your tutor a suitable problem to be solved which may be drawn from your current or past work</a:t>
            </a:r>
          </a:p>
          <a:p>
            <a:pPr marL="0" indent="0">
              <a:buNone/>
            </a:pPr>
            <a:r>
              <a:rPr lang="en-GB" sz="2400" dirty="0"/>
              <a:t>experiences or an agreed situation.</a:t>
            </a:r>
          </a:p>
        </p:txBody>
      </p:sp>
    </p:spTree>
    <p:extLst>
      <p:ext uri="{BB962C8B-B14F-4D97-AF65-F5344CB8AC3E}">
        <p14:creationId xmlns:p14="http://schemas.microsoft.com/office/powerpoint/2010/main" val="491581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18102-52A2-42B0-964F-75747C17A177}"/>
              </a:ext>
            </a:extLst>
          </p:cNvPr>
          <p:cNvSpPr>
            <a:spLocks noGrp="1"/>
          </p:cNvSpPr>
          <p:nvPr>
            <p:ph type="title"/>
          </p:nvPr>
        </p:nvSpPr>
        <p:spPr/>
        <p:txBody>
          <a:bodyPr/>
          <a:lstStyle/>
          <a:p>
            <a:r>
              <a:rPr lang="en-GB" dirty="0"/>
              <a:t>Points to consider </a:t>
            </a:r>
          </a:p>
        </p:txBody>
      </p:sp>
      <p:sp>
        <p:nvSpPr>
          <p:cNvPr id="3" name="Content Placeholder 2">
            <a:extLst>
              <a:ext uri="{FF2B5EF4-FFF2-40B4-BE49-F238E27FC236}">
                <a16:creationId xmlns:a16="http://schemas.microsoft.com/office/drawing/2014/main" id="{C89C38F3-81F8-42F7-8298-75673830D7AC}"/>
              </a:ext>
            </a:extLst>
          </p:cNvPr>
          <p:cNvSpPr>
            <a:spLocks noGrp="1"/>
          </p:cNvSpPr>
          <p:nvPr>
            <p:ph idx="1"/>
          </p:nvPr>
        </p:nvSpPr>
        <p:spPr>
          <a:xfrm>
            <a:off x="611560" y="1470484"/>
            <a:ext cx="8229600" cy="3917032"/>
          </a:xfrm>
        </p:spPr>
        <p:txBody>
          <a:bodyPr/>
          <a:lstStyle/>
          <a:p>
            <a:pPr marL="457200" indent="-457200">
              <a:buAutoNum type="arabicPeriod"/>
            </a:pPr>
            <a:r>
              <a:rPr lang="en-GB" sz="2400" dirty="0"/>
              <a:t>Define a complex problem in the workplace including its scope and impact. </a:t>
            </a:r>
          </a:p>
          <a:p>
            <a:pPr marL="457200" indent="-457200">
              <a:buAutoNum type="arabicPeriod"/>
            </a:pPr>
            <a:r>
              <a:rPr lang="en-GB" sz="2400" dirty="0"/>
              <a:t>analyse information on the identified problem, to help inform the decision making process.</a:t>
            </a:r>
          </a:p>
          <a:p>
            <a:pPr marL="457200" indent="-457200">
              <a:buAutoNum type="arabicPeriod"/>
            </a:pPr>
            <a:r>
              <a:rPr lang="en-GB" sz="2400" dirty="0"/>
              <a:t>Propose a range of alternative solutions to the problem.</a:t>
            </a:r>
          </a:p>
          <a:p>
            <a:pPr marL="457200" indent="-457200">
              <a:buAutoNum type="arabicPeriod"/>
            </a:pPr>
            <a:r>
              <a:rPr lang="en-GB" sz="2400" dirty="0"/>
              <a:t>use a decision making technique to evaluate a range of solutions to identify the most appropriate option.</a:t>
            </a:r>
          </a:p>
        </p:txBody>
      </p:sp>
      <p:sp>
        <p:nvSpPr>
          <p:cNvPr id="4" name="Date Placeholder 3">
            <a:extLst>
              <a:ext uri="{FF2B5EF4-FFF2-40B4-BE49-F238E27FC236}">
                <a16:creationId xmlns:a16="http://schemas.microsoft.com/office/drawing/2014/main" id="{187FFB06-2E25-4395-AF4A-3555439AEE1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940BE7B3-65E1-435C-BFE4-750B350FAA2A}"/>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316074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38F3-2EAA-49D2-AF53-521FBA5B9100}"/>
              </a:ext>
            </a:extLst>
          </p:cNvPr>
          <p:cNvSpPr>
            <a:spLocks noGrp="1"/>
          </p:cNvSpPr>
          <p:nvPr>
            <p:ph type="title"/>
          </p:nvPr>
        </p:nvSpPr>
        <p:spPr/>
        <p:txBody>
          <a:bodyPr/>
          <a:lstStyle/>
          <a:p>
            <a:r>
              <a:rPr lang="en-GB" dirty="0"/>
              <a:t>Points to consider …</a:t>
            </a:r>
          </a:p>
        </p:txBody>
      </p:sp>
      <p:sp>
        <p:nvSpPr>
          <p:cNvPr id="3" name="Content Placeholder 2">
            <a:extLst>
              <a:ext uri="{FF2B5EF4-FFF2-40B4-BE49-F238E27FC236}">
                <a16:creationId xmlns:a16="http://schemas.microsoft.com/office/drawing/2014/main" id="{B1CCF561-A880-43A9-99F4-C55BC9BD29F8}"/>
              </a:ext>
            </a:extLst>
          </p:cNvPr>
          <p:cNvSpPr>
            <a:spLocks noGrp="1"/>
          </p:cNvSpPr>
          <p:nvPr>
            <p:ph idx="1"/>
          </p:nvPr>
        </p:nvSpPr>
        <p:spPr/>
        <p:txBody>
          <a:bodyPr/>
          <a:lstStyle/>
          <a:p>
            <a:pPr marL="0" indent="0">
              <a:buNone/>
            </a:pPr>
            <a:r>
              <a:rPr lang="en-GB" dirty="0"/>
              <a:t>5. develop a plan for implementing the solution.</a:t>
            </a:r>
          </a:p>
          <a:p>
            <a:pPr marL="0" indent="0">
              <a:buNone/>
            </a:pPr>
            <a:r>
              <a:rPr lang="en-GB" dirty="0"/>
              <a:t>6. communicate the plan to stakeholders. </a:t>
            </a:r>
          </a:p>
          <a:p>
            <a:pPr marL="0" indent="0">
              <a:buNone/>
            </a:pPr>
            <a:r>
              <a:rPr lang="en-GB" dirty="0"/>
              <a:t>7. Assess appropriate monitoring and review techniques to ensure successful implementation of the  solution.</a:t>
            </a:r>
          </a:p>
        </p:txBody>
      </p:sp>
      <p:sp>
        <p:nvSpPr>
          <p:cNvPr id="4" name="Date Placeholder 3">
            <a:extLst>
              <a:ext uri="{FF2B5EF4-FFF2-40B4-BE49-F238E27FC236}">
                <a16:creationId xmlns:a16="http://schemas.microsoft.com/office/drawing/2014/main" id="{7211842D-881F-4025-AAFD-FD436C2FD5C7}"/>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BF8EB91D-81ED-4F32-954B-A00F486C662E}"/>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1895620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E4A4E-754D-43C3-A0C1-B6EB63068349}"/>
              </a:ext>
            </a:extLst>
          </p:cNvPr>
          <p:cNvSpPr>
            <a:spLocks noGrp="1"/>
          </p:cNvSpPr>
          <p:nvPr>
            <p:ph type="title"/>
          </p:nvPr>
        </p:nvSpPr>
        <p:spPr/>
        <p:txBody>
          <a:bodyPr/>
          <a:lstStyle/>
          <a:p>
            <a:r>
              <a:rPr lang="en-GB" dirty="0"/>
              <a:t>Defining problem solving </a:t>
            </a:r>
          </a:p>
        </p:txBody>
      </p:sp>
      <p:sp>
        <p:nvSpPr>
          <p:cNvPr id="3" name="Content Placeholder 2">
            <a:extLst>
              <a:ext uri="{FF2B5EF4-FFF2-40B4-BE49-F238E27FC236}">
                <a16:creationId xmlns:a16="http://schemas.microsoft.com/office/drawing/2014/main" id="{2C82E98D-1195-4263-88BC-B344D004512F}"/>
              </a:ext>
            </a:extLst>
          </p:cNvPr>
          <p:cNvSpPr>
            <a:spLocks noGrp="1"/>
          </p:cNvSpPr>
          <p:nvPr>
            <p:ph idx="1"/>
          </p:nvPr>
        </p:nvSpPr>
        <p:spPr/>
        <p:txBody>
          <a:bodyPr/>
          <a:lstStyle/>
          <a:p>
            <a:pPr marL="0" indent="0">
              <a:buNone/>
            </a:pPr>
            <a:r>
              <a:rPr lang="en-GB" dirty="0"/>
              <a:t>What do you think??</a:t>
            </a:r>
          </a:p>
          <a:p>
            <a:pPr marL="0" indent="0">
              <a:buNone/>
            </a:pPr>
            <a:endParaRPr lang="en-GB" dirty="0"/>
          </a:p>
          <a:p>
            <a:pPr marL="0" indent="0" algn="ctr">
              <a:buNone/>
            </a:pPr>
            <a:r>
              <a:rPr lang="en-GB" i="1" dirty="0"/>
              <a:t>“ensuring that you deal with the real problem – not its symptoms.”</a:t>
            </a:r>
          </a:p>
          <a:p>
            <a:pPr marL="0" indent="0" algn="ctr">
              <a:buNone/>
            </a:pPr>
            <a:endParaRPr lang="en-GB" i="1" dirty="0"/>
          </a:p>
          <a:p>
            <a:pPr marL="0" indent="0" algn="ctr">
              <a:buNone/>
            </a:pPr>
            <a:endParaRPr lang="en-GB" i="1" dirty="0"/>
          </a:p>
        </p:txBody>
      </p:sp>
      <p:sp>
        <p:nvSpPr>
          <p:cNvPr id="4" name="Date Placeholder 3">
            <a:extLst>
              <a:ext uri="{FF2B5EF4-FFF2-40B4-BE49-F238E27FC236}">
                <a16:creationId xmlns:a16="http://schemas.microsoft.com/office/drawing/2014/main" id="{8AB78476-816D-4430-B1EA-0C761AE1C1C1}"/>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07A82348-9AF2-4077-A31A-88A2F83FF2BB}"/>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002153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9167F-16D3-4E46-B408-FA5FEADE25A2}"/>
              </a:ext>
            </a:extLst>
          </p:cNvPr>
          <p:cNvSpPr>
            <a:spLocks noGrp="1"/>
          </p:cNvSpPr>
          <p:nvPr>
            <p:ph type="title"/>
          </p:nvPr>
        </p:nvSpPr>
        <p:spPr/>
        <p:txBody>
          <a:bodyPr/>
          <a:lstStyle/>
          <a:p>
            <a:r>
              <a:rPr lang="en-GB" dirty="0"/>
              <a:t>Defining problem solving </a:t>
            </a:r>
          </a:p>
        </p:txBody>
      </p:sp>
      <p:sp>
        <p:nvSpPr>
          <p:cNvPr id="3" name="Content Placeholder 2">
            <a:extLst>
              <a:ext uri="{FF2B5EF4-FFF2-40B4-BE49-F238E27FC236}">
                <a16:creationId xmlns:a16="http://schemas.microsoft.com/office/drawing/2014/main" id="{A65021E2-D003-4588-B05E-40C004D149E8}"/>
              </a:ext>
            </a:extLst>
          </p:cNvPr>
          <p:cNvSpPr>
            <a:spLocks noGrp="1"/>
          </p:cNvSpPr>
          <p:nvPr>
            <p:ph idx="1"/>
          </p:nvPr>
        </p:nvSpPr>
        <p:spPr/>
        <p:txBody>
          <a:bodyPr/>
          <a:lstStyle/>
          <a:p>
            <a:r>
              <a:rPr lang="en-GB" i="1" dirty="0"/>
              <a:t>“A doubtful or difficult matter requiring a solution”</a:t>
            </a:r>
          </a:p>
          <a:p>
            <a:pPr marL="0" indent="0">
              <a:buNone/>
            </a:pPr>
            <a:endParaRPr lang="en-GB" dirty="0"/>
          </a:p>
          <a:p>
            <a:r>
              <a:rPr lang="en-GB" i="1" dirty="0"/>
              <a:t>“Something hard to understand or accomplish or deal with.”</a:t>
            </a:r>
          </a:p>
          <a:p>
            <a:pPr marL="0" indent="0">
              <a:buNone/>
            </a:pPr>
            <a:endParaRPr lang="en-GB" dirty="0"/>
          </a:p>
          <a:p>
            <a:pPr marL="0" indent="0">
              <a:buNone/>
            </a:pPr>
            <a:r>
              <a:rPr lang="en-GB" dirty="0"/>
              <a:t>(Skills you need.com, 2018)</a:t>
            </a:r>
          </a:p>
          <a:p>
            <a:endParaRPr lang="en-GB" dirty="0"/>
          </a:p>
          <a:p>
            <a:endParaRPr lang="en-GB" dirty="0"/>
          </a:p>
          <a:p>
            <a:endParaRPr lang="en-GB" dirty="0"/>
          </a:p>
        </p:txBody>
      </p:sp>
      <p:sp>
        <p:nvSpPr>
          <p:cNvPr id="4" name="Date Placeholder 3">
            <a:extLst>
              <a:ext uri="{FF2B5EF4-FFF2-40B4-BE49-F238E27FC236}">
                <a16:creationId xmlns:a16="http://schemas.microsoft.com/office/drawing/2014/main" id="{E019F9F8-C02A-44A8-9ECF-0CF9BBCFCB1D}"/>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CD8232A9-9BB8-4758-9AEF-62E6E11A68ED}"/>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804551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1DC5F-975F-4C4A-B984-753CE57929DC}"/>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90B2D45F-41C7-4CC9-9951-0E58B709ED22}"/>
              </a:ext>
            </a:extLst>
          </p:cNvPr>
          <p:cNvSpPr>
            <a:spLocks noGrp="1"/>
          </p:cNvSpPr>
          <p:nvPr>
            <p:ph idx="1"/>
          </p:nvPr>
        </p:nvSpPr>
        <p:spPr/>
        <p:txBody>
          <a:bodyPr/>
          <a:lstStyle/>
          <a:p>
            <a:pPr marL="0" indent="0">
              <a:buNone/>
            </a:pPr>
            <a:r>
              <a:rPr lang="en-GB" dirty="0"/>
              <a:t>if performance in your department is substandard, you might think the problem is with the individuals submitting work. However, if you look a bit deeper, the real issue might be a lack of training, or an unreasonable workload.</a:t>
            </a:r>
          </a:p>
        </p:txBody>
      </p:sp>
      <p:sp>
        <p:nvSpPr>
          <p:cNvPr id="4" name="Date Placeholder 3">
            <a:extLst>
              <a:ext uri="{FF2B5EF4-FFF2-40B4-BE49-F238E27FC236}">
                <a16:creationId xmlns:a16="http://schemas.microsoft.com/office/drawing/2014/main" id="{7CF54263-D851-4855-94E7-95A3C396AB7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27D38EF6-CD44-42EF-8AA3-496D80B4A6F6}"/>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913774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BA528-D905-475D-81AA-CBE674C4E13D}"/>
              </a:ext>
            </a:extLst>
          </p:cNvPr>
          <p:cNvSpPr>
            <a:spLocks noGrp="1"/>
          </p:cNvSpPr>
          <p:nvPr>
            <p:ph type="title"/>
          </p:nvPr>
        </p:nvSpPr>
        <p:spPr/>
        <p:txBody>
          <a:bodyPr/>
          <a:lstStyle/>
          <a:p>
            <a:r>
              <a:rPr lang="en-GB" dirty="0"/>
              <a:t>Features of problems </a:t>
            </a:r>
          </a:p>
        </p:txBody>
      </p:sp>
      <p:sp>
        <p:nvSpPr>
          <p:cNvPr id="3" name="Content Placeholder 2">
            <a:extLst>
              <a:ext uri="{FF2B5EF4-FFF2-40B4-BE49-F238E27FC236}">
                <a16:creationId xmlns:a16="http://schemas.microsoft.com/office/drawing/2014/main" id="{4CA301A7-99AC-43A6-8A9A-0CF8409430AB}"/>
              </a:ext>
            </a:extLst>
          </p:cNvPr>
          <p:cNvSpPr>
            <a:spLocks noGrp="1"/>
          </p:cNvSpPr>
          <p:nvPr>
            <p:ph idx="1"/>
          </p:nvPr>
        </p:nvSpPr>
        <p:spPr/>
        <p:txBody>
          <a:bodyPr/>
          <a:lstStyle/>
          <a:p>
            <a:r>
              <a:rPr lang="en-GB" sz="2800" b="1" dirty="0"/>
              <a:t>Goals: </a:t>
            </a:r>
            <a:r>
              <a:rPr lang="en-GB" sz="2800" dirty="0"/>
              <a:t>Problems involve setting out to achieve some objective or desired state of affairs and can include avoiding a situation or event. </a:t>
            </a:r>
          </a:p>
          <a:p>
            <a:r>
              <a:rPr lang="en-GB" sz="2800" b="1" dirty="0"/>
              <a:t>Barriers: </a:t>
            </a:r>
            <a:r>
              <a:rPr lang="en-GB" sz="2800" dirty="0"/>
              <a:t>If there were no barriers in the way of achieving a goal, then there would be no problem.  Problem solving involves overcoming the barriers or obstacles that prevent the immediate achievement of goals.</a:t>
            </a:r>
          </a:p>
          <a:p>
            <a:endParaRPr lang="en-GB" dirty="0"/>
          </a:p>
        </p:txBody>
      </p:sp>
      <p:sp>
        <p:nvSpPr>
          <p:cNvPr id="4" name="Date Placeholder 3">
            <a:extLst>
              <a:ext uri="{FF2B5EF4-FFF2-40B4-BE49-F238E27FC236}">
                <a16:creationId xmlns:a16="http://schemas.microsoft.com/office/drawing/2014/main" id="{BE83E983-FE02-4E31-8126-C8A0B266E456}"/>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F911766E-7503-49F4-9E4A-E16475F3778F}"/>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3803092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919B9-A944-4F6D-AC13-56E350330E73}"/>
              </a:ext>
            </a:extLst>
          </p:cNvPr>
          <p:cNvSpPr>
            <a:spLocks noGrp="1"/>
          </p:cNvSpPr>
          <p:nvPr>
            <p:ph type="title"/>
          </p:nvPr>
        </p:nvSpPr>
        <p:spPr/>
        <p:txBody>
          <a:bodyPr/>
          <a:lstStyle/>
          <a:p>
            <a:r>
              <a:rPr lang="en-GB" dirty="0"/>
              <a:t>Example of a goal </a:t>
            </a:r>
          </a:p>
        </p:txBody>
      </p:sp>
      <p:sp>
        <p:nvSpPr>
          <p:cNvPr id="3" name="Content Placeholder 2">
            <a:extLst>
              <a:ext uri="{FF2B5EF4-FFF2-40B4-BE49-F238E27FC236}">
                <a16:creationId xmlns:a16="http://schemas.microsoft.com/office/drawing/2014/main" id="{004A566C-026B-4286-8EA9-C14AE4A29935}"/>
              </a:ext>
            </a:extLst>
          </p:cNvPr>
          <p:cNvSpPr>
            <a:spLocks noGrp="1"/>
          </p:cNvSpPr>
          <p:nvPr>
            <p:ph idx="1"/>
          </p:nvPr>
        </p:nvSpPr>
        <p:spPr/>
        <p:txBody>
          <a:bodyPr/>
          <a:lstStyle/>
          <a:p>
            <a:r>
              <a:rPr lang="en-GB" sz="2800" dirty="0"/>
              <a:t>Goals can be anything that you wish to achieve, where you want to be. If you are hungry then your goal is probably to eat something, if you are a head of an organisation (CEO) then your main goal may be to maximise profits. </a:t>
            </a:r>
          </a:p>
          <a:p>
            <a:r>
              <a:rPr lang="en-GB" sz="2800" dirty="0"/>
              <a:t>In the example of the CEO the main goal may need to be split into numerous sub-goals in order to fulfil the ultimate goal of increasing profits.</a:t>
            </a:r>
          </a:p>
          <a:p>
            <a:endParaRPr lang="en-GB" dirty="0"/>
          </a:p>
        </p:txBody>
      </p:sp>
      <p:sp>
        <p:nvSpPr>
          <p:cNvPr id="4" name="Date Placeholder 3">
            <a:extLst>
              <a:ext uri="{FF2B5EF4-FFF2-40B4-BE49-F238E27FC236}">
                <a16:creationId xmlns:a16="http://schemas.microsoft.com/office/drawing/2014/main" id="{48F58308-600D-4AE9-BBAA-B811BD1E52D3}"/>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6E7DE0AA-AE2E-4D4B-A4DB-D3F9934A34A8}"/>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857035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93687-D0DA-4316-AB4F-0AA69EAF42D0}"/>
              </a:ext>
            </a:extLst>
          </p:cNvPr>
          <p:cNvSpPr>
            <a:spLocks noGrp="1"/>
          </p:cNvSpPr>
          <p:nvPr>
            <p:ph type="title"/>
          </p:nvPr>
        </p:nvSpPr>
        <p:spPr/>
        <p:txBody>
          <a:bodyPr/>
          <a:lstStyle/>
          <a:p>
            <a:r>
              <a:rPr lang="en-GB" dirty="0"/>
              <a:t>Example of a barrier </a:t>
            </a:r>
          </a:p>
        </p:txBody>
      </p:sp>
      <p:sp>
        <p:nvSpPr>
          <p:cNvPr id="3" name="Content Placeholder 2">
            <a:extLst>
              <a:ext uri="{FF2B5EF4-FFF2-40B4-BE49-F238E27FC236}">
                <a16:creationId xmlns:a16="http://schemas.microsoft.com/office/drawing/2014/main" id="{0B503C85-1ACC-4AB5-9B08-9B6433A8E131}"/>
              </a:ext>
            </a:extLst>
          </p:cNvPr>
          <p:cNvSpPr>
            <a:spLocks noGrp="1"/>
          </p:cNvSpPr>
          <p:nvPr>
            <p:ph idx="1"/>
          </p:nvPr>
        </p:nvSpPr>
        <p:spPr/>
        <p:txBody>
          <a:bodyPr/>
          <a:lstStyle/>
          <a:p>
            <a:r>
              <a:rPr lang="en-GB" sz="2400" dirty="0"/>
              <a:t>If you feel hungry then your goal is to eat. A barrier to this may be that you have no food available - you take a trip to the supermarket and buy some food, removing the barrier and thus solving the problem. </a:t>
            </a:r>
          </a:p>
          <a:p>
            <a:r>
              <a:rPr lang="en-GB" sz="2400" dirty="0"/>
              <a:t>Of course for the CEO wanting to increase profits there may be many more barriers preventing the goal from being reached. The CEO needs to attempt to recognise these barriers and remove them or find other ways to achieve the goals of the organisation.</a:t>
            </a:r>
          </a:p>
          <a:p>
            <a:pPr marL="0" indent="0">
              <a:buNone/>
            </a:pPr>
            <a:endParaRPr lang="en-GB" dirty="0"/>
          </a:p>
        </p:txBody>
      </p:sp>
      <p:sp>
        <p:nvSpPr>
          <p:cNvPr id="4" name="Date Placeholder 3">
            <a:extLst>
              <a:ext uri="{FF2B5EF4-FFF2-40B4-BE49-F238E27FC236}">
                <a16:creationId xmlns:a16="http://schemas.microsoft.com/office/drawing/2014/main" id="{918EC4BE-BCB8-42C9-8006-B47BBEB3DB8A}"/>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728EF4DB-BC4C-4941-AA24-F9D829875830}"/>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616751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E6EE4-ECDE-481B-998B-1E7E2B5DDE64}"/>
              </a:ext>
            </a:extLst>
          </p:cNvPr>
          <p:cNvSpPr>
            <a:spLocks noGrp="1"/>
          </p:cNvSpPr>
          <p:nvPr>
            <p:ph type="title"/>
          </p:nvPr>
        </p:nvSpPr>
        <p:spPr/>
        <p:txBody>
          <a:bodyPr/>
          <a:lstStyle/>
          <a:p>
            <a:r>
              <a:rPr lang="en-GB" dirty="0"/>
              <a:t>The rational decision process </a:t>
            </a:r>
          </a:p>
        </p:txBody>
      </p:sp>
      <p:graphicFrame>
        <p:nvGraphicFramePr>
          <p:cNvPr id="6" name="Content Placeholder 5">
            <a:extLst>
              <a:ext uri="{FF2B5EF4-FFF2-40B4-BE49-F238E27FC236}">
                <a16:creationId xmlns:a16="http://schemas.microsoft.com/office/drawing/2014/main" id="{8B8A50D1-9F91-40B9-BF5A-17210D668789}"/>
              </a:ext>
            </a:extLst>
          </p:cNvPr>
          <p:cNvGraphicFramePr>
            <a:graphicFrameLocks noGrp="1"/>
          </p:cNvGraphicFramePr>
          <p:nvPr>
            <p:ph idx="1"/>
            <p:extLst>
              <p:ext uri="{D42A27DB-BD31-4B8C-83A1-F6EECF244321}">
                <p14:modId xmlns:p14="http://schemas.microsoft.com/office/powerpoint/2010/main" val="9679514"/>
              </p:ext>
            </p:extLst>
          </p:nvPr>
        </p:nvGraphicFramePr>
        <p:xfrm>
          <a:off x="457200" y="1600200"/>
          <a:ext cx="8229600"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2F611831-C2A0-431E-82A6-FF49CCDA1677}"/>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04AAB01F-4CE5-42CC-8DF6-CEFD2AA2B62E}"/>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2945992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90494-50F2-4B94-96D6-6D0AF4D15ED5}"/>
              </a:ext>
            </a:extLst>
          </p:cNvPr>
          <p:cNvSpPr>
            <a:spLocks noGrp="1"/>
          </p:cNvSpPr>
          <p:nvPr>
            <p:ph type="title"/>
          </p:nvPr>
        </p:nvSpPr>
        <p:spPr/>
        <p:txBody>
          <a:bodyPr/>
          <a:lstStyle/>
          <a:p>
            <a:r>
              <a:rPr lang="en-GB" dirty="0"/>
              <a:t>Stage one: Problem identification </a:t>
            </a:r>
          </a:p>
        </p:txBody>
      </p:sp>
      <p:sp>
        <p:nvSpPr>
          <p:cNvPr id="3" name="Content Placeholder 2">
            <a:extLst>
              <a:ext uri="{FF2B5EF4-FFF2-40B4-BE49-F238E27FC236}">
                <a16:creationId xmlns:a16="http://schemas.microsoft.com/office/drawing/2014/main" id="{ABF69D0B-1D08-473C-8E5F-0F3D589A8717}"/>
              </a:ext>
            </a:extLst>
          </p:cNvPr>
          <p:cNvSpPr>
            <a:spLocks noGrp="1"/>
          </p:cNvSpPr>
          <p:nvPr>
            <p:ph idx="1"/>
          </p:nvPr>
        </p:nvSpPr>
        <p:spPr/>
        <p:txBody>
          <a:bodyPr/>
          <a:lstStyle/>
          <a:p>
            <a:r>
              <a:rPr lang="en-GB" dirty="0"/>
              <a:t>To come up with a rational solution, decision makers first should recognise the problem that exist. </a:t>
            </a:r>
          </a:p>
          <a:p>
            <a:endParaRPr lang="en-GB" dirty="0"/>
          </a:p>
          <a:p>
            <a:pPr marL="0" indent="0">
              <a:buNone/>
            </a:pPr>
            <a:r>
              <a:rPr lang="en-GB" b="1" dirty="0">
                <a:solidFill>
                  <a:srgbClr val="FF0000"/>
                </a:solidFill>
              </a:rPr>
              <a:t>Discussion: </a:t>
            </a:r>
          </a:p>
          <a:p>
            <a:pPr marL="0" indent="0">
              <a:buNone/>
            </a:pPr>
            <a:r>
              <a:rPr lang="en-GB" dirty="0"/>
              <a:t>Do you consider a decrease in sales by 10% as a problem?? </a:t>
            </a:r>
          </a:p>
        </p:txBody>
      </p:sp>
      <p:sp>
        <p:nvSpPr>
          <p:cNvPr id="4" name="Date Placeholder 3">
            <a:extLst>
              <a:ext uri="{FF2B5EF4-FFF2-40B4-BE49-F238E27FC236}">
                <a16:creationId xmlns:a16="http://schemas.microsoft.com/office/drawing/2014/main" id="{B4BFB70D-FAE2-4235-9352-3222617BFCF3}"/>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DD6F72C8-E889-4B16-A33B-3D5C22EAD21A}"/>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643741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9BC78-A308-42F6-A6DA-1C3D82099E2B}"/>
              </a:ext>
            </a:extLst>
          </p:cNvPr>
          <p:cNvSpPr>
            <a:spLocks noGrp="1"/>
          </p:cNvSpPr>
          <p:nvPr>
            <p:ph type="title"/>
          </p:nvPr>
        </p:nvSpPr>
        <p:spPr/>
        <p:txBody>
          <a:bodyPr/>
          <a:lstStyle/>
          <a:p>
            <a:r>
              <a:rPr lang="en-GB" dirty="0"/>
              <a:t>Stage one…</a:t>
            </a:r>
          </a:p>
        </p:txBody>
      </p:sp>
      <p:sp>
        <p:nvSpPr>
          <p:cNvPr id="3" name="Content Placeholder 2">
            <a:extLst>
              <a:ext uri="{FF2B5EF4-FFF2-40B4-BE49-F238E27FC236}">
                <a16:creationId xmlns:a16="http://schemas.microsoft.com/office/drawing/2014/main" id="{500D7277-8BCD-43C5-8916-70ECBBB21038}"/>
              </a:ext>
            </a:extLst>
          </p:cNvPr>
          <p:cNvSpPr>
            <a:spLocks noGrp="1"/>
          </p:cNvSpPr>
          <p:nvPr>
            <p:ph idx="1"/>
          </p:nvPr>
        </p:nvSpPr>
        <p:spPr/>
        <p:txBody>
          <a:bodyPr/>
          <a:lstStyle/>
          <a:p>
            <a:r>
              <a:rPr lang="en-GB" dirty="0"/>
              <a:t>Working across cultures may have its own challenge in the process of problem identification due to having different considerations such as timing, beliefs, networks, and investments. </a:t>
            </a:r>
          </a:p>
        </p:txBody>
      </p:sp>
      <p:sp>
        <p:nvSpPr>
          <p:cNvPr id="4" name="Date Placeholder 3">
            <a:extLst>
              <a:ext uri="{FF2B5EF4-FFF2-40B4-BE49-F238E27FC236}">
                <a16:creationId xmlns:a16="http://schemas.microsoft.com/office/drawing/2014/main" id="{F7A3D838-C077-4B2C-BD9A-69EC3A864C69}"/>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13F95F98-4463-458C-9ADD-ECA7F2BEA0D9}"/>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115220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69831-952A-4F24-A9F2-FC8283D002A0}"/>
              </a:ext>
            </a:extLst>
          </p:cNvPr>
          <p:cNvSpPr>
            <a:spLocks noGrp="1"/>
          </p:cNvSpPr>
          <p:nvPr>
            <p:ph type="title"/>
          </p:nvPr>
        </p:nvSpPr>
        <p:spPr/>
        <p:txBody>
          <a:bodyPr/>
          <a:lstStyle/>
          <a:p>
            <a:r>
              <a:rPr lang="en-GB" dirty="0"/>
              <a:t>Stage one….</a:t>
            </a:r>
          </a:p>
        </p:txBody>
      </p:sp>
      <p:sp>
        <p:nvSpPr>
          <p:cNvPr id="3" name="Content Placeholder 2">
            <a:extLst>
              <a:ext uri="{FF2B5EF4-FFF2-40B4-BE49-F238E27FC236}">
                <a16:creationId xmlns:a16="http://schemas.microsoft.com/office/drawing/2014/main" id="{CE97C2E4-BA37-4735-90C0-4579C8995C70}"/>
              </a:ext>
            </a:extLst>
          </p:cNvPr>
          <p:cNvSpPr>
            <a:spLocks noGrp="1"/>
          </p:cNvSpPr>
          <p:nvPr>
            <p:ph idx="1"/>
          </p:nvPr>
        </p:nvSpPr>
        <p:spPr>
          <a:xfrm>
            <a:off x="457200" y="1600201"/>
            <a:ext cx="8229600" cy="3268959"/>
          </a:xfrm>
        </p:spPr>
        <p:txBody>
          <a:bodyPr/>
          <a:lstStyle/>
          <a:p>
            <a:r>
              <a:rPr lang="en-GB" dirty="0"/>
              <a:t>Problems can arise from several key aspects in organizations such as: </a:t>
            </a:r>
          </a:p>
          <a:p>
            <a:pPr marL="0" indent="0">
              <a:buNone/>
            </a:pPr>
            <a:r>
              <a:rPr lang="en-GB" dirty="0"/>
              <a:t>Offering (Products/Services), Structure, Psychological climate, Management, and culture. </a:t>
            </a:r>
            <a:endParaRPr lang="en-GB" b="1" dirty="0">
              <a:solidFill>
                <a:srgbClr val="FF0000"/>
              </a:solidFill>
            </a:endParaRPr>
          </a:p>
        </p:txBody>
      </p:sp>
      <p:sp>
        <p:nvSpPr>
          <p:cNvPr id="4" name="Date Placeholder 3">
            <a:extLst>
              <a:ext uri="{FF2B5EF4-FFF2-40B4-BE49-F238E27FC236}">
                <a16:creationId xmlns:a16="http://schemas.microsoft.com/office/drawing/2014/main" id="{3BB0F878-138B-40BC-BBB4-FF9F591A0625}"/>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FF31C75D-8620-417C-A7E9-2D9BE5C0ABD2}"/>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2594196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0428D-5666-41E4-A3EF-5003C05CC481}"/>
              </a:ext>
            </a:extLst>
          </p:cNvPr>
          <p:cNvSpPr>
            <a:spLocks noGrp="1"/>
          </p:cNvSpPr>
          <p:nvPr>
            <p:ph type="title"/>
          </p:nvPr>
        </p:nvSpPr>
        <p:spPr/>
        <p:txBody>
          <a:bodyPr/>
          <a:lstStyle/>
          <a:p>
            <a:r>
              <a:rPr lang="en-GB" dirty="0"/>
              <a:t>Stage two: Criteria definition </a:t>
            </a:r>
          </a:p>
        </p:txBody>
      </p:sp>
      <p:sp>
        <p:nvSpPr>
          <p:cNvPr id="3" name="Content Placeholder 2">
            <a:extLst>
              <a:ext uri="{FF2B5EF4-FFF2-40B4-BE49-F238E27FC236}">
                <a16:creationId xmlns:a16="http://schemas.microsoft.com/office/drawing/2014/main" id="{59E0A1CE-3637-4482-99E1-E16156EDA105}"/>
              </a:ext>
            </a:extLst>
          </p:cNvPr>
          <p:cNvSpPr>
            <a:spLocks noGrp="1"/>
          </p:cNvSpPr>
          <p:nvPr>
            <p:ph idx="1"/>
          </p:nvPr>
        </p:nvSpPr>
        <p:spPr/>
        <p:txBody>
          <a:bodyPr/>
          <a:lstStyle/>
          <a:p>
            <a:r>
              <a:rPr lang="en-GB" dirty="0"/>
              <a:t>Most problems can be viewed as multidimensional. Decision makers should be able to determine the key factors influencing the problem. </a:t>
            </a:r>
          </a:p>
          <a:p>
            <a:r>
              <a:rPr lang="en-GB" dirty="0"/>
              <a:t>The objective of possible problems might be as the following: </a:t>
            </a:r>
          </a:p>
          <a:p>
            <a:pPr marL="0" indent="0">
              <a:buNone/>
            </a:pPr>
            <a:r>
              <a:rPr lang="en-GB" dirty="0"/>
              <a:t>- Price, quality, quantity, features, dependability, reputation, and so on.</a:t>
            </a:r>
          </a:p>
        </p:txBody>
      </p:sp>
      <p:sp>
        <p:nvSpPr>
          <p:cNvPr id="4" name="Date Placeholder 3">
            <a:extLst>
              <a:ext uri="{FF2B5EF4-FFF2-40B4-BE49-F238E27FC236}">
                <a16:creationId xmlns:a16="http://schemas.microsoft.com/office/drawing/2014/main" id="{6ED5967C-80F0-40B5-9116-069F6A40BBF8}"/>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60A8D57C-2718-4EC5-BF4C-02344E2FAC1C}"/>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838848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7F3A8-85AA-476D-920C-DD6720679875}"/>
              </a:ext>
            </a:extLst>
          </p:cNvPr>
          <p:cNvSpPr>
            <a:spLocks noGrp="1"/>
          </p:cNvSpPr>
          <p:nvPr>
            <p:ph type="title"/>
          </p:nvPr>
        </p:nvSpPr>
        <p:spPr/>
        <p:txBody>
          <a:bodyPr/>
          <a:lstStyle/>
          <a:p>
            <a:r>
              <a:rPr lang="en-GB" dirty="0"/>
              <a:t>Stage three: Alternative generation and evaluation </a:t>
            </a:r>
          </a:p>
        </p:txBody>
      </p:sp>
      <p:sp>
        <p:nvSpPr>
          <p:cNvPr id="3" name="Content Placeholder 2">
            <a:extLst>
              <a:ext uri="{FF2B5EF4-FFF2-40B4-BE49-F238E27FC236}">
                <a16:creationId xmlns:a16="http://schemas.microsoft.com/office/drawing/2014/main" id="{0D799813-9B10-4FB0-9FE3-2E19E1FC3D6D}"/>
              </a:ext>
            </a:extLst>
          </p:cNvPr>
          <p:cNvSpPr>
            <a:spLocks noGrp="1"/>
          </p:cNvSpPr>
          <p:nvPr>
            <p:ph idx="1"/>
          </p:nvPr>
        </p:nvSpPr>
        <p:spPr/>
        <p:txBody>
          <a:bodyPr/>
          <a:lstStyle/>
          <a:p>
            <a:r>
              <a:rPr lang="en-GB" sz="2800" dirty="0"/>
              <a:t>During this stage the decision maker should be able to identify a range of possible courses of action and evaluates each course based on the previous two stages (The problem itself and the criteria or factors) . </a:t>
            </a:r>
          </a:p>
          <a:p>
            <a:r>
              <a:rPr lang="en-GB" sz="2800" dirty="0"/>
              <a:t>Advantages and disadvantages of each can be weigh to establish the most appropriate action/solution. </a:t>
            </a:r>
          </a:p>
          <a:p>
            <a:endParaRPr lang="en-GB" dirty="0"/>
          </a:p>
        </p:txBody>
      </p:sp>
      <p:sp>
        <p:nvSpPr>
          <p:cNvPr id="4" name="Date Placeholder 3">
            <a:extLst>
              <a:ext uri="{FF2B5EF4-FFF2-40B4-BE49-F238E27FC236}">
                <a16:creationId xmlns:a16="http://schemas.microsoft.com/office/drawing/2014/main" id="{8B259EA1-4CD4-4923-BAA9-A76C8D94F7AB}"/>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60D973F0-8863-49F7-9BD9-2AA1472E2A2E}"/>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6348634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8DB85-5C1B-475A-93AD-D3DF18361366}"/>
              </a:ext>
            </a:extLst>
          </p:cNvPr>
          <p:cNvSpPr>
            <a:spLocks noGrp="1"/>
          </p:cNvSpPr>
          <p:nvPr>
            <p:ph type="title"/>
          </p:nvPr>
        </p:nvSpPr>
        <p:spPr/>
        <p:txBody>
          <a:bodyPr/>
          <a:lstStyle/>
          <a:p>
            <a:r>
              <a:rPr lang="en-GB" dirty="0"/>
              <a:t>Stage three: Alternative generation and evaluation </a:t>
            </a:r>
          </a:p>
        </p:txBody>
      </p:sp>
      <p:sp>
        <p:nvSpPr>
          <p:cNvPr id="3" name="Content Placeholder 2">
            <a:extLst>
              <a:ext uri="{FF2B5EF4-FFF2-40B4-BE49-F238E27FC236}">
                <a16:creationId xmlns:a16="http://schemas.microsoft.com/office/drawing/2014/main" id="{663D7564-8F78-4320-8FB4-690D3FF1A439}"/>
              </a:ext>
            </a:extLst>
          </p:cNvPr>
          <p:cNvSpPr>
            <a:spLocks noGrp="1"/>
          </p:cNvSpPr>
          <p:nvPr>
            <p:ph idx="1"/>
          </p:nvPr>
        </p:nvSpPr>
        <p:spPr/>
        <p:txBody>
          <a:bodyPr/>
          <a:lstStyle/>
          <a:p>
            <a:r>
              <a:rPr lang="en-GB" dirty="0"/>
              <a:t>Consequences of each solution suggested should be considered to enable a successful process of rational decision making based on the given facts/analysis. </a:t>
            </a:r>
          </a:p>
          <a:p>
            <a:r>
              <a:rPr lang="en-GB" dirty="0"/>
              <a:t>Evaluation is required to further clarify the given actions.  </a:t>
            </a:r>
          </a:p>
        </p:txBody>
      </p:sp>
      <p:sp>
        <p:nvSpPr>
          <p:cNvPr id="4" name="Date Placeholder 3">
            <a:extLst>
              <a:ext uri="{FF2B5EF4-FFF2-40B4-BE49-F238E27FC236}">
                <a16:creationId xmlns:a16="http://schemas.microsoft.com/office/drawing/2014/main" id="{95CAE9F7-97AC-4CEC-8E4B-F69D007025B2}"/>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1C69A912-B917-4B3E-846E-C2E15F09F30C}"/>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1534507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BB127-A3C2-412D-8B8F-241F0AACA402}"/>
              </a:ext>
            </a:extLst>
          </p:cNvPr>
          <p:cNvSpPr>
            <a:spLocks noGrp="1"/>
          </p:cNvSpPr>
          <p:nvPr>
            <p:ph type="title"/>
          </p:nvPr>
        </p:nvSpPr>
        <p:spPr/>
        <p:txBody>
          <a:bodyPr/>
          <a:lstStyle/>
          <a:p>
            <a:r>
              <a:rPr lang="en-GB" dirty="0"/>
              <a:t>Stage four: Implementation </a:t>
            </a:r>
          </a:p>
        </p:txBody>
      </p:sp>
      <p:sp>
        <p:nvSpPr>
          <p:cNvPr id="3" name="Content Placeholder 2">
            <a:extLst>
              <a:ext uri="{FF2B5EF4-FFF2-40B4-BE49-F238E27FC236}">
                <a16:creationId xmlns:a16="http://schemas.microsoft.com/office/drawing/2014/main" id="{E5D96894-46F4-4863-92D3-A2549ADB7840}"/>
              </a:ext>
            </a:extLst>
          </p:cNvPr>
          <p:cNvSpPr>
            <a:spLocks noGrp="1"/>
          </p:cNvSpPr>
          <p:nvPr>
            <p:ph idx="1"/>
          </p:nvPr>
        </p:nvSpPr>
        <p:spPr/>
        <p:txBody>
          <a:bodyPr/>
          <a:lstStyle/>
          <a:p>
            <a:r>
              <a:rPr lang="en-GB" sz="2800" dirty="0"/>
              <a:t>Once the main option/solution is established, the implementation step is required to apply the solution. </a:t>
            </a:r>
          </a:p>
          <a:p>
            <a:r>
              <a:rPr lang="en-GB" sz="2800" dirty="0"/>
              <a:t>Implementation means acting on the chosen solution. During implementation more problems may arise especially if identification or structuring of the original problem was not carried out fully.</a:t>
            </a:r>
          </a:p>
          <a:p>
            <a:endParaRPr lang="en-GB" dirty="0"/>
          </a:p>
          <a:p>
            <a:endParaRPr lang="en-GB" dirty="0"/>
          </a:p>
          <a:p>
            <a:pPr marL="0" indent="0">
              <a:buNone/>
            </a:pPr>
            <a:endParaRPr lang="en-GB" dirty="0"/>
          </a:p>
        </p:txBody>
      </p:sp>
      <p:sp>
        <p:nvSpPr>
          <p:cNvPr id="4" name="Date Placeholder 3">
            <a:extLst>
              <a:ext uri="{FF2B5EF4-FFF2-40B4-BE49-F238E27FC236}">
                <a16:creationId xmlns:a16="http://schemas.microsoft.com/office/drawing/2014/main" id="{8B1AEAAE-EF74-4ABA-80CE-AF0031EFEFD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E569339B-D91F-49BA-81A1-E6F021C5B1E6}"/>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575231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7EC77-504E-45BF-8ACA-398628FE17B6}"/>
              </a:ext>
            </a:extLst>
          </p:cNvPr>
          <p:cNvSpPr>
            <a:spLocks noGrp="1"/>
          </p:cNvSpPr>
          <p:nvPr>
            <p:ph type="title"/>
          </p:nvPr>
        </p:nvSpPr>
        <p:spPr/>
        <p:txBody>
          <a:bodyPr/>
          <a:lstStyle/>
          <a:p>
            <a:r>
              <a:rPr lang="en-GB" dirty="0"/>
              <a:t>One added stage: Monitoring/Seeking Feedback </a:t>
            </a:r>
          </a:p>
        </p:txBody>
      </p:sp>
      <p:sp>
        <p:nvSpPr>
          <p:cNvPr id="3" name="Content Placeholder 2">
            <a:extLst>
              <a:ext uri="{FF2B5EF4-FFF2-40B4-BE49-F238E27FC236}">
                <a16:creationId xmlns:a16="http://schemas.microsoft.com/office/drawing/2014/main" id="{4C127C21-BDB3-44DE-9EBA-B564E15D410F}"/>
              </a:ext>
            </a:extLst>
          </p:cNvPr>
          <p:cNvSpPr>
            <a:spLocks noGrp="1"/>
          </p:cNvSpPr>
          <p:nvPr>
            <p:ph idx="1"/>
          </p:nvPr>
        </p:nvSpPr>
        <p:spPr/>
        <p:txBody>
          <a:bodyPr/>
          <a:lstStyle/>
          <a:p>
            <a:r>
              <a:rPr lang="en-GB" sz="2400" dirty="0"/>
              <a:t>The last stage is about reviewing the outcomes of problem solving over a period of time, including seeking feedback as to the success of the outcomes of the chosen solution.</a:t>
            </a:r>
          </a:p>
          <a:p>
            <a:r>
              <a:rPr lang="en-GB" sz="2400" dirty="0"/>
              <a:t>The final stage of problem solving is concerned with checking that the process was successful. This can be achieved by monitoring and gaining feedback from people affected by any changes that occurred. It is good practice to keep a record of outcomes and any additional problems that occurred.</a:t>
            </a:r>
          </a:p>
          <a:p>
            <a:endParaRPr lang="en-GB" dirty="0"/>
          </a:p>
          <a:p>
            <a:endParaRPr lang="en-GB" dirty="0"/>
          </a:p>
        </p:txBody>
      </p:sp>
      <p:sp>
        <p:nvSpPr>
          <p:cNvPr id="4" name="Date Placeholder 3">
            <a:extLst>
              <a:ext uri="{FF2B5EF4-FFF2-40B4-BE49-F238E27FC236}">
                <a16:creationId xmlns:a16="http://schemas.microsoft.com/office/drawing/2014/main" id="{EF47C22C-9BB7-429F-BDBF-0207DDF1C14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AAAF6A81-514A-4E68-AB7E-BFAD7545A146}"/>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2088817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180F0-6D0A-4C55-BB36-47BB72C780A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FE636E8-1192-4D8F-B69B-CD5BC724D678}"/>
              </a:ext>
            </a:extLst>
          </p:cNvPr>
          <p:cNvSpPr>
            <a:spLocks noGrp="1"/>
          </p:cNvSpPr>
          <p:nvPr>
            <p:ph idx="1"/>
          </p:nvPr>
        </p:nvSpPr>
        <p:spPr/>
        <p:txBody>
          <a:bodyPr/>
          <a:lstStyle/>
          <a:p>
            <a:pPr marL="0" indent="0" algn="ctr">
              <a:buNone/>
            </a:pPr>
            <a:r>
              <a:rPr lang="en-GB" sz="4000" dirty="0"/>
              <a:t>Session two  </a:t>
            </a:r>
          </a:p>
          <a:p>
            <a:pPr marL="0" indent="0" algn="ctr">
              <a:buNone/>
            </a:pPr>
            <a:r>
              <a:rPr lang="en-GB" sz="4000" dirty="0"/>
              <a:t>Assignment approach/ structuring</a:t>
            </a:r>
          </a:p>
          <a:p>
            <a:pPr marL="0" indent="0" algn="ctr">
              <a:buNone/>
            </a:pPr>
            <a:r>
              <a:rPr lang="en-GB" sz="4000" dirty="0"/>
              <a:t> </a:t>
            </a:r>
          </a:p>
        </p:txBody>
      </p:sp>
      <p:sp>
        <p:nvSpPr>
          <p:cNvPr id="4" name="Date Placeholder 3">
            <a:extLst>
              <a:ext uri="{FF2B5EF4-FFF2-40B4-BE49-F238E27FC236}">
                <a16:creationId xmlns:a16="http://schemas.microsoft.com/office/drawing/2014/main" id="{001925A3-B4F1-437D-BBB1-9EF8977B046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6801604E-05C6-4886-9DAF-560DD2C99B02}"/>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pic>
        <p:nvPicPr>
          <p:cNvPr id="6" name="Picture 5">
            <a:extLst>
              <a:ext uri="{FF2B5EF4-FFF2-40B4-BE49-F238E27FC236}">
                <a16:creationId xmlns:a16="http://schemas.microsoft.com/office/drawing/2014/main" id="{844B11E0-0170-45B1-B640-D4B4BD1791F8}"/>
              </a:ext>
            </a:extLst>
          </p:cNvPr>
          <p:cNvPicPr>
            <a:picLocks noChangeAspect="1"/>
          </p:cNvPicPr>
          <p:nvPr/>
        </p:nvPicPr>
        <p:blipFill>
          <a:blip r:embed="rId2"/>
          <a:stretch>
            <a:fillRect/>
          </a:stretch>
        </p:blipFill>
        <p:spPr>
          <a:xfrm>
            <a:off x="971600" y="3429000"/>
            <a:ext cx="7128792" cy="1912615"/>
          </a:xfrm>
          <a:prstGeom prst="rect">
            <a:avLst/>
          </a:prstGeom>
        </p:spPr>
      </p:pic>
    </p:spTree>
    <p:extLst>
      <p:ext uri="{BB962C8B-B14F-4D97-AF65-F5344CB8AC3E}">
        <p14:creationId xmlns:p14="http://schemas.microsoft.com/office/powerpoint/2010/main" val="3925686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EF817-2717-445B-9CE4-8DF55B9DC155}"/>
              </a:ext>
            </a:extLst>
          </p:cNvPr>
          <p:cNvSpPr>
            <a:spLocks noGrp="1"/>
          </p:cNvSpPr>
          <p:nvPr>
            <p:ph type="title"/>
          </p:nvPr>
        </p:nvSpPr>
        <p:spPr/>
        <p:txBody>
          <a:bodyPr/>
          <a:lstStyle/>
          <a:p>
            <a:r>
              <a:rPr lang="en-GB" dirty="0"/>
              <a:t>First step </a:t>
            </a:r>
          </a:p>
        </p:txBody>
      </p:sp>
      <p:sp>
        <p:nvSpPr>
          <p:cNvPr id="3" name="Content Placeholder 2">
            <a:extLst>
              <a:ext uri="{FF2B5EF4-FFF2-40B4-BE49-F238E27FC236}">
                <a16:creationId xmlns:a16="http://schemas.microsoft.com/office/drawing/2014/main" id="{996647A7-056E-4FAE-8DA8-CF9CEDE5A867}"/>
              </a:ext>
            </a:extLst>
          </p:cNvPr>
          <p:cNvSpPr>
            <a:spLocks noGrp="1"/>
          </p:cNvSpPr>
          <p:nvPr>
            <p:ph idx="1"/>
          </p:nvPr>
        </p:nvSpPr>
        <p:spPr/>
        <p:txBody>
          <a:bodyPr/>
          <a:lstStyle/>
          <a:p>
            <a:r>
              <a:rPr lang="en-GB" dirty="0"/>
              <a:t>Building an introduction: Tell us what you are going to include in the work (key points) and define key terms: Problem solving and decision making.</a:t>
            </a:r>
          </a:p>
          <a:p>
            <a:r>
              <a:rPr lang="en-GB" dirty="0"/>
              <a:t>Why problem solving and decision making are important in work place?  </a:t>
            </a:r>
          </a:p>
        </p:txBody>
      </p:sp>
      <p:sp>
        <p:nvSpPr>
          <p:cNvPr id="4" name="Date Placeholder 3">
            <a:extLst>
              <a:ext uri="{FF2B5EF4-FFF2-40B4-BE49-F238E27FC236}">
                <a16:creationId xmlns:a16="http://schemas.microsoft.com/office/drawing/2014/main" id="{D1B72A3C-B9E6-4B6A-99EE-572EAFA94DEF}"/>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06244688-3A52-4041-8EC6-51CA7587DFA7}"/>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2596561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F59EB-82B1-4E6A-B55A-7E7D922B2C80}"/>
              </a:ext>
            </a:extLst>
          </p:cNvPr>
          <p:cNvSpPr>
            <a:spLocks noGrp="1"/>
          </p:cNvSpPr>
          <p:nvPr>
            <p:ph type="title"/>
          </p:nvPr>
        </p:nvSpPr>
        <p:spPr/>
        <p:txBody>
          <a:bodyPr/>
          <a:lstStyle/>
          <a:p>
            <a:r>
              <a:rPr lang="en-GB" dirty="0"/>
              <a:t>Second step </a:t>
            </a:r>
          </a:p>
        </p:txBody>
      </p:sp>
      <p:sp>
        <p:nvSpPr>
          <p:cNvPr id="3" name="Content Placeholder 2">
            <a:extLst>
              <a:ext uri="{FF2B5EF4-FFF2-40B4-BE49-F238E27FC236}">
                <a16:creationId xmlns:a16="http://schemas.microsoft.com/office/drawing/2014/main" id="{52A3B4FD-C3CB-41C9-9334-BB30AEBF384E}"/>
              </a:ext>
            </a:extLst>
          </p:cNvPr>
          <p:cNvSpPr>
            <a:spLocks noGrp="1"/>
          </p:cNvSpPr>
          <p:nvPr>
            <p:ph idx="1"/>
          </p:nvPr>
        </p:nvSpPr>
        <p:spPr/>
        <p:txBody>
          <a:bodyPr/>
          <a:lstStyle/>
          <a:p>
            <a:pPr marL="0" indent="0">
              <a:buNone/>
            </a:pPr>
            <a:r>
              <a:rPr lang="en-GB" dirty="0"/>
              <a:t>You are required to consider an organisation of any type (Public, Private or Voluntary). It could be an organisation that you have worked for, currently working for or you are aiming to work for in the future after successful completion of your studies. </a:t>
            </a:r>
          </a:p>
          <a:p>
            <a:pPr marL="0" indent="0">
              <a:buNone/>
            </a:pPr>
            <a:r>
              <a:rPr lang="en-GB" dirty="0"/>
              <a:t>You may consider organisations that you can find information about. </a:t>
            </a:r>
          </a:p>
        </p:txBody>
      </p:sp>
      <p:sp>
        <p:nvSpPr>
          <p:cNvPr id="4" name="Date Placeholder 3">
            <a:extLst>
              <a:ext uri="{FF2B5EF4-FFF2-40B4-BE49-F238E27FC236}">
                <a16:creationId xmlns:a16="http://schemas.microsoft.com/office/drawing/2014/main" id="{F857ACFF-14AF-4C4A-A854-A5A1D867F1A4}"/>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4CB1F11B-0C8F-4090-AB2E-D3462A50034F}"/>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3212949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19355-EACF-4141-BCBB-B59860572BF8}"/>
              </a:ext>
            </a:extLst>
          </p:cNvPr>
          <p:cNvSpPr>
            <a:spLocks noGrp="1"/>
          </p:cNvSpPr>
          <p:nvPr>
            <p:ph type="title"/>
          </p:nvPr>
        </p:nvSpPr>
        <p:spPr/>
        <p:txBody>
          <a:bodyPr/>
          <a:lstStyle/>
          <a:p>
            <a:r>
              <a:rPr lang="en-GB" dirty="0"/>
              <a:t>Third step </a:t>
            </a:r>
          </a:p>
        </p:txBody>
      </p:sp>
      <p:sp>
        <p:nvSpPr>
          <p:cNvPr id="3" name="Content Placeholder 2">
            <a:extLst>
              <a:ext uri="{FF2B5EF4-FFF2-40B4-BE49-F238E27FC236}">
                <a16:creationId xmlns:a16="http://schemas.microsoft.com/office/drawing/2014/main" id="{209D10EF-9E2C-4084-ABC4-0C1FA476035A}"/>
              </a:ext>
            </a:extLst>
          </p:cNvPr>
          <p:cNvSpPr>
            <a:spLocks noGrp="1"/>
          </p:cNvSpPr>
          <p:nvPr>
            <p:ph idx="1"/>
          </p:nvPr>
        </p:nvSpPr>
        <p:spPr/>
        <p:txBody>
          <a:bodyPr/>
          <a:lstStyle/>
          <a:p>
            <a:r>
              <a:rPr lang="en-GB" dirty="0"/>
              <a:t>You are required to approach the organisation that you have selected as a case study meaning that in the assignment you are encouraged to introduce the case considering the following: </a:t>
            </a:r>
          </a:p>
          <a:p>
            <a:pPr marL="0" indent="0">
              <a:buNone/>
            </a:pPr>
            <a:r>
              <a:rPr lang="en-GB" dirty="0"/>
              <a:t>(who they are?: You can bring statistics, key information about the organisation such as their history or number of employees…..etc). </a:t>
            </a:r>
          </a:p>
        </p:txBody>
      </p:sp>
      <p:sp>
        <p:nvSpPr>
          <p:cNvPr id="4" name="Date Placeholder 3">
            <a:extLst>
              <a:ext uri="{FF2B5EF4-FFF2-40B4-BE49-F238E27FC236}">
                <a16:creationId xmlns:a16="http://schemas.microsoft.com/office/drawing/2014/main" id="{F903D130-D69F-4637-8CB4-6378CF6173A4}"/>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63EC507B-D63A-4D27-983C-6E8E3EBFEFE1}"/>
              </a:ext>
            </a:extLst>
          </p:cNvPr>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3208927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C3C2E-0264-4341-BABA-2A1931BCA66F}"/>
              </a:ext>
            </a:extLst>
          </p:cNvPr>
          <p:cNvSpPr>
            <a:spLocks noGrp="1"/>
          </p:cNvSpPr>
          <p:nvPr>
            <p:ph type="title"/>
          </p:nvPr>
        </p:nvSpPr>
        <p:spPr/>
        <p:txBody>
          <a:bodyPr/>
          <a:lstStyle/>
          <a:p>
            <a:r>
              <a:rPr lang="en-GB" dirty="0"/>
              <a:t>Fourth step </a:t>
            </a:r>
          </a:p>
        </p:txBody>
      </p:sp>
      <p:sp>
        <p:nvSpPr>
          <p:cNvPr id="3" name="Content Placeholder 2">
            <a:extLst>
              <a:ext uri="{FF2B5EF4-FFF2-40B4-BE49-F238E27FC236}">
                <a16:creationId xmlns:a16="http://schemas.microsoft.com/office/drawing/2014/main" id="{CBC406F4-35E3-40DC-A66C-E5C39CE1ADD5}"/>
              </a:ext>
            </a:extLst>
          </p:cNvPr>
          <p:cNvSpPr>
            <a:spLocks noGrp="1"/>
          </p:cNvSpPr>
          <p:nvPr>
            <p:ph idx="1"/>
          </p:nvPr>
        </p:nvSpPr>
        <p:spPr/>
        <p:txBody>
          <a:bodyPr/>
          <a:lstStyle/>
          <a:p>
            <a:r>
              <a:rPr lang="en-GB" dirty="0"/>
              <a:t>In order to understand the organisational problem you need to understand their internal and external environment: </a:t>
            </a:r>
          </a:p>
          <a:p>
            <a:pPr marL="0" indent="0">
              <a:buNone/>
            </a:pPr>
            <a:endParaRPr lang="en-GB" dirty="0"/>
          </a:p>
          <a:p>
            <a:pPr marL="0" indent="0">
              <a:buNone/>
            </a:pPr>
            <a:r>
              <a:rPr lang="en-GB" dirty="0"/>
              <a:t>PESTLE and SWOT to be considered</a:t>
            </a:r>
          </a:p>
        </p:txBody>
      </p:sp>
      <p:sp>
        <p:nvSpPr>
          <p:cNvPr id="4" name="Date Placeholder 3">
            <a:extLst>
              <a:ext uri="{FF2B5EF4-FFF2-40B4-BE49-F238E27FC236}">
                <a16:creationId xmlns:a16="http://schemas.microsoft.com/office/drawing/2014/main" id="{40F6FF02-ABB8-4E16-8DF4-B03C46EA408F}"/>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D8967489-7BA4-4345-9963-4D88C010FD55}"/>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1116540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DD62-86FE-454A-B91C-78AD27EFE897}"/>
              </a:ext>
            </a:extLst>
          </p:cNvPr>
          <p:cNvSpPr>
            <a:spLocks noGrp="1"/>
          </p:cNvSpPr>
          <p:nvPr>
            <p:ph type="title"/>
          </p:nvPr>
        </p:nvSpPr>
        <p:spPr/>
        <p:txBody>
          <a:bodyPr/>
          <a:lstStyle/>
          <a:p>
            <a:r>
              <a:rPr lang="en-GB" dirty="0"/>
              <a:t>Fifth step </a:t>
            </a:r>
          </a:p>
        </p:txBody>
      </p:sp>
      <p:sp>
        <p:nvSpPr>
          <p:cNvPr id="3" name="Content Placeholder 2">
            <a:extLst>
              <a:ext uri="{FF2B5EF4-FFF2-40B4-BE49-F238E27FC236}">
                <a16:creationId xmlns:a16="http://schemas.microsoft.com/office/drawing/2014/main" id="{7F06624C-3DFB-4F4C-9AE3-D4E2747736E3}"/>
              </a:ext>
            </a:extLst>
          </p:cNvPr>
          <p:cNvSpPr>
            <a:spLocks noGrp="1"/>
          </p:cNvSpPr>
          <p:nvPr>
            <p:ph idx="1"/>
          </p:nvPr>
        </p:nvSpPr>
        <p:spPr>
          <a:xfrm>
            <a:off x="457200" y="1259258"/>
            <a:ext cx="8229600" cy="4637111"/>
          </a:xfrm>
        </p:spPr>
        <p:txBody>
          <a:bodyPr/>
          <a:lstStyle/>
          <a:p>
            <a:r>
              <a:rPr lang="en-GB" dirty="0"/>
              <a:t>The challenge/problem: Through your analysis of PESTLE and SWOT you are required to highlight a key problem faced by the firm. The problem might be around innovation and creativity, Human resource related, finance, technology, legality, inability to change and keep with competition, culture, management………….etc</a:t>
            </a:r>
          </a:p>
        </p:txBody>
      </p:sp>
      <p:sp>
        <p:nvSpPr>
          <p:cNvPr id="4" name="Date Placeholder 3">
            <a:extLst>
              <a:ext uri="{FF2B5EF4-FFF2-40B4-BE49-F238E27FC236}">
                <a16:creationId xmlns:a16="http://schemas.microsoft.com/office/drawing/2014/main" id="{81846055-7A77-4525-9FF3-D21CC9D28433}"/>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9C62E608-C4E5-42EB-82D5-542CE014396F}"/>
              </a:ext>
            </a:extLst>
          </p:cNvPr>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25592757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C275F-6520-4397-A813-C50F8E41A9D8}"/>
              </a:ext>
            </a:extLst>
          </p:cNvPr>
          <p:cNvSpPr>
            <a:spLocks noGrp="1"/>
          </p:cNvSpPr>
          <p:nvPr>
            <p:ph type="title"/>
          </p:nvPr>
        </p:nvSpPr>
        <p:spPr/>
        <p:txBody>
          <a:bodyPr/>
          <a:lstStyle/>
          <a:p>
            <a:r>
              <a:rPr lang="en-GB" dirty="0"/>
              <a:t>Sixth step </a:t>
            </a:r>
          </a:p>
        </p:txBody>
      </p:sp>
      <p:sp>
        <p:nvSpPr>
          <p:cNvPr id="3" name="Content Placeholder 2">
            <a:extLst>
              <a:ext uri="{FF2B5EF4-FFF2-40B4-BE49-F238E27FC236}">
                <a16:creationId xmlns:a16="http://schemas.microsoft.com/office/drawing/2014/main" id="{900D09AF-C291-41E5-B9FA-DCF0461A3622}"/>
              </a:ext>
            </a:extLst>
          </p:cNvPr>
          <p:cNvSpPr>
            <a:spLocks noGrp="1"/>
          </p:cNvSpPr>
          <p:nvPr>
            <p:ph idx="1"/>
          </p:nvPr>
        </p:nvSpPr>
        <p:spPr/>
        <p:txBody>
          <a:bodyPr/>
          <a:lstStyle/>
          <a:p>
            <a:r>
              <a:rPr lang="en-GB" dirty="0"/>
              <a:t>Once the problem has been identified based on the internal and external analysis: </a:t>
            </a:r>
          </a:p>
          <a:p>
            <a:endParaRPr lang="en-GB" dirty="0"/>
          </a:p>
          <a:p>
            <a:r>
              <a:rPr lang="en-GB" dirty="0"/>
              <a:t>Further details should be presented in the work: analysis around the nature of the problem itself. </a:t>
            </a:r>
          </a:p>
        </p:txBody>
      </p:sp>
      <p:sp>
        <p:nvSpPr>
          <p:cNvPr id="4" name="Date Placeholder 3">
            <a:extLst>
              <a:ext uri="{FF2B5EF4-FFF2-40B4-BE49-F238E27FC236}">
                <a16:creationId xmlns:a16="http://schemas.microsoft.com/office/drawing/2014/main" id="{03FF8617-3F11-4E37-B597-B7CDFAF30593}"/>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DFC4D27B-C0D0-4981-B1B4-EB1CAC846409}"/>
              </a:ext>
            </a:extLst>
          </p:cNvPr>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spTree>
    <p:extLst>
      <p:ext uri="{BB962C8B-B14F-4D97-AF65-F5344CB8AC3E}">
        <p14:creationId xmlns:p14="http://schemas.microsoft.com/office/powerpoint/2010/main" val="3647595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5320B-5325-45B9-A250-5FB765FAE511}"/>
              </a:ext>
            </a:extLst>
          </p:cNvPr>
          <p:cNvSpPr>
            <a:spLocks noGrp="1"/>
          </p:cNvSpPr>
          <p:nvPr>
            <p:ph type="title"/>
          </p:nvPr>
        </p:nvSpPr>
        <p:spPr/>
        <p:txBody>
          <a:bodyPr/>
          <a:lstStyle/>
          <a:p>
            <a:r>
              <a:rPr lang="en-GB" dirty="0"/>
              <a:t>Seventh step </a:t>
            </a:r>
          </a:p>
        </p:txBody>
      </p:sp>
      <p:sp>
        <p:nvSpPr>
          <p:cNvPr id="3" name="Content Placeholder 2">
            <a:extLst>
              <a:ext uri="{FF2B5EF4-FFF2-40B4-BE49-F238E27FC236}">
                <a16:creationId xmlns:a16="http://schemas.microsoft.com/office/drawing/2014/main" id="{A3BB2C7D-1187-442B-896D-4635D6C41DDE}"/>
              </a:ext>
            </a:extLst>
          </p:cNvPr>
          <p:cNvSpPr>
            <a:spLocks noGrp="1"/>
          </p:cNvSpPr>
          <p:nvPr>
            <p:ph idx="1"/>
          </p:nvPr>
        </p:nvSpPr>
        <p:spPr/>
        <p:txBody>
          <a:bodyPr/>
          <a:lstStyle/>
          <a:p>
            <a:r>
              <a:rPr lang="en-GB" dirty="0"/>
              <a:t>Tools/models/theories to apply </a:t>
            </a:r>
          </a:p>
          <a:p>
            <a:endParaRPr lang="en-GB" dirty="0"/>
          </a:p>
          <a:p>
            <a:r>
              <a:rPr lang="en-GB" dirty="0"/>
              <a:t>The systems and consulting approach </a:t>
            </a:r>
            <a:r>
              <a:rPr lang="en-GB" b="1" dirty="0">
                <a:solidFill>
                  <a:srgbClr val="FF0000"/>
                </a:solidFill>
              </a:rPr>
              <a:t>(Page 232 of the core text) </a:t>
            </a:r>
            <a:r>
              <a:rPr lang="en-GB" dirty="0"/>
              <a:t>, Force filed analysis, Burk Litwin model, Lewin's Change Management Model, or other related tools/models/theories to apply. (To be explained in week 7/8). </a:t>
            </a:r>
          </a:p>
          <a:p>
            <a:pPr marL="0" indent="0">
              <a:buNone/>
            </a:pPr>
            <a:endParaRPr lang="en-GB" dirty="0"/>
          </a:p>
        </p:txBody>
      </p:sp>
      <p:sp>
        <p:nvSpPr>
          <p:cNvPr id="4" name="Date Placeholder 3">
            <a:extLst>
              <a:ext uri="{FF2B5EF4-FFF2-40B4-BE49-F238E27FC236}">
                <a16:creationId xmlns:a16="http://schemas.microsoft.com/office/drawing/2014/main" id="{0535E3A8-A135-4181-B5C8-B18FE38FAC7C}"/>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EF1DA4B6-3CEF-4B6E-A95E-EAF78780FBF9}"/>
              </a:ext>
            </a:extLst>
          </p:cNvPr>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spTree>
    <p:extLst>
      <p:ext uri="{BB962C8B-B14F-4D97-AF65-F5344CB8AC3E}">
        <p14:creationId xmlns:p14="http://schemas.microsoft.com/office/powerpoint/2010/main" val="4135292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18A52-0D16-47E7-8DB1-9FAD04B2991A}"/>
              </a:ext>
            </a:extLst>
          </p:cNvPr>
          <p:cNvSpPr>
            <a:spLocks noGrp="1"/>
          </p:cNvSpPr>
          <p:nvPr>
            <p:ph type="title"/>
          </p:nvPr>
        </p:nvSpPr>
        <p:spPr/>
        <p:txBody>
          <a:bodyPr/>
          <a:lstStyle/>
          <a:p>
            <a:r>
              <a:rPr lang="en-GB" dirty="0"/>
              <a:t>Eighth step </a:t>
            </a:r>
          </a:p>
        </p:txBody>
      </p:sp>
      <p:sp>
        <p:nvSpPr>
          <p:cNvPr id="3" name="Content Placeholder 2">
            <a:extLst>
              <a:ext uri="{FF2B5EF4-FFF2-40B4-BE49-F238E27FC236}">
                <a16:creationId xmlns:a16="http://schemas.microsoft.com/office/drawing/2014/main" id="{DF8D580D-C27C-4E16-AE98-0A822F72DE46}"/>
              </a:ext>
            </a:extLst>
          </p:cNvPr>
          <p:cNvSpPr>
            <a:spLocks noGrp="1"/>
          </p:cNvSpPr>
          <p:nvPr>
            <p:ph idx="1"/>
          </p:nvPr>
        </p:nvSpPr>
        <p:spPr/>
        <p:txBody>
          <a:bodyPr/>
          <a:lstStyle/>
          <a:p>
            <a:r>
              <a:rPr lang="en-GB" dirty="0"/>
              <a:t>Solutions (You may offer multiple solutions for consideration: Solution A, B, </a:t>
            </a:r>
            <a:r>
              <a:rPr lang="en-GB" dirty="0" err="1"/>
              <a:t>C..etc</a:t>
            </a:r>
            <a:r>
              <a:rPr lang="en-GB" dirty="0"/>
              <a:t>) </a:t>
            </a:r>
          </a:p>
          <a:p>
            <a:endParaRPr lang="en-GB" dirty="0"/>
          </a:p>
          <a:p>
            <a:r>
              <a:rPr lang="en-GB" dirty="0"/>
              <a:t>Consider their advantages and disadvantages/their consequences. </a:t>
            </a:r>
          </a:p>
          <a:p>
            <a:r>
              <a:rPr lang="en-GB" dirty="0"/>
              <a:t>Indicate the best solution to be taken forward by the organisation and why?.  </a:t>
            </a:r>
          </a:p>
          <a:p>
            <a:endParaRPr lang="en-GB" dirty="0"/>
          </a:p>
        </p:txBody>
      </p:sp>
      <p:sp>
        <p:nvSpPr>
          <p:cNvPr id="4" name="Date Placeholder 3">
            <a:extLst>
              <a:ext uri="{FF2B5EF4-FFF2-40B4-BE49-F238E27FC236}">
                <a16:creationId xmlns:a16="http://schemas.microsoft.com/office/drawing/2014/main" id="{2651D239-A806-4D07-9032-5B21751EAD2E}"/>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2CA51DBF-3D4D-4BE9-9A8A-9192D3DA6425}"/>
              </a:ext>
            </a:extLst>
          </p:cNvPr>
          <p:cNvSpPr>
            <a:spLocks noGrp="1"/>
          </p:cNvSpPr>
          <p:nvPr>
            <p:ph type="sldNum" sz="quarter" idx="12"/>
          </p:nvPr>
        </p:nvSpPr>
        <p:spPr/>
        <p:txBody>
          <a:bodyPr/>
          <a:lstStyle/>
          <a:p>
            <a:pPr>
              <a:defRPr/>
            </a:pPr>
            <a:fld id="{6550E941-99E4-4403-A917-B30FF69A9617}" type="slidenum">
              <a:rPr lang="en-GB" altLang="en-US" smtClean="0"/>
              <a:pPr>
                <a:defRPr/>
              </a:pPr>
              <a:t>30</a:t>
            </a:fld>
            <a:endParaRPr lang="en-GB" altLang="en-US"/>
          </a:p>
        </p:txBody>
      </p:sp>
    </p:spTree>
    <p:extLst>
      <p:ext uri="{BB962C8B-B14F-4D97-AF65-F5344CB8AC3E}">
        <p14:creationId xmlns:p14="http://schemas.microsoft.com/office/powerpoint/2010/main" val="3366019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EA9D5-FFFD-4B0F-ACD4-37B509CE37F6}"/>
              </a:ext>
            </a:extLst>
          </p:cNvPr>
          <p:cNvSpPr>
            <a:spLocks noGrp="1"/>
          </p:cNvSpPr>
          <p:nvPr>
            <p:ph type="title"/>
          </p:nvPr>
        </p:nvSpPr>
        <p:spPr/>
        <p:txBody>
          <a:bodyPr/>
          <a:lstStyle/>
          <a:p>
            <a:r>
              <a:rPr lang="en-GB" dirty="0"/>
              <a:t>Ninth step </a:t>
            </a:r>
          </a:p>
        </p:txBody>
      </p:sp>
      <p:sp>
        <p:nvSpPr>
          <p:cNvPr id="3" name="Content Placeholder 2">
            <a:extLst>
              <a:ext uri="{FF2B5EF4-FFF2-40B4-BE49-F238E27FC236}">
                <a16:creationId xmlns:a16="http://schemas.microsoft.com/office/drawing/2014/main" id="{56705FD5-B199-4B55-A576-B35E678AF4A6}"/>
              </a:ext>
            </a:extLst>
          </p:cNvPr>
          <p:cNvSpPr>
            <a:spLocks noGrp="1"/>
          </p:cNvSpPr>
          <p:nvPr>
            <p:ph idx="1"/>
          </p:nvPr>
        </p:nvSpPr>
        <p:spPr/>
        <p:txBody>
          <a:bodyPr/>
          <a:lstStyle/>
          <a:p>
            <a:r>
              <a:rPr lang="en-GB" dirty="0"/>
              <a:t>Highlight possible aspects to be considered during the implementation of the proposed solution. </a:t>
            </a:r>
          </a:p>
          <a:p>
            <a:pPr marL="0" indent="0">
              <a:buNone/>
            </a:pPr>
            <a:r>
              <a:rPr lang="en-GB" dirty="0"/>
              <a:t>(You may consider the outcomes of step </a:t>
            </a:r>
            <a:r>
              <a:rPr lang="en-GB" b="1" dirty="0">
                <a:solidFill>
                  <a:srgbClr val="FF0000"/>
                </a:solidFill>
              </a:rPr>
              <a:t>6: Tools and models to apply </a:t>
            </a:r>
            <a:r>
              <a:rPr lang="en-GB" dirty="0"/>
              <a:t>). </a:t>
            </a:r>
          </a:p>
          <a:p>
            <a:pPr marL="0" indent="0">
              <a:buNone/>
            </a:pPr>
            <a:r>
              <a:rPr lang="en-GB" dirty="0"/>
              <a:t>Aspects such as human resource required, finance, training and development, timing…..etc. </a:t>
            </a:r>
          </a:p>
          <a:p>
            <a:pPr marL="0" indent="0">
              <a:buNone/>
            </a:pPr>
            <a:endParaRPr lang="en-GB" b="1" dirty="0"/>
          </a:p>
        </p:txBody>
      </p:sp>
      <p:sp>
        <p:nvSpPr>
          <p:cNvPr id="4" name="Date Placeholder 3">
            <a:extLst>
              <a:ext uri="{FF2B5EF4-FFF2-40B4-BE49-F238E27FC236}">
                <a16:creationId xmlns:a16="http://schemas.microsoft.com/office/drawing/2014/main" id="{39A60DAA-C066-469B-9F7F-5A1C4DA1DC3B}"/>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F70B4D54-8D80-4F3A-B5CA-CF6AE97948D0}"/>
              </a:ext>
            </a:extLst>
          </p:cNvPr>
          <p:cNvSpPr>
            <a:spLocks noGrp="1"/>
          </p:cNvSpPr>
          <p:nvPr>
            <p:ph type="sldNum" sz="quarter" idx="12"/>
          </p:nvPr>
        </p:nvSpPr>
        <p:spPr/>
        <p:txBody>
          <a:bodyPr/>
          <a:lstStyle/>
          <a:p>
            <a:pPr>
              <a:defRPr/>
            </a:pPr>
            <a:fld id="{6550E941-99E4-4403-A917-B30FF69A9617}" type="slidenum">
              <a:rPr lang="en-GB" altLang="en-US" smtClean="0"/>
              <a:pPr>
                <a:defRPr/>
              </a:pPr>
              <a:t>31</a:t>
            </a:fld>
            <a:endParaRPr lang="en-GB" altLang="en-US"/>
          </a:p>
        </p:txBody>
      </p:sp>
    </p:spTree>
    <p:extLst>
      <p:ext uri="{BB962C8B-B14F-4D97-AF65-F5344CB8AC3E}">
        <p14:creationId xmlns:p14="http://schemas.microsoft.com/office/powerpoint/2010/main" val="7330753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44ACE-D044-4675-91B8-521FFE4E5B56}"/>
              </a:ext>
            </a:extLst>
          </p:cNvPr>
          <p:cNvSpPr>
            <a:spLocks noGrp="1"/>
          </p:cNvSpPr>
          <p:nvPr>
            <p:ph type="title"/>
          </p:nvPr>
        </p:nvSpPr>
        <p:spPr/>
        <p:txBody>
          <a:bodyPr/>
          <a:lstStyle/>
          <a:p>
            <a:r>
              <a:rPr lang="en-GB" dirty="0"/>
              <a:t>Tenth step </a:t>
            </a:r>
          </a:p>
        </p:txBody>
      </p:sp>
      <p:sp>
        <p:nvSpPr>
          <p:cNvPr id="3" name="Content Placeholder 2">
            <a:extLst>
              <a:ext uri="{FF2B5EF4-FFF2-40B4-BE49-F238E27FC236}">
                <a16:creationId xmlns:a16="http://schemas.microsoft.com/office/drawing/2014/main" id="{21FD96EA-37D8-432C-90CA-65DC8AB22007}"/>
              </a:ext>
            </a:extLst>
          </p:cNvPr>
          <p:cNvSpPr>
            <a:spLocks noGrp="1"/>
          </p:cNvSpPr>
          <p:nvPr>
            <p:ph idx="1"/>
          </p:nvPr>
        </p:nvSpPr>
        <p:spPr/>
        <p:txBody>
          <a:bodyPr/>
          <a:lstStyle/>
          <a:p>
            <a:r>
              <a:rPr lang="en-GB" sz="2800" dirty="0"/>
              <a:t>Consider ways of Monitoring/Seeking Feedback. It can be developed as the following: </a:t>
            </a:r>
          </a:p>
          <a:p>
            <a:r>
              <a:rPr lang="en-GB" sz="2800" dirty="0"/>
              <a:t>Feedback can be from the workforce, customers’ satisfaction, after purchase feedback…etc (The feedback should related the change occurred). </a:t>
            </a:r>
          </a:p>
          <a:p>
            <a:r>
              <a:rPr lang="en-GB" sz="2800" dirty="0"/>
              <a:t>Monitoring: Setting up KPIs (Key performance indicators) </a:t>
            </a:r>
          </a:p>
          <a:p>
            <a:r>
              <a:rPr lang="en-GB" dirty="0"/>
              <a:t> You are required to explain on this in your work. </a:t>
            </a:r>
          </a:p>
        </p:txBody>
      </p:sp>
      <p:sp>
        <p:nvSpPr>
          <p:cNvPr id="4" name="Date Placeholder 3">
            <a:extLst>
              <a:ext uri="{FF2B5EF4-FFF2-40B4-BE49-F238E27FC236}">
                <a16:creationId xmlns:a16="http://schemas.microsoft.com/office/drawing/2014/main" id="{51A1EACD-AB51-4A86-AAF5-5C34D213F676}"/>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9B4017DD-D1F8-4F0E-815E-04DC6877F83C}"/>
              </a:ext>
            </a:extLst>
          </p:cNvPr>
          <p:cNvSpPr>
            <a:spLocks noGrp="1"/>
          </p:cNvSpPr>
          <p:nvPr>
            <p:ph type="sldNum" sz="quarter" idx="12"/>
          </p:nvPr>
        </p:nvSpPr>
        <p:spPr/>
        <p:txBody>
          <a:bodyPr/>
          <a:lstStyle/>
          <a:p>
            <a:pPr>
              <a:defRPr/>
            </a:pPr>
            <a:fld id="{6550E941-99E4-4403-A917-B30FF69A9617}" type="slidenum">
              <a:rPr lang="en-GB" altLang="en-US" smtClean="0"/>
              <a:pPr>
                <a:defRPr/>
              </a:pPr>
              <a:t>32</a:t>
            </a:fld>
            <a:endParaRPr lang="en-GB" altLang="en-US"/>
          </a:p>
        </p:txBody>
      </p:sp>
    </p:spTree>
    <p:extLst>
      <p:ext uri="{BB962C8B-B14F-4D97-AF65-F5344CB8AC3E}">
        <p14:creationId xmlns:p14="http://schemas.microsoft.com/office/powerpoint/2010/main" val="234839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C187A-AF07-41D9-BA51-EA90CDC04778}"/>
              </a:ext>
            </a:extLst>
          </p:cNvPr>
          <p:cNvSpPr>
            <a:spLocks noGrp="1"/>
          </p:cNvSpPr>
          <p:nvPr>
            <p:ph type="title"/>
          </p:nvPr>
        </p:nvSpPr>
        <p:spPr/>
        <p:txBody>
          <a:bodyPr/>
          <a:lstStyle/>
          <a:p>
            <a:r>
              <a:rPr lang="en-GB" dirty="0"/>
              <a:t>Eleventh step  </a:t>
            </a:r>
          </a:p>
        </p:txBody>
      </p:sp>
      <p:sp>
        <p:nvSpPr>
          <p:cNvPr id="3" name="Content Placeholder 2">
            <a:extLst>
              <a:ext uri="{FF2B5EF4-FFF2-40B4-BE49-F238E27FC236}">
                <a16:creationId xmlns:a16="http://schemas.microsoft.com/office/drawing/2014/main" id="{242FA9F0-CE8C-4B9F-B986-1F00E47BEAC5}"/>
              </a:ext>
            </a:extLst>
          </p:cNvPr>
          <p:cNvSpPr>
            <a:spLocks noGrp="1"/>
          </p:cNvSpPr>
          <p:nvPr>
            <p:ph idx="1"/>
          </p:nvPr>
        </p:nvSpPr>
        <p:spPr/>
        <p:txBody>
          <a:bodyPr/>
          <a:lstStyle/>
          <a:p>
            <a:r>
              <a:rPr lang="en-GB" dirty="0"/>
              <a:t>Conclude the work by: </a:t>
            </a:r>
          </a:p>
          <a:p>
            <a:pPr marL="0" indent="0">
              <a:buNone/>
            </a:pPr>
            <a:endParaRPr lang="en-GB" dirty="0"/>
          </a:p>
          <a:p>
            <a:pPr marL="0" indent="0">
              <a:buNone/>
            </a:pPr>
            <a:r>
              <a:rPr lang="en-GB" dirty="0"/>
              <a:t>key points that you have included (A summary of your points/recommendations) </a:t>
            </a:r>
          </a:p>
        </p:txBody>
      </p:sp>
      <p:sp>
        <p:nvSpPr>
          <p:cNvPr id="4" name="Date Placeholder 3">
            <a:extLst>
              <a:ext uri="{FF2B5EF4-FFF2-40B4-BE49-F238E27FC236}">
                <a16:creationId xmlns:a16="http://schemas.microsoft.com/office/drawing/2014/main" id="{EB5031D9-CCDF-4D12-93E0-7EA0703A22A8}"/>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E3C2A6E1-A57F-4D28-8CAA-4D63B06EF430}"/>
              </a:ext>
            </a:extLst>
          </p:cNvPr>
          <p:cNvSpPr>
            <a:spLocks noGrp="1"/>
          </p:cNvSpPr>
          <p:nvPr>
            <p:ph type="sldNum" sz="quarter" idx="12"/>
          </p:nvPr>
        </p:nvSpPr>
        <p:spPr/>
        <p:txBody>
          <a:bodyPr/>
          <a:lstStyle/>
          <a:p>
            <a:pPr>
              <a:defRPr/>
            </a:pPr>
            <a:fld id="{6550E941-99E4-4403-A917-B30FF69A9617}" type="slidenum">
              <a:rPr lang="en-GB" altLang="en-US" smtClean="0"/>
              <a:pPr>
                <a:defRPr/>
              </a:pPr>
              <a:t>33</a:t>
            </a:fld>
            <a:endParaRPr lang="en-GB" altLang="en-US"/>
          </a:p>
        </p:txBody>
      </p:sp>
    </p:spTree>
    <p:extLst>
      <p:ext uri="{BB962C8B-B14F-4D97-AF65-F5344CB8AC3E}">
        <p14:creationId xmlns:p14="http://schemas.microsoft.com/office/powerpoint/2010/main" val="1869654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1CC68-88AE-493B-90C3-FB5F523EA10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45229B3-3586-4FE1-99B5-5EC81CC8D568}"/>
              </a:ext>
            </a:extLst>
          </p:cNvPr>
          <p:cNvSpPr>
            <a:spLocks noGrp="1"/>
          </p:cNvSpPr>
          <p:nvPr>
            <p:ph idx="1"/>
          </p:nvPr>
        </p:nvSpPr>
        <p:spPr/>
        <p:txBody>
          <a:bodyPr/>
          <a:lstStyle/>
          <a:p>
            <a:pPr marL="0" indent="0" algn="ctr">
              <a:buNone/>
            </a:pPr>
            <a:endParaRPr lang="en-GB" dirty="0"/>
          </a:p>
          <a:p>
            <a:pPr marL="0" indent="0" algn="ctr">
              <a:buNone/>
            </a:pPr>
            <a:r>
              <a:rPr lang="en-GB" sz="4400" dirty="0"/>
              <a:t>Thank you  </a:t>
            </a:r>
          </a:p>
          <a:p>
            <a:pPr marL="0" indent="0" algn="ctr">
              <a:buNone/>
            </a:pPr>
            <a:endParaRPr lang="en-GB" sz="4400" dirty="0"/>
          </a:p>
          <a:p>
            <a:pPr marL="0" indent="0" algn="ctr">
              <a:buNone/>
            </a:pPr>
            <a:r>
              <a:rPr lang="en-GB" sz="4400" dirty="0"/>
              <a:t>Do you have any Questions? </a:t>
            </a:r>
          </a:p>
          <a:p>
            <a:endParaRPr lang="en-GB" dirty="0"/>
          </a:p>
        </p:txBody>
      </p:sp>
      <p:sp>
        <p:nvSpPr>
          <p:cNvPr id="4" name="Date Placeholder 3">
            <a:extLst>
              <a:ext uri="{FF2B5EF4-FFF2-40B4-BE49-F238E27FC236}">
                <a16:creationId xmlns:a16="http://schemas.microsoft.com/office/drawing/2014/main" id="{3A1DF6F5-8BA1-4C2D-8296-1EE061091506}"/>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E545BA13-0441-4192-B9F1-23055C2E80BA}"/>
              </a:ext>
            </a:extLst>
          </p:cNvPr>
          <p:cNvSpPr>
            <a:spLocks noGrp="1"/>
          </p:cNvSpPr>
          <p:nvPr>
            <p:ph type="sldNum" sz="quarter" idx="12"/>
          </p:nvPr>
        </p:nvSpPr>
        <p:spPr/>
        <p:txBody>
          <a:bodyPr/>
          <a:lstStyle/>
          <a:p>
            <a:pPr>
              <a:defRPr/>
            </a:pPr>
            <a:fld id="{6550E941-99E4-4403-A917-B30FF69A9617}" type="slidenum">
              <a:rPr lang="en-GB" altLang="en-US" smtClean="0"/>
              <a:pPr>
                <a:defRPr/>
              </a:pPr>
              <a:t>34</a:t>
            </a:fld>
            <a:endParaRPr lang="en-GB" altLang="en-US"/>
          </a:p>
        </p:txBody>
      </p:sp>
    </p:spTree>
    <p:extLst>
      <p:ext uri="{BB962C8B-B14F-4D97-AF65-F5344CB8AC3E}">
        <p14:creationId xmlns:p14="http://schemas.microsoft.com/office/powerpoint/2010/main" val="494707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28816-2D5B-4D85-BE05-3813B103815D}"/>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2FD9CBBA-8178-4C72-918F-574069FD6A35}"/>
              </a:ext>
            </a:extLst>
          </p:cNvPr>
          <p:cNvSpPr>
            <a:spLocks noGrp="1"/>
          </p:cNvSpPr>
          <p:nvPr>
            <p:ph idx="1"/>
          </p:nvPr>
        </p:nvSpPr>
        <p:spPr/>
        <p:txBody>
          <a:bodyPr/>
          <a:lstStyle/>
          <a:p>
            <a:r>
              <a:rPr lang="en-GB" sz="2800" dirty="0" err="1"/>
              <a:t>Maund</a:t>
            </a:r>
            <a:r>
              <a:rPr lang="en-GB" sz="2800" dirty="0"/>
              <a:t>, A., </a:t>
            </a:r>
            <a:r>
              <a:rPr lang="en-GB" sz="2800" dirty="0" err="1"/>
              <a:t>Schreik</a:t>
            </a:r>
            <a:r>
              <a:rPr lang="en-GB" sz="2800" dirty="0"/>
              <a:t>, M. and </a:t>
            </a:r>
            <a:r>
              <a:rPr lang="en-GB" sz="2800" dirty="0" err="1"/>
              <a:t>Tinkler</a:t>
            </a:r>
            <a:r>
              <a:rPr lang="en-GB" sz="2800" dirty="0"/>
              <a:t>, P. (2017). </a:t>
            </a:r>
            <a:r>
              <a:rPr lang="en-GB" sz="2800" i="1" dirty="0"/>
              <a:t>Certificate in higher education: Skills for the workplace student yearbook</a:t>
            </a:r>
            <a:r>
              <a:rPr lang="en-GB" sz="2800" dirty="0"/>
              <a:t>. </a:t>
            </a:r>
            <a:r>
              <a:rPr lang="en-GB" sz="2800" dirty="0" err="1"/>
              <a:t>london</a:t>
            </a:r>
            <a:r>
              <a:rPr lang="en-GB" sz="2800" dirty="0"/>
              <a:t>: </a:t>
            </a:r>
            <a:r>
              <a:rPr lang="en-GB" sz="2800" dirty="0" err="1"/>
              <a:t>london</a:t>
            </a:r>
            <a:r>
              <a:rPr lang="en-GB" sz="2800" dirty="0"/>
              <a:t>, pp.181-201.</a:t>
            </a:r>
          </a:p>
          <a:p>
            <a:r>
              <a:rPr lang="en-GB" sz="2800" dirty="0"/>
              <a:t>Skillsyouneed.com. (2018). </a:t>
            </a:r>
            <a:r>
              <a:rPr lang="en-GB" sz="2800" i="1" dirty="0"/>
              <a:t>Problem Solving Skills | </a:t>
            </a:r>
            <a:r>
              <a:rPr lang="en-GB" sz="2800" i="1" dirty="0" err="1"/>
              <a:t>SkillsYouNeed</a:t>
            </a:r>
            <a:r>
              <a:rPr lang="en-GB" sz="2800" i="1" dirty="0"/>
              <a:t>. </a:t>
            </a:r>
            <a:r>
              <a:rPr lang="en-GB" sz="2800" dirty="0"/>
              <a:t>[online] Available at: https://www.skillsyouneed.com/ips/problem-solving.html [Accessed 22 Jul. 2018].</a:t>
            </a:r>
          </a:p>
          <a:p>
            <a:endParaRPr lang="en-GB" dirty="0"/>
          </a:p>
        </p:txBody>
      </p:sp>
      <p:sp>
        <p:nvSpPr>
          <p:cNvPr id="4" name="Date Placeholder 3">
            <a:extLst>
              <a:ext uri="{FF2B5EF4-FFF2-40B4-BE49-F238E27FC236}">
                <a16:creationId xmlns:a16="http://schemas.microsoft.com/office/drawing/2014/main" id="{09371C92-995A-461B-BB48-B2322655F670}"/>
              </a:ext>
            </a:extLst>
          </p:cNvPr>
          <p:cNvSpPr>
            <a:spLocks noGrp="1"/>
          </p:cNvSpPr>
          <p:nvPr>
            <p:ph type="dt" sz="half" idx="10"/>
          </p:nvPr>
        </p:nvSpPr>
        <p:spPr/>
        <p:txBody>
          <a:bodyPr/>
          <a:lstStyle/>
          <a:p>
            <a:pPr>
              <a:defRPr/>
            </a:pPr>
            <a:fld id="{2303D31F-598B-47EE-BA37-93F097A3D676}" type="datetime1">
              <a:rPr lang="en-GB" altLang="en-US" smtClean="0"/>
              <a:pPr>
                <a:defRPr/>
              </a:pPr>
              <a:t>08/07/2019</a:t>
            </a:fld>
            <a:endParaRPr lang="en-GB" altLang="en-US"/>
          </a:p>
        </p:txBody>
      </p:sp>
      <p:sp>
        <p:nvSpPr>
          <p:cNvPr id="5" name="Slide Number Placeholder 4">
            <a:extLst>
              <a:ext uri="{FF2B5EF4-FFF2-40B4-BE49-F238E27FC236}">
                <a16:creationId xmlns:a16="http://schemas.microsoft.com/office/drawing/2014/main" id="{7BF4B88E-BD0B-44F3-AA5F-877D0E1FECA0}"/>
              </a:ext>
            </a:extLst>
          </p:cNvPr>
          <p:cNvSpPr>
            <a:spLocks noGrp="1"/>
          </p:cNvSpPr>
          <p:nvPr>
            <p:ph type="sldNum" sz="quarter" idx="12"/>
          </p:nvPr>
        </p:nvSpPr>
        <p:spPr/>
        <p:txBody>
          <a:bodyPr/>
          <a:lstStyle/>
          <a:p>
            <a:pPr>
              <a:defRPr/>
            </a:pPr>
            <a:fld id="{6550E941-99E4-4403-A917-B30FF69A9617}" type="slidenum">
              <a:rPr lang="en-GB" altLang="en-US" smtClean="0"/>
              <a:pPr>
                <a:defRPr/>
              </a:pPr>
              <a:t>35</a:t>
            </a:fld>
            <a:endParaRPr lang="en-GB" altLang="en-US"/>
          </a:p>
        </p:txBody>
      </p:sp>
    </p:spTree>
    <p:extLst>
      <p:ext uri="{BB962C8B-B14F-4D97-AF65-F5344CB8AC3E}">
        <p14:creationId xmlns:p14="http://schemas.microsoft.com/office/powerpoint/2010/main" val="182756291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964</TotalTime>
  <Words>1634</Words>
  <Application>Microsoft Office PowerPoint</Application>
  <PresentationFormat>On-screen Show (4:3)</PresentationFormat>
  <Paragraphs>206</Paragraphs>
  <Slides>35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Myriad Pro</vt:lpstr>
      <vt:lpstr>Verdana</vt:lpstr>
      <vt:lpstr>20140311PresentationUWTSDTemplate</vt:lpstr>
      <vt:lpstr>PRS</vt:lpstr>
      <vt:lpstr>Lesson Aims</vt:lpstr>
      <vt:lpstr>Module aims and LOs</vt:lpstr>
      <vt:lpstr>The assessment task </vt:lpstr>
      <vt:lpstr>Points to consider </vt:lpstr>
      <vt:lpstr>Points to consider …</vt:lpstr>
      <vt:lpstr>Defining problem solving </vt:lpstr>
      <vt:lpstr>Defining problem solving </vt:lpstr>
      <vt:lpstr>Example </vt:lpstr>
      <vt:lpstr>Features of problems </vt:lpstr>
      <vt:lpstr>Example of a goal </vt:lpstr>
      <vt:lpstr>Example of a barrier </vt:lpstr>
      <vt:lpstr>The rational decision process </vt:lpstr>
      <vt:lpstr>Stage one: Problem identification </vt:lpstr>
      <vt:lpstr>Stage one…</vt:lpstr>
      <vt:lpstr>Stage one….</vt:lpstr>
      <vt:lpstr>Stage two: Criteria definition </vt:lpstr>
      <vt:lpstr>Stage three: Alternative generation and evaluation </vt:lpstr>
      <vt:lpstr>Stage three: Alternative generation and evaluation </vt:lpstr>
      <vt:lpstr>Stage four: Implementation </vt:lpstr>
      <vt:lpstr>One added stage: Monitoring/Seeking Feedback </vt:lpstr>
      <vt:lpstr>PowerPoint Presentation</vt:lpstr>
      <vt:lpstr>First step </vt:lpstr>
      <vt:lpstr>Second step </vt:lpstr>
      <vt:lpstr>Third step </vt:lpstr>
      <vt:lpstr>Fourth step </vt:lpstr>
      <vt:lpstr>Fifth step </vt:lpstr>
      <vt:lpstr>Sixth step </vt:lpstr>
      <vt:lpstr>Seventh step </vt:lpstr>
      <vt:lpstr>Eighth step </vt:lpstr>
      <vt:lpstr>Ninth step </vt:lpstr>
      <vt:lpstr>Tenth step </vt:lpstr>
      <vt:lpstr>Eleventh step  </vt:lpstr>
      <vt:lpstr>PowerPoint Presentation</vt:lpstr>
      <vt:lpstr>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Anupam Mazumdar</cp:lastModifiedBy>
  <cp:revision>64</cp:revision>
  <cp:lastPrinted>2018-07-09T15:27:01Z</cp:lastPrinted>
  <dcterms:created xsi:type="dcterms:W3CDTF">2002-10-07T19:43:58Z</dcterms:created>
  <dcterms:modified xsi:type="dcterms:W3CDTF">2019-07-08T16:51:26Z</dcterms:modified>
</cp:coreProperties>
</file>