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40"/>
  </p:notesMasterIdLst>
  <p:handoutMasterIdLst>
    <p:handoutMasterId r:id="rId41"/>
  </p:handoutMasterIdLst>
  <p:sldIdLst>
    <p:sldId id="277" r:id="rId2"/>
    <p:sldId id="333" r:id="rId3"/>
    <p:sldId id="334" r:id="rId4"/>
    <p:sldId id="335" r:id="rId5"/>
    <p:sldId id="337" r:id="rId6"/>
    <p:sldId id="436" r:id="rId7"/>
    <p:sldId id="437" r:id="rId8"/>
    <p:sldId id="462" r:id="rId9"/>
    <p:sldId id="463" r:id="rId10"/>
    <p:sldId id="438" r:id="rId11"/>
    <p:sldId id="457" r:id="rId12"/>
    <p:sldId id="439" r:id="rId13"/>
    <p:sldId id="459" r:id="rId14"/>
    <p:sldId id="440" r:id="rId15"/>
    <p:sldId id="458" r:id="rId16"/>
    <p:sldId id="441" r:id="rId17"/>
    <p:sldId id="460" r:id="rId18"/>
    <p:sldId id="461" r:id="rId19"/>
    <p:sldId id="442" r:id="rId20"/>
    <p:sldId id="444" r:id="rId21"/>
    <p:sldId id="464" r:id="rId22"/>
    <p:sldId id="443" r:id="rId23"/>
    <p:sldId id="445" r:id="rId24"/>
    <p:sldId id="446" r:id="rId25"/>
    <p:sldId id="447" r:id="rId26"/>
    <p:sldId id="449" r:id="rId27"/>
    <p:sldId id="338" r:id="rId28"/>
    <p:sldId id="363" r:id="rId29"/>
    <p:sldId id="433" r:id="rId30"/>
    <p:sldId id="339" r:id="rId31"/>
    <p:sldId id="344" r:id="rId32"/>
    <p:sldId id="450" r:id="rId33"/>
    <p:sldId id="465" r:id="rId34"/>
    <p:sldId id="347" r:id="rId35"/>
    <p:sldId id="341" r:id="rId36"/>
    <p:sldId id="342" r:id="rId37"/>
    <p:sldId id="435" r:id="rId38"/>
    <p:sldId id="348" r:id="rId39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205" userDrawn="1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576" autoAdjust="0"/>
  </p:normalViewPr>
  <p:slideViewPr>
    <p:cSldViewPr>
      <p:cViewPr>
        <p:scale>
          <a:sx n="82" d="100"/>
          <a:sy n="82" d="100"/>
        </p:scale>
        <p:origin x="1502" y="72"/>
      </p:cViewPr>
      <p:guideLst>
        <p:guide orient="horz" pos="2205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notesMaster" Target="notesMasters/notesMaster1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0" Type="http://schemas.openxmlformats.org/officeDocument/2006/relationships/slide" Target="slides/slide19.xml"/><Relationship Id="rId41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Encourage students to think of relevant short and long term problems faced in HSC. Use paper/pens or just talking to generate ideas.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83A431A8-FCA0-4CBE-ABAB-A78DBAEF8320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28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29/09/2026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29/09/2026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29/09/2026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29/09/2026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29/09/2026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29/09/2026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29/09/2026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29/09/2026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29/09/2026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29/09/2026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29/09/2026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29/09/2026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itesizelearning.co.uk/resources/swot-analysis-explained-examples-templates" TargetMode="External"/><Relationship Id="rId2" Type="http://schemas.openxmlformats.org/officeDocument/2006/relationships/hyperlink" Target="https://www.scribbr.com/research-process/fishbone-diagram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peopledecisions.co.uk/wp-content/uploads/2017/03/How-to-write-a-PDP.pdf" TargetMode="Externa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ealthcareers.nhs.uk/career-planning/developing-your-health-career/developing-your-health-career/personal-development-planning/personal-development-planning" TargetMode="External"/><Relationship Id="rId2" Type="http://schemas.openxmlformats.org/officeDocument/2006/relationships/hyperlink" Target="https://aqua.nhs.uk/wp-content/uploads/2023/07/qsir-cause-and-effect-fishbone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512888"/>
          </a:xfrm>
        </p:spPr>
        <p:txBody>
          <a:bodyPr/>
          <a:lstStyle/>
          <a:p>
            <a:pPr eaLnBrk="1" hangingPunct="1"/>
            <a:r>
              <a:rPr lang="en-GB" altLang="en-US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LCHS4009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1370013" y="2133600"/>
            <a:ext cx="6400800" cy="3363913"/>
          </a:xfrm>
        </p:spPr>
        <p:txBody>
          <a:bodyPr/>
          <a:lstStyle/>
          <a:p>
            <a:pPr eaLnBrk="1" hangingPunct="1"/>
            <a: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PROFESSIONAL CAREER DEVELOPMENT Within H&amp;SC</a:t>
            </a:r>
            <a:endParaRPr lang="en-GB" altLang="en-US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/>
            <a:endParaRPr lang="en-GB" altLang="en-US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/>
            <a:r>
              <a:rPr lang="en-GB" altLang="en-US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Identifying skills</a:t>
            </a: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274638"/>
            <a:ext cx="8229600" cy="1051830"/>
          </a:xfrm>
        </p:spPr>
        <p:txBody>
          <a:bodyPr/>
          <a:lstStyle/>
          <a:p>
            <a:pPr eaLnBrk="1" hangingPunct="1"/>
            <a:r>
              <a:rPr lang="en-GB" altLang="en-US" b="1" dirty="0"/>
              <a:t>What is a skill?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326468"/>
            <a:ext cx="8229600" cy="4205063"/>
          </a:xfrm>
        </p:spPr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r>
              <a:rPr lang="en-GB" altLang="en-US" dirty="0"/>
              <a:t>A </a:t>
            </a:r>
            <a:r>
              <a:rPr lang="en-GB" altLang="en-US" b="1" dirty="0"/>
              <a:t>skill</a:t>
            </a:r>
            <a:r>
              <a:rPr lang="en-GB" altLang="en-US" dirty="0"/>
              <a:t> is the ability to do something well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 dirty="0"/>
          </a:p>
          <a:p>
            <a:pPr eaLnBrk="1" hangingPunct="1"/>
            <a:r>
              <a:rPr lang="en-GB" altLang="en-US" sz="2800" dirty="0"/>
              <a:t>What are the skills you need for university?</a:t>
            </a:r>
          </a:p>
          <a:p>
            <a:pPr eaLnBrk="1" hangingPunct="1"/>
            <a:r>
              <a:rPr lang="en-GB" altLang="en-US" sz="2800" dirty="0"/>
              <a:t>What skills are particularly important for being successful on this programme? </a:t>
            </a:r>
          </a:p>
          <a:p>
            <a:pPr marL="457200" lvl="1" indent="0" eaLnBrk="1" hangingPunct="1">
              <a:buNone/>
            </a:pPr>
            <a:endParaRPr lang="en-GB" altLang="en-US" dirty="0"/>
          </a:p>
          <a:p>
            <a:pPr marL="457200" lvl="1" indent="0" eaLnBrk="1" hangingPunct="1">
              <a:buNone/>
            </a:pPr>
            <a:r>
              <a:rPr lang="en-GB" altLang="en-US" dirty="0"/>
              <a:t>Discuss this with a partner before telling the class</a:t>
            </a:r>
          </a:p>
        </p:txBody>
      </p:sp>
    </p:spTree>
    <p:extLst>
      <p:ext uri="{BB962C8B-B14F-4D97-AF65-F5344CB8AC3E}">
        <p14:creationId xmlns:p14="http://schemas.microsoft.com/office/powerpoint/2010/main" val="23858498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Skills for effective learning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628775"/>
            <a:ext cx="8496300" cy="4525963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GB" altLang="en-US" sz="2800" dirty="0"/>
              <a:t>Suggestions:</a:t>
            </a:r>
          </a:p>
          <a:p>
            <a:pPr marL="0" indent="0" eaLnBrk="1" hangingPunct="1">
              <a:buNone/>
            </a:pPr>
            <a:endParaRPr lang="en-GB" altLang="en-US" sz="2800" dirty="0"/>
          </a:p>
          <a:p>
            <a:pPr eaLnBrk="1" hangingPunct="1"/>
            <a:r>
              <a:rPr lang="en-GB" altLang="en-US" sz="2800" dirty="0"/>
              <a:t>Understanding the way you learn</a:t>
            </a:r>
          </a:p>
          <a:p>
            <a:pPr eaLnBrk="1" hangingPunct="1"/>
            <a:r>
              <a:rPr lang="en-GB" altLang="en-US" sz="2800" dirty="0"/>
              <a:t>Organising and planning and managing study</a:t>
            </a:r>
          </a:p>
          <a:p>
            <a:pPr eaLnBrk="1" hangingPunct="1"/>
            <a:r>
              <a:rPr lang="en-GB" altLang="en-US" sz="2800" dirty="0"/>
              <a:t>Time management</a:t>
            </a:r>
          </a:p>
          <a:p>
            <a:pPr eaLnBrk="1" hangingPunct="1"/>
            <a:r>
              <a:rPr lang="en-GB" altLang="en-US" sz="2800" dirty="0"/>
              <a:t>Working with others</a:t>
            </a:r>
          </a:p>
          <a:p>
            <a:pPr eaLnBrk="1" hangingPunct="1"/>
            <a:r>
              <a:rPr lang="en-GB" altLang="en-US" sz="2800" dirty="0"/>
              <a:t>Making a presentation</a:t>
            </a:r>
          </a:p>
        </p:txBody>
      </p:sp>
    </p:spTree>
    <p:extLst>
      <p:ext uri="{BB962C8B-B14F-4D97-AF65-F5344CB8AC3E}">
        <p14:creationId xmlns:p14="http://schemas.microsoft.com/office/powerpoint/2010/main" val="12649597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Skills for effective learning</a:t>
            </a:r>
          </a:p>
        </p:txBody>
      </p:sp>
      <p:sp>
        <p:nvSpPr>
          <p:cNvPr id="952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628775"/>
            <a:ext cx="8229600" cy="3600425"/>
          </a:xfrm>
        </p:spPr>
        <p:txBody>
          <a:bodyPr/>
          <a:lstStyle/>
          <a:p>
            <a:pPr eaLnBrk="1" hangingPunct="1">
              <a:defRPr/>
            </a:pPr>
            <a:r>
              <a:rPr lang="en-GB" sz="2800" dirty="0"/>
              <a:t>Research skills</a:t>
            </a:r>
          </a:p>
          <a:p>
            <a:pPr eaLnBrk="1" hangingPunct="1">
              <a:defRPr/>
            </a:pPr>
            <a:r>
              <a:rPr lang="en-GB" sz="2800" dirty="0"/>
              <a:t>Referencing skills</a:t>
            </a:r>
          </a:p>
          <a:p>
            <a:pPr eaLnBrk="1" hangingPunct="1">
              <a:defRPr/>
            </a:pPr>
            <a:r>
              <a:rPr lang="en-GB" sz="2800" dirty="0"/>
              <a:t>Writing skills</a:t>
            </a:r>
          </a:p>
          <a:p>
            <a:pPr eaLnBrk="1" hangingPunct="1">
              <a:defRPr/>
            </a:pPr>
            <a:r>
              <a:rPr lang="en-GB" sz="2800" dirty="0"/>
              <a:t>Reflective &amp; creative thinking</a:t>
            </a:r>
          </a:p>
          <a:p>
            <a:pPr eaLnBrk="1" hangingPunct="1">
              <a:defRPr/>
            </a:pPr>
            <a:r>
              <a:rPr lang="en-GB" sz="2800" dirty="0"/>
              <a:t>Critical analysis</a:t>
            </a:r>
          </a:p>
          <a:p>
            <a:pPr eaLnBrk="1" hangingPunct="1">
              <a:defRPr/>
            </a:pPr>
            <a:r>
              <a:rPr lang="en-GB" sz="2800" dirty="0"/>
              <a:t>Memory                           </a:t>
            </a:r>
          </a:p>
          <a:p>
            <a:pPr eaLnBrk="1" hangingPunct="1">
              <a:defRPr/>
            </a:pPr>
            <a:endParaRPr lang="en-GB" sz="1600" dirty="0"/>
          </a:p>
          <a:p>
            <a:pPr eaLnBrk="1" hangingPunct="1">
              <a:defRPr/>
            </a:pPr>
            <a:endParaRPr lang="en-GB" sz="1600" dirty="0"/>
          </a:p>
          <a:p>
            <a:pPr eaLnBrk="1" hangingPunct="1">
              <a:defRPr/>
            </a:pPr>
            <a:endParaRPr lang="en-GB" sz="1600" dirty="0"/>
          </a:p>
          <a:p>
            <a:pPr eaLnBrk="1" hangingPunct="1">
              <a:defRPr/>
            </a:pPr>
            <a:endParaRPr lang="en-GB" sz="1600" dirty="0"/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en-GB" sz="1600" dirty="0"/>
          </a:p>
          <a:p>
            <a:pPr marL="0" indent="0" algn="r" eaLnBrk="1" hangingPunct="1">
              <a:buFont typeface="Wingdings" pitchFamily="2" charset="2"/>
              <a:buNone/>
              <a:defRPr/>
            </a:pPr>
            <a:r>
              <a:rPr lang="en-GB" sz="1100" i="1" dirty="0"/>
              <a:t>(adapted from Cottrell, 2003)</a:t>
            </a:r>
            <a:endParaRPr lang="en-GB" sz="1600" i="1" dirty="0"/>
          </a:p>
        </p:txBody>
      </p:sp>
    </p:spTree>
    <p:extLst>
      <p:ext uri="{BB962C8B-B14F-4D97-AF65-F5344CB8AC3E}">
        <p14:creationId xmlns:p14="http://schemas.microsoft.com/office/powerpoint/2010/main" val="9701157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pPr eaLnBrk="1" hangingPunct="1"/>
            <a:br>
              <a:rPr lang="en-GB" altLang="en-US" sz="3200" dirty="0"/>
            </a:br>
            <a:r>
              <a:rPr lang="en-GB" altLang="en-US" sz="3600" b="1" dirty="0"/>
              <a:t>Types</a:t>
            </a:r>
            <a:r>
              <a:rPr lang="en-GB" altLang="en-US" sz="4000" b="1" dirty="0"/>
              <a:t> of skill</a:t>
            </a:r>
            <a:br>
              <a:rPr lang="en-GB" altLang="en-US" sz="4800" dirty="0"/>
            </a:br>
            <a:endParaRPr lang="en-GB" altLang="en-US" sz="4800" dirty="0"/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32709" y="908720"/>
            <a:ext cx="8237488" cy="4680520"/>
          </a:xfrm>
        </p:spPr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r>
              <a:rPr lang="en-GB" sz="2800" b="1" dirty="0"/>
              <a:t>Adaptive skills</a:t>
            </a:r>
            <a:r>
              <a:rPr lang="en-GB" sz="2800" dirty="0"/>
              <a:t> help us cope and determine how we manage ourselves and interact with others</a:t>
            </a:r>
          </a:p>
          <a:p>
            <a:pPr eaLnBrk="1" hangingPunct="1">
              <a:lnSpc>
                <a:spcPct val="80000"/>
              </a:lnSpc>
              <a:defRPr/>
            </a:pPr>
            <a:endParaRPr lang="en-GB" sz="2800" dirty="0"/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b="1" dirty="0"/>
              <a:t>Academic skills </a:t>
            </a:r>
            <a:r>
              <a:rPr lang="en-GB" sz="2800" dirty="0"/>
              <a:t>skills are developed and used for study</a:t>
            </a:r>
          </a:p>
          <a:p>
            <a:pPr marL="457200" lvl="1" indent="0" eaLnBrk="1" hangingPunct="1">
              <a:lnSpc>
                <a:spcPct val="80000"/>
              </a:lnSpc>
              <a:buNone/>
              <a:defRPr/>
            </a:pPr>
            <a:endParaRPr lang="en-GB" dirty="0">
              <a:solidFill>
                <a:srgbClr val="0070C0"/>
              </a:solidFill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b="1" dirty="0"/>
              <a:t>Transferable skills </a:t>
            </a:r>
            <a:r>
              <a:rPr lang="en-GB" sz="2800" dirty="0"/>
              <a:t>can be moved between different situations</a:t>
            </a:r>
          </a:p>
          <a:p>
            <a:pPr eaLnBrk="1" hangingPunct="1">
              <a:lnSpc>
                <a:spcPct val="80000"/>
              </a:lnSpc>
              <a:defRPr/>
            </a:pPr>
            <a:endParaRPr lang="en-GB" sz="2800" dirty="0"/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b="1" dirty="0"/>
              <a:t>Job-related skills </a:t>
            </a:r>
            <a:r>
              <a:rPr lang="en-GB" sz="2800" dirty="0"/>
              <a:t>are situation specific and acquired</a:t>
            </a:r>
          </a:p>
          <a:p>
            <a:pPr eaLnBrk="1" hangingPunct="1">
              <a:lnSpc>
                <a:spcPct val="80000"/>
              </a:lnSpc>
              <a:defRPr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5336877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627FBA-A23B-A229-CB49-821CC18617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29/09/2026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5D6CCA-C6F8-E98A-0766-67BA4DAEB3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 dirty="0"/>
          </a:p>
        </p:txBody>
      </p:sp>
      <p:sp>
        <p:nvSpPr>
          <p:cNvPr id="6" name="Text 3"/>
          <p:cNvSpPr/>
          <p:nvPr/>
        </p:nvSpPr>
        <p:spPr>
          <a:xfrm>
            <a:off x="388620" y="1484784"/>
            <a:ext cx="8298180" cy="35283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57175" indent="-257175">
              <a:spcAft>
                <a:spcPts val="450"/>
              </a:spcAft>
              <a:buSzPct val="100000"/>
              <a:buChar char="•"/>
            </a:pPr>
            <a:r>
              <a:rPr lang="en-US" sz="2400" dirty="0">
                <a:solidFill>
                  <a:srgbClr val="11111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People accessing care often feel vulnerable — skilled support protects dignity and wellbeing</a:t>
            </a:r>
            <a:endParaRPr lang="en-US" sz="2400" dirty="0"/>
          </a:p>
          <a:p>
            <a:pPr marL="257175" indent="-257175">
              <a:spcAft>
                <a:spcPts val="450"/>
              </a:spcAft>
              <a:buSzPct val="100000"/>
              <a:buChar char="•"/>
            </a:pPr>
            <a:r>
              <a:rPr lang="en-US" sz="2400" dirty="0">
                <a:solidFill>
                  <a:srgbClr val="11111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Multidisciplinary settings require workers who can communicate, collaborate and adapt</a:t>
            </a:r>
            <a:endParaRPr lang="en-US" sz="2400" dirty="0"/>
          </a:p>
          <a:p>
            <a:pPr marL="257175" indent="-257175">
              <a:spcAft>
                <a:spcPts val="450"/>
              </a:spcAft>
              <a:buSzPct val="100000"/>
              <a:buChar char="•"/>
            </a:pPr>
            <a:r>
              <a:rPr lang="en-US" sz="2400" dirty="0">
                <a:solidFill>
                  <a:srgbClr val="11111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Skills underpin safe practice, safeguarding, and quality of care</a:t>
            </a:r>
            <a:endParaRPr lang="en-US" sz="2400" dirty="0"/>
          </a:p>
          <a:p>
            <a:pPr marL="257175" indent="-257175">
              <a:spcAft>
                <a:spcPts val="450"/>
              </a:spcAft>
              <a:buSzPct val="100000"/>
              <a:buChar char="•"/>
            </a:pPr>
            <a:r>
              <a:rPr lang="en-US" sz="2400" dirty="0">
                <a:solidFill>
                  <a:srgbClr val="11111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Strong skills build trust with service users, families and colleagues</a:t>
            </a:r>
            <a:endParaRPr lang="en-US" sz="2400" dirty="0"/>
          </a:p>
          <a:p>
            <a:pPr marL="257175" indent="-257175">
              <a:spcAft>
                <a:spcPts val="450"/>
              </a:spcAft>
              <a:buSzPct val="100000"/>
              <a:buChar char="•"/>
            </a:pPr>
            <a:r>
              <a:rPr lang="en-US" sz="2400" dirty="0">
                <a:solidFill>
                  <a:srgbClr val="11111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Continuous skill development is expected throughout a career in health and social care</a:t>
            </a:r>
            <a:endParaRPr lang="en-US" sz="2400" dirty="0"/>
          </a:p>
        </p:txBody>
      </p:sp>
      <p:sp>
        <p:nvSpPr>
          <p:cNvPr id="7" name="Text 0"/>
          <p:cNvSpPr/>
          <p:nvPr/>
        </p:nvSpPr>
        <p:spPr>
          <a:xfrm>
            <a:off x="611560" y="404664"/>
            <a:ext cx="8298180" cy="4800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3200" b="1" dirty="0">
                <a:solidFill>
                  <a:srgbClr val="11111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Why skills matter in health and social care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42818542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7604AC-B6DA-1C21-C0A6-0F71862C79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2305" y="105172"/>
            <a:ext cx="8229600" cy="1143000"/>
          </a:xfrm>
        </p:spPr>
        <p:txBody>
          <a:bodyPr/>
          <a:lstStyle/>
          <a:p>
            <a:r>
              <a:rPr lang="en-GB" dirty="0"/>
              <a:t>Skills in Health and Social Care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D2042A-6BE9-D973-B5CB-3FDDA232B9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29/09/2026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94E4F97-BAF6-0FAC-375C-EECEA57365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 dirty="0"/>
          </a:p>
        </p:txBody>
      </p:sp>
      <p:grpSp>
        <p:nvGrpSpPr>
          <p:cNvPr id="81" name="Group 80">
            <a:extLst>
              <a:ext uri="{FF2B5EF4-FFF2-40B4-BE49-F238E27FC236}">
                <a16:creationId xmlns:a16="http://schemas.microsoft.com/office/drawing/2014/main" id="{0FB580F3-71B1-5EC8-272F-BE551EFD9781}"/>
              </a:ext>
            </a:extLst>
          </p:cNvPr>
          <p:cNvGrpSpPr/>
          <p:nvPr/>
        </p:nvGrpSpPr>
        <p:grpSpPr>
          <a:xfrm>
            <a:off x="250825" y="1124744"/>
            <a:ext cx="8641079" cy="4536504"/>
            <a:chOff x="541936" y="1798678"/>
            <a:chExt cx="7387583" cy="4133056"/>
          </a:xfrm>
        </p:grpSpPr>
        <p:sp>
          <p:nvSpPr>
            <p:cNvPr id="82" name="Shape 3">
              <a:extLst>
                <a:ext uri="{FF2B5EF4-FFF2-40B4-BE49-F238E27FC236}">
                  <a16:creationId xmlns:a16="http://schemas.microsoft.com/office/drawing/2014/main" id="{44CD0A4E-5CC5-A2B1-018A-51229766B9A6}"/>
                </a:ext>
              </a:extLst>
            </p:cNvPr>
            <p:cNvSpPr/>
            <p:nvPr/>
          </p:nvSpPr>
          <p:spPr>
            <a:xfrm>
              <a:off x="548640" y="1828800"/>
              <a:ext cx="2232248" cy="1310282"/>
            </a:xfrm>
            <a:prstGeom prst="rect">
              <a:avLst/>
            </a:prstGeom>
            <a:solidFill>
              <a:srgbClr val="F2F2F2"/>
            </a:solidFill>
            <a:ln w="9525">
              <a:solidFill>
                <a:srgbClr val="BBBBBB"/>
              </a:solidFill>
              <a:prstDash val="solid"/>
            </a:ln>
          </p:spPr>
          <p:txBody>
            <a:bodyPr/>
            <a:lstStyle/>
            <a:p>
              <a:endParaRPr lang="en-GB" sz="2400"/>
            </a:p>
          </p:txBody>
        </p:sp>
        <p:sp>
          <p:nvSpPr>
            <p:cNvPr id="84" name="Text 5">
              <a:extLst>
                <a:ext uri="{FF2B5EF4-FFF2-40B4-BE49-F238E27FC236}">
                  <a16:creationId xmlns:a16="http://schemas.microsoft.com/office/drawing/2014/main" id="{5E341101-12DE-B859-43F3-B40D46CF1864}"/>
                </a:ext>
              </a:extLst>
            </p:cNvPr>
            <p:cNvSpPr/>
            <p:nvPr/>
          </p:nvSpPr>
          <p:spPr>
            <a:xfrm>
              <a:off x="666935" y="2027278"/>
              <a:ext cx="2423160" cy="457200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ctr"/>
            <a:lstStyle/>
            <a:p>
              <a:pPr marL="0" indent="0">
                <a:buNone/>
              </a:pPr>
              <a:r>
                <a:rPr lang="en-US" b="1" dirty="0">
                  <a:solidFill>
                    <a:srgbClr val="111111"/>
                  </a:solidFill>
                  <a:latin typeface="Calibri" pitchFamily="34" charset="0"/>
                  <a:ea typeface="Calibri" pitchFamily="34" charset="-122"/>
                  <a:cs typeface="Calibri" pitchFamily="34" charset="-120"/>
                </a:rPr>
                <a:t>Communication</a:t>
              </a:r>
              <a:endParaRPr lang="en-US" dirty="0"/>
            </a:p>
          </p:txBody>
        </p:sp>
        <p:sp>
          <p:nvSpPr>
            <p:cNvPr id="85" name="Text 6">
              <a:extLst>
                <a:ext uri="{FF2B5EF4-FFF2-40B4-BE49-F238E27FC236}">
                  <a16:creationId xmlns:a16="http://schemas.microsoft.com/office/drawing/2014/main" id="{A9506DBD-B704-EBF1-E2B0-D1D77CCAC49D}"/>
                </a:ext>
              </a:extLst>
            </p:cNvPr>
            <p:cNvSpPr/>
            <p:nvPr/>
          </p:nvSpPr>
          <p:spPr>
            <a:xfrm>
              <a:off x="685800" y="2547328"/>
              <a:ext cx="2095088" cy="411480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ctr"/>
            <a:lstStyle/>
            <a:p>
              <a:pPr marL="0" indent="0">
                <a:buNone/>
              </a:pPr>
              <a:r>
                <a:rPr lang="en-US" sz="1600" dirty="0">
                  <a:solidFill>
                    <a:srgbClr val="555555"/>
                  </a:solidFill>
                  <a:latin typeface="Calibri" pitchFamily="34" charset="0"/>
                  <a:ea typeface="Calibri" pitchFamily="34" charset="-122"/>
                  <a:cs typeface="Calibri" pitchFamily="34" charset="-120"/>
                </a:rPr>
                <a:t>Listening, speaking, writing, non-verbal</a:t>
              </a:r>
              <a:endParaRPr lang="en-US" sz="1600" dirty="0"/>
            </a:p>
          </p:txBody>
        </p:sp>
        <p:sp>
          <p:nvSpPr>
            <p:cNvPr id="86" name="Shape 7">
              <a:extLst>
                <a:ext uri="{FF2B5EF4-FFF2-40B4-BE49-F238E27FC236}">
                  <a16:creationId xmlns:a16="http://schemas.microsoft.com/office/drawing/2014/main" id="{401CD45E-FE15-3AEC-5356-A5600101128B}"/>
                </a:ext>
              </a:extLst>
            </p:cNvPr>
            <p:cNvSpPr/>
            <p:nvPr/>
          </p:nvSpPr>
          <p:spPr>
            <a:xfrm>
              <a:off x="2977114" y="1808039"/>
              <a:ext cx="2304216" cy="1351803"/>
            </a:xfrm>
            <a:prstGeom prst="rect">
              <a:avLst/>
            </a:prstGeom>
            <a:solidFill>
              <a:srgbClr val="F2F2F2"/>
            </a:solidFill>
            <a:ln w="9525">
              <a:solidFill>
                <a:srgbClr val="BBBBBB"/>
              </a:solidFill>
              <a:prstDash val="soli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8" name="Text 9">
              <a:extLst>
                <a:ext uri="{FF2B5EF4-FFF2-40B4-BE49-F238E27FC236}">
                  <a16:creationId xmlns:a16="http://schemas.microsoft.com/office/drawing/2014/main" id="{140A8135-2E1D-AD10-C590-8B75E03FA13A}"/>
                </a:ext>
              </a:extLst>
            </p:cNvPr>
            <p:cNvSpPr/>
            <p:nvPr/>
          </p:nvSpPr>
          <p:spPr>
            <a:xfrm>
              <a:off x="3009646" y="1920490"/>
              <a:ext cx="2423160" cy="457200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ctr"/>
            <a:lstStyle/>
            <a:p>
              <a:pPr marL="0" indent="0">
                <a:buNone/>
              </a:pPr>
              <a:r>
                <a:rPr lang="en-US" b="1" dirty="0">
                  <a:solidFill>
                    <a:srgbClr val="111111"/>
                  </a:solidFill>
                  <a:latin typeface="Calibri" pitchFamily="34" charset="0"/>
                  <a:ea typeface="Calibri" pitchFamily="34" charset="-122"/>
                  <a:cs typeface="Calibri" pitchFamily="34" charset="-120"/>
                </a:rPr>
                <a:t>Interpersonal/Values-based</a:t>
              </a:r>
              <a:endParaRPr lang="en-US" dirty="0"/>
            </a:p>
          </p:txBody>
        </p:sp>
        <p:sp>
          <p:nvSpPr>
            <p:cNvPr id="89" name="Text 10">
              <a:extLst>
                <a:ext uri="{FF2B5EF4-FFF2-40B4-BE49-F238E27FC236}">
                  <a16:creationId xmlns:a16="http://schemas.microsoft.com/office/drawing/2014/main" id="{7E83C028-1FC9-672A-26A4-B3A77211A8AA}"/>
                </a:ext>
              </a:extLst>
            </p:cNvPr>
            <p:cNvSpPr/>
            <p:nvPr/>
          </p:nvSpPr>
          <p:spPr>
            <a:xfrm>
              <a:off x="3090095" y="2466597"/>
              <a:ext cx="2091620" cy="605283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ctr"/>
            <a:lstStyle/>
            <a:p>
              <a:pPr marL="0" indent="0">
                <a:buNone/>
              </a:pPr>
              <a:r>
                <a:rPr lang="en-US" sz="1600" dirty="0">
                  <a:solidFill>
                    <a:srgbClr val="555555"/>
                  </a:solidFill>
                  <a:latin typeface="Calibri" pitchFamily="34" charset="0"/>
                  <a:ea typeface="Calibri" pitchFamily="34" charset="-122"/>
                  <a:cs typeface="Calibri" pitchFamily="34" charset="-120"/>
                </a:rPr>
                <a:t>Empathy, compassion, dignity, respect</a:t>
              </a:r>
              <a:endParaRPr lang="en-US" sz="1600" dirty="0"/>
            </a:p>
          </p:txBody>
        </p:sp>
        <p:sp>
          <p:nvSpPr>
            <p:cNvPr id="90" name="Shape 11">
              <a:extLst>
                <a:ext uri="{FF2B5EF4-FFF2-40B4-BE49-F238E27FC236}">
                  <a16:creationId xmlns:a16="http://schemas.microsoft.com/office/drawing/2014/main" id="{038751A8-144B-CA42-16C3-FBF26F7AC41E}"/>
                </a:ext>
              </a:extLst>
            </p:cNvPr>
            <p:cNvSpPr/>
            <p:nvPr/>
          </p:nvSpPr>
          <p:spPr>
            <a:xfrm>
              <a:off x="5383857" y="1808039"/>
              <a:ext cx="2423160" cy="1382523"/>
            </a:xfrm>
            <a:prstGeom prst="rect">
              <a:avLst/>
            </a:prstGeom>
            <a:solidFill>
              <a:srgbClr val="F2F2F2"/>
            </a:solidFill>
            <a:ln w="9525">
              <a:solidFill>
                <a:srgbClr val="BBBBBB"/>
              </a:solidFill>
              <a:prstDash val="soli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2" name="Text 13">
              <a:extLst>
                <a:ext uri="{FF2B5EF4-FFF2-40B4-BE49-F238E27FC236}">
                  <a16:creationId xmlns:a16="http://schemas.microsoft.com/office/drawing/2014/main" id="{F97EB4A5-9E17-77DB-1616-7D88BC74390C}"/>
                </a:ext>
              </a:extLst>
            </p:cNvPr>
            <p:cNvSpPr/>
            <p:nvPr/>
          </p:nvSpPr>
          <p:spPr>
            <a:xfrm>
              <a:off x="5452453" y="1798678"/>
              <a:ext cx="2423160" cy="457200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ctr"/>
            <a:lstStyle/>
            <a:p>
              <a:pPr marL="0" indent="0">
                <a:buNone/>
              </a:pPr>
              <a:r>
                <a:rPr lang="en-US" b="1" dirty="0">
                  <a:solidFill>
                    <a:srgbClr val="111111"/>
                  </a:solidFill>
                  <a:latin typeface="Calibri" pitchFamily="34" charset="0"/>
                  <a:ea typeface="Calibri" pitchFamily="34" charset="-122"/>
                  <a:cs typeface="Calibri" pitchFamily="34" charset="-120"/>
                </a:rPr>
                <a:t>Personal &amp; Professional</a:t>
              </a:r>
              <a:endParaRPr lang="en-US" dirty="0"/>
            </a:p>
          </p:txBody>
        </p:sp>
        <p:sp>
          <p:nvSpPr>
            <p:cNvPr id="93" name="Text 14">
              <a:extLst>
                <a:ext uri="{FF2B5EF4-FFF2-40B4-BE49-F238E27FC236}">
                  <a16:creationId xmlns:a16="http://schemas.microsoft.com/office/drawing/2014/main" id="{40C282B8-FCE0-CB67-B7B1-9D486502E0F9}"/>
                </a:ext>
              </a:extLst>
            </p:cNvPr>
            <p:cNvSpPr/>
            <p:nvPr/>
          </p:nvSpPr>
          <p:spPr>
            <a:xfrm>
              <a:off x="5452453" y="2255878"/>
              <a:ext cx="2423160" cy="685800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ctr"/>
            <a:lstStyle/>
            <a:p>
              <a:pPr marL="0" indent="0">
                <a:buNone/>
              </a:pPr>
              <a:r>
                <a:rPr lang="en-US" sz="1600" dirty="0">
                  <a:solidFill>
                    <a:srgbClr val="555555"/>
                  </a:solidFill>
                  <a:latin typeface="Calibri" pitchFamily="34" charset="0"/>
                  <a:ea typeface="Calibri" pitchFamily="34" charset="-122"/>
                  <a:cs typeface="Calibri" pitchFamily="34" charset="-120"/>
                </a:rPr>
                <a:t>Time management, resilience, accountability</a:t>
              </a:r>
              <a:endParaRPr lang="en-US" sz="1600" dirty="0"/>
            </a:p>
          </p:txBody>
        </p:sp>
        <p:sp>
          <p:nvSpPr>
            <p:cNvPr id="94" name="Shape 15">
              <a:extLst>
                <a:ext uri="{FF2B5EF4-FFF2-40B4-BE49-F238E27FC236}">
                  <a16:creationId xmlns:a16="http://schemas.microsoft.com/office/drawing/2014/main" id="{D7F2F5AA-F2E2-C0DC-D044-32954EA43332}"/>
                </a:ext>
              </a:extLst>
            </p:cNvPr>
            <p:cNvSpPr/>
            <p:nvPr/>
          </p:nvSpPr>
          <p:spPr>
            <a:xfrm>
              <a:off x="2879913" y="4657594"/>
              <a:ext cx="2697480" cy="1274140"/>
            </a:xfrm>
            <a:prstGeom prst="rect">
              <a:avLst/>
            </a:prstGeom>
            <a:solidFill>
              <a:srgbClr val="F2F2F2"/>
            </a:solidFill>
            <a:ln w="9525">
              <a:solidFill>
                <a:srgbClr val="BBBBBB"/>
              </a:solidFill>
              <a:prstDash val="soli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6" name="Text 17">
              <a:extLst>
                <a:ext uri="{FF2B5EF4-FFF2-40B4-BE49-F238E27FC236}">
                  <a16:creationId xmlns:a16="http://schemas.microsoft.com/office/drawing/2014/main" id="{8FD78005-C71E-8816-9BA5-E32201669D93}"/>
                </a:ext>
              </a:extLst>
            </p:cNvPr>
            <p:cNvSpPr/>
            <p:nvPr/>
          </p:nvSpPr>
          <p:spPr>
            <a:xfrm>
              <a:off x="3171068" y="4721365"/>
              <a:ext cx="2423160" cy="457200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ctr"/>
            <a:lstStyle/>
            <a:p>
              <a:pPr marL="0" indent="0">
                <a:buNone/>
              </a:pPr>
              <a:r>
                <a:rPr lang="en-US" b="1" dirty="0">
                  <a:solidFill>
                    <a:srgbClr val="111111"/>
                  </a:solidFill>
                  <a:latin typeface="Calibri" pitchFamily="34" charset="0"/>
                  <a:ea typeface="Calibri" pitchFamily="34" charset="-122"/>
                  <a:cs typeface="Calibri" pitchFamily="34" charset="-120"/>
                </a:rPr>
                <a:t>Working in Teams</a:t>
              </a:r>
              <a:endParaRPr lang="en-US" dirty="0"/>
            </a:p>
          </p:txBody>
        </p:sp>
        <p:sp>
          <p:nvSpPr>
            <p:cNvPr id="97" name="Text 18">
              <a:extLst>
                <a:ext uri="{FF2B5EF4-FFF2-40B4-BE49-F238E27FC236}">
                  <a16:creationId xmlns:a16="http://schemas.microsoft.com/office/drawing/2014/main" id="{29089094-572C-9135-4CC9-1F68554F2DF5}"/>
                </a:ext>
              </a:extLst>
            </p:cNvPr>
            <p:cNvSpPr/>
            <p:nvPr/>
          </p:nvSpPr>
          <p:spPr>
            <a:xfrm>
              <a:off x="2960697" y="5169235"/>
              <a:ext cx="2423160" cy="685800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ctr"/>
            <a:lstStyle/>
            <a:p>
              <a:pPr marL="0" indent="0">
                <a:buNone/>
              </a:pPr>
              <a:r>
                <a:rPr lang="en-US" sz="1600" dirty="0">
                  <a:solidFill>
                    <a:srgbClr val="555555"/>
                  </a:solidFill>
                  <a:latin typeface="Calibri" pitchFamily="34" charset="0"/>
                  <a:ea typeface="Calibri" pitchFamily="34" charset="-122"/>
                  <a:cs typeface="Calibri" pitchFamily="34" charset="-120"/>
                </a:rPr>
                <a:t>Collaboration, roles, shared goals</a:t>
              </a:r>
              <a:endParaRPr lang="en-US" sz="1600" dirty="0"/>
            </a:p>
          </p:txBody>
        </p:sp>
        <p:sp>
          <p:nvSpPr>
            <p:cNvPr id="98" name="Shape 19">
              <a:extLst>
                <a:ext uri="{FF2B5EF4-FFF2-40B4-BE49-F238E27FC236}">
                  <a16:creationId xmlns:a16="http://schemas.microsoft.com/office/drawing/2014/main" id="{A96B6D43-AB9A-C329-811C-FE21571FDE3E}"/>
                </a:ext>
              </a:extLst>
            </p:cNvPr>
            <p:cNvSpPr/>
            <p:nvPr/>
          </p:nvSpPr>
          <p:spPr>
            <a:xfrm>
              <a:off x="541936" y="3308763"/>
              <a:ext cx="2232248" cy="1113743"/>
            </a:xfrm>
            <a:prstGeom prst="rect">
              <a:avLst/>
            </a:prstGeom>
            <a:solidFill>
              <a:srgbClr val="F2F2F2"/>
            </a:solidFill>
            <a:ln w="9525">
              <a:solidFill>
                <a:srgbClr val="BBBBBB"/>
              </a:solidFill>
              <a:prstDash val="soli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0" name="Text 21">
              <a:extLst>
                <a:ext uri="{FF2B5EF4-FFF2-40B4-BE49-F238E27FC236}">
                  <a16:creationId xmlns:a16="http://schemas.microsoft.com/office/drawing/2014/main" id="{5D5F86D4-4F1C-4F36-0248-965BF238F54B}"/>
                </a:ext>
              </a:extLst>
            </p:cNvPr>
            <p:cNvSpPr/>
            <p:nvPr/>
          </p:nvSpPr>
          <p:spPr>
            <a:xfrm>
              <a:off x="560647" y="3326099"/>
              <a:ext cx="2423160" cy="457200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ctr"/>
            <a:lstStyle/>
            <a:p>
              <a:pPr marL="0" indent="0">
                <a:buNone/>
              </a:pPr>
              <a:r>
                <a:rPr lang="en-US" b="1" dirty="0">
                  <a:solidFill>
                    <a:srgbClr val="111111"/>
                  </a:solidFill>
                  <a:latin typeface="Calibri" pitchFamily="34" charset="0"/>
                  <a:ea typeface="Calibri" pitchFamily="34" charset="-122"/>
                  <a:cs typeface="Calibri" pitchFamily="34" charset="-120"/>
                </a:rPr>
                <a:t>Critical Thinking</a:t>
              </a:r>
              <a:endParaRPr lang="en-US" dirty="0"/>
            </a:p>
          </p:txBody>
        </p:sp>
        <p:sp>
          <p:nvSpPr>
            <p:cNvPr id="101" name="Text 22">
              <a:extLst>
                <a:ext uri="{FF2B5EF4-FFF2-40B4-BE49-F238E27FC236}">
                  <a16:creationId xmlns:a16="http://schemas.microsoft.com/office/drawing/2014/main" id="{6E593630-A3C8-CF4B-571A-85B5C4C220EE}"/>
                </a:ext>
              </a:extLst>
            </p:cNvPr>
            <p:cNvSpPr/>
            <p:nvPr/>
          </p:nvSpPr>
          <p:spPr>
            <a:xfrm>
              <a:off x="598415" y="3765503"/>
              <a:ext cx="1967144" cy="685800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ctr"/>
            <a:lstStyle/>
            <a:p>
              <a:pPr marL="0" indent="0">
                <a:buNone/>
              </a:pPr>
              <a:r>
                <a:rPr lang="en-US" sz="1600" dirty="0">
                  <a:solidFill>
                    <a:srgbClr val="555555"/>
                  </a:solidFill>
                  <a:latin typeface="Calibri" pitchFamily="34" charset="0"/>
                  <a:ea typeface="Calibri" pitchFamily="34" charset="-122"/>
                  <a:cs typeface="Calibri" pitchFamily="34" charset="-120"/>
                </a:rPr>
                <a:t>Analysing information, weighing evidence</a:t>
              </a:r>
              <a:endParaRPr lang="en-US" sz="1600" dirty="0"/>
            </a:p>
          </p:txBody>
        </p:sp>
        <p:sp>
          <p:nvSpPr>
            <p:cNvPr id="102" name="Shape 23">
              <a:extLst>
                <a:ext uri="{FF2B5EF4-FFF2-40B4-BE49-F238E27FC236}">
                  <a16:creationId xmlns:a16="http://schemas.microsoft.com/office/drawing/2014/main" id="{C1E6AAB6-D27C-0F17-A86F-270A2891A60E}"/>
                </a:ext>
              </a:extLst>
            </p:cNvPr>
            <p:cNvSpPr/>
            <p:nvPr/>
          </p:nvSpPr>
          <p:spPr>
            <a:xfrm>
              <a:off x="2983807" y="3275551"/>
              <a:ext cx="2197908" cy="1249594"/>
            </a:xfrm>
            <a:prstGeom prst="rect">
              <a:avLst/>
            </a:prstGeom>
            <a:solidFill>
              <a:srgbClr val="F2F2F2"/>
            </a:solidFill>
            <a:ln w="9525">
              <a:solidFill>
                <a:srgbClr val="BBBBBB"/>
              </a:solidFill>
              <a:prstDash val="soli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" name="Text 25">
              <a:extLst>
                <a:ext uri="{FF2B5EF4-FFF2-40B4-BE49-F238E27FC236}">
                  <a16:creationId xmlns:a16="http://schemas.microsoft.com/office/drawing/2014/main" id="{B87C3CCE-0B99-A4AA-AF62-DF0C182A63A0}"/>
                </a:ext>
              </a:extLst>
            </p:cNvPr>
            <p:cNvSpPr/>
            <p:nvPr/>
          </p:nvSpPr>
          <p:spPr>
            <a:xfrm>
              <a:off x="3035784" y="3288259"/>
              <a:ext cx="2423160" cy="457200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ctr"/>
            <a:lstStyle/>
            <a:p>
              <a:pPr marL="0" indent="0">
                <a:buNone/>
              </a:pPr>
              <a:r>
                <a:rPr lang="en-US" b="1" dirty="0">
                  <a:solidFill>
                    <a:srgbClr val="111111"/>
                  </a:solidFill>
                  <a:latin typeface="Calibri" pitchFamily="34" charset="0"/>
                  <a:ea typeface="Calibri" pitchFamily="34" charset="-122"/>
                  <a:cs typeface="Calibri" pitchFamily="34" charset="-120"/>
                </a:rPr>
                <a:t>Problem Solving</a:t>
              </a:r>
              <a:endParaRPr lang="en-US" dirty="0"/>
            </a:p>
          </p:txBody>
        </p:sp>
        <p:sp>
          <p:nvSpPr>
            <p:cNvPr id="105" name="Text 26">
              <a:extLst>
                <a:ext uri="{FF2B5EF4-FFF2-40B4-BE49-F238E27FC236}">
                  <a16:creationId xmlns:a16="http://schemas.microsoft.com/office/drawing/2014/main" id="{2C04667B-DDC3-58A3-0330-64CFC2A1BEF5}"/>
                </a:ext>
              </a:extLst>
            </p:cNvPr>
            <p:cNvSpPr/>
            <p:nvPr/>
          </p:nvSpPr>
          <p:spPr>
            <a:xfrm>
              <a:off x="3017073" y="3693385"/>
              <a:ext cx="2423160" cy="685800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ctr"/>
            <a:lstStyle/>
            <a:p>
              <a:pPr marL="0" indent="0">
                <a:buNone/>
              </a:pPr>
              <a:r>
                <a:rPr lang="en-US" sz="1600" dirty="0">
                  <a:solidFill>
                    <a:srgbClr val="555555"/>
                  </a:solidFill>
                  <a:latin typeface="Calibri" pitchFamily="34" charset="0"/>
                  <a:ea typeface="Calibri" pitchFamily="34" charset="-122"/>
                  <a:cs typeface="Calibri" pitchFamily="34" charset="-120"/>
                </a:rPr>
                <a:t>Identifying causes, finding workable solutions</a:t>
              </a:r>
              <a:endParaRPr lang="en-US" sz="1600" dirty="0"/>
            </a:p>
          </p:txBody>
        </p:sp>
        <p:sp>
          <p:nvSpPr>
            <p:cNvPr id="106" name="Shape 27">
              <a:extLst>
                <a:ext uri="{FF2B5EF4-FFF2-40B4-BE49-F238E27FC236}">
                  <a16:creationId xmlns:a16="http://schemas.microsoft.com/office/drawing/2014/main" id="{A2F663FB-C017-5C38-10A0-5070FFFD5D2D}"/>
                </a:ext>
              </a:extLst>
            </p:cNvPr>
            <p:cNvSpPr/>
            <p:nvPr/>
          </p:nvSpPr>
          <p:spPr>
            <a:xfrm>
              <a:off x="5359314" y="3275551"/>
              <a:ext cx="2423160" cy="1249594"/>
            </a:xfrm>
            <a:prstGeom prst="rect">
              <a:avLst/>
            </a:prstGeom>
            <a:solidFill>
              <a:srgbClr val="F2F2F2"/>
            </a:solidFill>
            <a:ln w="9525">
              <a:solidFill>
                <a:srgbClr val="BBBBBB"/>
              </a:solidFill>
              <a:prstDash val="soli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" name="Text 29">
              <a:extLst>
                <a:ext uri="{FF2B5EF4-FFF2-40B4-BE49-F238E27FC236}">
                  <a16:creationId xmlns:a16="http://schemas.microsoft.com/office/drawing/2014/main" id="{291D5FED-E284-8223-E6A4-D37C4594468E}"/>
                </a:ext>
              </a:extLst>
            </p:cNvPr>
            <p:cNvSpPr/>
            <p:nvPr/>
          </p:nvSpPr>
          <p:spPr>
            <a:xfrm>
              <a:off x="5473499" y="3330500"/>
              <a:ext cx="2423160" cy="457200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ctr"/>
            <a:lstStyle/>
            <a:p>
              <a:pPr marL="0" indent="0">
                <a:buNone/>
              </a:pPr>
              <a:r>
                <a:rPr lang="en-US" b="1" dirty="0">
                  <a:solidFill>
                    <a:srgbClr val="111111"/>
                  </a:solidFill>
                  <a:latin typeface="Calibri" pitchFamily="34" charset="0"/>
                  <a:ea typeface="Calibri" pitchFamily="34" charset="-122"/>
                  <a:cs typeface="Calibri" pitchFamily="34" charset="-120"/>
                </a:rPr>
                <a:t>Reflection</a:t>
              </a:r>
              <a:endParaRPr lang="en-US" dirty="0"/>
            </a:p>
          </p:txBody>
        </p:sp>
        <p:sp>
          <p:nvSpPr>
            <p:cNvPr id="109" name="Text 30">
              <a:extLst>
                <a:ext uri="{FF2B5EF4-FFF2-40B4-BE49-F238E27FC236}">
                  <a16:creationId xmlns:a16="http://schemas.microsoft.com/office/drawing/2014/main" id="{B98C15A7-DAC7-CF3D-3D7F-F9C2E9E4BB28}"/>
                </a:ext>
              </a:extLst>
            </p:cNvPr>
            <p:cNvSpPr/>
            <p:nvPr/>
          </p:nvSpPr>
          <p:spPr>
            <a:xfrm>
              <a:off x="5506359" y="3725260"/>
              <a:ext cx="2423160" cy="685800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ctr"/>
            <a:lstStyle/>
            <a:p>
              <a:pPr marL="0" indent="0">
                <a:buNone/>
              </a:pPr>
              <a:r>
                <a:rPr lang="en-US" sz="1600" dirty="0">
                  <a:solidFill>
                    <a:srgbClr val="555555"/>
                  </a:solidFill>
                  <a:latin typeface="Calibri" pitchFamily="34" charset="0"/>
                  <a:ea typeface="Calibri" pitchFamily="34" charset="-122"/>
                  <a:cs typeface="Calibri" pitchFamily="34" charset="-120"/>
                </a:rPr>
                <a:t>Learning from experience, improving practice</a:t>
              </a:r>
              <a:endParaRPr lang="en-US" sz="1600" dirty="0"/>
            </a:p>
          </p:txBody>
        </p:sp>
      </p:grpSp>
    </p:spTree>
    <p:extLst>
      <p:ext uri="{BB962C8B-B14F-4D97-AF65-F5344CB8AC3E}">
        <p14:creationId xmlns:p14="http://schemas.microsoft.com/office/powerpoint/2010/main" val="8868246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8A90C5-2FAB-3240-4356-DE5C0604D2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Activity – 5-10 minutes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999DF0-E74B-D955-F483-F05425F299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484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GB" sz="2000" dirty="0"/>
              <a:t>From these skills – rate your level from 1-10 where 1 is almost non-existent and 10 is ‘I have very high levels of these skills’</a:t>
            </a:r>
          </a:p>
          <a:p>
            <a:endParaRPr lang="en-GB" sz="2000" dirty="0"/>
          </a:p>
          <a:p>
            <a:r>
              <a:rPr lang="en-GB" sz="2000" dirty="0"/>
              <a:t>Communication?</a:t>
            </a:r>
          </a:p>
          <a:p>
            <a:r>
              <a:rPr lang="en-GB" sz="2000" dirty="0"/>
              <a:t>Problem Solving?</a:t>
            </a:r>
          </a:p>
          <a:p>
            <a:r>
              <a:rPr lang="en-GB" sz="2000" dirty="0"/>
              <a:t>Reflection?</a:t>
            </a:r>
          </a:p>
          <a:p>
            <a:r>
              <a:rPr lang="en-GB" sz="2000" dirty="0"/>
              <a:t>Time Management?</a:t>
            </a:r>
          </a:p>
          <a:p>
            <a:r>
              <a:rPr lang="en-GB" sz="2000" dirty="0"/>
              <a:t>Empathy?</a:t>
            </a:r>
          </a:p>
          <a:p>
            <a:r>
              <a:rPr lang="en-GB" sz="2000" dirty="0"/>
              <a:t>Compassion?</a:t>
            </a:r>
          </a:p>
          <a:p>
            <a:r>
              <a:rPr lang="en-GB" sz="2000" dirty="0"/>
              <a:t>Critical Thinking?</a:t>
            </a:r>
          </a:p>
          <a:p>
            <a:r>
              <a:rPr lang="en-GB" sz="2000" dirty="0"/>
              <a:t>Team-working?</a:t>
            </a:r>
          </a:p>
          <a:p>
            <a:endParaRPr lang="en-GB" sz="2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4EE725-0D13-FE5E-2C0B-FE450FCC47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29/09/2026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7BA6C6B-FD5B-2B08-3B0F-4836690205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2837199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C21012-24D2-92B8-88B4-62F42D3FDD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7666" y="2104257"/>
            <a:ext cx="8229600" cy="1684783"/>
          </a:xfrm>
        </p:spPr>
        <p:txBody>
          <a:bodyPr/>
          <a:lstStyle/>
          <a:p>
            <a:pPr marL="0" indent="0" algn="ctr">
              <a:buNone/>
            </a:pPr>
            <a:r>
              <a:rPr lang="en-GB" b="1" dirty="0"/>
              <a:t>Let us now look at some of these skills in more details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07EED7-ED9F-9A85-6FA5-EC975AEBF6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29/09/2026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D04C9C5-F32F-7B84-9C32-6BCB9DE995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6286769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0521C5-C0B0-6B83-F4E8-3BCD9C79B1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r>
              <a:rPr lang="en-GB" b="1" dirty="0"/>
              <a:t>Communication Skills</a:t>
            </a:r>
          </a:p>
        </p:txBody>
      </p:sp>
      <p:sp>
        <p:nvSpPr>
          <p:cNvPr id="6" name="Text 3">
            <a:extLst>
              <a:ext uri="{FF2B5EF4-FFF2-40B4-BE49-F238E27FC236}">
                <a16:creationId xmlns:a16="http://schemas.microsoft.com/office/drawing/2014/main" id="{5059968A-DD8A-D105-1B41-AFBE56B4C18E}"/>
              </a:ext>
            </a:extLst>
          </p:cNvPr>
          <p:cNvSpPr/>
          <p:nvPr/>
        </p:nvSpPr>
        <p:spPr bwMode="auto">
          <a:xfrm>
            <a:off x="395536" y="1417638"/>
            <a:ext cx="8507288" cy="398904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 lnSpcReduction="10000"/>
          </a:bodyPr>
          <a:lstStyle/>
          <a:p>
            <a:pPr>
              <a:lnSpc>
                <a:spcPct val="90000"/>
              </a:lnSpc>
              <a:spcBef>
                <a:spcPct val="20000"/>
              </a:spcBef>
              <a:buSzPct val="100000"/>
            </a:pPr>
            <a:r>
              <a:rPr lang="en-GB" b="1" dirty="0"/>
              <a:t>Definition:</a:t>
            </a:r>
            <a:br>
              <a:rPr lang="en-GB" dirty="0"/>
            </a:br>
            <a:r>
              <a:rPr lang="en-GB" dirty="0"/>
              <a:t>The ability to exchange information clearly, accurately, and effectively.</a:t>
            </a:r>
          </a:p>
          <a:p>
            <a:pPr>
              <a:lnSpc>
                <a:spcPct val="90000"/>
              </a:lnSpc>
              <a:spcBef>
                <a:spcPct val="20000"/>
              </a:spcBef>
              <a:buSzPct val="100000"/>
            </a:pPr>
            <a:endParaRPr lang="en-GB" dirty="0"/>
          </a:p>
          <a:p>
            <a:pPr>
              <a:lnSpc>
                <a:spcPct val="90000"/>
              </a:lnSpc>
              <a:spcBef>
                <a:spcPct val="20000"/>
              </a:spcBef>
              <a:buSzPct val="100000"/>
            </a:pPr>
            <a:r>
              <a:rPr lang="en-GB" b="1" dirty="0"/>
              <a:t>Key Components: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SzPct val="100000"/>
              <a:buFont typeface="Arial" panose="020B0604020202020204" pitchFamily="34" charset="0"/>
              <a:buChar char="•"/>
            </a:pPr>
            <a:r>
              <a:rPr lang="en-US" b="1" dirty="0">
                <a:latin typeface="+mn-lt"/>
                <a:cs typeface="+mn-cs"/>
              </a:rPr>
              <a:t>Verbal: </a:t>
            </a:r>
            <a:r>
              <a:rPr lang="en-US" dirty="0">
                <a:latin typeface="+mn-lt"/>
                <a:cs typeface="+mn-cs"/>
              </a:rPr>
              <a:t>tone, pace, clarity, using language the person understands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SzPct val="100000"/>
              <a:buFont typeface="Arial" panose="020B0604020202020204" pitchFamily="34" charset="0"/>
              <a:buChar char="•"/>
            </a:pPr>
            <a:r>
              <a:rPr lang="en-US" b="1" dirty="0">
                <a:latin typeface="+mn-lt"/>
                <a:cs typeface="+mn-cs"/>
              </a:rPr>
              <a:t>Non-verbal: </a:t>
            </a:r>
            <a:r>
              <a:rPr lang="en-US" dirty="0">
                <a:latin typeface="+mn-lt"/>
                <a:cs typeface="+mn-cs"/>
              </a:rPr>
              <a:t>eye contact, posture, facial expression, touch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SzPct val="100000"/>
              <a:buFont typeface="Arial" panose="020B0604020202020204" pitchFamily="34" charset="0"/>
              <a:buChar char="•"/>
            </a:pPr>
            <a:r>
              <a:rPr lang="en-US" b="1" dirty="0">
                <a:latin typeface="+mn-lt"/>
                <a:cs typeface="+mn-cs"/>
              </a:rPr>
              <a:t>Active listening: </a:t>
            </a:r>
            <a:r>
              <a:rPr lang="en-US" dirty="0">
                <a:latin typeface="+mn-lt"/>
                <a:cs typeface="+mn-cs"/>
              </a:rPr>
              <a:t>paraphrasing, </a:t>
            </a:r>
            <a:r>
              <a:rPr lang="en-US" dirty="0" err="1">
                <a:latin typeface="+mn-lt"/>
                <a:cs typeface="+mn-cs"/>
              </a:rPr>
              <a:t>summarising</a:t>
            </a:r>
            <a:r>
              <a:rPr lang="en-US" dirty="0">
                <a:latin typeface="+mn-lt"/>
                <a:cs typeface="+mn-cs"/>
              </a:rPr>
              <a:t>, checking understanding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SzPct val="100000"/>
              <a:buFont typeface="Arial" panose="020B0604020202020204" pitchFamily="34" charset="0"/>
              <a:buChar char="•"/>
            </a:pPr>
            <a:r>
              <a:rPr lang="en-US" b="1" dirty="0">
                <a:latin typeface="+mn-lt"/>
                <a:cs typeface="+mn-cs"/>
              </a:rPr>
              <a:t>Written: </a:t>
            </a:r>
            <a:r>
              <a:rPr lang="en-US" dirty="0">
                <a:latin typeface="+mn-lt"/>
                <a:cs typeface="+mn-cs"/>
              </a:rPr>
              <a:t>clear records, handovers, care plans, emails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SzPct val="100000"/>
              <a:buFont typeface="Arial" panose="020B0604020202020204" pitchFamily="34" charset="0"/>
              <a:buChar char="•"/>
            </a:pPr>
            <a:r>
              <a:rPr lang="en-US" b="1" dirty="0">
                <a:latin typeface="+mn-lt"/>
                <a:cs typeface="+mn-cs"/>
              </a:rPr>
              <a:t>Adapting communication: </a:t>
            </a:r>
            <a:r>
              <a:rPr lang="en-US" dirty="0">
                <a:latin typeface="+mn-lt"/>
                <a:cs typeface="+mn-cs"/>
              </a:rPr>
              <a:t>hearing loss, dementia, English as an additional language</a:t>
            </a:r>
          </a:p>
          <a:p>
            <a:pPr>
              <a:lnSpc>
                <a:spcPct val="90000"/>
              </a:lnSpc>
              <a:spcBef>
                <a:spcPct val="20000"/>
              </a:spcBef>
              <a:buSzPct val="100000"/>
            </a:pPr>
            <a:endParaRPr lang="en-US" dirty="0">
              <a:latin typeface="+mn-lt"/>
              <a:cs typeface="+mn-cs"/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buSzPct val="100000"/>
            </a:pPr>
            <a:r>
              <a:rPr lang="en-GB" b="1" dirty="0"/>
              <a:t>Health and Social Care Context:</a:t>
            </a:r>
            <a:br>
              <a:rPr lang="en-GB" dirty="0"/>
            </a:br>
            <a:endParaRPr lang="en-GB" dirty="0"/>
          </a:p>
          <a:p>
            <a:pPr>
              <a:lnSpc>
                <a:spcPct val="90000"/>
              </a:lnSpc>
              <a:spcBef>
                <a:spcPct val="20000"/>
              </a:spcBef>
              <a:buSzPct val="100000"/>
            </a:pPr>
            <a:r>
              <a:rPr lang="en-GB" dirty="0"/>
              <a:t>Good communication is essential for patient safety, teamwork, and building therapeutic relationships.</a:t>
            </a:r>
            <a:endParaRPr lang="en-US" dirty="0">
              <a:latin typeface="+mn-lt"/>
              <a:cs typeface="+mn-cs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2C27B5-99A5-B31C-6A7B-0D3773A0851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kern="1200">
                <a:latin typeface="+mn-lt"/>
                <a:ea typeface="+mn-ea"/>
                <a:cs typeface="+mn-cs"/>
              </a:rPr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29/09/2026</a:t>
            </a:fld>
            <a:endParaRPr lang="en-GB" altLang="en-US" sz="900" kern="1200"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B63D65F-DE87-9138-31DB-09EB039D13A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kern="1200">
                <a:latin typeface="Myriad Pro"/>
                <a:ea typeface="+mn-ea"/>
                <a:cs typeface="Arial" panose="020B0604020202020204" pitchFamily="34" charset="0"/>
              </a:rPr>
              <a:pPr>
                <a:spcAft>
                  <a:spcPts val="600"/>
                </a:spcAft>
                <a:defRPr/>
              </a:pPr>
              <a:t>10</a:t>
            </a:fld>
            <a:endParaRPr lang="en-GB" altLang="en-US" kern="1200">
              <a:latin typeface="Myriad Pro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4043338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6B20E2-E8F9-E802-0848-1AAC2A02EE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5216"/>
            <a:ext cx="8229600" cy="634082"/>
          </a:xfrm>
        </p:spPr>
        <p:txBody>
          <a:bodyPr/>
          <a:lstStyle/>
          <a:p>
            <a:r>
              <a:rPr lang="en-GB" sz="2800" b="1" dirty="0"/>
              <a:t>Communication Frameworks used in HSC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7AD1CD-7581-81F7-E46D-9BA059861D3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0825" y="698358"/>
            <a:ext cx="5008484" cy="3810761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SBAR (Situation, Background, Assessment, Recommendation)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Agency for Healthcare Research and Quality, 2006)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 highly structured, four-step tool designed to communicate critical patient information clearly and quickly.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Prevents vague hinting and hoping when passing information.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Structures communication into four clear, actionable prompts.</a:t>
            </a:r>
          </a:p>
          <a:p>
            <a:pPr marL="0" indent="0"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Best Used For: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Handovers, escalating emergencies, or calling a doctor/senior nurse for help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F5AA05D-0104-36CF-114A-281BAF5314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29/09/2026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146F31-4AD9-B9C1-1E4C-9F8C6C2CB9C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11</a:t>
            </a:fld>
            <a:endParaRPr lang="en-GB" altLang="en-US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EF06B0A-27F2-1C63-2794-F8C4D4B55F00}"/>
              </a:ext>
            </a:extLst>
          </p:cNvPr>
          <p:cNvSpPr txBox="1"/>
          <p:nvPr/>
        </p:nvSpPr>
        <p:spPr>
          <a:xfrm>
            <a:off x="1201686" y="4585363"/>
            <a:ext cx="6985470" cy="147732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b="1" dirty="0"/>
              <a:t>BATHE (Background, Affect, Trouble, Handling, Empathy)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Four-step framework for brief psychosocial support.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Used during quick consultations to address anxiety or distress.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Validates patient feelings before moving to clinical tasks (Stuart and Lieberman, 1993)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0060A35-B98D-2CFA-00EB-B20A2E616EDB}"/>
              </a:ext>
            </a:extLst>
          </p:cNvPr>
          <p:cNvSpPr txBox="1"/>
          <p:nvPr/>
        </p:nvSpPr>
        <p:spPr>
          <a:xfrm>
            <a:off x="5436096" y="1296321"/>
            <a:ext cx="3600400" cy="286232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b="1" dirty="0"/>
              <a:t>SPIKES (Setting, Perception, Invitation, Knowledge, Emotion, Strategy) (</a:t>
            </a:r>
            <a:r>
              <a:rPr lang="en-GB" dirty="0"/>
              <a:t>Baile, 2000)</a:t>
            </a:r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Six-step protocol for breaking difficult or bad news.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Prioritises patient readiness, privacy, and emotional support.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Reduces trauma and ensures clear clinical next steps.</a:t>
            </a:r>
          </a:p>
        </p:txBody>
      </p:sp>
    </p:spTree>
    <p:extLst>
      <p:ext uri="{BB962C8B-B14F-4D97-AF65-F5344CB8AC3E}">
        <p14:creationId xmlns:p14="http://schemas.microsoft.com/office/powerpoint/2010/main" val="30577345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1AF911-5152-4F0C-E440-A624B21AA8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778098"/>
          </a:xfrm>
        </p:spPr>
        <p:txBody>
          <a:bodyPr/>
          <a:lstStyle/>
          <a:p>
            <a:r>
              <a:rPr lang="en-GB" b="1" dirty="0"/>
              <a:t>Teamworking Skills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3A0B05-C2CD-5A80-53AB-B930EB0331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50825" y="980728"/>
            <a:ext cx="8712968" cy="4536504"/>
          </a:xfrm>
        </p:spPr>
        <p:txBody>
          <a:bodyPr/>
          <a:lstStyle/>
          <a:p>
            <a:pPr marL="0" indent="0">
              <a:buNone/>
            </a:pPr>
            <a:r>
              <a:rPr lang="en-GB" sz="1600" b="1" dirty="0"/>
              <a:t>Definition:</a:t>
            </a:r>
            <a:br>
              <a:rPr lang="en-GB" sz="1600" dirty="0"/>
            </a:br>
            <a:r>
              <a:rPr lang="en-GB" sz="1600" dirty="0"/>
              <a:t>The ability to collaborate effectively with others to achieve shared goals.</a:t>
            </a:r>
          </a:p>
          <a:p>
            <a:pPr marL="0" indent="0">
              <a:spcAft>
                <a:spcPts val="600"/>
              </a:spcAft>
              <a:buSzPct val="100000"/>
              <a:buNone/>
            </a:pPr>
            <a:endParaRPr lang="en-US" sz="1600" dirty="0">
              <a:solidFill>
                <a:srgbClr val="111111"/>
              </a:solidFill>
              <a:ea typeface="Calibri" pitchFamily="34" charset="-122"/>
              <a:cs typeface="Calibri" pitchFamily="34" charset="-120"/>
            </a:endParaRPr>
          </a:p>
          <a:p>
            <a:pPr marL="0" indent="0">
              <a:spcAft>
                <a:spcPts val="600"/>
              </a:spcAft>
              <a:buSzPct val="100000"/>
              <a:buNone/>
            </a:pPr>
            <a:r>
              <a:rPr lang="en-US" sz="1600" b="1" dirty="0">
                <a:solidFill>
                  <a:srgbClr val="111111"/>
                </a:solidFill>
                <a:ea typeface="Calibri" pitchFamily="34" charset="-122"/>
                <a:cs typeface="Calibri" pitchFamily="34" charset="-120"/>
              </a:rPr>
              <a:t>Key Components</a:t>
            </a:r>
          </a:p>
          <a:p>
            <a:pPr>
              <a:spcAft>
                <a:spcPts val="600"/>
              </a:spcAft>
              <a:buSzPct val="100000"/>
            </a:pPr>
            <a:r>
              <a:rPr lang="en-US" sz="1600" dirty="0">
                <a:solidFill>
                  <a:srgbClr val="111111"/>
                </a:solidFill>
                <a:ea typeface="Calibri" pitchFamily="34" charset="-122"/>
                <a:cs typeface="Calibri" pitchFamily="34" charset="-120"/>
              </a:rPr>
              <a:t>Understanding roles — nurses, doctors, social workers, support workers, therapists</a:t>
            </a:r>
            <a:endParaRPr lang="en-US" sz="1600" dirty="0"/>
          </a:p>
          <a:p>
            <a:pPr>
              <a:spcAft>
                <a:spcPts val="600"/>
              </a:spcAft>
              <a:buSzPct val="100000"/>
            </a:pPr>
            <a:r>
              <a:rPr lang="en-US" sz="1600" dirty="0">
                <a:solidFill>
                  <a:srgbClr val="111111"/>
                </a:solidFill>
                <a:ea typeface="Calibri" pitchFamily="34" charset="-122"/>
                <a:cs typeface="Calibri" pitchFamily="34" charset="-120"/>
              </a:rPr>
              <a:t>Sharing information appropriately and respecting confidentiality</a:t>
            </a:r>
            <a:endParaRPr lang="en-US" sz="1600" dirty="0"/>
          </a:p>
          <a:p>
            <a:pPr>
              <a:spcAft>
                <a:spcPts val="600"/>
              </a:spcAft>
              <a:buSzPct val="100000"/>
            </a:pPr>
            <a:r>
              <a:rPr lang="en-US" sz="1600" dirty="0">
                <a:solidFill>
                  <a:srgbClr val="111111"/>
                </a:solidFill>
                <a:ea typeface="Calibri" pitchFamily="34" charset="-122"/>
                <a:cs typeface="Calibri" pitchFamily="34" charset="-120"/>
              </a:rPr>
              <a:t>Contributing to shared goals around the person's care plan</a:t>
            </a:r>
            <a:endParaRPr lang="en-US" sz="1600" dirty="0"/>
          </a:p>
          <a:p>
            <a:pPr>
              <a:spcAft>
                <a:spcPts val="600"/>
              </a:spcAft>
              <a:buSzPct val="100000"/>
            </a:pPr>
            <a:r>
              <a:rPr lang="en-US" sz="1600" dirty="0">
                <a:solidFill>
                  <a:srgbClr val="111111"/>
                </a:solidFill>
                <a:ea typeface="Calibri" pitchFamily="34" charset="-122"/>
                <a:cs typeface="Calibri" pitchFamily="34" charset="-120"/>
              </a:rPr>
              <a:t>Giving and receiving constructive feedback</a:t>
            </a:r>
            <a:endParaRPr lang="en-US" sz="1600" dirty="0"/>
          </a:p>
          <a:p>
            <a:pPr>
              <a:spcAft>
                <a:spcPts val="600"/>
              </a:spcAft>
              <a:buSzPct val="100000"/>
            </a:pPr>
            <a:r>
              <a:rPr lang="en-US" sz="1600" dirty="0">
                <a:solidFill>
                  <a:srgbClr val="111111"/>
                </a:solidFill>
                <a:ea typeface="Calibri" pitchFamily="34" charset="-122"/>
                <a:cs typeface="Calibri" pitchFamily="34" charset="-120"/>
              </a:rPr>
              <a:t>Managing conflict respectfully and professionally</a:t>
            </a:r>
            <a:endParaRPr lang="en-US" sz="1600" dirty="0"/>
          </a:p>
          <a:p>
            <a:pPr>
              <a:spcAft>
                <a:spcPts val="600"/>
              </a:spcAft>
              <a:buSzPct val="100000"/>
            </a:pPr>
            <a:r>
              <a:rPr lang="en-US" sz="1600" dirty="0">
                <a:solidFill>
                  <a:srgbClr val="111111"/>
                </a:solidFill>
                <a:ea typeface="Calibri" pitchFamily="34" charset="-122"/>
                <a:cs typeface="Calibri" pitchFamily="34" charset="-120"/>
              </a:rPr>
              <a:t>Supporting colleagues, especially during pressured shifts</a:t>
            </a:r>
          </a:p>
          <a:p>
            <a:pPr marL="0" indent="0">
              <a:spcAft>
                <a:spcPts val="600"/>
              </a:spcAft>
              <a:buSzPct val="100000"/>
              <a:buNone/>
            </a:pPr>
            <a:r>
              <a:rPr lang="en-GB" sz="1600" b="1" dirty="0"/>
              <a:t>Health and Social Care Context:</a:t>
            </a:r>
            <a:br>
              <a:rPr lang="en-GB" sz="1600" dirty="0"/>
            </a:br>
            <a:r>
              <a:rPr lang="en-GB" sz="1600" dirty="0"/>
              <a:t>Health and social care professionals rarely work alone. They work with nurses, doctors, social workers, physiotherapists, support workers, patients, and families to provide person-centred care.</a:t>
            </a:r>
          </a:p>
          <a:p>
            <a:pPr marL="0" indent="0">
              <a:spcAft>
                <a:spcPts val="600"/>
              </a:spcAft>
              <a:buSzPct val="100000"/>
              <a:buNone/>
            </a:pPr>
            <a:endParaRPr lang="en-GB" sz="16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DB0D29-F302-05FD-35CC-3EEF4F33F0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29/09/2026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BF8C34-7AB9-FC27-D39C-BBDC074143C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12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8150387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45B7D6-9546-0C5E-F8BD-769622368A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r>
              <a:rPr lang="en-GB" b="1" dirty="0"/>
              <a:t>Teamworking Frameworks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8BFC56-CD1C-71DF-A774-30B4CA1B73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29/09/2026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1CAEA3-E553-780A-1312-0210C830021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13</a:t>
            </a:fld>
            <a:endParaRPr lang="en-GB" alt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E40EF942-293D-8F1D-7EE9-2205F5F88DB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50825" y="980728"/>
            <a:ext cx="4753223" cy="4680520"/>
          </a:xfrm>
        </p:spPr>
        <p:txBody>
          <a:bodyPr/>
          <a:lstStyle/>
          <a:p>
            <a:pPr marL="0" indent="0">
              <a:buNone/>
            </a:pPr>
            <a:r>
              <a:rPr lang="en-GB" sz="1600" b="1" dirty="0"/>
              <a:t>Tuckman (1965)</a:t>
            </a:r>
          </a:p>
          <a:p>
            <a:pPr marL="0" indent="0">
              <a:buNone/>
            </a:pPr>
            <a:r>
              <a:rPr lang="en-GB" sz="1600" b="1" dirty="0"/>
              <a:t>Forming is about Orientation</a:t>
            </a:r>
            <a:endParaRPr lang="en-GB" sz="1600" dirty="0"/>
          </a:p>
          <a:p>
            <a:pPr lvl="0"/>
            <a:r>
              <a:rPr lang="en-GB" sz="1600" dirty="0"/>
              <a:t>It focuses on learning who is who and what the goals are.</a:t>
            </a:r>
          </a:p>
          <a:p>
            <a:pPr marL="0" indent="0">
              <a:buNone/>
            </a:pPr>
            <a:r>
              <a:rPr lang="en-GB" sz="1600" b="1" dirty="0"/>
              <a:t>Storming is about Friction</a:t>
            </a:r>
            <a:endParaRPr lang="en-GB" sz="1600" dirty="0"/>
          </a:p>
          <a:p>
            <a:pPr lvl="0"/>
            <a:r>
              <a:rPr lang="en-GB" sz="1600" dirty="0"/>
              <a:t>It focuses on working through the natural clashes of different styles.</a:t>
            </a:r>
          </a:p>
          <a:p>
            <a:pPr marL="0" indent="0">
              <a:buNone/>
            </a:pPr>
            <a:r>
              <a:rPr lang="en-GB" sz="1600" b="1" dirty="0"/>
              <a:t>Norming is about Agreement</a:t>
            </a:r>
            <a:endParaRPr lang="en-GB" sz="1600" dirty="0"/>
          </a:p>
          <a:p>
            <a:pPr lvl="0"/>
            <a:r>
              <a:rPr lang="en-GB" sz="1600" dirty="0"/>
              <a:t>It focuses on building trust and accepting how others work.</a:t>
            </a:r>
          </a:p>
          <a:p>
            <a:pPr marL="0" indent="0">
              <a:buNone/>
            </a:pPr>
            <a:r>
              <a:rPr lang="en-GB" sz="1600" b="1" dirty="0"/>
              <a:t>Performing is about Teamwork</a:t>
            </a:r>
            <a:endParaRPr lang="en-GB" sz="1600" dirty="0"/>
          </a:p>
          <a:p>
            <a:pPr lvl="0"/>
            <a:r>
              <a:rPr lang="en-GB" sz="1600" dirty="0"/>
              <a:t>It focuses on delivering high-quality care smoothly as a single unit.</a:t>
            </a:r>
          </a:p>
          <a:p>
            <a:pPr marL="0" indent="0">
              <a:buNone/>
            </a:pPr>
            <a:r>
              <a:rPr lang="en-GB" sz="1600" b="1" dirty="0"/>
              <a:t>Adjourning is about Closure</a:t>
            </a:r>
            <a:endParaRPr lang="en-GB" sz="1600" dirty="0"/>
          </a:p>
          <a:p>
            <a:pPr lvl="0"/>
            <a:r>
              <a:rPr lang="en-GB" sz="1600" dirty="0"/>
              <a:t>It focuses on reflecting on what went well before the team splits.</a:t>
            </a:r>
          </a:p>
          <a:p>
            <a:endParaRPr lang="en-GB" sz="16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EEC7B83-82A6-60EC-5F66-054E0278F720}"/>
              </a:ext>
            </a:extLst>
          </p:cNvPr>
          <p:cNvSpPr txBox="1"/>
          <p:nvPr/>
        </p:nvSpPr>
        <p:spPr>
          <a:xfrm>
            <a:off x="5004048" y="1196752"/>
            <a:ext cx="3951616" cy="45147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What Belbin’s (1981) 3 Categories Are About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Action Roles are about Execution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They focus on the physical tasks and getting the work done.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People Roles are about Harmony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They focus on relationships, communication, and emotional support.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Thinking Roles are about Logic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They focus on problem-solving, ideas, and expert knowledge.</a:t>
            </a:r>
          </a:p>
        </p:txBody>
      </p:sp>
    </p:spTree>
    <p:extLst>
      <p:ext uri="{BB962C8B-B14F-4D97-AF65-F5344CB8AC3E}">
        <p14:creationId xmlns:p14="http://schemas.microsoft.com/office/powerpoint/2010/main" val="426325341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BD245F-22C8-5E32-B314-E0F3FCC9EA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Critical Thinking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3863E3-CC4F-9CB9-1B38-A80CB7EA18C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8579296" cy="3989040"/>
          </a:xfrm>
        </p:spPr>
        <p:txBody>
          <a:bodyPr/>
          <a:lstStyle/>
          <a:p>
            <a:pPr marL="0" indent="0">
              <a:buNone/>
            </a:pPr>
            <a:r>
              <a:rPr lang="en-GB" sz="1600" b="1" dirty="0"/>
              <a:t>Definition:</a:t>
            </a:r>
            <a:br>
              <a:rPr lang="en-GB" sz="1600" dirty="0"/>
            </a:br>
            <a:r>
              <a:rPr lang="en-GB" sz="1600" dirty="0"/>
              <a:t>The ability to analyse information objectively and make reasoned judgements.</a:t>
            </a:r>
          </a:p>
          <a:p>
            <a:pPr marL="0" indent="0">
              <a:buNone/>
            </a:pPr>
            <a:endParaRPr lang="en-GB" sz="1600" b="1" dirty="0"/>
          </a:p>
          <a:p>
            <a:pPr marL="0" indent="0">
              <a:buNone/>
            </a:pPr>
            <a:r>
              <a:rPr lang="en-GB" sz="1600" b="1" dirty="0"/>
              <a:t>Key Components:</a:t>
            </a:r>
            <a:endParaRPr lang="en-GB" sz="1600" dirty="0"/>
          </a:p>
          <a:p>
            <a:r>
              <a:rPr lang="en-GB" sz="1600" dirty="0"/>
              <a:t>Questioning assumptions </a:t>
            </a:r>
          </a:p>
          <a:p>
            <a:r>
              <a:rPr lang="en-GB" sz="1600" dirty="0"/>
              <a:t>Evaluating evidence </a:t>
            </a:r>
          </a:p>
          <a:p>
            <a:r>
              <a:rPr lang="en-GB" sz="1600" dirty="0"/>
              <a:t>Considering alternative perspectives </a:t>
            </a:r>
          </a:p>
          <a:p>
            <a:r>
              <a:rPr lang="en-GB" sz="1600" dirty="0"/>
              <a:t>Making evidence-based decisions </a:t>
            </a:r>
          </a:p>
          <a:p>
            <a:r>
              <a:rPr lang="en-GB" sz="1600" dirty="0"/>
              <a:t>Recognising limitations of information</a:t>
            </a:r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r>
              <a:rPr lang="en-GB" sz="1600" b="1" dirty="0"/>
              <a:t>Health and Social Care Context:</a:t>
            </a:r>
            <a:br>
              <a:rPr lang="en-GB" sz="1600" dirty="0"/>
            </a:br>
            <a:r>
              <a:rPr lang="en-GB" sz="1600" dirty="0"/>
              <a:t>Professionals must evaluate evidence, identify biases, and make informed decisions about patient care.</a:t>
            </a:r>
          </a:p>
          <a:p>
            <a:pPr marL="0" indent="0">
              <a:buNone/>
            </a:pPr>
            <a:endParaRPr lang="en-GB" sz="16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47953A-E5B5-3F9A-E3FF-1D3AF06A39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29/09/2026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6C3206-B31F-0E3A-A2C0-49E864092C5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14</a:t>
            </a:fld>
            <a:endParaRPr lang="en-GB" altLang="en-US" dirty="0"/>
          </a:p>
        </p:txBody>
      </p:sp>
      <p:pic>
        <p:nvPicPr>
          <p:cNvPr id="2050" name="Picture 2" descr="Information Overload: Combating Misinformation with Critical Thinking -  CENTER FOR THE PROFESSIONAL EDUCATION OF TEACHERS">
            <a:extLst>
              <a:ext uri="{FF2B5EF4-FFF2-40B4-BE49-F238E27FC236}">
                <a16:creationId xmlns:a16="http://schemas.microsoft.com/office/drawing/2014/main" id="{67646BD0-ECC5-C75F-5262-E09D3F1DB7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469930"/>
            <a:ext cx="3682355" cy="19181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284935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82E5D8-83E1-34B1-B09B-A97F696771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b="1" dirty="0"/>
              <a:t>An example of Critical Thinking Framework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B080A8-C3EA-A289-1754-C299D03BB19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83163" y="1196752"/>
            <a:ext cx="7875126" cy="4464496"/>
          </a:xfrm>
        </p:spPr>
        <p:txBody>
          <a:bodyPr/>
          <a:lstStyle/>
          <a:p>
            <a:pPr marL="0" indent="0">
              <a:buNone/>
            </a:pPr>
            <a:r>
              <a:rPr lang="en-GB" sz="1800" b="1" dirty="0"/>
              <a:t>Bloom's Taxonomy (Bloom, 1956; Anderson et al., 2001)</a:t>
            </a:r>
          </a:p>
          <a:p>
            <a:pPr marL="0" indent="0">
              <a:buNone/>
            </a:pPr>
            <a:r>
              <a:rPr lang="en-GB" sz="1800" b="1" dirty="0"/>
              <a:t>What is Bloom's Taxonomy?</a:t>
            </a:r>
            <a:endParaRPr lang="en-GB" sz="1800" dirty="0"/>
          </a:p>
          <a:p>
            <a:r>
              <a:rPr lang="en-GB" sz="1800" dirty="0"/>
              <a:t>Framework for developing higher-order thinking skills </a:t>
            </a:r>
          </a:p>
          <a:p>
            <a:r>
              <a:rPr lang="en-GB" sz="1800" dirty="0"/>
              <a:t>Commonly used in education and healthcare training </a:t>
            </a:r>
          </a:p>
          <a:p>
            <a:pPr marL="0" indent="0">
              <a:buNone/>
            </a:pPr>
            <a:r>
              <a:rPr lang="en-GB" sz="1800" b="1" dirty="0"/>
              <a:t>Levels </a:t>
            </a:r>
            <a:r>
              <a:rPr lang="en-GB" sz="1800" i="1" dirty="0"/>
              <a:t>(using communication example to explain)</a:t>
            </a:r>
          </a:p>
          <a:p>
            <a:r>
              <a:rPr lang="en-GB" sz="1800" b="1" dirty="0"/>
              <a:t>Remember:</a:t>
            </a:r>
            <a:r>
              <a:rPr lang="en-GB" sz="1800" dirty="0"/>
              <a:t> List the characteristics of effective communication. </a:t>
            </a:r>
          </a:p>
          <a:p>
            <a:r>
              <a:rPr lang="en-GB" sz="1800" b="1" dirty="0"/>
              <a:t>Understand:</a:t>
            </a:r>
            <a:r>
              <a:rPr lang="en-GB" sz="1800" dirty="0"/>
              <a:t> Explain why communication is important in health and social care. </a:t>
            </a:r>
          </a:p>
          <a:p>
            <a:r>
              <a:rPr lang="en-GB" sz="1800" b="1" dirty="0"/>
              <a:t>Apply:</a:t>
            </a:r>
            <a:r>
              <a:rPr lang="en-GB" sz="1800" dirty="0"/>
              <a:t> Demonstrate active listening during a role-play activity. </a:t>
            </a:r>
          </a:p>
          <a:p>
            <a:r>
              <a:rPr lang="en-GB" sz="1800" b="1" dirty="0"/>
              <a:t>Analyse:</a:t>
            </a:r>
            <a:r>
              <a:rPr lang="en-GB" sz="1800" dirty="0"/>
              <a:t> Identify barriers to communication in a case study. </a:t>
            </a:r>
          </a:p>
          <a:p>
            <a:r>
              <a:rPr lang="en-GB" sz="1800" b="1" dirty="0"/>
              <a:t>Evaluate:</a:t>
            </a:r>
            <a:r>
              <a:rPr lang="en-GB" sz="1800" dirty="0"/>
              <a:t> Judge the effectiveness of different communication approaches. </a:t>
            </a:r>
          </a:p>
          <a:p>
            <a:r>
              <a:rPr lang="en-GB" sz="1800" b="1" dirty="0"/>
              <a:t>Create:</a:t>
            </a:r>
            <a:r>
              <a:rPr lang="en-GB" sz="1800" dirty="0"/>
              <a:t> Develop a personal action plan to improve communication skills over the next semester.</a:t>
            </a:r>
          </a:p>
          <a:p>
            <a:pPr marL="0" indent="0">
              <a:buNone/>
            </a:pPr>
            <a:endParaRPr lang="en-GB" sz="18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A5E004-4B98-811B-8EF3-5B3835CDE6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29/09/2026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6C6CC5-D012-FF70-D969-552C8C82CDB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15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6108194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351EF2-1B46-8C87-526B-7CDA2AB87A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Problem Solving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0CDC82-7A5E-78E8-4182-378410EFC66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5536" y="1268760"/>
            <a:ext cx="8075240" cy="4104456"/>
          </a:xfrm>
        </p:spPr>
        <p:txBody>
          <a:bodyPr/>
          <a:lstStyle/>
          <a:p>
            <a:pPr marL="0" indent="0">
              <a:buNone/>
            </a:pPr>
            <a:r>
              <a:rPr lang="en-GB" sz="1800" b="1" dirty="0"/>
              <a:t>Definition:</a:t>
            </a:r>
            <a:br>
              <a:rPr lang="en-GB" sz="1800" dirty="0"/>
            </a:br>
            <a:r>
              <a:rPr lang="en-GB" sz="1800" dirty="0"/>
              <a:t>The process of identifying challenges and developing effective solutions.</a:t>
            </a:r>
          </a:p>
          <a:p>
            <a:pPr marL="0" indent="0">
              <a:buNone/>
            </a:pPr>
            <a:endParaRPr lang="en-GB" sz="1800" b="1" dirty="0"/>
          </a:p>
          <a:p>
            <a:pPr marL="0" indent="0">
              <a:buNone/>
            </a:pPr>
            <a:r>
              <a:rPr lang="en-GB" sz="1800" b="1" dirty="0"/>
              <a:t>Key Components:</a:t>
            </a:r>
            <a:endParaRPr lang="en-GB" sz="1800" dirty="0"/>
          </a:p>
          <a:p>
            <a:r>
              <a:rPr lang="en-GB" sz="1800" dirty="0"/>
              <a:t>Identifying the problem </a:t>
            </a:r>
          </a:p>
          <a:p>
            <a:r>
              <a:rPr lang="en-GB" sz="1800" dirty="0"/>
              <a:t>Gathering relevant information </a:t>
            </a:r>
          </a:p>
          <a:p>
            <a:r>
              <a:rPr lang="en-GB" sz="1800" dirty="0"/>
              <a:t>Generating possible solutions </a:t>
            </a:r>
          </a:p>
          <a:p>
            <a:r>
              <a:rPr lang="en-GB" sz="1800" dirty="0"/>
              <a:t>Evaluating options </a:t>
            </a:r>
          </a:p>
          <a:p>
            <a:r>
              <a:rPr lang="en-GB" sz="1800" dirty="0"/>
              <a:t>Implementing and reviewing actions</a:t>
            </a:r>
          </a:p>
          <a:p>
            <a:endParaRPr lang="en-GB" sz="1800" dirty="0"/>
          </a:p>
          <a:p>
            <a:pPr marL="0" indent="0">
              <a:buNone/>
            </a:pPr>
            <a:r>
              <a:rPr lang="en-GB" sz="1800" b="1" dirty="0"/>
              <a:t>Health and Social Care Context:</a:t>
            </a:r>
            <a:br>
              <a:rPr lang="en-GB" sz="1800" dirty="0"/>
            </a:br>
            <a:r>
              <a:rPr lang="en-GB" sz="1800" dirty="0"/>
              <a:t>Professionals encounter complex situations that require practical and ethical decision-making.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A35EEE0-0F7E-0322-09AE-F4E050E3F6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29/09/2026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D0CB42-BC36-17D2-193B-F6839B00ACB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16</a:t>
            </a:fld>
            <a:endParaRPr lang="en-GB" altLang="en-US" dirty="0"/>
          </a:p>
        </p:txBody>
      </p:sp>
      <p:pic>
        <p:nvPicPr>
          <p:cNvPr id="3074" name="Picture 2" descr="Problem-solving skills and how to improve them (with examples) - SEEK New  Zealand">
            <a:extLst>
              <a:ext uri="{FF2B5EF4-FFF2-40B4-BE49-F238E27FC236}">
                <a16:creationId xmlns:a16="http://schemas.microsoft.com/office/drawing/2014/main" id="{4A03F586-17D6-0592-1D02-3A7D69AF80C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14" r="20440"/>
          <a:stretch>
            <a:fillRect/>
          </a:stretch>
        </p:blipFill>
        <p:spPr bwMode="auto">
          <a:xfrm>
            <a:off x="5220072" y="2017290"/>
            <a:ext cx="3610745" cy="2573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1566441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87808-D2DC-7F10-9600-A19CB8B186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Problem Solving Framework: Fishbone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B33C6A-C528-70E3-8F87-E31E5FAE5B8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23528" y="1196752"/>
            <a:ext cx="7633022" cy="4536504"/>
          </a:xfrm>
        </p:spPr>
        <p:txBody>
          <a:bodyPr/>
          <a:lstStyle/>
          <a:p>
            <a:pPr marL="0" indent="0">
              <a:buNone/>
            </a:pPr>
            <a:r>
              <a:rPr lang="en-GB" sz="1600" b="1" dirty="0"/>
              <a:t>What it is about: Deconstruction</a:t>
            </a:r>
            <a:endParaRPr lang="en-GB" sz="1600" dirty="0"/>
          </a:p>
          <a:p>
            <a:pPr lvl="0"/>
            <a:r>
              <a:rPr lang="en-GB" sz="1600" dirty="0"/>
              <a:t>It breaks a big problem down into smaller, manageable parts.</a:t>
            </a:r>
          </a:p>
          <a:p>
            <a:pPr lvl="0"/>
            <a:r>
              <a:rPr lang="en-GB" sz="1600" dirty="0"/>
              <a:t>It stops teams from just blaming one single person for a mistake.</a:t>
            </a:r>
          </a:p>
          <a:p>
            <a:pPr marL="0" indent="0">
              <a:buNone/>
            </a:pPr>
            <a:endParaRPr lang="en-GB" sz="1600" b="1" dirty="0"/>
          </a:p>
          <a:p>
            <a:pPr marL="0" indent="0">
              <a:buNone/>
            </a:pPr>
            <a:r>
              <a:rPr lang="en-GB" sz="1600" b="1" dirty="0"/>
              <a:t>Example Scenario: A Resident Receives the Wrong Medication</a:t>
            </a:r>
          </a:p>
          <a:p>
            <a:pPr marL="0" indent="0">
              <a:buNone/>
            </a:pPr>
            <a:r>
              <a:rPr lang="en-GB" sz="1600" b="1" dirty="0"/>
              <a:t>The Head (The Problem):</a:t>
            </a:r>
            <a:r>
              <a:rPr lang="en-GB" sz="1600" dirty="0"/>
              <a:t> An elderly resident in a care home is accidentally given the wrong strength of blood pressure medication. </a:t>
            </a:r>
          </a:p>
          <a:p>
            <a:r>
              <a:rPr lang="en-GB" sz="1600" b="1" dirty="0"/>
              <a:t>The Bones (The 4 Causes):</a:t>
            </a:r>
            <a:endParaRPr lang="en-GB" sz="1600" dirty="0"/>
          </a:p>
          <a:p>
            <a:pPr lvl="1"/>
            <a:r>
              <a:rPr lang="en-GB" sz="1600" b="1" dirty="0"/>
              <a:t>People:</a:t>
            </a:r>
            <a:r>
              <a:rPr lang="en-GB" sz="1600" dirty="0"/>
              <a:t> The care worker was working a double shift, was extremely tired, and lost concentration.</a:t>
            </a:r>
          </a:p>
          <a:p>
            <a:pPr lvl="1"/>
            <a:r>
              <a:rPr lang="en-GB" sz="1600" b="1" dirty="0"/>
              <a:t>Process:</a:t>
            </a:r>
            <a:r>
              <a:rPr lang="en-GB" sz="1600" dirty="0"/>
              <a:t> The care home changed their handover routine that morning, causing confusion during the shift change.</a:t>
            </a:r>
          </a:p>
          <a:p>
            <a:pPr lvl="1"/>
            <a:r>
              <a:rPr lang="en-GB" sz="1600" b="1" dirty="0"/>
              <a:t>Materials:</a:t>
            </a:r>
            <a:r>
              <a:rPr lang="en-GB" sz="1600" dirty="0"/>
              <a:t> The drug company recently changed their packaging, so the 10mg box and the 50mg box now look identical.</a:t>
            </a:r>
          </a:p>
          <a:p>
            <a:pPr lvl="1"/>
            <a:r>
              <a:rPr lang="en-GB" sz="1600" b="1" dirty="0"/>
              <a:t>Equipment:</a:t>
            </a:r>
            <a:r>
              <a:rPr lang="en-GB" sz="1600" dirty="0"/>
              <a:t> The electronic medicine cabinet's barcode scanner was broken, so the staff had to select the drug manually.</a:t>
            </a:r>
            <a:br>
              <a:rPr lang="en-GB" sz="1600" dirty="0"/>
            </a:br>
            <a:endParaRPr lang="en-GB" sz="1600" dirty="0"/>
          </a:p>
          <a:p>
            <a:pPr marL="0" indent="0">
              <a:buNone/>
            </a:pPr>
            <a:endParaRPr lang="en-GB" sz="16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7A2B4ED-DE0A-A8E6-84A8-9B1F32850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29/09/2026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C6C941-4530-AAA9-71AF-A0C266F7E98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17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09831635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A134469-A26F-FD0D-1384-7FC25C14DF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29/09/2026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DD980F-A0AE-415C-394C-E3D71C6875E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18</a:t>
            </a:fld>
            <a:endParaRPr lang="en-GB" altLang="en-US" dirty="0"/>
          </a:p>
        </p:txBody>
      </p:sp>
      <p:pic>
        <p:nvPicPr>
          <p:cNvPr id="4098" name="Picture 2" descr="Graph image">
            <a:extLst>
              <a:ext uri="{FF2B5EF4-FFF2-40B4-BE49-F238E27FC236}">
                <a16:creationId xmlns:a16="http://schemas.microsoft.com/office/drawing/2014/main" id="{22505FF1-2D73-0040-22B2-7838369DA8B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22275"/>
            <a:ext cx="9144000" cy="6013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2586266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1DFB70-DD4D-34B8-6AEC-6F6E741B29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Reflection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4CD498-2237-F9B6-FCC6-095E02B6CCB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0825" y="1453540"/>
            <a:ext cx="8785671" cy="4279716"/>
          </a:xfrm>
        </p:spPr>
        <p:txBody>
          <a:bodyPr/>
          <a:lstStyle/>
          <a:p>
            <a:pPr marL="0" indent="0">
              <a:buNone/>
            </a:pPr>
            <a:r>
              <a:rPr lang="en-GB" sz="1800" b="1" dirty="0"/>
              <a:t>Definition:</a:t>
            </a:r>
            <a:br>
              <a:rPr lang="en-GB" sz="1800" dirty="0"/>
            </a:br>
            <a:r>
              <a:rPr lang="en-GB" sz="1800" dirty="0"/>
              <a:t>The process of thinking critically about experiences to improve future practice.</a:t>
            </a:r>
          </a:p>
          <a:p>
            <a:pPr marL="0" indent="0">
              <a:buNone/>
            </a:pPr>
            <a:endParaRPr lang="en-GB" sz="1800" b="1" dirty="0"/>
          </a:p>
          <a:p>
            <a:pPr marL="0" indent="0">
              <a:buNone/>
            </a:pPr>
            <a:r>
              <a:rPr lang="en-GB" sz="1800" b="1" dirty="0"/>
              <a:t>Key Components:</a:t>
            </a:r>
            <a:endParaRPr lang="en-GB" sz="1800" dirty="0"/>
          </a:p>
          <a:p>
            <a:r>
              <a:rPr lang="en-GB" sz="1800" dirty="0"/>
              <a:t>Reviewing experiences </a:t>
            </a:r>
          </a:p>
          <a:p>
            <a:r>
              <a:rPr lang="en-GB" sz="1800" dirty="0"/>
              <a:t>Identifying what went well </a:t>
            </a:r>
          </a:p>
          <a:p>
            <a:r>
              <a:rPr lang="en-GB" sz="1800" dirty="0"/>
              <a:t>Recognising areas for improvement </a:t>
            </a:r>
          </a:p>
          <a:p>
            <a:r>
              <a:rPr lang="en-GB" sz="1800" dirty="0"/>
              <a:t>Linking experiences to theory </a:t>
            </a:r>
          </a:p>
          <a:p>
            <a:r>
              <a:rPr lang="en-GB" sz="1800" dirty="0"/>
              <a:t>Planning future actions</a:t>
            </a:r>
          </a:p>
          <a:p>
            <a:endParaRPr lang="en-GB" sz="1800" dirty="0"/>
          </a:p>
          <a:p>
            <a:pPr marL="0" indent="0">
              <a:buNone/>
            </a:pPr>
            <a:r>
              <a:rPr lang="en-GB" sz="1800" b="1" dirty="0"/>
              <a:t>Health and Social Care Context:</a:t>
            </a:r>
            <a:br>
              <a:rPr lang="en-GB" sz="1800" dirty="0"/>
            </a:br>
            <a:r>
              <a:rPr lang="en-GB" sz="1800" dirty="0"/>
              <a:t>Reflection helps professionals identify strengths, learn from mistakes, and maintain continuous professional development.</a:t>
            </a:r>
          </a:p>
          <a:p>
            <a:pPr marL="0" indent="0">
              <a:buNone/>
            </a:pPr>
            <a:endParaRPr lang="en-GB" sz="18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89D2470-EE90-9B96-8BE3-28F5CA93F8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29/09/2026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1AA808-58F9-6785-F9D2-0A1E9005BB6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19</a:t>
            </a:fld>
            <a:endParaRPr lang="en-GB" alt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19AFCE3-1A6C-A359-9083-357EDED0CC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900" y="2204864"/>
            <a:ext cx="3675900" cy="20676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1547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B3448645-2AB7-9B22-FDA3-66780CDAC054}"/>
              </a:ext>
            </a:extLst>
          </p:cNvPr>
          <p:cNvSpPr txBox="1">
            <a:spLocks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Aft>
                <a:spcPts val="600"/>
              </a:spcAft>
            </a:pPr>
            <a:r>
              <a:rPr lang="en-US" b="1" dirty="0"/>
              <a:t>Reflective Frameworks</a:t>
            </a:r>
          </a:p>
        </p:txBody>
      </p:sp>
      <p:pic>
        <p:nvPicPr>
          <p:cNvPr id="5122" name="Picture 2" descr="What? So What? and Now What? – your reflective practice guide">
            <a:extLst>
              <a:ext uri="{FF2B5EF4-FFF2-40B4-BE49-F238E27FC236}">
                <a16:creationId xmlns:a16="http://schemas.microsoft.com/office/drawing/2014/main" id="{42FD011E-E0BC-B8DE-AB36-E8C64754DF0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50"/>
          <a:stretch>
            <a:fillRect/>
          </a:stretch>
        </p:blipFill>
        <p:spPr bwMode="auto">
          <a:xfrm>
            <a:off x="107504" y="1700808"/>
            <a:ext cx="4388296" cy="3433629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C5D81D9B-A2B8-51BA-438B-FDC176972A4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95800" y="1600201"/>
            <a:ext cx="4191000" cy="3989040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marL="0" indent="0">
              <a:lnSpc>
                <a:spcPct val="90000"/>
              </a:lnSpc>
              <a:buFont typeface="Arial" panose="020B0604020202020204" pitchFamily="34" charset="0"/>
              <a:buNone/>
            </a:pPr>
            <a:r>
              <a:rPr lang="en-GB" sz="1600" b="1" dirty="0"/>
              <a:t>Driscoll’s (2007) Reflective Framework</a:t>
            </a:r>
          </a:p>
          <a:p>
            <a:pPr marL="0" indent="0">
              <a:lnSpc>
                <a:spcPct val="90000"/>
              </a:lnSpc>
              <a:buFont typeface="Arial" panose="020B0604020202020204" pitchFamily="34" charset="0"/>
              <a:buNone/>
            </a:pPr>
            <a:r>
              <a:rPr lang="en-GB" sz="1600" b="1" dirty="0"/>
              <a:t>The Concept:</a:t>
            </a:r>
            <a:r>
              <a:rPr lang="en-GB" sz="1600" dirty="0"/>
              <a:t> One of the simplest and most famous reflective frameworks, based on three straightforward questions.</a:t>
            </a:r>
          </a:p>
          <a:p>
            <a:pPr marL="0" indent="0">
              <a:lnSpc>
                <a:spcPct val="90000"/>
              </a:lnSpc>
              <a:buFont typeface="Arial" panose="020B0604020202020204" pitchFamily="34" charset="0"/>
              <a:buNone/>
            </a:pPr>
            <a:r>
              <a:rPr lang="en-GB" sz="1600" b="1" dirty="0"/>
              <a:t>Core Stages:</a:t>
            </a:r>
            <a:endParaRPr lang="en-GB" sz="1600" dirty="0"/>
          </a:p>
          <a:p>
            <a:pPr>
              <a:lnSpc>
                <a:spcPct val="90000"/>
              </a:lnSpc>
            </a:pPr>
            <a:r>
              <a:rPr lang="en-GB" sz="1600" b="1" dirty="0"/>
              <a:t>What?</a:t>
            </a:r>
            <a:r>
              <a:rPr lang="en-GB" sz="1600" dirty="0"/>
              <a:t> A brief description of the clinical event, action, or issue.</a:t>
            </a:r>
          </a:p>
          <a:p>
            <a:pPr>
              <a:lnSpc>
                <a:spcPct val="90000"/>
              </a:lnSpc>
            </a:pPr>
            <a:r>
              <a:rPr lang="en-GB" sz="1600" b="1" dirty="0"/>
              <a:t>So What?</a:t>
            </a:r>
            <a:r>
              <a:rPr lang="en-GB" sz="1600" dirty="0"/>
              <a:t> An analysis of the event. What does it mean? Why is it important? What theories apply?</a:t>
            </a:r>
          </a:p>
          <a:p>
            <a:pPr>
              <a:lnSpc>
                <a:spcPct val="90000"/>
              </a:lnSpc>
            </a:pPr>
            <a:r>
              <a:rPr lang="en-GB" sz="1600" b="1" dirty="0"/>
              <a:t>Now What?</a:t>
            </a:r>
            <a:r>
              <a:rPr lang="en-GB" sz="1600" dirty="0"/>
              <a:t> An action plan. What are the next steps? What will you do differently next time?</a:t>
            </a:r>
          </a:p>
          <a:p>
            <a:pPr marL="0" indent="0">
              <a:lnSpc>
                <a:spcPct val="90000"/>
              </a:lnSpc>
              <a:buFont typeface="Arial" panose="020B0604020202020204" pitchFamily="34" charset="0"/>
              <a:buNone/>
            </a:pPr>
            <a:r>
              <a:rPr lang="en-GB" sz="1600" b="1" dirty="0"/>
              <a:t>Best Used For:</a:t>
            </a:r>
            <a:r>
              <a:rPr lang="en-GB" sz="1600" dirty="0"/>
              <a:t> Quick, on-the-spot reflection after a hospital shift, or for first-year students who find complex frameworks overwhelming.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092225A-1C71-B61B-3F5A-70199B19EF5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GB" altLang="en-US" sz="900" kern="1200">
                <a:latin typeface="+mn-lt"/>
                <a:ea typeface="+mn-ea"/>
                <a:cs typeface="+mn-cs"/>
              </a:rPr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29/09/2026</a:t>
            </a:fld>
            <a:endParaRPr lang="en-GB" altLang="en-US" sz="900" kern="1200">
              <a:latin typeface="+mn-lt"/>
              <a:ea typeface="+mn-ea"/>
              <a:cs typeface="+mn-cs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143748-BDDB-4373-9A25-0504843A4CE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 kern="1200">
                <a:latin typeface="Myriad Pro"/>
                <a:ea typeface="+mn-ea"/>
                <a:cs typeface="Arial" panose="020B0604020202020204" pitchFamily="34" charset="0"/>
              </a:rPr>
              <a:pPr>
                <a:spcAft>
                  <a:spcPts val="600"/>
                </a:spcAft>
                <a:defRPr/>
              </a:pPr>
              <a:t>20</a:t>
            </a:fld>
            <a:endParaRPr lang="en-GB" altLang="en-US" kern="1200">
              <a:latin typeface="Myriad Pro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1304591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507AD6-542F-6AD2-BFC8-39C4EC0828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808" y="197768"/>
            <a:ext cx="8229600" cy="1143000"/>
          </a:xfrm>
        </p:spPr>
        <p:txBody>
          <a:bodyPr/>
          <a:lstStyle/>
          <a:p>
            <a:r>
              <a:rPr lang="en-GB" sz="5400" b="1" dirty="0">
                <a:latin typeface="Arial" panose="020B0604020202020204" pitchFamily="34" charset="0"/>
                <a:cs typeface="Arial" panose="020B0604020202020204" pitchFamily="34" charset="0"/>
              </a:rPr>
              <a:t>GIBBS Reflective Cycle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ECBB2C-5F96-8AAE-8191-B16B042866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29/09/2026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A8692A-FFCC-9957-DF41-0286678B89A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21</a:t>
            </a:fld>
            <a:endParaRPr lang="en-GB" alt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4461BD1-991A-3D6B-3E2F-AE623E6978E9}"/>
              </a:ext>
            </a:extLst>
          </p:cNvPr>
          <p:cNvSpPr txBox="1"/>
          <p:nvPr/>
        </p:nvSpPr>
        <p:spPr>
          <a:xfrm>
            <a:off x="107504" y="1340768"/>
            <a:ext cx="4392488" cy="44781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500" b="1" dirty="0"/>
              <a:t>Gibbs' Reflective Cycle (1988)</a:t>
            </a:r>
          </a:p>
          <a:p>
            <a:endParaRPr lang="en-GB" sz="1500" dirty="0"/>
          </a:p>
          <a:p>
            <a:r>
              <a:rPr lang="en-GB" sz="1500" dirty="0"/>
              <a:t>A 6-stage cyclical model ideal for looking deeply at a single clinical incident or ward event.</a:t>
            </a:r>
          </a:p>
          <a:p>
            <a:r>
              <a:rPr lang="en-GB" sz="1500" b="1" dirty="0"/>
              <a:t>Core Stages:</a:t>
            </a:r>
            <a:endParaRPr lang="en-GB" sz="15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b="1" dirty="0"/>
              <a:t>Description:</a:t>
            </a:r>
            <a:r>
              <a:rPr lang="en-GB" sz="1500" dirty="0"/>
              <a:t> What happened?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b="1" dirty="0"/>
              <a:t>Feelings:</a:t>
            </a:r>
            <a:r>
              <a:rPr lang="en-GB" sz="1500" dirty="0"/>
              <a:t> What were you thinking and feeling?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b="1" dirty="0"/>
              <a:t>Evaluation:</a:t>
            </a:r>
            <a:r>
              <a:rPr lang="en-GB" sz="1500" dirty="0"/>
              <a:t> What was good and bad about the experience?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b="1" dirty="0"/>
              <a:t>Analysis:</a:t>
            </a:r>
            <a:r>
              <a:rPr lang="en-GB" sz="1500" dirty="0"/>
              <a:t> What sense can you make of the situation?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b="1" dirty="0"/>
              <a:t>Conclusion:</a:t>
            </a:r>
            <a:r>
              <a:rPr lang="en-GB" sz="1500" dirty="0"/>
              <a:t> What else could you have done?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b="1" dirty="0"/>
              <a:t>Action Plan:</a:t>
            </a:r>
            <a:r>
              <a:rPr lang="en-GB" sz="1500" dirty="0"/>
              <a:t> If it arose again, what would you do?</a:t>
            </a:r>
          </a:p>
          <a:p>
            <a:r>
              <a:rPr lang="en-GB" sz="1500" b="1" dirty="0"/>
              <a:t>Best Used For:</a:t>
            </a:r>
            <a:r>
              <a:rPr lang="en-GB" sz="1500" dirty="0"/>
              <a:t> Standard essay assignments, clinical skill slip-ups, or positive patient interactions</a:t>
            </a:r>
          </a:p>
          <a:p>
            <a:endParaRPr lang="en-GB" sz="1500" dirty="0"/>
          </a:p>
        </p:txBody>
      </p:sp>
      <p:pic>
        <p:nvPicPr>
          <p:cNvPr id="6146" name="Picture 2" descr="Reflection: A Basic Guide | communitymedicine4all">
            <a:extLst>
              <a:ext uri="{FF2B5EF4-FFF2-40B4-BE49-F238E27FC236}">
                <a16:creationId xmlns:a16="http://schemas.microsoft.com/office/drawing/2014/main" id="{B85A8261-25E3-BF60-F2F4-4CF8712B492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62" r="2791" b="11785"/>
          <a:stretch>
            <a:fillRect/>
          </a:stretch>
        </p:blipFill>
        <p:spPr bwMode="auto">
          <a:xfrm>
            <a:off x="4402695" y="1512168"/>
            <a:ext cx="4433389" cy="4005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6479914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3FED14-E2B6-7C62-C8EF-629BDA563F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1176" y="16495"/>
            <a:ext cx="8229600" cy="820217"/>
          </a:xfrm>
        </p:spPr>
        <p:txBody>
          <a:bodyPr/>
          <a:lstStyle/>
          <a:p>
            <a:r>
              <a:rPr lang="en-GB" sz="3600" b="1" dirty="0"/>
              <a:t>Further explanation of skills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F97C5E46-6762-E3D8-2C23-370EAC7105F6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764970917"/>
              </p:ext>
            </p:extLst>
          </p:nvPr>
        </p:nvGraphicFramePr>
        <p:xfrm>
          <a:off x="354012" y="1124744"/>
          <a:ext cx="8435976" cy="4288414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2811992">
                  <a:extLst>
                    <a:ext uri="{9D8B030D-6E8A-4147-A177-3AD203B41FA5}">
                      <a16:colId xmlns:a16="http://schemas.microsoft.com/office/drawing/2014/main" val="1673142652"/>
                    </a:ext>
                  </a:extLst>
                </a:gridCol>
                <a:gridCol w="2811992">
                  <a:extLst>
                    <a:ext uri="{9D8B030D-6E8A-4147-A177-3AD203B41FA5}">
                      <a16:colId xmlns:a16="http://schemas.microsoft.com/office/drawing/2014/main" val="3393603879"/>
                    </a:ext>
                  </a:extLst>
                </a:gridCol>
                <a:gridCol w="2811992">
                  <a:extLst>
                    <a:ext uri="{9D8B030D-6E8A-4147-A177-3AD203B41FA5}">
                      <a16:colId xmlns:a16="http://schemas.microsoft.com/office/drawing/2014/main" val="185782794"/>
                    </a:ext>
                  </a:extLst>
                </a:gridCol>
              </a:tblGrid>
              <a:tr h="19805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 dirty="0"/>
                        <a:t>Skill</a:t>
                      </a:r>
                    </a:p>
                  </a:txBody>
                  <a:tcPr marL="28294" marR="28294" marT="14147" marB="14147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/>
                        <a:t>Definition</a:t>
                      </a:r>
                    </a:p>
                  </a:txBody>
                  <a:tcPr marL="28294" marR="28294" marT="14147" marB="14147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/>
                        <a:t>Health and Social Care Example</a:t>
                      </a:r>
                    </a:p>
                  </a:txBody>
                  <a:tcPr marL="28294" marR="28294" marT="14147" marB="14147" anchor="ctr"/>
                </a:tc>
                <a:extLst>
                  <a:ext uri="{0D108BD9-81ED-4DB2-BD59-A6C34878D82A}">
                    <a16:rowId xmlns:a16="http://schemas.microsoft.com/office/drawing/2014/main" val="1951780800"/>
                  </a:ext>
                </a:extLst>
              </a:tr>
              <a:tr h="79221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b="1"/>
                        <a:t>Working in Teams</a:t>
                      </a:r>
                      <a:endParaRPr lang="en-GB" sz="1200"/>
                    </a:p>
                  </a:txBody>
                  <a:tcPr marL="28294" marR="28294" marT="14147" marB="14147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/>
                        <a:t>The ability to collaborate effectively with others to achieve shared goals and deliver high-quality outcomes (Skills for Health, 2016)</a:t>
                      </a:r>
                    </a:p>
                    <a:p>
                      <a:pPr>
                        <a:buNone/>
                      </a:pPr>
                      <a:endParaRPr lang="en-GB" sz="1200" dirty="0"/>
                    </a:p>
                  </a:txBody>
                  <a:tcPr marL="28294" marR="28294" marT="14147" marB="14147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dirty="0"/>
                        <a:t>A multidisciplinary team of nurses, doctors, physiotherapists, and social workers working together to plan a patient's discharge from hospital.</a:t>
                      </a:r>
                    </a:p>
                  </a:txBody>
                  <a:tcPr marL="28294" marR="28294" marT="14147" marB="14147" anchor="ctr"/>
                </a:tc>
                <a:extLst>
                  <a:ext uri="{0D108BD9-81ED-4DB2-BD59-A6C34878D82A}">
                    <a16:rowId xmlns:a16="http://schemas.microsoft.com/office/drawing/2014/main" val="1402732388"/>
                  </a:ext>
                </a:extLst>
              </a:tr>
              <a:tr h="79221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b="1" dirty="0"/>
                        <a:t>Critical Thinking</a:t>
                      </a:r>
                      <a:endParaRPr lang="en-GB" sz="1200" dirty="0"/>
                    </a:p>
                  </a:txBody>
                  <a:tcPr marL="28294" marR="28294" marT="14147" marB="14147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dirty="0"/>
                        <a:t>The ability to analyse, evaluate, and interpret information objectively in order to make reasoned judgements and decisions (</a:t>
                      </a:r>
                      <a:r>
                        <a:rPr lang="en-GB" sz="1200" dirty="0" err="1"/>
                        <a:t>Facione</a:t>
                      </a:r>
                      <a:r>
                        <a:rPr lang="en-GB" sz="1200" dirty="0"/>
                        <a:t>, 2011)</a:t>
                      </a:r>
                    </a:p>
                  </a:txBody>
                  <a:tcPr marL="28294" marR="28294" marT="14147" marB="14147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dirty="0"/>
                        <a:t>Evaluating evidence from research studies before recommending an intervention for a patient.</a:t>
                      </a:r>
                    </a:p>
                  </a:txBody>
                  <a:tcPr marL="28294" marR="28294" marT="14147" marB="14147" anchor="ctr"/>
                </a:tc>
                <a:extLst>
                  <a:ext uri="{0D108BD9-81ED-4DB2-BD59-A6C34878D82A}">
                    <a16:rowId xmlns:a16="http://schemas.microsoft.com/office/drawing/2014/main" val="1114073757"/>
                  </a:ext>
                </a:extLst>
              </a:tr>
              <a:tr h="79221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b="1" dirty="0"/>
                        <a:t>Problem Solving</a:t>
                      </a:r>
                      <a:endParaRPr lang="en-GB" sz="1200" dirty="0"/>
                    </a:p>
                  </a:txBody>
                  <a:tcPr marL="28294" marR="28294" marT="14147" marB="14147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dirty="0"/>
                        <a:t>The process of identifying challenges, analysing causes, generating solutions, and implementing appropriate actions (Robinson &amp; Griffiths, 2015).</a:t>
                      </a:r>
                    </a:p>
                  </a:txBody>
                  <a:tcPr marL="28294" marR="28294" marT="14147" marB="14147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dirty="0"/>
                        <a:t>Developing a care plan for a patient who repeatedly misses appointments due to transport difficulties.</a:t>
                      </a:r>
                    </a:p>
                  </a:txBody>
                  <a:tcPr marL="28294" marR="28294" marT="14147" marB="14147" anchor="ctr"/>
                </a:tc>
                <a:extLst>
                  <a:ext uri="{0D108BD9-81ED-4DB2-BD59-A6C34878D82A}">
                    <a16:rowId xmlns:a16="http://schemas.microsoft.com/office/drawing/2014/main" val="3259916709"/>
                  </a:ext>
                </a:extLst>
              </a:tr>
              <a:tr h="70733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b="1"/>
                        <a:t>Communication</a:t>
                      </a:r>
                      <a:endParaRPr lang="en-GB" sz="1200"/>
                    </a:p>
                  </a:txBody>
                  <a:tcPr marL="28294" marR="28294" marT="14147" marB="14147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dirty="0"/>
                        <a:t>The ability to exchange information effectively through verbal, non-verbal, written, and digital methods (Lunenburg &amp; Ornstein, 2012).</a:t>
                      </a:r>
                    </a:p>
                  </a:txBody>
                  <a:tcPr marL="28294" marR="28294" marT="14147" marB="14147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dirty="0"/>
                        <a:t>Explaining a treatment plan to a patient in a way that is clear, understandable, and appropriate to their needs.</a:t>
                      </a:r>
                    </a:p>
                  </a:txBody>
                  <a:tcPr marL="28294" marR="28294" marT="14147" marB="14147" anchor="ctr"/>
                </a:tc>
                <a:extLst>
                  <a:ext uri="{0D108BD9-81ED-4DB2-BD59-A6C34878D82A}">
                    <a16:rowId xmlns:a16="http://schemas.microsoft.com/office/drawing/2014/main" val="180915284"/>
                  </a:ext>
                </a:extLst>
              </a:tr>
              <a:tr h="70733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b="1" dirty="0"/>
                        <a:t>Reflection</a:t>
                      </a:r>
                      <a:endParaRPr lang="en-GB" sz="1200" dirty="0"/>
                    </a:p>
                  </a:txBody>
                  <a:tcPr marL="28294" marR="28294" marT="14147" marB="14147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dirty="0"/>
                        <a:t>The process of critically reviewing experiences to identify learning, improve practice, and support professional development (Gibbs, 1988)</a:t>
                      </a:r>
                    </a:p>
                  </a:txBody>
                  <a:tcPr marL="28294" marR="28294" marT="14147" marB="14147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dirty="0"/>
                        <a:t>Reflecting on a challenging interaction with a patient and identifying ways to improve communication in future situations.</a:t>
                      </a:r>
                    </a:p>
                  </a:txBody>
                  <a:tcPr marL="28294" marR="28294" marT="14147" marB="14147" anchor="ctr"/>
                </a:tc>
                <a:extLst>
                  <a:ext uri="{0D108BD9-81ED-4DB2-BD59-A6C34878D82A}">
                    <a16:rowId xmlns:a16="http://schemas.microsoft.com/office/drawing/2014/main" val="2136746040"/>
                  </a:ext>
                </a:extLst>
              </a:tr>
            </a:tbl>
          </a:graphicData>
        </a:graphic>
      </p:graphicFrame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B39E06-C6EA-27B7-365E-D6DDD0DE8D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29/09/2026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CE169C-E4C0-E122-D3E4-6C5A32CCE41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22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61852994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EE5A70-65B4-68F4-1BBB-9EF152F440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-243408"/>
            <a:ext cx="8229600" cy="1143000"/>
          </a:xfrm>
        </p:spPr>
        <p:txBody>
          <a:bodyPr/>
          <a:lstStyle/>
          <a:p>
            <a:r>
              <a:rPr lang="en-GB" b="1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842FC2-3B04-C6A3-FEC3-863E5E7D9A9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8396" y="1052736"/>
            <a:ext cx="8410895" cy="4392488"/>
          </a:xfrm>
        </p:spPr>
        <p:txBody>
          <a:bodyPr/>
          <a:lstStyle/>
          <a:p>
            <a:pPr marL="0" indent="0">
              <a:buNone/>
            </a:pPr>
            <a:r>
              <a:rPr lang="en-GB" sz="2000" dirty="0"/>
              <a:t>Download the Assessment 1 Template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Start searching for job for Assessment 1.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Once you have found this job, take a screenshot and paste it on the appropriate slide in the template (include the </a:t>
            </a:r>
            <a:r>
              <a:rPr lang="en-GB" sz="2000" dirty="0" err="1"/>
              <a:t>url</a:t>
            </a:r>
            <a:r>
              <a:rPr lang="en-GB" sz="2000" dirty="0"/>
              <a:t>).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Make a note of:</a:t>
            </a:r>
          </a:p>
          <a:p>
            <a:r>
              <a:rPr lang="en-GB" sz="2000" dirty="0"/>
              <a:t>Job title and organisation</a:t>
            </a:r>
          </a:p>
          <a:p>
            <a:r>
              <a:rPr lang="en-GB" sz="2000" dirty="0"/>
              <a:t>Main duties/responsibilities</a:t>
            </a:r>
          </a:p>
          <a:p>
            <a:r>
              <a:rPr lang="en-GB" sz="2000" dirty="0"/>
              <a:t>Essential skills, experience and/or qualifications</a:t>
            </a:r>
          </a:p>
          <a:p>
            <a:r>
              <a:rPr lang="en-GB" sz="2000" dirty="0"/>
              <a:t>Any desirable criteria</a:t>
            </a:r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FD43D92-3875-9CA4-18E1-7646A6FA9C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29/09/2026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324ACF-75FB-9A45-D792-CB88B92DA3A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23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49449055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7CDE71-4BEB-0580-CE5B-512FB3457F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End of First Session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F34B7-9C75-967F-048C-619E7E4C56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29/09/2026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E6D753-86FA-78CC-D48F-A332B9E137D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24</a:t>
            </a:fld>
            <a:endParaRPr lang="en-GB" altLang="en-US" dirty="0"/>
          </a:p>
        </p:txBody>
      </p:sp>
      <p:pic>
        <p:nvPicPr>
          <p:cNvPr id="6146" name="Picture 2" descr="Adobe Stock">
            <a:extLst>
              <a:ext uri="{FF2B5EF4-FFF2-40B4-BE49-F238E27FC236}">
                <a16:creationId xmlns:a16="http://schemas.microsoft.com/office/drawing/2014/main" id="{4F08EF2E-1479-EDE8-CD2F-ADB003C1B2E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441979"/>
            <a:ext cx="5328592" cy="3413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7399558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7F2614-A178-1439-5285-F9550C08D0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Session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7DF132-34AD-875A-E68C-CC5624076CF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22375" y="1700808"/>
            <a:ext cx="6624910" cy="2133364"/>
          </a:xfrm>
        </p:spPr>
        <p:txBody>
          <a:bodyPr/>
          <a:lstStyle/>
          <a:p>
            <a:r>
              <a:rPr lang="en-GB" dirty="0"/>
              <a:t>Self Awareness</a:t>
            </a:r>
          </a:p>
          <a:p>
            <a:r>
              <a:rPr lang="en-GB" dirty="0"/>
              <a:t>Getting started on Assessment 1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C63F1B4-080C-A463-F594-31F4136E1F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29/09/2026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67A510-4330-DC02-4C3F-C054E260232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25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92642212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3F40C4-4A68-4A64-43A8-C4CB24AC72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b="1" dirty="0"/>
              <a:t>Self Awareness</a:t>
            </a:r>
          </a:p>
        </p:txBody>
      </p:sp>
      <p:pic>
        <p:nvPicPr>
          <p:cNvPr id="8194" name="Picture 2" descr="Unlocking the Power of Self-Awareness for Growth">
            <a:extLst>
              <a:ext uri="{FF2B5EF4-FFF2-40B4-BE49-F238E27FC236}">
                <a16:creationId xmlns:a16="http://schemas.microsoft.com/office/drawing/2014/main" id="{C5B60285-751B-3DF5-172D-BF00DECBB0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382" y="1700809"/>
            <a:ext cx="4036638" cy="2952328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7DD39F-6CB7-2830-7722-E32705A2DA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851920" y="1417638"/>
            <a:ext cx="5081773" cy="4315618"/>
          </a:xfrm>
        </p:spPr>
        <p:txBody>
          <a:bodyPr wrap="square" anchor="t">
            <a:noAutofit/>
          </a:bodyPr>
          <a:lstStyle/>
          <a:p>
            <a:pPr lvl="0">
              <a:lnSpc>
                <a:spcPct val="90000"/>
              </a:lnSpc>
            </a:pPr>
            <a:r>
              <a:rPr lang="en-GB" sz="1800" b="1" dirty="0"/>
              <a:t>The starting point of personal and professional development</a:t>
            </a:r>
          </a:p>
          <a:p>
            <a:pPr lvl="1">
              <a:lnSpc>
                <a:spcPct val="90000"/>
              </a:lnSpc>
            </a:pPr>
            <a:r>
              <a:rPr lang="en-GB" sz="1800" dirty="0"/>
              <a:t>Understanding who you are, what you value, and how you behave is the foundation for every development plan, reflection and career decision</a:t>
            </a:r>
          </a:p>
          <a:p>
            <a:pPr marL="457200" lvl="1" indent="0">
              <a:lnSpc>
                <a:spcPct val="90000"/>
              </a:lnSpc>
              <a:buNone/>
            </a:pPr>
            <a:endParaRPr lang="en-GB" sz="1800" dirty="0"/>
          </a:p>
          <a:p>
            <a:pPr lvl="0">
              <a:lnSpc>
                <a:spcPct val="90000"/>
              </a:lnSpc>
            </a:pPr>
            <a:r>
              <a:rPr lang="en-GB" sz="1800" b="1" dirty="0"/>
              <a:t>Personal development</a:t>
            </a:r>
          </a:p>
          <a:p>
            <a:pPr lvl="1">
              <a:lnSpc>
                <a:spcPct val="90000"/>
              </a:lnSpc>
            </a:pPr>
            <a:r>
              <a:rPr lang="en-GB" sz="1800" dirty="0"/>
              <a:t>Helps you identify your strengths, weaknesses, values and motivations so you can set realistic goals and take responsibility for your own growth</a:t>
            </a:r>
          </a:p>
          <a:p>
            <a:pPr lvl="1">
              <a:lnSpc>
                <a:spcPct val="90000"/>
              </a:lnSpc>
            </a:pPr>
            <a:r>
              <a:rPr lang="en-GB" sz="1800" dirty="0"/>
              <a:t>Supports confidence, resilience and wellbeing by helping you recognise stress, triggers and emotional responses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4B9E2A-2F7D-7A79-EAD3-5E8D1C85096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29/09/2026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E08CE46-9CDC-497E-B37B-8EDB536FCB4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26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16334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539750" y="188640"/>
            <a:ext cx="8229600" cy="1024210"/>
          </a:xfrm>
        </p:spPr>
        <p:txBody>
          <a:bodyPr/>
          <a:lstStyle/>
          <a:p>
            <a:pPr eaLnBrk="1" hangingPunct="1"/>
            <a:r>
              <a:rPr lang="en-GB" altLang="en-US" b="1" dirty="0"/>
              <a:t>Self Awareness…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470484"/>
            <a:ext cx="8229600" cy="3830724"/>
          </a:xfrm>
        </p:spPr>
        <p:txBody>
          <a:bodyPr/>
          <a:lstStyle/>
          <a:p>
            <a:pPr lvl="0"/>
            <a:r>
              <a:rPr lang="en-GB" sz="1600" b="1" dirty="0"/>
              <a:t>Professional development</a:t>
            </a:r>
          </a:p>
          <a:p>
            <a:pPr lvl="1"/>
            <a:r>
              <a:rPr lang="en-GB" sz="1600" dirty="0"/>
              <a:t>Enables reflective practice, honest self-evaluation and continuous learning — expected standards in health and social care</a:t>
            </a:r>
          </a:p>
          <a:p>
            <a:pPr lvl="1"/>
            <a:r>
              <a:rPr lang="en-GB" sz="1600" dirty="0"/>
              <a:t>Improves communication, teamwork and person-centred care by making you aware of biases, assumptions and the impact you have on others</a:t>
            </a:r>
          </a:p>
          <a:p>
            <a:pPr lvl="0"/>
            <a:r>
              <a:rPr lang="en-GB" sz="1600" b="1" dirty="0"/>
              <a:t>Drives your tools for development</a:t>
            </a:r>
          </a:p>
          <a:p>
            <a:pPr lvl="1"/>
            <a:r>
              <a:rPr lang="en-GB" sz="1600" dirty="0"/>
              <a:t>SWOT, reflection and your Personal Development Plan (PDP) only work if you can see yourself clearly</a:t>
            </a:r>
          </a:p>
          <a:p>
            <a:pPr lvl="0"/>
            <a:r>
              <a:rPr lang="en-GB" sz="1600" b="1" dirty="0"/>
              <a:t>Links to Assessment 1 and 2</a:t>
            </a:r>
          </a:p>
          <a:p>
            <a:pPr lvl="1"/>
            <a:r>
              <a:rPr lang="en-GB" sz="1600" dirty="0"/>
              <a:t>Self awareness is what lets you honestly answer: </a:t>
            </a:r>
            <a:r>
              <a:rPr lang="en-GB" sz="1600" i="1" dirty="0"/>
              <a:t>Do I already possess this skill? How did I develop it? How do I use it in real life?</a:t>
            </a:r>
          </a:p>
          <a:p>
            <a:pPr lvl="1"/>
            <a:r>
              <a:rPr lang="en-GB" sz="1600" dirty="0"/>
              <a:t>It turns your assessment from a description of a skill into evidence of your own personal and professional development</a:t>
            </a:r>
          </a:p>
          <a:p>
            <a:pPr lvl="1"/>
            <a:r>
              <a:rPr lang="en-GB" sz="1600" dirty="0"/>
              <a:t>Think SWOT analysis and Personal Development Plans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3600" dirty="0"/>
          </a:p>
        </p:txBody>
      </p:sp>
    </p:spTree>
    <p:extLst>
      <p:ext uri="{BB962C8B-B14F-4D97-AF65-F5344CB8AC3E}">
        <p14:creationId xmlns:p14="http://schemas.microsoft.com/office/powerpoint/2010/main" val="188492265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134684"/>
            <a:ext cx="8640960" cy="1584176"/>
          </a:xfrm>
        </p:spPr>
        <p:txBody>
          <a:bodyPr/>
          <a:lstStyle/>
          <a:p>
            <a:r>
              <a:rPr lang="en-GB" sz="3600" b="1" dirty="0"/>
              <a:t>Tools for developing self awareness and personal development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2C7CECD-88C1-17D1-FC34-5C39862FBB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2060848"/>
            <a:ext cx="8507288" cy="1440160"/>
          </a:xfrm>
        </p:spPr>
        <p:txBody>
          <a:bodyPr/>
          <a:lstStyle/>
          <a:p>
            <a:r>
              <a:rPr lang="en-GB" dirty="0"/>
              <a:t>SWOT analysis</a:t>
            </a:r>
          </a:p>
          <a:p>
            <a:r>
              <a:rPr lang="en-GB" dirty="0"/>
              <a:t>Personal Development Plan (PDP)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308A63-7B79-526C-9E7F-1A6C716EA0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03648" y="197767"/>
            <a:ext cx="6048672" cy="998985"/>
          </a:xfrm>
        </p:spPr>
        <p:txBody>
          <a:bodyPr/>
          <a:lstStyle/>
          <a:p>
            <a:r>
              <a:rPr lang="en-GB" sz="4000" b="1" dirty="0"/>
              <a:t>Using SWOT analysis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4F7EB1-49A7-05B0-7FD2-67A887DD2B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2930" y="1470484"/>
            <a:ext cx="8718140" cy="2390564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A SWOT analysis is a method to help us identify our personal qualities, available resources, and any potential barriers which could prevent us meeting our desired outcomes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5B8F39-9E1B-46E7-506F-53F7B1B016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29/09/2026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5225884-8BBB-5D49-5A76-353DF83382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29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77852558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9712" y="44450"/>
            <a:ext cx="5256584" cy="955250"/>
          </a:xfrm>
        </p:spPr>
        <p:txBody>
          <a:bodyPr/>
          <a:lstStyle/>
          <a:p>
            <a:r>
              <a:rPr lang="en-GB" sz="4000" b="1" dirty="0"/>
              <a:t>SWOT</a:t>
            </a:r>
          </a:p>
        </p:txBody>
      </p:sp>
      <p:pic>
        <p:nvPicPr>
          <p:cNvPr id="1026" name="Picture 2" descr="E:\WORK\01 - TSD London\Modules\APP\Week 1 - Identifying Skills\SWOT-Analysis-CMYK-300x297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0237" y="999700"/>
            <a:ext cx="4710619" cy="4661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836669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17" t="17345" r="16038" b="4336"/>
          <a:stretch/>
        </p:blipFill>
        <p:spPr>
          <a:xfrm>
            <a:off x="827584" y="19471"/>
            <a:ext cx="7704856" cy="5962091"/>
          </a:xfr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29/09/2026</a:t>
            </a:fld>
            <a:endParaRPr lang="en-GB" alt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31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6300654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308A63-7B79-526C-9E7F-1A6C716EA0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8143" y="332656"/>
            <a:ext cx="6984776" cy="801723"/>
          </a:xfrm>
        </p:spPr>
        <p:txBody>
          <a:bodyPr/>
          <a:lstStyle/>
          <a:p>
            <a:r>
              <a:rPr lang="en-GB" sz="3200" b="1" dirty="0"/>
              <a:t>Linking SWOT to Assessment 1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5B8F39-9E1B-46E7-506F-53F7B1B016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29/09/2026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5225884-8BBB-5D49-5A76-353DF83382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32</a:t>
            </a:fld>
            <a:endParaRPr lang="en-GB" alt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2CC525A-D45D-1031-0F09-D3D77C5F46A9}"/>
              </a:ext>
            </a:extLst>
          </p:cNvPr>
          <p:cNvSpPr txBox="1"/>
          <p:nvPr/>
        </p:nvSpPr>
        <p:spPr>
          <a:xfrm>
            <a:off x="736600" y="1484784"/>
            <a:ext cx="7762890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Choose a career that you would like to pursue in the future within the UK Health and Social Care sector and create a 5-minute presentation using PowerPoint including the following: 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Find a current live job advert related to this career and include it in your presentation, with the cited source.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You must then conduct a personal SWOT (Strengths, Weaknesses, Opportunities, Threats) analysis in relation to the requirements of the chosen job.</a:t>
            </a:r>
          </a:p>
        </p:txBody>
      </p:sp>
    </p:spTree>
    <p:extLst>
      <p:ext uri="{BB962C8B-B14F-4D97-AF65-F5344CB8AC3E}">
        <p14:creationId xmlns:p14="http://schemas.microsoft.com/office/powerpoint/2010/main" val="377852558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5BEBC-2514-7D14-64EF-28DAE62E99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Linking SWOT to Assessment 1 </a:t>
            </a:r>
            <a:r>
              <a:rPr lang="en-GB" sz="3600" b="1" dirty="0" err="1"/>
              <a:t>cont</a:t>
            </a:r>
            <a:r>
              <a:rPr lang="en-GB" sz="3600" b="1" dirty="0"/>
              <a:t>…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0DAAA3-916F-1783-CEE5-00B606C929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29/09/2026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E1AB49E-FE26-1938-0704-CBDA876590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33</a:t>
            </a:fld>
            <a:endParaRPr lang="en-GB" altLang="en-US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70D3CE1-A8A1-B015-DAE3-71A4853DE18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33587191"/>
              </p:ext>
            </p:extLst>
          </p:nvPr>
        </p:nvGraphicFramePr>
        <p:xfrm>
          <a:off x="319167" y="1700808"/>
          <a:ext cx="8505666" cy="330486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52833">
                  <a:extLst>
                    <a:ext uri="{9D8B030D-6E8A-4147-A177-3AD203B41FA5}">
                      <a16:colId xmlns:a16="http://schemas.microsoft.com/office/drawing/2014/main" val="1734872705"/>
                    </a:ext>
                  </a:extLst>
                </a:gridCol>
                <a:gridCol w="4252833">
                  <a:extLst>
                    <a:ext uri="{9D8B030D-6E8A-4147-A177-3AD203B41FA5}">
                      <a16:colId xmlns:a16="http://schemas.microsoft.com/office/drawing/2014/main" val="4136844945"/>
                    </a:ext>
                  </a:extLst>
                </a:gridCol>
              </a:tblGrid>
              <a:tr h="927421">
                <a:tc gridSpan="2">
                  <a:txBody>
                    <a:bodyPr/>
                    <a:lstStyle/>
                    <a:p>
                      <a:pPr algn="ctr"/>
                      <a:r>
                        <a:rPr lang="en-GB" dirty="0"/>
                        <a:t>SWOT ANALYSIS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5094140"/>
                  </a:ext>
                </a:extLst>
              </a:tr>
              <a:tr h="92742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/>
                        <a:t>Strengths</a:t>
                      </a:r>
                      <a:r>
                        <a:rPr lang="en-GB" dirty="0"/>
                        <a:t>: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/>
                        <a:t>What do you already have that supports your application?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/>
                        <a:t>Weaknesses</a:t>
                      </a:r>
                      <a:r>
                        <a:rPr lang="en-GB" dirty="0"/>
                        <a:t>: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/>
                        <a:t>What skills, knowledge or experience do you still need to develop?</a:t>
                      </a:r>
                      <a:endParaRPr lang="en-GB" sz="1800" b="1" dirty="0"/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25865573"/>
                  </a:ext>
                </a:extLst>
              </a:tr>
              <a:tr h="92742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/>
                        <a:t>Opportunities</a:t>
                      </a:r>
                      <a:r>
                        <a:rPr lang="en-GB" dirty="0"/>
                        <a:t>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/>
                        <a:t>What external opportunities can help you progress?</a:t>
                      </a:r>
                      <a:endParaRPr lang="en-GB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/>
                        <a:t>Threats</a:t>
                      </a:r>
                      <a:endParaRPr lang="en-GB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/>
                        <a:t>What external barriers or challenges could affect your progress?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2457344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0952672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318356" y="404664"/>
            <a:ext cx="8507288" cy="720080"/>
          </a:xfrm>
        </p:spPr>
        <p:txBody>
          <a:bodyPr/>
          <a:lstStyle/>
          <a:p>
            <a:pPr eaLnBrk="1" hangingPunct="1"/>
            <a:r>
              <a:rPr lang="en-GB" altLang="en-US" sz="4000" b="1" dirty="0"/>
              <a:t>Personal Development Plan (PDP) (Links to component 2 task 1)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59178" y="1844824"/>
            <a:ext cx="8825644" cy="3600400"/>
          </a:xfrm>
        </p:spPr>
        <p:txBody>
          <a:bodyPr/>
          <a:lstStyle/>
          <a:p>
            <a:r>
              <a:rPr lang="en-GB" sz="2400" dirty="0"/>
              <a:t>A simple and effective way to keep track of your personal development</a:t>
            </a:r>
          </a:p>
          <a:p>
            <a:r>
              <a:rPr lang="en-GB" sz="2400" dirty="0"/>
              <a:t>Helps you keep track of your goals, skills, knowledge and experience</a:t>
            </a:r>
          </a:p>
          <a:p>
            <a:r>
              <a:rPr lang="en-GB" sz="2400" dirty="0"/>
              <a:t>Learning new skills can improve your mental wellbeing, as it give you a purpose and boosts your confidence (NHS, 2023)</a:t>
            </a:r>
          </a:p>
          <a:p>
            <a:r>
              <a:rPr lang="en-GB" sz="2400" dirty="0"/>
              <a:t>Career planning is very important for anyone working within the Health and Social care sector (NHS, 2023) </a:t>
            </a:r>
          </a:p>
          <a:p>
            <a:pPr marL="0" indent="0">
              <a:buNone/>
            </a:pPr>
            <a:endParaRPr lang="en-GB" sz="2400" dirty="0"/>
          </a:p>
          <a:p>
            <a:endParaRPr lang="en-GB" sz="2400" dirty="0"/>
          </a:p>
          <a:p>
            <a:pPr eaLnBrk="1" hangingPunct="1"/>
            <a:endParaRPr lang="en-GB" sz="2400" b="0" dirty="0"/>
          </a:p>
          <a:p>
            <a:pPr eaLnBrk="1" hangingPunct="1"/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124152809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2154560" y="332656"/>
            <a:ext cx="4834880" cy="854968"/>
          </a:xfrm>
        </p:spPr>
        <p:txBody>
          <a:bodyPr/>
          <a:lstStyle/>
          <a:p>
            <a:pPr eaLnBrk="1" hangingPunct="1"/>
            <a:r>
              <a:rPr lang="en-GB" sz="4000" b="1" dirty="0"/>
              <a:t>Personal Planning</a:t>
            </a:r>
            <a:endParaRPr lang="en-GB" altLang="en-US" sz="4000" b="1" dirty="0"/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852324" y="1532552"/>
            <a:ext cx="4104456" cy="3401415"/>
          </a:xfrm>
        </p:spPr>
        <p:txBody>
          <a:bodyPr/>
          <a:lstStyle/>
          <a:p>
            <a:pPr marL="0" indent="0">
              <a:buNone/>
            </a:pPr>
            <a:r>
              <a:rPr lang="en-GB" sz="2000" b="1" dirty="0"/>
              <a:t>Evaluate your achievements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dirty="0"/>
              <a:t>What have I achieved?</a:t>
            </a:r>
          </a:p>
          <a:p>
            <a:r>
              <a:rPr lang="en-GB" sz="2000" dirty="0"/>
              <a:t>How do I know I achieved this?</a:t>
            </a:r>
          </a:p>
          <a:p>
            <a:r>
              <a:rPr lang="en-GB" sz="2000" dirty="0"/>
              <a:t>What did I do to achieve this?</a:t>
            </a:r>
          </a:p>
          <a:p>
            <a:r>
              <a:rPr lang="en-GB" sz="2000" dirty="0"/>
              <a:t>What is the significance / relevance?</a:t>
            </a:r>
          </a:p>
          <a:p>
            <a:r>
              <a:rPr lang="en-GB" sz="2000" dirty="0"/>
              <a:t>How might I build further on this?</a:t>
            </a:r>
          </a:p>
          <a:p>
            <a:endParaRPr lang="en-GB" sz="2000" dirty="0"/>
          </a:p>
          <a:p>
            <a:pPr eaLnBrk="1" hangingPunct="1"/>
            <a:endParaRPr lang="en-GB" sz="2000" b="0" dirty="0"/>
          </a:p>
          <a:p>
            <a:pPr eaLnBrk="1" hangingPunct="1"/>
            <a:endParaRPr lang="en-GB" altLang="en-US" sz="2000" dirty="0"/>
          </a:p>
        </p:txBody>
      </p:sp>
      <p:sp>
        <p:nvSpPr>
          <p:cNvPr id="2" name="Rectangle 3"/>
          <p:cNvSpPr txBox="1">
            <a:spLocks noChangeArrowheads="1"/>
          </p:cNvSpPr>
          <p:nvPr/>
        </p:nvSpPr>
        <p:spPr bwMode="auto">
          <a:xfrm>
            <a:off x="383366" y="1865108"/>
            <a:ext cx="4468958" cy="27363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2000" b="1" dirty="0"/>
              <a:t>Can help you to</a:t>
            </a:r>
          </a:p>
          <a:p>
            <a:r>
              <a:rPr lang="en-GB" sz="2000" dirty="0"/>
              <a:t>Reflect</a:t>
            </a:r>
          </a:p>
          <a:p>
            <a:r>
              <a:rPr lang="en-GB" sz="2000" dirty="0"/>
              <a:t>Increase self-awareness</a:t>
            </a:r>
          </a:p>
          <a:p>
            <a:r>
              <a:rPr lang="en-GB" sz="2000" dirty="0"/>
              <a:t>Be informed</a:t>
            </a:r>
          </a:p>
          <a:p>
            <a:r>
              <a:rPr lang="en-GB" sz="2000" dirty="0"/>
              <a:t>Take personal responsibility</a:t>
            </a:r>
          </a:p>
          <a:p>
            <a:r>
              <a:rPr lang="en-GB" sz="2000" dirty="0"/>
              <a:t>Develop a strategy to get where you want to be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Font typeface="Arial" panose="020B0604020202020204" pitchFamily="34" charset="0"/>
              <a:buNone/>
            </a:pPr>
            <a:endParaRPr lang="en-GB" sz="2000" dirty="0"/>
          </a:p>
          <a:p>
            <a:endParaRPr lang="en-GB" sz="2000" dirty="0"/>
          </a:p>
          <a:p>
            <a:pPr eaLnBrk="1" hangingPunct="1"/>
            <a:endParaRPr lang="en-GB" sz="2000" dirty="0"/>
          </a:p>
          <a:p>
            <a:pPr eaLnBrk="1" hangingPunct="1"/>
            <a:endParaRPr lang="en-GB" altLang="en-US" sz="2000" dirty="0"/>
          </a:p>
        </p:txBody>
      </p:sp>
    </p:spTree>
    <p:extLst>
      <p:ext uri="{BB962C8B-B14F-4D97-AF65-F5344CB8AC3E}">
        <p14:creationId xmlns:p14="http://schemas.microsoft.com/office/powerpoint/2010/main" val="77364814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2190564" y="93861"/>
            <a:ext cx="4762872" cy="850106"/>
          </a:xfrm>
        </p:spPr>
        <p:txBody>
          <a:bodyPr/>
          <a:lstStyle/>
          <a:p>
            <a:pPr eaLnBrk="1" hangingPunct="1"/>
            <a:r>
              <a:rPr lang="en-GB" sz="4000" b="1" dirty="0"/>
              <a:t>Example PDP Goal</a:t>
            </a:r>
            <a:endParaRPr lang="en-GB" altLang="en-US" sz="4000" b="1" dirty="0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9CF782CA-D8EA-BDA4-2286-81B736E599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836712"/>
            <a:ext cx="8640960" cy="4824536"/>
          </a:xfrm>
        </p:spPr>
        <p:txBody>
          <a:bodyPr/>
          <a:lstStyle/>
          <a:p>
            <a:pPr marL="0" indent="0">
              <a:lnSpc>
                <a:spcPts val="1920"/>
              </a:lnSpc>
              <a:buNone/>
            </a:pPr>
            <a:r>
              <a:rPr lang="en-GB" sz="1800" b="1" dirty="0"/>
              <a:t>One gap in my skills: Lack of clinical work experience</a:t>
            </a:r>
          </a:p>
          <a:p>
            <a:pPr marL="0" indent="0">
              <a:lnSpc>
                <a:spcPts val="1920"/>
              </a:lnSpc>
              <a:buNone/>
            </a:pPr>
            <a:endParaRPr lang="en-GB" sz="1800" b="1" dirty="0"/>
          </a:p>
          <a:p>
            <a:pPr marL="0" indent="0">
              <a:lnSpc>
                <a:spcPts val="1920"/>
              </a:lnSpc>
              <a:buNone/>
            </a:pPr>
            <a:r>
              <a:rPr lang="en-GB" sz="1800" b="1" dirty="0"/>
              <a:t>Main goal:</a:t>
            </a:r>
            <a:r>
              <a:rPr lang="en-GB" sz="1800" dirty="0"/>
              <a:t> Join the NHS Staff Bank as a flexible Healthcare Assistant (HCA) by end of November 2026.</a:t>
            </a:r>
          </a:p>
          <a:p>
            <a:pPr marL="0" indent="0">
              <a:lnSpc>
                <a:spcPts val="1920"/>
              </a:lnSpc>
              <a:buNone/>
            </a:pPr>
            <a:endParaRPr lang="en-GB" sz="1800" b="1" dirty="0"/>
          </a:p>
          <a:p>
            <a:pPr marL="0" indent="0">
              <a:lnSpc>
                <a:spcPts val="1920"/>
              </a:lnSpc>
              <a:buNone/>
            </a:pPr>
            <a:r>
              <a:rPr lang="en-GB" sz="1800" b="1" dirty="0"/>
              <a:t>Why:</a:t>
            </a:r>
            <a:r>
              <a:rPr lang="en-GB" sz="1800" dirty="0"/>
              <a:t> Resolves the lack of experience without committing to rigid, full-time hospital hours.</a:t>
            </a:r>
          </a:p>
          <a:p>
            <a:pPr marL="0" indent="0">
              <a:lnSpc>
                <a:spcPts val="1920"/>
              </a:lnSpc>
              <a:buNone/>
            </a:pPr>
            <a:endParaRPr lang="en-GB" sz="1800" b="1" dirty="0"/>
          </a:p>
          <a:p>
            <a:pPr marL="0" indent="0">
              <a:lnSpc>
                <a:spcPts val="1920"/>
              </a:lnSpc>
              <a:buNone/>
            </a:pPr>
            <a:r>
              <a:rPr lang="en-GB" sz="1800" b="1" dirty="0"/>
              <a:t>Action steps to meet goal:</a:t>
            </a:r>
            <a:endParaRPr lang="en-GB" sz="1800" dirty="0"/>
          </a:p>
          <a:p>
            <a:pPr lvl="1">
              <a:lnSpc>
                <a:spcPts val="1920"/>
              </a:lnSpc>
            </a:pPr>
            <a:r>
              <a:rPr lang="en-GB" sz="1800" dirty="0"/>
              <a:t>Apply directly via </a:t>
            </a:r>
            <a:r>
              <a:rPr lang="en-GB" sz="1800" b="1" dirty="0"/>
              <a:t>NHS Jobs</a:t>
            </a:r>
            <a:r>
              <a:rPr lang="en-GB" sz="1800" dirty="0"/>
              <a:t> using Level 4 academic modules to prove theoretical knowledge.</a:t>
            </a:r>
          </a:p>
          <a:p>
            <a:pPr lvl="1">
              <a:lnSpc>
                <a:spcPts val="1920"/>
              </a:lnSpc>
            </a:pPr>
            <a:r>
              <a:rPr lang="en-GB" sz="1800" dirty="0"/>
              <a:t>Only book shifts that fit around the core university timetable.</a:t>
            </a:r>
          </a:p>
          <a:p>
            <a:pPr marL="0" indent="0">
              <a:lnSpc>
                <a:spcPts val="1920"/>
              </a:lnSpc>
              <a:buNone/>
            </a:pPr>
            <a:endParaRPr lang="en-GB" sz="1800" b="1" dirty="0"/>
          </a:p>
          <a:p>
            <a:pPr marL="0" indent="0">
              <a:lnSpc>
                <a:spcPts val="1920"/>
              </a:lnSpc>
              <a:buNone/>
            </a:pPr>
            <a:r>
              <a:rPr lang="en-GB" sz="1800" b="1" dirty="0"/>
              <a:t>Success Measure:</a:t>
            </a:r>
            <a:r>
              <a:rPr lang="en-GB" sz="1800" dirty="0"/>
              <a:t> Completing a minimum of 2 hospital bank shifts per month during term time.</a:t>
            </a:r>
            <a:br>
              <a:rPr lang="en-GB" sz="1800" dirty="0"/>
            </a:b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415441030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08189C-7668-B95B-2527-3377068164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34580" y="260226"/>
            <a:ext cx="4474840" cy="706090"/>
          </a:xfrm>
        </p:spPr>
        <p:txBody>
          <a:bodyPr/>
          <a:lstStyle/>
          <a:p>
            <a:r>
              <a:rPr lang="en-GB" sz="4000" b="1" dirty="0"/>
              <a:t>Useful links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676E2F-B6EF-B585-97D8-0D2CF9DEF5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412" y="1196752"/>
            <a:ext cx="8893176" cy="4248472"/>
          </a:xfrm>
        </p:spPr>
        <p:txBody>
          <a:bodyPr/>
          <a:lstStyle/>
          <a:p>
            <a:r>
              <a:rPr lang="en-GB" sz="2800" dirty="0">
                <a:effectLst/>
                <a:latin typeface="+mj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Fishbone analysis: </a:t>
            </a:r>
            <a:r>
              <a:rPr lang="en-GB" sz="2800" dirty="0">
                <a:solidFill>
                  <a:srgbClr val="0000FF"/>
                </a:solidFill>
                <a:effectLst/>
                <a:latin typeface="+mj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https://www.scribbr.com/research-process/fishbone-diagram/</a:t>
            </a:r>
            <a:endParaRPr lang="en-GB" sz="2800" dirty="0">
              <a:effectLst/>
              <a:latin typeface="+mj-lt"/>
            </a:endParaRPr>
          </a:p>
          <a:p>
            <a:r>
              <a:rPr lang="en-GB" sz="2800" dirty="0">
                <a:effectLst/>
                <a:latin typeface="+mj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SWOT analysis: </a:t>
            </a:r>
            <a:r>
              <a:rPr lang="en-GB" sz="2800" dirty="0">
                <a:solidFill>
                  <a:srgbClr val="0000FF"/>
                </a:solidFill>
                <a:effectLst/>
                <a:latin typeface="+mj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https://www.bitesizelearning.co.uk/resources/swot-analysis-explained-examples-templates</a:t>
            </a:r>
            <a:endParaRPr lang="en-GB" sz="2800" dirty="0">
              <a:effectLst/>
              <a:latin typeface="+mj-lt"/>
            </a:endParaRPr>
          </a:p>
          <a:p>
            <a:r>
              <a:rPr lang="en-GB" sz="2800" dirty="0">
                <a:effectLst/>
                <a:latin typeface="+mj-l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PDP:</a:t>
            </a:r>
          </a:p>
          <a:p>
            <a:pPr marL="400050" lvl="1" indent="0">
              <a:buNone/>
            </a:pPr>
            <a:r>
              <a:rPr lang="en-GB" dirty="0">
                <a:solidFill>
                  <a:srgbClr val="0000FF"/>
                </a:solidFill>
                <a:effectLst/>
                <a:latin typeface="+mj-l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https://peopledecisions.co.uk/wp-content/uploads/2017/03/How-to-write-a-PDP.pdf</a:t>
            </a:r>
            <a:endParaRPr lang="en-GB" dirty="0">
              <a:effectLst/>
              <a:latin typeface="+mj-lt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4E6967-DBD8-150D-F753-78EB582CAC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29/09/2026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F52BC4-8B5E-DEFC-F6C1-DEC0BF7EC2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37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44297140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396A10-A3CD-E3DA-66CB-ECE3DB13C4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34692" y="-167259"/>
            <a:ext cx="3898776" cy="1143000"/>
          </a:xfrm>
        </p:spPr>
        <p:txBody>
          <a:bodyPr/>
          <a:lstStyle/>
          <a:p>
            <a:r>
              <a:rPr lang="en-GB" sz="4000" b="1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8C648F-4766-4C7D-4F4A-23A03343E2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160" y="1052736"/>
            <a:ext cx="9119840" cy="4608511"/>
          </a:xfrm>
        </p:spPr>
        <p:txBody>
          <a:bodyPr/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Agency for Healthcare Research and Quality. (2006). </a:t>
            </a:r>
            <a:r>
              <a:rPr lang="en-GB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TeamSTEPPS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: Team Strategies and Tools to Enhance Performance and Patient Safety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U.S. Department of Health and Human Services.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Anderson, L. W., Krathwohl, D. R.,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Airasian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P. W., Cruikshank, K. A., Mayer, R. E.,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Pintrich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P. R., Raths, J., &amp; Wittrock, M. C. (2001).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A taxonomy for learning, teaching, and assessing: A revision of Bloom's taxonomy of educational objectives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Longman.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Baile, W. F., Buckman, R., Lenzi, R., Glober, G., Beale, E. A., &amp; Kudelka, A. P. (2000). SPIKES—A six-step protocol for delivering bad news: Application to the patient with cancer.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The Oncologist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5(4), 302–311.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Belbin, R. M. (1993).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Team Roles at Work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Butterworth-Heinemann.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Bloom, B. S., Engelhart, M. D., Furst, E. J., Hill, W. H., &amp; Krathwohl, D. R. (1956).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Taxonomy of educational objectives: The classification of educational goals. Handbook I: Cognitive domain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David McKay Company.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Bransford, J. D., &amp; Stein, B. S. (1993).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The IDEAL Problem Solver: A guide for improving thinking, learning, and creativity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(2nd ed.). W. H. Freeman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Driscoll, J., (2007_.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Practising Clinical Supervision: A reflective approach for healthcare professionals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2nd ed. Edinburgh: Elsevier.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Gibbs, G., (1988).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Learning by Doing: A guide to teaching and learning methods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Oxford: Further Education Unit.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NHS England &amp; NHS Improvement. (2021).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Cause and effect (fishbone diagram): Quality, service improvement and redesign tools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NHS England.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https://aqua.nhs.uk/wp-content/uploads/2023/07/qsir-cause-and-effect-fishbone.pdf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NHS (2023)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Personal Development Planning.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https://www.healthcareers.nhs.uk/career-planning/developing-your-health-career/developing-your-health-career/personal-development-planning/personal-development-planning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(Accessed: 7</a:t>
            </a:r>
            <a:r>
              <a:rPr lang="en-GB" sz="12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of June 2023)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Stuart, M. R., &amp; Lieberman, J. A. (1993).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The Fifteen Minute Hour: Applied Psychotherapy for the Primary Care Physician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(2nd ed.). Praeger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Tuckman, B. W. (1965). Developmental sequence in small groups.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Psychological Bulletin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63(6), 384–399.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219F04-CA09-D30F-F4D9-BBC972933C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29/09/2026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A286089-9C52-2E44-0293-3BED8AC2E9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38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99892319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9274</TotalTime>
  <Words>3060</Words>
  <Application>Microsoft Office PowerPoint</Application>
  <PresentationFormat>On-screen Show (4:3)</PresentationFormat>
  <Paragraphs>393</Paragraphs>
  <Slides>38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45" baseType="lpstr">
      <vt:lpstr>Aptos</vt:lpstr>
      <vt:lpstr>Arial</vt:lpstr>
      <vt:lpstr>Calibri</vt:lpstr>
      <vt:lpstr>Myriad Pro</vt:lpstr>
      <vt:lpstr>Verdana</vt:lpstr>
      <vt:lpstr>Wingdings</vt:lpstr>
      <vt:lpstr>20140311PresentationUWTSDTemplate</vt:lpstr>
      <vt:lpstr>LCHS4009</vt:lpstr>
      <vt:lpstr>What is a skill?</vt:lpstr>
      <vt:lpstr>Skills for effective learning</vt:lpstr>
      <vt:lpstr>Skills for effective learning</vt:lpstr>
      <vt:lpstr> Types of skill </vt:lpstr>
      <vt:lpstr>PowerPoint Presentation</vt:lpstr>
      <vt:lpstr>Skills in Health and Social Care</vt:lpstr>
      <vt:lpstr>Activity – 5-10 minutes</vt:lpstr>
      <vt:lpstr>PowerPoint Presentation</vt:lpstr>
      <vt:lpstr>Communication Skills</vt:lpstr>
      <vt:lpstr>Communication Frameworks used in HSC</vt:lpstr>
      <vt:lpstr>Teamworking Skills</vt:lpstr>
      <vt:lpstr>Teamworking Frameworks</vt:lpstr>
      <vt:lpstr>Critical Thinking Skills</vt:lpstr>
      <vt:lpstr>An example of Critical Thinking Framework</vt:lpstr>
      <vt:lpstr>Problem Solving</vt:lpstr>
      <vt:lpstr>Problem Solving Framework: Fishbone</vt:lpstr>
      <vt:lpstr>PowerPoint Presentation</vt:lpstr>
      <vt:lpstr>Reflection Skills</vt:lpstr>
      <vt:lpstr>PowerPoint Presentation</vt:lpstr>
      <vt:lpstr>GIBBS Reflective Cycle</vt:lpstr>
      <vt:lpstr>Further explanation of skills</vt:lpstr>
      <vt:lpstr>Activity</vt:lpstr>
      <vt:lpstr>End of First Session</vt:lpstr>
      <vt:lpstr>Session 2</vt:lpstr>
      <vt:lpstr>Self Awareness</vt:lpstr>
      <vt:lpstr>Self Awareness…</vt:lpstr>
      <vt:lpstr>Tools for developing self awareness and personal development </vt:lpstr>
      <vt:lpstr>Using SWOT analysis </vt:lpstr>
      <vt:lpstr>SWOT</vt:lpstr>
      <vt:lpstr>PowerPoint Presentation</vt:lpstr>
      <vt:lpstr>Linking SWOT to Assessment 1</vt:lpstr>
      <vt:lpstr>Linking SWOT to Assessment 1 cont…</vt:lpstr>
      <vt:lpstr>Personal Development Plan (PDP) (Links to component 2 task 1)</vt:lpstr>
      <vt:lpstr>Personal Planning</vt:lpstr>
      <vt:lpstr>Example PDP Goal</vt:lpstr>
      <vt:lpstr>Useful links</vt:lpstr>
      <vt:lpstr>References 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Odette Jack</cp:lastModifiedBy>
  <cp:revision>75</cp:revision>
  <cp:lastPrinted>2018-07-09T15:27:01Z</cp:lastPrinted>
  <dcterms:created xsi:type="dcterms:W3CDTF">2002-10-07T19:43:58Z</dcterms:created>
  <dcterms:modified xsi:type="dcterms:W3CDTF">2026-09-29T12:32:38Z</dcterms:modified>
</cp:coreProperties>
</file>