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307" autoAdjust="0"/>
  </p:normalViewPr>
  <p:slideViewPr>
    <p:cSldViewPr snapToGrid="0" showGuides="1">
      <p:cViewPr varScale="1">
        <p:scale>
          <a:sx n="102" d="100"/>
          <a:sy n="102" d="100"/>
        </p:scale>
        <p:origin x="8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9EB20C-A316-4F5B-B856-806BD54AFF17}" type="datetimeFigureOut">
              <a:rPr lang="en-GB" smtClean="0"/>
              <a:t>07/11/2019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0271A-B0B0-42EB-8574-F03541991F41}" type="slidenum">
              <a:rPr lang="en-GB" smtClean="0"/>
              <a:t>‹#›</a:t>
            </a:fld>
            <a:endParaRPr lang="en-GB"/>
          </a:p>
        </p:txBody>
      </p:sp>
    </p:spTree>
    <p:extLst>
      <p:ext uri="{BB962C8B-B14F-4D97-AF65-F5344CB8AC3E}">
        <p14:creationId xmlns:p14="http://schemas.microsoft.com/office/powerpoint/2010/main" val="2838754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there will be a thorough investigation on Steel corrosion by providing; </a:t>
            </a:r>
          </a:p>
          <a:p>
            <a:pPr marL="171450" indent="-171450">
              <a:buFontTx/>
              <a:buChar char="-"/>
            </a:pPr>
            <a:r>
              <a:rPr lang="en-GB" dirty="0"/>
              <a:t>A general understanding of steel corrosion </a:t>
            </a:r>
          </a:p>
          <a:p>
            <a:pPr marL="171450" indent="-171450">
              <a:buFontTx/>
              <a:buChar char="-"/>
            </a:pPr>
            <a:r>
              <a:rPr lang="en-GB" dirty="0"/>
              <a:t>Informing on the different types of corrosion </a:t>
            </a:r>
          </a:p>
          <a:p>
            <a:pPr marL="171450" indent="-171450">
              <a:buFontTx/>
              <a:buChar char="-"/>
            </a:pPr>
            <a:r>
              <a:rPr lang="en-GB" dirty="0"/>
              <a:t>Consideration on the cost of corrosion; referencing Tata Steel</a:t>
            </a:r>
          </a:p>
          <a:p>
            <a:pPr marL="171450" indent="-171450">
              <a:buFontTx/>
              <a:buChar char="-"/>
            </a:pPr>
            <a:r>
              <a:rPr lang="en-GB" dirty="0"/>
              <a:t>Recommendations to further the investigation </a:t>
            </a:r>
          </a:p>
        </p:txBody>
      </p:sp>
      <p:sp>
        <p:nvSpPr>
          <p:cNvPr id="4" name="Slide Number Placeholder 3"/>
          <p:cNvSpPr>
            <a:spLocks noGrp="1"/>
          </p:cNvSpPr>
          <p:nvPr>
            <p:ph type="sldNum" sz="quarter" idx="5"/>
          </p:nvPr>
        </p:nvSpPr>
        <p:spPr/>
        <p:txBody>
          <a:bodyPr/>
          <a:lstStyle/>
          <a:p>
            <a:fld id="{4DC0271A-B0B0-42EB-8574-F03541991F41}" type="slidenum">
              <a:rPr lang="en-GB" smtClean="0"/>
              <a:t>2</a:t>
            </a:fld>
            <a:endParaRPr lang="en-GB"/>
          </a:p>
        </p:txBody>
      </p:sp>
    </p:spTree>
    <p:extLst>
      <p:ext uri="{BB962C8B-B14F-4D97-AF65-F5344CB8AC3E}">
        <p14:creationId xmlns:p14="http://schemas.microsoft.com/office/powerpoint/2010/main" val="1971619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Definition</a:t>
            </a:r>
            <a:r>
              <a:rPr lang="en-GB" dirty="0"/>
              <a:t> - The corrosion of structural steel is an electrochemical process that requires the simultaneous presence of moisture and oxygen. Essentially, the iron in the steel is oxidised to produce rust, which occupies approximately six times the volume of the original material.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Process</a:t>
            </a:r>
            <a:r>
              <a:rPr lang="en-GB" dirty="0"/>
              <a:t> – In General; Oxidation of the iron in the steel ; iron oxide which is known as rust.</a:t>
            </a:r>
          </a:p>
          <a:p>
            <a:endParaRPr lang="en-GB" b="1" dirty="0"/>
          </a:p>
          <a:p>
            <a:r>
              <a:rPr lang="en-GB" b="1" dirty="0"/>
              <a:t>Appearance</a:t>
            </a:r>
            <a:r>
              <a:rPr lang="en-GB" dirty="0"/>
              <a:t> – Corrosion is a type of erosion; Eroded surface appears as an uneven in the form of holes, grooves and dents. Usually orange/brown colour</a:t>
            </a:r>
          </a:p>
        </p:txBody>
      </p:sp>
      <p:sp>
        <p:nvSpPr>
          <p:cNvPr id="4" name="Slide Number Placeholder 3"/>
          <p:cNvSpPr>
            <a:spLocks noGrp="1"/>
          </p:cNvSpPr>
          <p:nvPr>
            <p:ph type="sldNum" sz="quarter" idx="5"/>
          </p:nvPr>
        </p:nvSpPr>
        <p:spPr/>
        <p:txBody>
          <a:bodyPr/>
          <a:lstStyle/>
          <a:p>
            <a:fld id="{4DC0271A-B0B0-42EB-8574-F03541991F41}" type="slidenum">
              <a:rPr lang="en-GB" smtClean="0"/>
              <a:t>3</a:t>
            </a:fld>
            <a:endParaRPr lang="en-GB"/>
          </a:p>
        </p:txBody>
      </p:sp>
    </p:spTree>
    <p:extLst>
      <p:ext uri="{BB962C8B-B14F-4D97-AF65-F5344CB8AC3E}">
        <p14:creationId xmlns:p14="http://schemas.microsoft.com/office/powerpoint/2010/main" val="1723225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Pitting - </a:t>
            </a:r>
            <a:r>
              <a:rPr lang="en-GB" b="0" dirty="0"/>
              <a:t>First form is pitting; Hemispherical craters or cavities form in the steel surface. Type of localised corrosion where attacks occur at small discrete areas.</a:t>
            </a:r>
            <a:endParaRPr lang="en-GB" b="1" dirty="0"/>
          </a:p>
          <a:p>
            <a:endParaRPr lang="en-GB" b="1" dirty="0"/>
          </a:p>
          <a:p>
            <a:r>
              <a:rPr lang="en-GB" b="1" dirty="0"/>
              <a:t>Crevice – </a:t>
            </a:r>
            <a:r>
              <a:rPr lang="en-GB" b="0" dirty="0"/>
              <a:t>Similar to pitting corrosion, occurring under the same conditions, however attacks start more easily in a crevice (where two adjoining surfaces form) than they do on an unshielded surfaces for pitting formation.</a:t>
            </a:r>
          </a:p>
          <a:p>
            <a:endParaRPr lang="en-GB" b="1" dirty="0"/>
          </a:p>
          <a:p>
            <a:r>
              <a:rPr lang="en-GB" b="1" dirty="0"/>
              <a:t>Intergranular – </a:t>
            </a:r>
            <a:r>
              <a:rPr lang="en-GB" b="0" dirty="0"/>
              <a:t>Moving away from attacks on the steel surface; this is an attack on the boundaries of grains that make up the alloys of steel because the grains of material here are more susceptible to corrosion. </a:t>
            </a:r>
            <a:endParaRPr lang="en-GB" b="1" dirty="0"/>
          </a:p>
          <a:p>
            <a:endParaRPr lang="en-GB" b="1" dirty="0"/>
          </a:p>
          <a:p>
            <a:r>
              <a:rPr lang="en-GB" b="1" dirty="0"/>
              <a:t>Galvanic - </a:t>
            </a:r>
            <a:r>
              <a:rPr lang="en-GB" sz="1200" kern="1200" dirty="0">
                <a:solidFill>
                  <a:schemeClr val="tx1"/>
                </a:solidFill>
                <a:effectLst/>
                <a:latin typeface="+mn-lt"/>
                <a:ea typeface="+mn-ea"/>
                <a:cs typeface="+mn-cs"/>
              </a:rPr>
              <a:t>When two different metals are in contact electrically within a common electrolyte, security is provided to the metal that is known to resist chemical action and therefore the more functioning metal tends to corrode at an accelerated rate. </a:t>
            </a:r>
            <a:endParaRPr lang="en-GB" b="1" dirty="0"/>
          </a:p>
          <a:p>
            <a:endParaRPr lang="en-GB" b="1" dirty="0"/>
          </a:p>
          <a:p>
            <a:r>
              <a:rPr lang="en-GB" b="1" dirty="0"/>
              <a:t>Uniform – </a:t>
            </a:r>
            <a:r>
              <a:rPr lang="en-GB" b="0" dirty="0"/>
              <a:t>Final and most common form is Uniform; Distinguished when corrosion products cover </a:t>
            </a:r>
            <a:r>
              <a:rPr lang="en-GB" sz="1200" kern="1200" dirty="0">
                <a:solidFill>
                  <a:schemeClr val="tx1"/>
                </a:solidFill>
                <a:effectLst/>
                <a:latin typeface="+mn-lt"/>
                <a:ea typeface="+mn-ea"/>
                <a:cs typeface="+mn-cs"/>
              </a:rPr>
              <a:t>either a big percentage of an area or the whole surface area. It is formed when a material is in clear exposure to a number of aqueous solutions, the atmosphere and soil.</a:t>
            </a:r>
            <a:endParaRPr lang="en-GB" b="0" dirty="0"/>
          </a:p>
        </p:txBody>
      </p:sp>
      <p:sp>
        <p:nvSpPr>
          <p:cNvPr id="4" name="Slide Number Placeholder 3"/>
          <p:cNvSpPr>
            <a:spLocks noGrp="1"/>
          </p:cNvSpPr>
          <p:nvPr>
            <p:ph type="sldNum" sz="quarter" idx="5"/>
          </p:nvPr>
        </p:nvSpPr>
        <p:spPr/>
        <p:txBody>
          <a:bodyPr/>
          <a:lstStyle/>
          <a:p>
            <a:fld id="{4DC0271A-B0B0-42EB-8574-F03541991F41}" type="slidenum">
              <a:rPr lang="en-GB" smtClean="0"/>
              <a:t>4</a:t>
            </a:fld>
            <a:endParaRPr lang="en-GB"/>
          </a:p>
        </p:txBody>
      </p:sp>
    </p:spTree>
    <p:extLst>
      <p:ext uri="{BB962C8B-B14F-4D97-AF65-F5344CB8AC3E}">
        <p14:creationId xmlns:p14="http://schemas.microsoft.com/office/powerpoint/2010/main" val="2372453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Essentially, there is a large financial cost that comes with corrosion of steel material, with it causing extensive damage to equipment, buildings and in the case of the steel manufacturing industry; the final product.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Data collection and analysis has been undertaken to provide evidence on the need for the prevention of corrosion by using information on financial expenses from CRP Tata Steel.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First Table: Displays company figures for the cost of repairing defective (in this case; rust-prone), cold rolled and annealed material. This is provided in cost per ton; Taking 18t as an average coil weight, there is potential for up to £3000 of company money to be wasted.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Second and third table: Recent problem in finishing; i.e. week 44; 5 coils from the temper mill identified with rust costing £9.5k. Looked at worst case scenario that this was the case every week =calculated a costly £494,858 for the organisation per annum.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Need for prevention enforced!</a:t>
            </a:r>
            <a:endParaRPr lang="en-GB" dirty="0"/>
          </a:p>
        </p:txBody>
      </p:sp>
      <p:sp>
        <p:nvSpPr>
          <p:cNvPr id="4" name="Slide Number Placeholder 3"/>
          <p:cNvSpPr>
            <a:spLocks noGrp="1"/>
          </p:cNvSpPr>
          <p:nvPr>
            <p:ph type="sldNum" sz="quarter" idx="5"/>
          </p:nvPr>
        </p:nvSpPr>
        <p:spPr/>
        <p:txBody>
          <a:bodyPr/>
          <a:lstStyle/>
          <a:p>
            <a:fld id="{4DC0271A-B0B0-42EB-8574-F03541991F41}" type="slidenum">
              <a:rPr lang="en-GB" smtClean="0"/>
              <a:t>5</a:t>
            </a:fld>
            <a:endParaRPr lang="en-GB"/>
          </a:p>
        </p:txBody>
      </p:sp>
    </p:spTree>
    <p:extLst>
      <p:ext uri="{BB962C8B-B14F-4D97-AF65-F5344CB8AC3E}">
        <p14:creationId xmlns:p14="http://schemas.microsoft.com/office/powerpoint/2010/main" val="163016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recommendations to extend this investigation regard researching into methods of prevention for each type of corrosion, and using root cause analysis tools to draw a conclusion on the best preventive method.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further this, the mechanism of avoidance can be implemented in a company like Tata Steel where data is recorded before and after implementation so that a comparison can be made to check how preventative it has actually been. In doing this, financial figures can be tracked, and the company should begin to see profit increase from the improvements in the corrosion sector. </a:t>
            </a:r>
          </a:p>
          <a:p>
            <a:r>
              <a:rPr lang="en-GB" dirty="0"/>
              <a:t> </a:t>
            </a:r>
          </a:p>
        </p:txBody>
      </p:sp>
      <p:sp>
        <p:nvSpPr>
          <p:cNvPr id="4" name="Slide Number Placeholder 3"/>
          <p:cNvSpPr>
            <a:spLocks noGrp="1"/>
          </p:cNvSpPr>
          <p:nvPr>
            <p:ph type="sldNum" sz="quarter" idx="5"/>
          </p:nvPr>
        </p:nvSpPr>
        <p:spPr/>
        <p:txBody>
          <a:bodyPr/>
          <a:lstStyle/>
          <a:p>
            <a:fld id="{4DC0271A-B0B0-42EB-8574-F03541991F41}" type="slidenum">
              <a:rPr lang="en-GB" smtClean="0"/>
              <a:t>6</a:t>
            </a:fld>
            <a:endParaRPr lang="en-GB"/>
          </a:p>
        </p:txBody>
      </p:sp>
    </p:spTree>
    <p:extLst>
      <p:ext uri="{BB962C8B-B14F-4D97-AF65-F5344CB8AC3E}">
        <p14:creationId xmlns:p14="http://schemas.microsoft.com/office/powerpoint/2010/main" val="49058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F611E6-A38C-441D-837F-D248FA6BEA2A}"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2489B4-04BF-40A4-BB48-2DDD85AA2E6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683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611E6-A38C-441D-837F-D248FA6BEA2A}"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2599845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F611E6-A38C-441D-837F-D248FA6BEA2A}"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2489B4-04BF-40A4-BB48-2DDD85AA2E6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87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F611E6-A38C-441D-837F-D248FA6BEA2A}"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2545986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F611E6-A38C-441D-837F-D248FA6BEA2A}" type="datetimeFigureOut">
              <a:rPr lang="en-GB" smtClean="0"/>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1350061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F611E6-A38C-441D-837F-D248FA6BEA2A}" type="datetimeFigureOut">
              <a:rPr lang="en-GB" smtClean="0"/>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271378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8F611E6-A38C-441D-837F-D248FA6BEA2A}" type="datetimeFigureOut">
              <a:rPr lang="en-GB" smtClean="0"/>
              <a:t>07/11/2019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298083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8F611E6-A38C-441D-837F-D248FA6BEA2A}" type="datetimeFigureOut">
              <a:rPr lang="en-GB" smtClean="0"/>
              <a:t>07/11/2019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22489B4-04BF-40A4-BB48-2DDD85AA2E61}" type="slidenum">
              <a:rPr lang="en-GB" smtClean="0"/>
              <a:t>‹#›</a:t>
            </a:fld>
            <a:endParaRPr lang="en-GB"/>
          </a:p>
        </p:txBody>
      </p:sp>
    </p:spTree>
    <p:extLst>
      <p:ext uri="{BB962C8B-B14F-4D97-AF65-F5344CB8AC3E}">
        <p14:creationId xmlns:p14="http://schemas.microsoft.com/office/powerpoint/2010/main" val="3384836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F611E6-A38C-441D-837F-D248FA6BEA2A}"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2029445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611E6-A38C-441D-837F-D248FA6BEA2A}"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770585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F611E6-A38C-441D-837F-D248FA6BEA2A}"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2489B4-04BF-40A4-BB48-2DDD85AA2E61}" type="slidenum">
              <a:rPr lang="en-GB" smtClean="0"/>
              <a:t>‹#›</a:t>
            </a:fld>
            <a:endParaRPr lang="en-GB"/>
          </a:p>
        </p:txBody>
      </p:sp>
    </p:spTree>
    <p:extLst>
      <p:ext uri="{BB962C8B-B14F-4D97-AF65-F5344CB8AC3E}">
        <p14:creationId xmlns:p14="http://schemas.microsoft.com/office/powerpoint/2010/main" val="353801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8F611E6-A38C-441D-837F-D248FA6BEA2A}" type="datetimeFigureOut">
              <a:rPr lang="en-GB" smtClean="0"/>
              <a:t>07/11/2019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22489B4-04BF-40A4-BB48-2DDD85AA2E6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650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H1I_g1dLlAhVDbVAKHSfNDDUQjRx6BAgBEAQ&amp;url=https%3A%2F%2Ffineartamerica.com%2Ffeatured%2Fheavy-rust-tuxtures-73-david-hare.html&amp;psig=AOvVaw1R2WfDC8DE61whhBNpPqmr&amp;ust=157302932804857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hyperlink" Target="https://www.google.com/url?sa=i&amp;rct=j&amp;q=&amp;esrc=s&amp;source=images&amp;cd=&amp;cad=rja&amp;uact=8&amp;ved=2ahUKEwj4qbyJsNDlAhVQI1AKHcakDKYQjRx6BAgBEAQ&amp;url=https%3A%2F%2Fwww.nace.org%2Fresources%2Fgeneral-resources%2Fgalvanic-corrosion&amp;psig=AOvVaw3EqUElpuYQc255tt1zJRxK&amp;ust=1572950660489540" TargetMode="External"/><Relationship Id="rId3" Type="http://schemas.openxmlformats.org/officeDocument/2006/relationships/hyperlink" Target="http://www.google.com/url?sa=i&amp;rct=j&amp;q=&amp;esrc=s&amp;source=images&amp;cd=&amp;cad=rja&amp;uact=8&amp;ved=2ahUKEwiHspW80M7lAhXKa1AKHXUsAZwQjRx6BAgBEAQ&amp;url=%2Furl%3Fsa%3Di%26rct%3Dj%26q%3D%26esrc%3Ds%26source%3Dimages%26cd%3D%26ved%3D%26url%3Dhttps%253A%252F%252Fwww.abfad.co.uk%252Feditorial%252Fpitting-corrosion-and-storage-tank-failure%252F%26psig%3DAOvVaw2UFYvtDU00YKC-Gmi_7VVQ%26ust%3D1572890574186211&amp;psig=AOvVaw2UFYvtDU00YKC-Gmi_7VVQ&amp;ust=1572890574186211" TargetMode="External"/><Relationship Id="rId7"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jpeg"/><Relationship Id="rId11" Type="http://schemas.openxmlformats.org/officeDocument/2006/relationships/image" Target="../media/image7.jpeg"/><Relationship Id="rId5" Type="http://schemas.openxmlformats.org/officeDocument/2006/relationships/hyperlink" Target="https://phys.org/news/2017-09-nanoscale-glimpse-crevice-pitting-corrosion.html" TargetMode="External"/><Relationship Id="rId10" Type="http://schemas.openxmlformats.org/officeDocument/2006/relationships/hyperlink" Target="https://www.google.com/url?sa=i&amp;rct=j&amp;q=&amp;esrc=s&amp;source=images&amp;cd=&amp;ved=2ahUKEwj759TKstDlAhXLLlAKHUykANgQjRx6BAgBEAQ&amp;url=https%3A%2F%2Fsteelfabservices.com.au%2Funiform-attack-corrosion-watch-rust-forming-on-a-piece-of-steel%2F&amp;psig=AOvVaw1xyrMEvGua8mRYXNxP3vJK&amp;ust=1572951358229371" TargetMode="External"/><Relationship Id="rId4" Type="http://schemas.openxmlformats.org/officeDocument/2006/relationships/image" Target="../media/image3.jpeg"/><Relationship Id="rId9"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8FBA-5738-4DD6-B8EF-8CD77211F317}"/>
              </a:ext>
            </a:extLst>
          </p:cNvPr>
          <p:cNvSpPr>
            <a:spLocks noGrp="1"/>
          </p:cNvSpPr>
          <p:nvPr>
            <p:ph type="ctrTitle"/>
          </p:nvPr>
        </p:nvSpPr>
        <p:spPr/>
        <p:txBody>
          <a:bodyPr/>
          <a:lstStyle/>
          <a:p>
            <a:r>
              <a:rPr lang="en-GB" dirty="0"/>
              <a:t>The Corrosion of Steel</a:t>
            </a:r>
          </a:p>
        </p:txBody>
      </p:sp>
      <p:sp>
        <p:nvSpPr>
          <p:cNvPr id="3" name="Subtitle 2">
            <a:extLst>
              <a:ext uri="{FF2B5EF4-FFF2-40B4-BE49-F238E27FC236}">
                <a16:creationId xmlns:a16="http://schemas.microsoft.com/office/drawing/2014/main" id="{62F96745-0B2F-4EBD-BBDD-37E406954BE6}"/>
              </a:ext>
            </a:extLst>
          </p:cNvPr>
          <p:cNvSpPr>
            <a:spLocks noGrp="1"/>
          </p:cNvSpPr>
          <p:nvPr>
            <p:ph type="subTitle" idx="1"/>
          </p:nvPr>
        </p:nvSpPr>
        <p:spPr/>
        <p:txBody>
          <a:bodyPr/>
          <a:lstStyle/>
          <a:p>
            <a:r>
              <a:rPr lang="en-GB" dirty="0"/>
              <a:t>Jordan Francis – study skills assignment</a:t>
            </a:r>
          </a:p>
        </p:txBody>
      </p:sp>
    </p:spTree>
    <p:extLst>
      <p:ext uri="{BB962C8B-B14F-4D97-AF65-F5344CB8AC3E}">
        <p14:creationId xmlns:p14="http://schemas.microsoft.com/office/powerpoint/2010/main" val="184511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ijdelijke aanduiding voor tabel 6">
            <a:extLst>
              <a:ext uri="{FF2B5EF4-FFF2-40B4-BE49-F238E27FC236}">
                <a16:creationId xmlns:a16="http://schemas.microsoft.com/office/drawing/2014/main" id="{C9C5D040-6600-4C24-9719-AFCB062067B1}"/>
              </a:ext>
            </a:extLst>
          </p:cNvPr>
          <p:cNvGraphicFramePr>
            <a:graphicFrameLocks/>
          </p:cNvGraphicFramePr>
          <p:nvPr>
            <p:extLst>
              <p:ext uri="{D42A27DB-BD31-4B8C-83A1-F6EECF244321}">
                <p14:modId xmlns:p14="http://schemas.microsoft.com/office/powerpoint/2010/main" val="4009373819"/>
              </p:ext>
            </p:extLst>
          </p:nvPr>
        </p:nvGraphicFramePr>
        <p:xfrm>
          <a:off x="1140902" y="1921667"/>
          <a:ext cx="10058401" cy="3120116"/>
        </p:xfrm>
        <a:graphic>
          <a:graphicData uri="http://schemas.openxmlformats.org/drawingml/2006/table">
            <a:tbl>
              <a:tblPr firstRow="1" bandRow="1">
                <a:tableStyleId>{2D5ABB26-0587-4C30-8999-92F81FD0307C}</a:tableStyleId>
              </a:tblPr>
              <a:tblGrid>
                <a:gridCol w="1121814">
                  <a:extLst>
                    <a:ext uri="{9D8B030D-6E8A-4147-A177-3AD203B41FA5}">
                      <a16:colId xmlns:a16="http://schemas.microsoft.com/office/drawing/2014/main" val="20000"/>
                    </a:ext>
                  </a:extLst>
                </a:gridCol>
                <a:gridCol w="8936587">
                  <a:extLst>
                    <a:ext uri="{9D8B030D-6E8A-4147-A177-3AD203B41FA5}">
                      <a16:colId xmlns:a16="http://schemas.microsoft.com/office/drawing/2014/main" val="20001"/>
                    </a:ext>
                  </a:extLst>
                </a:gridCol>
              </a:tblGrid>
              <a:tr h="78002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Corrosion in Steel</a:t>
                      </a:r>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78002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FF0000"/>
                    </a:solidFill>
                  </a:tcPr>
                </a:tc>
                <a:tc>
                  <a:txBody>
                    <a:bodyPr/>
                    <a:lstStyle/>
                    <a:p>
                      <a:r>
                        <a:rPr lang="en-US" sz="1700" b="0" dirty="0">
                          <a:solidFill>
                            <a:schemeClr val="tx1"/>
                          </a:solidFill>
                        </a:rPr>
                        <a:t>Different Types of Corrosion</a:t>
                      </a:r>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1"/>
                  </a:ext>
                </a:extLst>
              </a:tr>
              <a:tr h="78002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FFC000"/>
                    </a:solidFill>
                  </a:tcPr>
                </a:tc>
                <a:tc>
                  <a:txBody>
                    <a:bodyPr/>
                    <a:lstStyle/>
                    <a:p>
                      <a:r>
                        <a:rPr lang="en-US" sz="1700" dirty="0"/>
                        <a:t>The Cost of Corrosion – Tata Steel</a:t>
                      </a:r>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2"/>
                  </a:ext>
                </a:extLst>
              </a:tr>
              <a:tr h="780029">
                <a:tc>
                  <a:txBody>
                    <a:bodyPr/>
                    <a:lstStyle/>
                    <a:p>
                      <a:pPr algn="ctr"/>
                      <a:r>
                        <a:rPr lang="en-US" sz="2000" b="1">
                          <a:solidFill>
                            <a:schemeClr val="bg1"/>
                          </a:solidFill>
                        </a:rPr>
                        <a:t>4</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Recommendations</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7" name="Title 1">
            <a:extLst>
              <a:ext uri="{FF2B5EF4-FFF2-40B4-BE49-F238E27FC236}">
                <a16:creationId xmlns:a16="http://schemas.microsoft.com/office/drawing/2014/main" id="{8B01E667-942F-4AC5-B970-EDA72564D95C}"/>
              </a:ext>
            </a:extLst>
          </p:cNvPr>
          <p:cNvSpPr>
            <a:spLocks noGrp="1"/>
          </p:cNvSpPr>
          <p:nvPr>
            <p:ph type="title"/>
          </p:nvPr>
        </p:nvSpPr>
        <p:spPr>
          <a:xfrm>
            <a:off x="1140903" y="253047"/>
            <a:ext cx="10058400" cy="1450757"/>
          </a:xfrm>
        </p:spPr>
        <p:txBody>
          <a:bodyPr/>
          <a:lstStyle/>
          <a:p>
            <a:r>
              <a:rPr lang="en-GB" dirty="0"/>
              <a:t>Agenda</a:t>
            </a:r>
          </a:p>
        </p:txBody>
      </p:sp>
    </p:spTree>
    <p:extLst>
      <p:ext uri="{BB962C8B-B14F-4D97-AF65-F5344CB8AC3E}">
        <p14:creationId xmlns:p14="http://schemas.microsoft.com/office/powerpoint/2010/main" val="119358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B953CFE-6E08-4806-BF37-59B15CA9C882}"/>
              </a:ext>
            </a:extLst>
          </p:cNvPr>
          <p:cNvSpPr/>
          <p:nvPr/>
        </p:nvSpPr>
        <p:spPr>
          <a:xfrm>
            <a:off x="2413591" y="3825564"/>
            <a:ext cx="3317358" cy="9250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5B09C1E6-5300-43A3-99BF-AAF8933FB38E}"/>
              </a:ext>
            </a:extLst>
          </p:cNvPr>
          <p:cNvSpPr>
            <a:spLocks noGrp="1"/>
          </p:cNvSpPr>
          <p:nvPr>
            <p:ph type="title"/>
          </p:nvPr>
        </p:nvSpPr>
        <p:spPr/>
        <p:txBody>
          <a:bodyPr/>
          <a:lstStyle/>
          <a:p>
            <a:r>
              <a:rPr lang="en-GB" dirty="0"/>
              <a:t>Corrosion</a:t>
            </a:r>
          </a:p>
        </p:txBody>
      </p:sp>
      <p:sp>
        <p:nvSpPr>
          <p:cNvPr id="3" name="Content Placeholder 2">
            <a:extLst>
              <a:ext uri="{FF2B5EF4-FFF2-40B4-BE49-F238E27FC236}">
                <a16:creationId xmlns:a16="http://schemas.microsoft.com/office/drawing/2014/main" id="{C118E2B2-D025-4C7A-BAFA-ED2496BF0C41}"/>
              </a:ext>
            </a:extLst>
          </p:cNvPr>
          <p:cNvSpPr>
            <a:spLocks noGrp="1"/>
          </p:cNvSpPr>
          <p:nvPr>
            <p:ph idx="1"/>
          </p:nvPr>
        </p:nvSpPr>
        <p:spPr>
          <a:xfrm>
            <a:off x="1097280" y="1896849"/>
            <a:ext cx="5856413" cy="4256488"/>
          </a:xfrm>
        </p:spPr>
        <p:txBody>
          <a:bodyPr>
            <a:normAutofit fontScale="85000" lnSpcReduction="20000"/>
          </a:bodyPr>
          <a:lstStyle/>
          <a:p>
            <a:pPr marL="0" indent="0">
              <a:lnSpc>
                <a:spcPct val="120000"/>
              </a:lnSpc>
              <a:buNone/>
            </a:pPr>
            <a:r>
              <a:rPr lang="en-GB" sz="2200" b="1" dirty="0"/>
              <a:t>Definition</a:t>
            </a:r>
            <a:r>
              <a:rPr lang="en-GB" sz="2200" dirty="0"/>
              <a:t> - Steel corrosion is an electrochemical process whereby the presence of moisture and oxygen causes material deterioration</a:t>
            </a:r>
          </a:p>
          <a:p>
            <a:pPr marL="0" indent="0">
              <a:lnSpc>
                <a:spcPct val="120000"/>
              </a:lnSpc>
              <a:buNone/>
            </a:pPr>
            <a:r>
              <a:rPr lang="en-GB" sz="2200" dirty="0"/>
              <a:t>  </a:t>
            </a:r>
          </a:p>
          <a:p>
            <a:pPr marL="0" indent="0">
              <a:lnSpc>
                <a:spcPct val="120000"/>
              </a:lnSpc>
              <a:buNone/>
            </a:pPr>
            <a:r>
              <a:rPr lang="en-GB" sz="2200" b="1" dirty="0"/>
              <a:t>Process -  </a:t>
            </a:r>
            <a:r>
              <a:rPr lang="en-GB" sz="2200" dirty="0"/>
              <a:t>Oxidation of the iron in the steel producing rust</a:t>
            </a:r>
          </a:p>
          <a:p>
            <a:pPr marL="0" indent="0" algn="ctr">
              <a:lnSpc>
                <a:spcPct val="120000"/>
              </a:lnSpc>
              <a:buNone/>
            </a:pPr>
            <a:r>
              <a:rPr lang="en-GB" sz="2200" dirty="0"/>
              <a:t> Fe + 3O</a:t>
            </a:r>
            <a:r>
              <a:rPr lang="en-GB" sz="2200" baseline="-25000" dirty="0"/>
              <a:t>2</a:t>
            </a:r>
            <a:r>
              <a:rPr lang="en-GB" sz="2200" dirty="0"/>
              <a:t> + 2H</a:t>
            </a:r>
            <a:r>
              <a:rPr lang="en-GB" sz="2200" baseline="-25000" dirty="0"/>
              <a:t>2</a:t>
            </a:r>
            <a:r>
              <a:rPr lang="en-GB" sz="2200" dirty="0"/>
              <a:t>O = 2Fe</a:t>
            </a:r>
            <a:r>
              <a:rPr lang="en-GB" sz="2200" baseline="-25000" dirty="0"/>
              <a:t>2</a:t>
            </a:r>
            <a:r>
              <a:rPr lang="en-GB" sz="2200" dirty="0"/>
              <a:t>O</a:t>
            </a:r>
            <a:r>
              <a:rPr lang="en-GB" sz="2200" baseline="-25000" dirty="0"/>
              <a:t>3</a:t>
            </a:r>
            <a:r>
              <a:rPr lang="en-GB" sz="2200" dirty="0"/>
              <a:t>H</a:t>
            </a:r>
            <a:r>
              <a:rPr lang="en-GB" sz="2200" baseline="-25000" dirty="0"/>
              <a:t>2</a:t>
            </a:r>
            <a:r>
              <a:rPr lang="en-GB" sz="2200" dirty="0"/>
              <a:t>O</a:t>
            </a:r>
          </a:p>
          <a:p>
            <a:pPr marL="0" indent="0" algn="ctr">
              <a:lnSpc>
                <a:spcPct val="120000"/>
              </a:lnSpc>
              <a:buNone/>
            </a:pPr>
            <a:r>
              <a:rPr lang="en-GB" sz="2200" dirty="0"/>
              <a:t> Steel + Oxygen + Water = Rust </a:t>
            </a:r>
          </a:p>
          <a:p>
            <a:pPr marL="0" indent="0" algn="ctr">
              <a:lnSpc>
                <a:spcPct val="120000"/>
              </a:lnSpc>
              <a:buNone/>
            </a:pPr>
            <a:endParaRPr lang="en-GB" sz="2200" b="1" dirty="0"/>
          </a:p>
          <a:p>
            <a:pPr marL="0" indent="0">
              <a:lnSpc>
                <a:spcPct val="120000"/>
              </a:lnSpc>
              <a:buNone/>
            </a:pPr>
            <a:r>
              <a:rPr lang="en-GB" sz="2200" b="1" dirty="0"/>
              <a:t>Appearance - </a:t>
            </a:r>
            <a:r>
              <a:rPr lang="en-GB" sz="2200" dirty="0"/>
              <a:t>Uneven, eroded surface, usually orange/brown in colour</a:t>
            </a:r>
          </a:p>
          <a:p>
            <a:pPr marL="0" indent="0">
              <a:buNone/>
            </a:pPr>
            <a:endParaRPr lang="en-GB" b="1" dirty="0"/>
          </a:p>
        </p:txBody>
      </p:sp>
      <p:pic>
        <p:nvPicPr>
          <p:cNvPr id="4" name="Picture 3" descr="Related image">
            <a:hlinkClick r:id="rId3" tgtFrame="&quot;_blank&quot;"/>
            <a:extLst>
              <a:ext uri="{FF2B5EF4-FFF2-40B4-BE49-F238E27FC236}">
                <a16:creationId xmlns:a16="http://schemas.microsoft.com/office/drawing/2014/main" id="{B2712A35-41B9-49B9-A8CF-D5F4098F4980}"/>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7123814" y="2204440"/>
            <a:ext cx="4031866" cy="3242249"/>
          </a:xfrm>
          <a:prstGeom prst="rect">
            <a:avLst/>
          </a:prstGeom>
          <a:noFill/>
          <a:ln>
            <a:noFill/>
          </a:ln>
        </p:spPr>
      </p:pic>
    </p:spTree>
    <p:extLst>
      <p:ext uri="{BB962C8B-B14F-4D97-AF65-F5344CB8AC3E}">
        <p14:creationId xmlns:p14="http://schemas.microsoft.com/office/powerpoint/2010/main" val="123415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4052-B907-4668-A96C-9238FBD81B1A}"/>
              </a:ext>
            </a:extLst>
          </p:cNvPr>
          <p:cNvSpPr>
            <a:spLocks noGrp="1"/>
          </p:cNvSpPr>
          <p:nvPr>
            <p:ph type="title"/>
          </p:nvPr>
        </p:nvSpPr>
        <p:spPr>
          <a:xfrm>
            <a:off x="1097280" y="286603"/>
            <a:ext cx="10058400" cy="1450757"/>
          </a:xfrm>
        </p:spPr>
        <p:txBody>
          <a:bodyPr>
            <a:normAutofit/>
          </a:bodyPr>
          <a:lstStyle/>
          <a:p>
            <a:r>
              <a:rPr lang="en-GB" dirty="0"/>
              <a:t>Types of Corrosion</a:t>
            </a:r>
          </a:p>
        </p:txBody>
      </p:sp>
      <p:pic>
        <p:nvPicPr>
          <p:cNvPr id="4" name="Picture 3" descr="Image result for PITTING CORROSION on steel">
            <a:hlinkClick r:id="rId3" tgtFrame="&quot;_blank&quot;"/>
            <a:extLst>
              <a:ext uri="{FF2B5EF4-FFF2-40B4-BE49-F238E27FC236}">
                <a16:creationId xmlns:a16="http://schemas.microsoft.com/office/drawing/2014/main" id="{FF9D4500-DF72-4B67-A1ED-5661C2311983}"/>
              </a:ext>
            </a:extLst>
          </p:cNvPr>
          <p:cNvPicPr/>
          <p:nvPr/>
        </p:nvPicPr>
        <p:blipFill>
          <a:blip r:embed="rId4" cstate="print">
            <a:extLst>
              <a:ext uri="{28A0092B-C50C-407E-A947-70E740481C1C}">
                <a14:useLocalDpi xmlns:a14="http://schemas.microsoft.com/office/drawing/2010/main" val="0"/>
              </a:ext>
            </a:extLst>
          </a:blip>
          <a:stretch>
            <a:fillRect/>
          </a:stretch>
        </p:blipFill>
        <p:spPr bwMode="auto">
          <a:xfrm>
            <a:off x="1097280" y="2099541"/>
            <a:ext cx="3094997" cy="3094997"/>
          </a:xfrm>
          <a:prstGeom prst="rect">
            <a:avLst/>
          </a:prstGeom>
          <a:noFill/>
        </p:spPr>
      </p:pic>
      <p:sp>
        <p:nvSpPr>
          <p:cNvPr id="3" name="Content Placeholder 2">
            <a:extLst>
              <a:ext uri="{FF2B5EF4-FFF2-40B4-BE49-F238E27FC236}">
                <a16:creationId xmlns:a16="http://schemas.microsoft.com/office/drawing/2014/main" id="{54A05C7F-D6F4-43F7-BA5E-5B9029533F58}"/>
              </a:ext>
            </a:extLst>
          </p:cNvPr>
          <p:cNvSpPr>
            <a:spLocks noGrp="1"/>
          </p:cNvSpPr>
          <p:nvPr>
            <p:ph idx="1"/>
          </p:nvPr>
        </p:nvSpPr>
        <p:spPr>
          <a:xfrm>
            <a:off x="4426225" y="1909638"/>
            <a:ext cx="6885621" cy="4290377"/>
          </a:xfrm>
        </p:spPr>
        <p:txBody>
          <a:bodyPr>
            <a:normAutofit lnSpcReduction="10000"/>
          </a:bodyPr>
          <a:lstStyle/>
          <a:p>
            <a:pPr>
              <a:buFont typeface="Courier New" panose="02070309020205020404" pitchFamily="49" charset="0"/>
              <a:buChar char="o"/>
            </a:pPr>
            <a:r>
              <a:rPr lang="en-GB" dirty="0"/>
              <a:t> </a:t>
            </a:r>
            <a:r>
              <a:rPr lang="en-GB" b="1" dirty="0"/>
              <a:t>Pitting Corrosion</a:t>
            </a:r>
          </a:p>
          <a:p>
            <a:pPr lvl="1">
              <a:buFont typeface="Wingdings" panose="05000000000000000000" pitchFamily="2" charset="2"/>
              <a:buChar char="Ø"/>
            </a:pPr>
            <a:r>
              <a:rPr lang="en-GB" dirty="0"/>
              <a:t> From of localised corrosion where small holes or craters are comprised in the steel</a:t>
            </a:r>
          </a:p>
          <a:p>
            <a:pPr>
              <a:buFont typeface="Courier New" panose="02070309020205020404" pitchFamily="49" charset="0"/>
              <a:buChar char="o"/>
            </a:pPr>
            <a:r>
              <a:rPr lang="en-GB" dirty="0"/>
              <a:t> </a:t>
            </a:r>
            <a:r>
              <a:rPr lang="en-GB" b="1" dirty="0"/>
              <a:t>Crevice Corrosion</a:t>
            </a:r>
          </a:p>
          <a:p>
            <a:pPr lvl="1">
              <a:buFont typeface="Wingdings" panose="05000000000000000000" pitchFamily="2" charset="2"/>
              <a:buChar char="Ø"/>
            </a:pPr>
            <a:r>
              <a:rPr lang="en-GB" dirty="0"/>
              <a:t> Attack to the material surface where two adjoining surfaces create a crevice (gap)</a:t>
            </a:r>
          </a:p>
          <a:p>
            <a:pPr>
              <a:buFont typeface="Courier New" panose="02070309020205020404" pitchFamily="49" charset="0"/>
              <a:buChar char="o"/>
            </a:pPr>
            <a:r>
              <a:rPr lang="en-GB" dirty="0"/>
              <a:t> </a:t>
            </a:r>
            <a:r>
              <a:rPr lang="en-GB" b="1" dirty="0"/>
              <a:t>Intergranular Corrosion</a:t>
            </a:r>
          </a:p>
          <a:p>
            <a:pPr lvl="1">
              <a:buFont typeface="Wingdings" panose="05000000000000000000" pitchFamily="2" charset="2"/>
              <a:buChar char="Ø"/>
            </a:pPr>
            <a:r>
              <a:rPr lang="en-GB" dirty="0"/>
              <a:t> Attack on the boundaries of crystallites that make up alloys</a:t>
            </a:r>
          </a:p>
          <a:p>
            <a:pPr>
              <a:buFont typeface="Courier New" panose="02070309020205020404" pitchFamily="49" charset="0"/>
              <a:buChar char="o"/>
            </a:pPr>
            <a:r>
              <a:rPr lang="en-GB" dirty="0"/>
              <a:t> </a:t>
            </a:r>
            <a:r>
              <a:rPr lang="en-GB" b="1" dirty="0"/>
              <a:t>Galvanic Corrosion</a:t>
            </a:r>
          </a:p>
          <a:p>
            <a:pPr lvl="1">
              <a:buFont typeface="Wingdings" panose="05000000000000000000" pitchFamily="2" charset="2"/>
              <a:buChar char="Ø"/>
            </a:pPr>
            <a:r>
              <a:rPr lang="en-GB" dirty="0"/>
              <a:t> Noble metal is protected and the active is left to corrode </a:t>
            </a:r>
          </a:p>
          <a:p>
            <a:pPr>
              <a:buFont typeface="Courier New" panose="02070309020205020404" pitchFamily="49" charset="0"/>
              <a:buChar char="o"/>
            </a:pPr>
            <a:r>
              <a:rPr lang="en-GB" dirty="0"/>
              <a:t> </a:t>
            </a:r>
            <a:r>
              <a:rPr lang="en-GB" b="1" dirty="0"/>
              <a:t>Uniform Corrosion</a:t>
            </a:r>
          </a:p>
          <a:p>
            <a:pPr lvl="1">
              <a:buFont typeface="Wingdings" panose="05000000000000000000" pitchFamily="2" charset="2"/>
              <a:buChar char="Ø"/>
            </a:pPr>
            <a:r>
              <a:rPr lang="en-GB" dirty="0"/>
              <a:t> The entire steel surface is covered with corrosion products 'uniformly’</a:t>
            </a:r>
          </a:p>
        </p:txBody>
      </p:sp>
      <p:pic>
        <p:nvPicPr>
          <p:cNvPr id="17" name="Picture 16" descr="Image result for crevice corrosion on steel">
            <a:hlinkClick r:id="rId5" tgtFrame="&quot;_blank&quot;"/>
            <a:extLst>
              <a:ext uri="{FF2B5EF4-FFF2-40B4-BE49-F238E27FC236}">
                <a16:creationId xmlns:a16="http://schemas.microsoft.com/office/drawing/2014/main" id="{B1B7BF07-2048-4EB7-A02A-FCDD278538BC}"/>
              </a:ext>
            </a:extLst>
          </p:cNvPr>
          <p:cNvPicPr/>
          <p:nvPr/>
        </p:nvPicPr>
        <p:blipFill rotWithShape="1">
          <a:blip r:embed="rId6">
            <a:extLst>
              <a:ext uri="{28A0092B-C50C-407E-A947-70E740481C1C}">
                <a14:useLocalDpi xmlns:a14="http://schemas.microsoft.com/office/drawing/2010/main" val="0"/>
              </a:ext>
            </a:extLst>
          </a:blip>
          <a:srcRect r="23081"/>
          <a:stretch/>
        </p:blipFill>
        <p:spPr bwMode="auto">
          <a:xfrm>
            <a:off x="1073091" y="2099541"/>
            <a:ext cx="3143374" cy="3094997"/>
          </a:xfrm>
          <a:prstGeom prst="rect">
            <a:avLst/>
          </a:prstGeom>
          <a:noFill/>
          <a:ln>
            <a:noFill/>
          </a:ln>
        </p:spPr>
      </p:pic>
      <p:pic>
        <p:nvPicPr>
          <p:cNvPr id="18" name="Picture 17" descr="Intergranular Corrosion">
            <a:extLst>
              <a:ext uri="{FF2B5EF4-FFF2-40B4-BE49-F238E27FC236}">
                <a16:creationId xmlns:a16="http://schemas.microsoft.com/office/drawing/2014/main" id="{FF9B4E43-87E1-4395-A7A8-41A81446E149}"/>
              </a:ext>
            </a:extLst>
          </p:cNvPr>
          <p:cNvPicPr/>
          <p:nvPr/>
        </p:nvPicPr>
        <p:blipFill rotWithShape="1">
          <a:blip r:embed="rId7">
            <a:extLst>
              <a:ext uri="{28A0092B-C50C-407E-A947-70E740481C1C}">
                <a14:useLocalDpi xmlns:a14="http://schemas.microsoft.com/office/drawing/2010/main" val="0"/>
              </a:ext>
            </a:extLst>
          </a:blip>
          <a:srcRect r="20688"/>
          <a:stretch/>
        </p:blipFill>
        <p:spPr bwMode="auto">
          <a:xfrm>
            <a:off x="1073091" y="2099541"/>
            <a:ext cx="3167665" cy="3094997"/>
          </a:xfrm>
          <a:prstGeom prst="rect">
            <a:avLst/>
          </a:prstGeom>
          <a:noFill/>
          <a:ln>
            <a:noFill/>
          </a:ln>
        </p:spPr>
      </p:pic>
      <p:pic>
        <p:nvPicPr>
          <p:cNvPr id="19" name="Picture 18" descr="Image result for galvanic corrosion on steel">
            <a:hlinkClick r:id="rId8" tgtFrame="&quot;_blank&quot;"/>
            <a:extLst>
              <a:ext uri="{FF2B5EF4-FFF2-40B4-BE49-F238E27FC236}">
                <a16:creationId xmlns:a16="http://schemas.microsoft.com/office/drawing/2014/main" id="{FA22D234-AFA8-411E-877C-702301273623}"/>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1073091" y="2099541"/>
            <a:ext cx="3167665" cy="3094997"/>
          </a:xfrm>
          <a:prstGeom prst="rect">
            <a:avLst/>
          </a:prstGeom>
          <a:noFill/>
          <a:ln>
            <a:noFill/>
          </a:ln>
        </p:spPr>
      </p:pic>
      <p:pic>
        <p:nvPicPr>
          <p:cNvPr id="21" name="Picture 20" descr="Image result for uniform corrosion on steel">
            <a:hlinkClick r:id="rId10" tgtFrame="&quot;_blank&quot;"/>
            <a:extLst>
              <a:ext uri="{FF2B5EF4-FFF2-40B4-BE49-F238E27FC236}">
                <a16:creationId xmlns:a16="http://schemas.microsoft.com/office/drawing/2014/main" id="{48806112-7A06-46D2-8F3D-0C9D7DB699FD}"/>
              </a:ext>
            </a:extLst>
          </p:cNvPr>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097280" y="2099540"/>
            <a:ext cx="3143476" cy="3094997"/>
          </a:xfrm>
          <a:prstGeom prst="rect">
            <a:avLst/>
          </a:prstGeom>
          <a:noFill/>
          <a:ln>
            <a:noFill/>
          </a:ln>
        </p:spPr>
      </p:pic>
    </p:spTree>
    <p:extLst>
      <p:ext uri="{BB962C8B-B14F-4D97-AF65-F5344CB8AC3E}">
        <p14:creationId xmlns:p14="http://schemas.microsoft.com/office/powerpoint/2010/main" val="244551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 calcmode="lin" valueType="num">
                                      <p:cBhvr additive="base">
                                        <p:cTn id="14" dur="500" fill="hold"/>
                                        <p:tgtEl>
                                          <p:spTgt spid="17"/>
                                        </p:tgtEl>
                                        <p:attrNameLst>
                                          <p:attrName>ppt_x</p:attrName>
                                        </p:attrNameLst>
                                      </p:cBhvr>
                                      <p:tavLst>
                                        <p:tav tm="0">
                                          <p:val>
                                            <p:strVal val="#ppt_x"/>
                                          </p:val>
                                        </p:tav>
                                        <p:tav tm="100000">
                                          <p:val>
                                            <p:strVal val="#ppt_x"/>
                                          </p:val>
                                        </p:tav>
                                      </p:tavLst>
                                    </p:anim>
                                    <p:anim calcmode="lin" valueType="num">
                                      <p:cBhvr additive="base">
                                        <p:cTn id="15"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18"/>
                                        </p:tgtEl>
                                        <p:attrNameLst>
                                          <p:attrName>style.visibility</p:attrName>
                                        </p:attrNameLst>
                                      </p:cBhvr>
                                      <p:to>
                                        <p:strVal val="visible"/>
                                      </p:to>
                                    </p:set>
                                    <p:anim calcmode="lin" valueType="num">
                                      <p:cBhvr additive="base">
                                        <p:cTn id="20" dur="500" fill="hold"/>
                                        <p:tgtEl>
                                          <p:spTgt spid="18"/>
                                        </p:tgtEl>
                                        <p:attrNameLst>
                                          <p:attrName>ppt_x</p:attrName>
                                        </p:attrNameLst>
                                      </p:cBhvr>
                                      <p:tavLst>
                                        <p:tav tm="0">
                                          <p:val>
                                            <p:strVal val="#ppt_x"/>
                                          </p:val>
                                        </p:tav>
                                        <p:tav tm="100000">
                                          <p:val>
                                            <p:strVal val="#ppt_x"/>
                                          </p:val>
                                        </p:tav>
                                      </p:tavLst>
                                    </p:anim>
                                    <p:anim calcmode="lin" valueType="num">
                                      <p:cBhvr additive="base">
                                        <p:cTn id="21"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anim calcmode="lin" valueType="num">
                                      <p:cBhvr additive="base">
                                        <p:cTn id="26" dur="500" fill="hold"/>
                                        <p:tgtEl>
                                          <p:spTgt spid="19"/>
                                        </p:tgtEl>
                                        <p:attrNameLst>
                                          <p:attrName>ppt_x</p:attrName>
                                        </p:attrNameLst>
                                      </p:cBhvr>
                                      <p:tavLst>
                                        <p:tav tm="0">
                                          <p:val>
                                            <p:strVal val="#ppt_x"/>
                                          </p:val>
                                        </p:tav>
                                        <p:tav tm="100000">
                                          <p:val>
                                            <p:strVal val="#ppt_x"/>
                                          </p:val>
                                        </p:tav>
                                      </p:tavLst>
                                    </p:anim>
                                    <p:anim calcmode="lin" valueType="num">
                                      <p:cBhvr additive="base">
                                        <p:cTn id="27"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 calcmode="lin" valueType="num">
                                      <p:cBhvr additive="base">
                                        <p:cTn id="32" dur="500" fill="hold"/>
                                        <p:tgtEl>
                                          <p:spTgt spid="21"/>
                                        </p:tgtEl>
                                        <p:attrNameLst>
                                          <p:attrName>ppt_x</p:attrName>
                                        </p:attrNameLst>
                                      </p:cBhvr>
                                      <p:tavLst>
                                        <p:tav tm="0">
                                          <p:val>
                                            <p:strVal val="#ppt_x"/>
                                          </p:val>
                                        </p:tav>
                                        <p:tav tm="100000">
                                          <p:val>
                                            <p:strVal val="#ppt_x"/>
                                          </p:val>
                                        </p:tav>
                                      </p:tavLst>
                                    </p:anim>
                                    <p:anim calcmode="lin" valueType="num">
                                      <p:cBhvr additive="base">
                                        <p:cTn id="33"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7F98A-98EC-4132-9D37-751B6B7D2300}"/>
              </a:ext>
            </a:extLst>
          </p:cNvPr>
          <p:cNvSpPr>
            <a:spLocks noGrp="1"/>
          </p:cNvSpPr>
          <p:nvPr>
            <p:ph type="title"/>
          </p:nvPr>
        </p:nvSpPr>
        <p:spPr/>
        <p:txBody>
          <a:bodyPr/>
          <a:lstStyle/>
          <a:p>
            <a:r>
              <a:rPr lang="en-GB" dirty="0"/>
              <a:t>The Cost of Corrosion – Tata Steel</a:t>
            </a:r>
          </a:p>
        </p:txBody>
      </p:sp>
      <p:sp>
        <p:nvSpPr>
          <p:cNvPr id="11" name="Content Placeholder 10">
            <a:extLst>
              <a:ext uri="{FF2B5EF4-FFF2-40B4-BE49-F238E27FC236}">
                <a16:creationId xmlns:a16="http://schemas.microsoft.com/office/drawing/2014/main" id="{98ADF07F-6F01-4708-AB15-2C9E98C2CA5A}"/>
              </a:ext>
            </a:extLst>
          </p:cNvPr>
          <p:cNvSpPr>
            <a:spLocks noGrp="1"/>
          </p:cNvSpPr>
          <p:nvPr>
            <p:ph idx="1"/>
          </p:nvPr>
        </p:nvSpPr>
        <p:spPr>
          <a:xfrm>
            <a:off x="1097280" y="1770700"/>
            <a:ext cx="10058400" cy="392641"/>
          </a:xfrm>
        </p:spPr>
        <p:txBody>
          <a:bodyPr>
            <a:normAutofit/>
          </a:bodyPr>
          <a:lstStyle/>
          <a:p>
            <a:r>
              <a:rPr lang="en-GB" sz="1800" dirty="0"/>
              <a:t>Cost to ‘fix’ corrosion:</a:t>
            </a:r>
          </a:p>
        </p:txBody>
      </p:sp>
      <p:pic>
        <p:nvPicPr>
          <p:cNvPr id="8" name="Picture 7">
            <a:extLst>
              <a:ext uri="{FF2B5EF4-FFF2-40B4-BE49-F238E27FC236}">
                <a16:creationId xmlns:a16="http://schemas.microsoft.com/office/drawing/2014/main" id="{6FE25DD5-B865-4AC6-9F96-D567D0FE26DD}"/>
              </a:ext>
            </a:extLst>
          </p:cNvPr>
          <p:cNvPicPr>
            <a:picLocks noChangeAspect="1"/>
          </p:cNvPicPr>
          <p:nvPr/>
        </p:nvPicPr>
        <p:blipFill>
          <a:blip r:embed="rId3"/>
          <a:stretch>
            <a:fillRect/>
          </a:stretch>
        </p:blipFill>
        <p:spPr>
          <a:xfrm>
            <a:off x="1097280" y="3905242"/>
            <a:ext cx="5344500" cy="1210733"/>
          </a:xfrm>
          <a:prstGeom prst="rect">
            <a:avLst/>
          </a:prstGeom>
        </p:spPr>
      </p:pic>
      <p:pic>
        <p:nvPicPr>
          <p:cNvPr id="10" name="Picture 9">
            <a:extLst>
              <a:ext uri="{FF2B5EF4-FFF2-40B4-BE49-F238E27FC236}">
                <a16:creationId xmlns:a16="http://schemas.microsoft.com/office/drawing/2014/main" id="{BF399D3A-0666-4138-BC5C-F6FD52203F69}"/>
              </a:ext>
            </a:extLst>
          </p:cNvPr>
          <p:cNvPicPr>
            <a:picLocks noChangeAspect="1"/>
          </p:cNvPicPr>
          <p:nvPr/>
        </p:nvPicPr>
        <p:blipFill>
          <a:blip r:embed="rId4"/>
          <a:stretch>
            <a:fillRect/>
          </a:stretch>
        </p:blipFill>
        <p:spPr>
          <a:xfrm>
            <a:off x="1097280" y="2106719"/>
            <a:ext cx="4847890" cy="1266184"/>
          </a:xfrm>
          <a:prstGeom prst="rect">
            <a:avLst/>
          </a:prstGeom>
        </p:spPr>
      </p:pic>
      <p:pic>
        <p:nvPicPr>
          <p:cNvPr id="12" name="Picture 11">
            <a:extLst>
              <a:ext uri="{FF2B5EF4-FFF2-40B4-BE49-F238E27FC236}">
                <a16:creationId xmlns:a16="http://schemas.microsoft.com/office/drawing/2014/main" id="{4A037774-D197-4008-8343-0D1F8001DA02}"/>
              </a:ext>
            </a:extLst>
          </p:cNvPr>
          <p:cNvPicPr>
            <a:picLocks noChangeAspect="1"/>
          </p:cNvPicPr>
          <p:nvPr/>
        </p:nvPicPr>
        <p:blipFill>
          <a:blip r:embed="rId5"/>
          <a:stretch>
            <a:fillRect/>
          </a:stretch>
        </p:blipFill>
        <p:spPr>
          <a:xfrm>
            <a:off x="6674923" y="3905242"/>
            <a:ext cx="2762588" cy="1760222"/>
          </a:xfrm>
          <a:prstGeom prst="rect">
            <a:avLst/>
          </a:prstGeom>
        </p:spPr>
      </p:pic>
      <p:sp>
        <p:nvSpPr>
          <p:cNvPr id="13" name="Content Placeholder 10">
            <a:extLst>
              <a:ext uri="{FF2B5EF4-FFF2-40B4-BE49-F238E27FC236}">
                <a16:creationId xmlns:a16="http://schemas.microsoft.com/office/drawing/2014/main" id="{2FED8D28-514F-447C-8484-F5891C8EE692}"/>
              </a:ext>
            </a:extLst>
          </p:cNvPr>
          <p:cNvSpPr txBox="1">
            <a:spLocks/>
          </p:cNvSpPr>
          <p:nvPr/>
        </p:nvSpPr>
        <p:spPr>
          <a:xfrm>
            <a:off x="1066800" y="3512601"/>
            <a:ext cx="10058400" cy="39264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800" dirty="0"/>
              <a:t>Cost of corrosion Week 44:</a:t>
            </a:r>
          </a:p>
        </p:txBody>
      </p:sp>
    </p:spTree>
    <p:extLst>
      <p:ext uri="{BB962C8B-B14F-4D97-AF65-F5344CB8AC3E}">
        <p14:creationId xmlns:p14="http://schemas.microsoft.com/office/powerpoint/2010/main" val="4040947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EECC-478C-45C9-8FD8-25DF7ABC4611}"/>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22C1D002-8AF1-4E03-8DE4-C72110ACAC52}"/>
              </a:ext>
            </a:extLst>
          </p:cNvPr>
          <p:cNvSpPr>
            <a:spLocks noGrp="1"/>
          </p:cNvSpPr>
          <p:nvPr>
            <p:ph idx="1"/>
          </p:nvPr>
        </p:nvSpPr>
        <p:spPr>
          <a:xfrm>
            <a:off x="1097280" y="1947334"/>
            <a:ext cx="10058400" cy="4023360"/>
          </a:xfrm>
        </p:spPr>
        <p:txBody>
          <a:bodyPr>
            <a:normAutofit/>
          </a:bodyPr>
          <a:lstStyle/>
          <a:p>
            <a:r>
              <a:rPr lang="en-GB" sz="2400" dirty="0"/>
              <a:t>To extend the investigation…</a:t>
            </a:r>
          </a:p>
          <a:p>
            <a:pPr>
              <a:buFont typeface="Courier New" panose="02070309020205020404" pitchFamily="49" charset="0"/>
              <a:buChar char="o"/>
            </a:pPr>
            <a:r>
              <a:rPr lang="en-GB" sz="2400" dirty="0"/>
              <a:t> Research methods of prevention and mitigation</a:t>
            </a:r>
          </a:p>
          <a:p>
            <a:pPr>
              <a:buFont typeface="Courier New" panose="02070309020205020404" pitchFamily="49" charset="0"/>
              <a:buChar char="o"/>
            </a:pPr>
            <a:r>
              <a:rPr lang="en-GB" sz="2400" dirty="0"/>
              <a:t> Find the best preventative method</a:t>
            </a:r>
          </a:p>
          <a:p>
            <a:pPr>
              <a:buFont typeface="Courier New" panose="02070309020205020404" pitchFamily="49" charset="0"/>
              <a:buChar char="o"/>
            </a:pPr>
            <a:r>
              <a:rPr lang="en-GB" sz="2400" dirty="0"/>
              <a:t> Implement improvements</a:t>
            </a:r>
          </a:p>
          <a:p>
            <a:pPr>
              <a:buFont typeface="Courier New" panose="02070309020205020404" pitchFamily="49" charset="0"/>
              <a:buChar char="o"/>
            </a:pPr>
            <a:r>
              <a:rPr lang="en-GB" sz="2400" dirty="0"/>
              <a:t> Check and compare before and after</a:t>
            </a:r>
          </a:p>
        </p:txBody>
      </p:sp>
    </p:spTree>
    <p:extLst>
      <p:ext uri="{BB962C8B-B14F-4D97-AF65-F5344CB8AC3E}">
        <p14:creationId xmlns:p14="http://schemas.microsoft.com/office/powerpoint/2010/main" val="231455327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853</Words>
  <Application>Microsoft Office PowerPoint</Application>
  <PresentationFormat>Widescreen</PresentationFormat>
  <Paragraphs>75</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Calibri</vt:lpstr>
      <vt:lpstr>Calibri Light</vt:lpstr>
      <vt:lpstr>Courier New</vt:lpstr>
      <vt:lpstr>Wingdings</vt:lpstr>
      <vt:lpstr>Retrospect</vt:lpstr>
      <vt:lpstr>The Corrosion of Steel</vt:lpstr>
      <vt:lpstr>Agenda</vt:lpstr>
      <vt:lpstr>Corrosion</vt:lpstr>
      <vt:lpstr>Types of Corrosion</vt:lpstr>
      <vt:lpstr>The Cost of Corrosion – Tata Steel</vt:lpstr>
      <vt:lpstr>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Corrosion of Steel</dc:title>
  <dc:creator>Francis, Jordan</dc:creator>
  <cp:lastModifiedBy>Francis, Jordan</cp:lastModifiedBy>
  <cp:revision>11</cp:revision>
  <dcterms:created xsi:type="dcterms:W3CDTF">2019-11-07T14:02:09Z</dcterms:created>
  <dcterms:modified xsi:type="dcterms:W3CDTF">2019-11-07T15:45:58Z</dcterms:modified>
</cp:coreProperties>
</file>