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 id="259" r:id="rId6"/>
    <p:sldId id="261" r:id="rId7"/>
    <p:sldId id="260" r:id="rId8"/>
    <p:sldId id="266" r:id="rId9"/>
    <p:sldId id="267" r:id="rId10"/>
    <p:sldId id="265" r:id="rId11"/>
    <p:sldId id="262" r:id="rId12"/>
    <p:sldId id="264" r:id="rId13"/>
    <p:sldId id="263" r:id="rId14"/>
    <p:sldId id="25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0FA0E3-81EB-458C-92CA-2C8F64D94750}" v="6" dt="2026-03-14T11:58:47.4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17" autoAdjust="0"/>
    <p:restoredTop sz="94689"/>
  </p:normalViewPr>
  <p:slideViewPr>
    <p:cSldViewPr snapToGrid="0" showGuides="1">
      <p:cViewPr varScale="1">
        <p:scale>
          <a:sx n="83" d="100"/>
          <a:sy n="83" d="100"/>
        </p:scale>
        <p:origin x="63"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lenn Catalan (2442791)" userId="cc60cd28-6df4-46b6-a5f2-ecf1eadde04e" providerId="ADAL" clId="{422B9F20-182A-4479-A81A-ED6BE13CACE6}"/>
    <pc:docChg chg="undo custSel modSld">
      <pc:chgData name="Glenn Catalan (2442791)" userId="cc60cd28-6df4-46b6-a5f2-ecf1eadde04e" providerId="ADAL" clId="{422B9F20-182A-4479-A81A-ED6BE13CACE6}" dt="2026-03-14T12:23:40.971" v="877" actId="20577"/>
      <pc:docMkLst>
        <pc:docMk/>
      </pc:docMkLst>
      <pc:sldChg chg="modSp mod">
        <pc:chgData name="Glenn Catalan (2442791)" userId="cc60cd28-6df4-46b6-a5f2-ecf1eadde04e" providerId="ADAL" clId="{422B9F20-182A-4479-A81A-ED6BE13CACE6}" dt="2026-03-14T12:23:40.971" v="877" actId="20577"/>
        <pc:sldMkLst>
          <pc:docMk/>
          <pc:sldMk cId="2465510357" sldId="257"/>
        </pc:sldMkLst>
        <pc:spChg chg="mod">
          <ac:chgData name="Glenn Catalan (2442791)" userId="cc60cd28-6df4-46b6-a5f2-ecf1eadde04e" providerId="ADAL" clId="{422B9F20-182A-4479-A81A-ED6BE13CACE6}" dt="2026-03-14T12:23:40.971" v="877" actId="20577"/>
          <ac:spMkLst>
            <pc:docMk/>
            <pc:sldMk cId="2465510357" sldId="257"/>
            <ac:spMk id="3" creationId="{8FC115E9-2559-9124-E2DA-727C7D7E63C8}"/>
          </ac:spMkLst>
        </pc:spChg>
      </pc:sldChg>
      <pc:sldChg chg="modSp mod">
        <pc:chgData name="Glenn Catalan (2442791)" userId="cc60cd28-6df4-46b6-a5f2-ecf1eadde04e" providerId="ADAL" clId="{422B9F20-182A-4479-A81A-ED6BE13CACE6}" dt="2026-03-14T12:02:10.242" v="876" actId="20577"/>
        <pc:sldMkLst>
          <pc:docMk/>
          <pc:sldMk cId="1233028446" sldId="261"/>
        </pc:sldMkLst>
        <pc:spChg chg="mod">
          <ac:chgData name="Glenn Catalan (2442791)" userId="cc60cd28-6df4-46b6-a5f2-ecf1eadde04e" providerId="ADAL" clId="{422B9F20-182A-4479-A81A-ED6BE13CACE6}" dt="2026-03-14T12:02:10.242" v="876" actId="20577"/>
          <ac:spMkLst>
            <pc:docMk/>
            <pc:sldMk cId="1233028446" sldId="261"/>
            <ac:spMk id="3" creationId="{C2B0E836-DCA8-C3C9-6D58-482EA0542809}"/>
          </ac:spMkLst>
        </pc:spChg>
      </pc:sldChg>
      <pc:sldChg chg="modSp mod">
        <pc:chgData name="Glenn Catalan (2442791)" userId="cc60cd28-6df4-46b6-a5f2-ecf1eadde04e" providerId="ADAL" clId="{422B9F20-182A-4479-A81A-ED6BE13CACE6}" dt="2026-03-14T11:58:02.156" v="640" actId="20577"/>
        <pc:sldMkLst>
          <pc:docMk/>
          <pc:sldMk cId="2312609395" sldId="262"/>
        </pc:sldMkLst>
        <pc:spChg chg="mod">
          <ac:chgData name="Glenn Catalan (2442791)" userId="cc60cd28-6df4-46b6-a5f2-ecf1eadde04e" providerId="ADAL" clId="{422B9F20-182A-4479-A81A-ED6BE13CACE6}" dt="2026-03-14T11:58:02.156" v="640" actId="20577"/>
          <ac:spMkLst>
            <pc:docMk/>
            <pc:sldMk cId="2312609395" sldId="262"/>
            <ac:spMk id="3" creationId="{95CD27A6-AB37-8950-F99E-156B7E65E4ED}"/>
          </ac:spMkLst>
        </pc:spChg>
      </pc:sldChg>
      <pc:sldChg chg="modSp mod">
        <pc:chgData name="Glenn Catalan (2442791)" userId="cc60cd28-6df4-46b6-a5f2-ecf1eadde04e" providerId="ADAL" clId="{422B9F20-182A-4479-A81A-ED6BE13CACE6}" dt="2026-03-14T12:00:42.024" v="874" actId="1076"/>
        <pc:sldMkLst>
          <pc:docMk/>
          <pc:sldMk cId="2310571901" sldId="263"/>
        </pc:sldMkLst>
        <pc:spChg chg="mod">
          <ac:chgData name="Glenn Catalan (2442791)" userId="cc60cd28-6df4-46b6-a5f2-ecf1eadde04e" providerId="ADAL" clId="{422B9F20-182A-4479-A81A-ED6BE13CACE6}" dt="2026-03-14T12:00:42.024" v="874" actId="1076"/>
          <ac:spMkLst>
            <pc:docMk/>
            <pc:sldMk cId="2310571901" sldId="263"/>
            <ac:spMk id="2" creationId="{28C5459B-EEDA-4BC5-AB8E-C35FBD44151C}"/>
          </ac:spMkLst>
        </pc:spChg>
        <pc:spChg chg="mod">
          <ac:chgData name="Glenn Catalan (2442791)" userId="cc60cd28-6df4-46b6-a5f2-ecf1eadde04e" providerId="ADAL" clId="{422B9F20-182A-4479-A81A-ED6BE13CACE6}" dt="2026-03-14T12:00:31.277" v="873" actId="1076"/>
          <ac:spMkLst>
            <pc:docMk/>
            <pc:sldMk cId="2310571901" sldId="263"/>
            <ac:spMk id="3" creationId="{A8B2DB67-BA5A-9254-B791-663B79116963}"/>
          </ac:spMkLst>
        </pc:spChg>
      </pc:sldChg>
      <pc:sldChg chg="modSp mod">
        <pc:chgData name="Glenn Catalan (2442791)" userId="cc60cd28-6df4-46b6-a5f2-ecf1eadde04e" providerId="ADAL" clId="{422B9F20-182A-4479-A81A-ED6BE13CACE6}" dt="2026-03-14T11:59:50.995" v="845" actId="20577"/>
        <pc:sldMkLst>
          <pc:docMk/>
          <pc:sldMk cId="3813035368" sldId="264"/>
        </pc:sldMkLst>
        <pc:spChg chg="mod">
          <ac:chgData name="Glenn Catalan (2442791)" userId="cc60cd28-6df4-46b6-a5f2-ecf1eadde04e" providerId="ADAL" clId="{422B9F20-182A-4479-A81A-ED6BE13CACE6}" dt="2026-03-14T11:59:50.995" v="845" actId="20577"/>
          <ac:spMkLst>
            <pc:docMk/>
            <pc:sldMk cId="3813035368" sldId="264"/>
            <ac:spMk id="3" creationId="{D14021D6-2FDD-8F91-1E1A-C7F0469B31D6}"/>
          </ac:spMkLst>
        </pc:spChg>
      </pc:sldChg>
      <pc:sldChg chg="modSp mod">
        <pc:chgData name="Glenn Catalan (2442791)" userId="cc60cd28-6df4-46b6-a5f2-ecf1eadde04e" providerId="ADAL" clId="{422B9F20-182A-4479-A81A-ED6BE13CACE6}" dt="2026-03-14T11:53:57.515" v="170" actId="20577"/>
        <pc:sldMkLst>
          <pc:docMk/>
          <pc:sldMk cId="820242972" sldId="265"/>
        </pc:sldMkLst>
        <pc:spChg chg="mod">
          <ac:chgData name="Glenn Catalan (2442791)" userId="cc60cd28-6df4-46b6-a5f2-ecf1eadde04e" providerId="ADAL" clId="{422B9F20-182A-4479-A81A-ED6BE13CACE6}" dt="2026-03-14T11:53:57.515" v="170" actId="20577"/>
          <ac:spMkLst>
            <pc:docMk/>
            <pc:sldMk cId="820242972" sldId="265"/>
            <ac:spMk id="3" creationId="{47DBB297-5867-DF45-EC1E-DD522A9F9EF8}"/>
          </ac:spMkLst>
        </pc:spChg>
      </pc:sldChg>
      <pc:sldChg chg="modSp mod">
        <pc:chgData name="Glenn Catalan (2442791)" userId="cc60cd28-6df4-46b6-a5f2-ecf1eadde04e" providerId="ADAL" clId="{422B9F20-182A-4479-A81A-ED6BE13CACE6}" dt="2026-03-14T11:56:34.615" v="296" actId="20577"/>
        <pc:sldMkLst>
          <pc:docMk/>
          <pc:sldMk cId="2976472717" sldId="266"/>
        </pc:sldMkLst>
        <pc:spChg chg="mod">
          <ac:chgData name="Glenn Catalan (2442791)" userId="cc60cd28-6df4-46b6-a5f2-ecf1eadde04e" providerId="ADAL" clId="{422B9F20-182A-4479-A81A-ED6BE13CACE6}" dt="2026-03-14T11:56:34.615" v="296" actId="20577"/>
          <ac:spMkLst>
            <pc:docMk/>
            <pc:sldMk cId="2976472717" sldId="266"/>
            <ac:spMk id="3" creationId="{73CD0B69-7A32-1451-ABF6-F65E7D307E0B}"/>
          </ac:spMkLst>
        </pc:spChg>
      </pc:sldChg>
      <pc:sldChg chg="addSp modSp mod">
        <pc:chgData name="Glenn Catalan (2442791)" userId="cc60cd28-6df4-46b6-a5f2-ecf1eadde04e" providerId="ADAL" clId="{422B9F20-182A-4479-A81A-ED6BE13CACE6}" dt="2026-03-14T11:52:45.002" v="4" actId="1076"/>
        <pc:sldMkLst>
          <pc:docMk/>
          <pc:sldMk cId="2165048614" sldId="267"/>
        </pc:sldMkLst>
        <pc:spChg chg="add mod">
          <ac:chgData name="Glenn Catalan (2442791)" userId="cc60cd28-6df4-46b6-a5f2-ecf1eadde04e" providerId="ADAL" clId="{422B9F20-182A-4479-A81A-ED6BE13CACE6}" dt="2026-03-14T11:52:45.002" v="4" actId="1076"/>
          <ac:spMkLst>
            <pc:docMk/>
            <pc:sldMk cId="2165048614" sldId="267"/>
            <ac:spMk id="2" creationId="{F5DC5D7D-10E3-EAAB-9C43-4F57AC61AB2C}"/>
          </ac:spMkLst>
        </pc:spChg>
        <pc:spChg chg="mod">
          <ac:chgData name="Glenn Catalan (2442791)" userId="cc60cd28-6df4-46b6-a5f2-ecf1eadde04e" providerId="ADAL" clId="{422B9F20-182A-4479-A81A-ED6BE13CACE6}" dt="2026-03-14T11:52:13.856" v="1" actId="20577"/>
          <ac:spMkLst>
            <pc:docMk/>
            <pc:sldMk cId="2165048614" sldId="267"/>
            <ac:spMk id="3" creationId="{2EE376F0-74D8-A893-8A72-851ABC8E580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0CC42-808F-2CCD-A3B7-D5749DD3228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B3865A4-408E-074B-699E-C114C7C7A1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2DCF238-6C45-67D1-3BDB-70F722450D96}"/>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03ECEACF-7E31-E59F-D3C0-E3920B0A35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84EB35-8398-C701-BD34-A4600B20CC9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74202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9ADA0-752E-5085-9260-CD957E82BA1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4DEF25-9036-5029-2C69-FE82F33128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DB7DD5-7256-2038-1257-85238511B8DF}"/>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6756E32C-5AFC-65E6-B9CA-6E4153CF65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AB0160-E0A3-EA39-496C-B480A8D6967D}"/>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519274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90656-9002-7BE6-D578-58CBBF1EF82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324E418-0697-21BE-4EF9-57E1D9F8DB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35A3436-85AC-9998-8432-E23D910F3808}"/>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7EB3B488-D143-DA76-81A4-409ABCF51F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5A72BA-F43C-F1D7-3905-207B5CA4777F}"/>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913597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6A984-410A-E89F-251C-E0D1EE75EDF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160A796-B2A1-9BBB-E151-640BBB0CF87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7D9EE35-E278-28BB-DED7-DE30A0246EE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5DE36BA-70E3-CFC8-5A31-9F37517220DC}"/>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6" name="Footer Placeholder 5">
            <a:extLst>
              <a:ext uri="{FF2B5EF4-FFF2-40B4-BE49-F238E27FC236}">
                <a16:creationId xmlns:a16="http://schemas.microsoft.com/office/drawing/2014/main" id="{FB8C244D-0519-6904-4D07-8EF185EF41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3CE7DB-F670-B5E1-6E0D-70E8A7AAF3A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762488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AAF91-9F4E-6142-AC9C-2E5BD010652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307E359-D523-43F7-FECC-270EB0F91B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EEE4E04-F4B4-9AE6-1AE4-7115D5287AB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1E4068F-12E8-73B7-85CA-E960E4E5B4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06D68F7-B4F6-00F7-C366-5507CF6488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F61EA94-3C5E-8B16-8A72-6F8B33176825}"/>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8" name="Footer Placeholder 7">
            <a:extLst>
              <a:ext uri="{FF2B5EF4-FFF2-40B4-BE49-F238E27FC236}">
                <a16:creationId xmlns:a16="http://schemas.microsoft.com/office/drawing/2014/main" id="{C9E5227C-80C1-11AE-21C0-21F5EF8A3EE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B22750-F746-BCB5-5249-51ADB17ACF66}"/>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441029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E5072-A408-62B9-5309-75C2D099801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6E7167D-45E0-9D81-866A-3DB9A40FE5BE}"/>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4" name="Footer Placeholder 3">
            <a:extLst>
              <a:ext uri="{FF2B5EF4-FFF2-40B4-BE49-F238E27FC236}">
                <a16:creationId xmlns:a16="http://schemas.microsoft.com/office/drawing/2014/main" id="{E762D9CC-B3D3-370B-C5A9-207C0C6DF6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1ADE64-0020-C37F-E98A-89794398B93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49129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785793-17BA-9612-1E2C-1BADC5C9C2AD}"/>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3" name="Footer Placeholder 2">
            <a:extLst>
              <a:ext uri="{FF2B5EF4-FFF2-40B4-BE49-F238E27FC236}">
                <a16:creationId xmlns:a16="http://schemas.microsoft.com/office/drawing/2014/main" id="{97FC386E-BE0D-0D19-F082-D30B2BA5B2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1364C6-71D2-EB16-D321-A203CA416171}"/>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95642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F3028-E3AA-12F5-00B3-724937C069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F21DDAB-441E-08B3-C88B-2850D31B87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3FA943-9CEE-C9A1-3A4D-4BAEB93F80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3DCA1C-D700-1D67-1F52-14A61CCBE42F}"/>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6" name="Footer Placeholder 5">
            <a:extLst>
              <a:ext uri="{FF2B5EF4-FFF2-40B4-BE49-F238E27FC236}">
                <a16:creationId xmlns:a16="http://schemas.microsoft.com/office/drawing/2014/main" id="{185700BC-80FE-B0FC-270D-C73B6BDAAE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02D6B9-4A44-8428-FCE2-D22276126E2B}"/>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709891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7B0A3-5D8F-88AD-D47A-8C1547864D3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14F7AD5-C927-8428-97FD-6532B00153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D7BD74-8CD3-58FD-B9D6-994B172563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0D7F4C-DC3A-D7CF-4F5A-6B2C955AAFA8}"/>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6" name="Footer Placeholder 5">
            <a:extLst>
              <a:ext uri="{FF2B5EF4-FFF2-40B4-BE49-F238E27FC236}">
                <a16:creationId xmlns:a16="http://schemas.microsoft.com/office/drawing/2014/main" id="{BF98141B-1421-001F-BEF3-5D7DF9F1D9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6E85ED-1DCB-75AE-777A-4CC33436DC3D}"/>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800322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3BF90-F186-952D-8720-DEE297566E1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0278E0-4BC9-CC19-2A3B-F31F7466799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456413-F833-C7E3-B991-852522984F15}"/>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B7EEC61E-BE6A-758B-D5B3-BD7E13FA98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57092-7AB0-C3B8-3583-79FED627C7DE}"/>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492402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A1B76D-1F2B-5518-E691-D94AD19146A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0E8209C-2120-B9D2-8EFE-69C0B094964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F7C464-5685-7CDE-FFC3-B35E5AA4BE89}"/>
              </a:ext>
            </a:extLst>
          </p:cNvPr>
          <p:cNvSpPr>
            <a:spLocks noGrp="1"/>
          </p:cNvSpPr>
          <p:nvPr>
            <p:ph type="dt" sz="half" idx="10"/>
          </p:nvPr>
        </p:nvSpPr>
        <p:spPr/>
        <p:txBody>
          <a:body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C4F16323-D7B8-5EB0-0272-C030A2690D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7D3419-8297-82BB-75E2-1B82B11AF3CF}"/>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318330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A5478A-C627-90F6-FF0F-5FDD1A1DE0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8AC349D-231F-1D2B-8BB1-404088F6BB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84E9BD-F54C-A39C-46F7-6F07EDB272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E69F914-F75C-DF4A-8E3D-0EE1CE742B98}" type="datetimeFigureOut">
              <a:rPr lang="en-GB" smtClean="0"/>
              <a:t>14/03/2026</a:t>
            </a:fld>
            <a:endParaRPr lang="en-GB"/>
          </a:p>
        </p:txBody>
      </p:sp>
      <p:sp>
        <p:nvSpPr>
          <p:cNvPr id="5" name="Footer Placeholder 4">
            <a:extLst>
              <a:ext uri="{FF2B5EF4-FFF2-40B4-BE49-F238E27FC236}">
                <a16:creationId xmlns:a16="http://schemas.microsoft.com/office/drawing/2014/main" id="{CDCB274E-F41A-6412-79FF-240E070353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92CD336-E469-A974-392B-2B502DF00C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CFAF8B9-F476-9E49-9916-EFFC20CDCF66}" type="slidenum">
              <a:rPr lang="en-GB" smtClean="0"/>
              <a:t>‹#›</a:t>
            </a:fld>
            <a:endParaRPr lang="en-GB"/>
          </a:p>
        </p:txBody>
      </p:sp>
    </p:spTree>
    <p:extLst>
      <p:ext uri="{BB962C8B-B14F-4D97-AF65-F5344CB8AC3E}">
        <p14:creationId xmlns:p14="http://schemas.microsoft.com/office/powerpoint/2010/main" val="1369592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826460" y="2252247"/>
            <a:ext cx="9391817" cy="1650829"/>
          </a:xfrm>
        </p:spPr>
        <p:txBody>
          <a:bodyPr>
            <a:normAutofit fontScale="90000"/>
          </a:bodyPr>
          <a:lstStyle/>
          <a:p>
            <a:pPr algn="l"/>
            <a:r>
              <a:rPr lang="en-GB" sz="2200" dirty="0">
                <a:latin typeface="Arial" panose="020B0604020202020204" pitchFamily="34" charset="0"/>
                <a:cs typeface="Arial" panose="020B0604020202020204" pitchFamily="34" charset="0"/>
              </a:rPr>
              <a:t>Student name: Glenn Catalan</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Student number : 2442791</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Lecturer’s name : Peace Ukachukwu</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The module title/code: (LCHS4010 - Psychology in Health and Social Care)</a:t>
            </a:r>
            <a:br>
              <a:rPr lang="en-GB" sz="2200" dirty="0">
                <a:latin typeface="Arial" panose="020B0604020202020204" pitchFamily="34" charset="0"/>
                <a:cs typeface="Arial" panose="020B0604020202020204" pitchFamily="34" charset="0"/>
              </a:rPr>
            </a:br>
            <a:br>
              <a:rPr lang="en-GB" sz="1125" dirty="0">
                <a:latin typeface="Arial" panose="020B0604020202020204" pitchFamily="34" charset="0"/>
                <a:cs typeface="Arial" panose="020B0604020202020204" pitchFamily="34" charset="0"/>
              </a:rPr>
            </a:br>
            <a:endParaRPr lang="en-GB" sz="1125"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535167" y="3817160"/>
            <a:ext cx="11313763" cy="1588727"/>
          </a:xfrm>
        </p:spPr>
        <p:txBody>
          <a:bodyPr>
            <a:noAutofit/>
          </a:bodyPr>
          <a:lstStyle/>
          <a:p>
            <a:pPr algn="l"/>
            <a:r>
              <a:rPr lang="en-GB" sz="1800" dirty="0">
                <a:latin typeface="Arial" panose="020B0604020202020204" pitchFamily="34" charset="0"/>
                <a:cs typeface="Arial" panose="020B0604020202020204" pitchFamily="34" charset="0"/>
              </a:rPr>
              <a:t>I confirm that I have used AI tools to source images and/or for proofreading this work (</a:t>
            </a:r>
            <a:r>
              <a:rPr lang="en-GB" sz="1800" dirty="0">
                <a:solidFill>
                  <a:srgbClr val="FF0000"/>
                </a:solidFill>
                <a:latin typeface="Arial" panose="020B0604020202020204" pitchFamily="34" charset="0"/>
                <a:cs typeface="Arial" panose="020B0604020202020204" pitchFamily="34" charset="0"/>
              </a:rPr>
              <a:t>AI TOOL USED IS CoPilot</a:t>
            </a:r>
            <a:r>
              <a:rPr lang="en-GB" sz="1800" dirty="0">
                <a:latin typeface="Arial" panose="020B0604020202020204" pitchFamily="34" charset="0"/>
                <a:cs typeface="Arial" panose="020B0604020202020204" pitchFamily="34" charset="0"/>
              </a:rPr>
              <a:t>). </a:t>
            </a:r>
            <a:endParaRPr lang="en-GB" sz="1800" b="1" dirty="0">
              <a:latin typeface="Arial" panose="020B0604020202020204" pitchFamily="34" charset="0"/>
              <a:cs typeface="Arial" panose="020B0604020202020204" pitchFamily="34" charset="0"/>
            </a:endParaRPr>
          </a:p>
          <a:p>
            <a:pPr algn="l"/>
            <a:r>
              <a:rPr lang="en-GB" sz="1800" dirty="0">
                <a:latin typeface="Arial" panose="020B0604020202020204" pitchFamily="34" charset="0"/>
                <a:cs typeface="Arial" panose="020B0604020202020204" pitchFamily="34" charset="0"/>
              </a:rPr>
              <a:t>I confirm I have copies of my drafts, notes, and other resources I used, which I may be asked to provide in evidence.</a:t>
            </a:r>
          </a:p>
          <a:p>
            <a:pPr algn="l"/>
            <a:endParaRPr lang="en-GB" sz="18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3253361" y="1363899"/>
            <a:ext cx="6049210" cy="707886"/>
          </a:xfrm>
          <a:prstGeom prst="rect">
            <a:avLst/>
          </a:prstGeom>
          <a:noFill/>
        </p:spPr>
        <p:txBody>
          <a:bodyPr wrap="square" rtlCol="0">
            <a:spAutoFit/>
          </a:bodyPr>
          <a:lstStyle/>
          <a:p>
            <a:pPr algn="ctr"/>
            <a:r>
              <a:rPr lang="en-GB" sz="2000" b="1" dirty="0">
                <a:latin typeface="Arial" panose="020B0604020202020204" pitchFamily="34" charset="0"/>
                <a:cs typeface="Arial" panose="020B0604020202020204" pitchFamily="34" charset="0"/>
              </a:rPr>
              <a:t>LCHS4010</a:t>
            </a:r>
          </a:p>
          <a:p>
            <a:pPr algn="ctr"/>
            <a:r>
              <a:rPr lang="en-GB" sz="2000" b="1" dirty="0">
                <a:latin typeface="Arial" panose="020B0604020202020204" pitchFamily="34" charset="0"/>
                <a:cs typeface="Arial" panose="020B0604020202020204" pitchFamily="34" charset="0"/>
              </a:rPr>
              <a:t>Psychology in Health and Social Care</a:t>
            </a:r>
            <a:endParaRPr lang="en-GB" sz="2000"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237" y="-22125"/>
            <a:ext cx="3272089" cy="1308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3F0F3-A943-03FA-BD6B-E6E6B03FEB21}"/>
              </a:ext>
            </a:extLst>
          </p:cNvPr>
          <p:cNvSpPr>
            <a:spLocks noGrp="1"/>
          </p:cNvSpPr>
          <p:nvPr>
            <p:ph type="title"/>
          </p:nvPr>
        </p:nvSpPr>
        <p:spPr>
          <a:xfrm>
            <a:off x="686834" y="591344"/>
            <a:ext cx="3200400" cy="5585619"/>
          </a:xfrm>
        </p:spPr>
        <p:txBody>
          <a:bodyPr>
            <a:normAutofit/>
          </a:bodyPr>
          <a:lstStyle/>
          <a:p>
            <a:r>
              <a:rPr lang="en-GB" dirty="0">
                <a:solidFill>
                  <a:srgbClr val="FFFFFF"/>
                </a:solidFill>
              </a:rPr>
              <a:t>      </a:t>
            </a:r>
            <a:r>
              <a:rPr lang="en-GB" b="1" dirty="0">
                <a:solidFill>
                  <a:srgbClr val="FFFFFF"/>
                </a:solidFill>
              </a:rPr>
              <a:t>Jenny’s Case</a:t>
            </a:r>
            <a:br>
              <a:rPr lang="en-GB" b="1" dirty="0">
                <a:solidFill>
                  <a:srgbClr val="FFFFFF"/>
                </a:solidFill>
              </a:rPr>
            </a:br>
            <a:r>
              <a:rPr lang="en-GB" b="1" dirty="0">
                <a:solidFill>
                  <a:srgbClr val="FFFFFF"/>
                </a:solidFill>
              </a:rPr>
              <a:t>              Study</a:t>
            </a:r>
            <a:br>
              <a:rPr lang="en-GB" dirty="0">
                <a:solidFill>
                  <a:srgbClr val="FFFFFF"/>
                </a:solidFill>
              </a:rPr>
            </a:br>
            <a:endParaRPr lang="en-GB" dirty="0">
              <a:solidFill>
                <a:srgbClr val="FFFFFF"/>
              </a:solidFill>
            </a:endParaRPr>
          </a:p>
        </p:txBody>
      </p:sp>
      <p:sp>
        <p:nvSpPr>
          <p:cNvPr id="73" name="Arc 7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1CC80CE-C6BC-E51E-E1D5-3DFFE4C38F44}"/>
              </a:ext>
            </a:extLst>
          </p:cNvPr>
          <p:cNvSpPr>
            <a:spLocks noGrp="1"/>
          </p:cNvSpPr>
          <p:nvPr>
            <p:ph idx="1"/>
          </p:nvPr>
        </p:nvSpPr>
        <p:spPr>
          <a:xfrm>
            <a:off x="4127012" y="4293"/>
            <a:ext cx="8105245" cy="5942182"/>
          </a:xfrm>
        </p:spPr>
        <p:txBody>
          <a:bodyPr anchor="ctr">
            <a:normAutofit/>
          </a:bodyPr>
          <a:lstStyle/>
          <a:p>
            <a:pPr marL="0" indent="0">
              <a:buNone/>
            </a:pPr>
            <a:r>
              <a:rPr lang="en-GB" sz="2100" b="1" dirty="0">
                <a:latin typeface="Arial" panose="020B0604020202020204" pitchFamily="34" charset="0"/>
                <a:cs typeface="Arial" panose="020B0604020202020204" pitchFamily="34" charset="0"/>
              </a:rPr>
              <a:t>Scenario:</a:t>
            </a:r>
          </a:p>
          <a:p>
            <a:pPr marL="0" indent="0">
              <a:buNone/>
            </a:pPr>
            <a:r>
              <a:rPr lang="en-GB" sz="1600" dirty="0">
                <a:latin typeface="Arial" panose="020B0604020202020204" pitchFamily="34" charset="0"/>
                <a:cs typeface="Arial" panose="020B0604020202020204" pitchFamily="34" charset="0"/>
              </a:rPr>
              <a:t>Jenny, now 16, has spent five years caring for her mother following her father’s death. She manages cooking, cleaning, shopping, and administrative tasks due to her mother’s mobility difficulties, memory problems, forgetfulness, and low mood.</a:t>
            </a:r>
          </a:p>
          <a:p>
            <a:pPr marL="0" indent="0">
              <a:lnSpc>
                <a:spcPct val="100000"/>
              </a:lnSpc>
              <a:spcBef>
                <a:spcPts val="0"/>
              </a:spcBef>
              <a:buNone/>
            </a:pPr>
            <a:endParaRPr lang="en-GB" sz="2000" b="1"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b="1" dirty="0">
                <a:latin typeface="Arial" panose="020B0604020202020204" pitchFamily="34" charset="0"/>
                <a:cs typeface="Arial" panose="020B0604020202020204" pitchFamily="34" charset="0"/>
              </a:rPr>
              <a:t>Community Support Plan for Jenny </a:t>
            </a:r>
          </a:p>
          <a:p>
            <a:pPr marL="0" indent="0">
              <a:lnSpc>
                <a:spcPct val="100000"/>
              </a:lnSpc>
              <a:spcBef>
                <a:spcPts val="0"/>
              </a:spcBef>
              <a:buNone/>
            </a:pPr>
            <a:r>
              <a:rPr lang="en-GB" sz="1600" dirty="0">
                <a:latin typeface="Arial" panose="020B0604020202020204" pitchFamily="34" charset="0"/>
                <a:cs typeface="Arial" panose="020B0604020202020204" pitchFamily="34" charset="0"/>
              </a:rPr>
              <a:t>    (Piaget’s Cognitive Development Theory)</a:t>
            </a:r>
          </a:p>
          <a:p>
            <a:pPr marL="0" indent="0">
              <a:buNone/>
            </a:pPr>
            <a:r>
              <a:rPr lang="en-GB" sz="1800" b="1" dirty="0">
                <a:latin typeface="Arial" panose="020B0604020202020204" pitchFamily="34" charset="0"/>
                <a:cs typeface="Arial" panose="020B0604020202020204" pitchFamily="34" charset="0"/>
              </a:rPr>
              <a:t>Understanding Jenny’s Developmental Stage</a:t>
            </a:r>
          </a:p>
          <a:p>
            <a:pPr marL="0" indent="0">
              <a:buNone/>
            </a:pPr>
            <a:r>
              <a:rPr lang="en-GB" sz="1600" dirty="0">
                <a:latin typeface="Arial" panose="020B0604020202020204" pitchFamily="34" charset="0"/>
                <a:cs typeface="Arial" panose="020B0604020202020204" pitchFamily="34" charset="0"/>
              </a:rPr>
              <a:t>Jenny is now in the Formal Operational Stage (11-12yrs old), enabling abstract and hypothetical thinking, identity exploration, perspective‑taking, and more advanced moral reasoning (McLeod, 2018).</a:t>
            </a:r>
          </a:p>
          <a:p>
            <a:pPr marL="0" indent="0">
              <a:buNone/>
            </a:pPr>
            <a:r>
              <a:rPr lang="en-GB" sz="1900" b="1" dirty="0">
                <a:latin typeface="Arial" panose="020B0604020202020204" pitchFamily="34" charset="0"/>
                <a:cs typeface="Arial" panose="020B0604020202020204" pitchFamily="34" charset="0"/>
              </a:rPr>
              <a:t>Impact of Becoming a Young Carer</a:t>
            </a:r>
            <a:endParaRPr lang="en-GB" sz="190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dirty="0">
                <a:latin typeface="Arial" panose="020B0604020202020204" pitchFamily="34" charset="0"/>
                <a:cs typeface="Arial" panose="020B0604020202020204" pitchFamily="34" charset="0"/>
              </a:rPr>
              <a:t>• Her caring role may have pushed her to use advanced reasoning skills earlier.</a:t>
            </a:r>
          </a:p>
          <a:p>
            <a:pPr marL="0" indent="0">
              <a:lnSpc>
                <a:spcPct val="100000"/>
              </a:lnSpc>
              <a:spcBef>
                <a:spcPts val="0"/>
              </a:spcBef>
              <a:buNone/>
            </a:pPr>
            <a:r>
              <a:rPr lang="en-GB" sz="1600" dirty="0">
                <a:latin typeface="Arial" panose="020B0604020202020204" pitchFamily="34" charset="0"/>
                <a:cs typeface="Arial" panose="020B0604020202020204" pitchFamily="34" charset="0"/>
              </a:rPr>
              <a:t>• Less time with peers, limit chances to practise higher‑level thinking socially.</a:t>
            </a:r>
          </a:p>
          <a:p>
            <a:pPr marL="0" indent="0">
              <a:lnSpc>
                <a:spcPct val="100000"/>
              </a:lnSpc>
              <a:spcBef>
                <a:spcPts val="0"/>
              </a:spcBef>
              <a:buNone/>
            </a:pPr>
            <a:r>
              <a:rPr lang="en-GB" sz="1600" dirty="0">
                <a:latin typeface="Arial" panose="020B0604020202020204" pitchFamily="34" charset="0"/>
                <a:cs typeface="Arial" panose="020B0604020202020204" pitchFamily="34" charset="0"/>
              </a:rPr>
              <a:t>• Stress may make it harder for her to use abstract reasoning consistently.</a:t>
            </a:r>
          </a:p>
          <a:p>
            <a:pPr marL="0" indent="0">
              <a:buNone/>
            </a:pPr>
            <a:r>
              <a:rPr lang="en-GB" sz="1900" b="1" dirty="0">
                <a:latin typeface="Arial" panose="020B0604020202020204" pitchFamily="34" charset="0"/>
                <a:cs typeface="Arial" panose="020B0604020202020204" pitchFamily="34" charset="0"/>
              </a:rPr>
              <a:t>Applying Piaget to Community Support</a:t>
            </a:r>
            <a:endParaRPr lang="en-GB" sz="1900" dirty="0">
              <a:latin typeface="Arial" panose="020B0604020202020204" pitchFamily="34" charset="0"/>
              <a:cs typeface="Arial" panose="020B0604020202020204" pitchFamily="34" charset="0"/>
            </a:endParaRPr>
          </a:p>
          <a:p>
            <a:pPr marL="0" indent="0">
              <a:spcBef>
                <a:spcPts val="0"/>
              </a:spcBef>
              <a:buNone/>
            </a:pPr>
            <a:r>
              <a:rPr lang="en-GB" sz="1600" dirty="0">
                <a:latin typeface="Arial" panose="020B0604020202020204" pitchFamily="34" charset="0"/>
                <a:cs typeface="Arial" panose="020B0604020202020204" pitchFamily="34" charset="0"/>
              </a:rPr>
              <a:t>• Offer activities that build abstract thinking, reflection, and problem‑solving.</a:t>
            </a:r>
          </a:p>
          <a:p>
            <a:pPr marL="0" indent="0">
              <a:spcBef>
                <a:spcPts val="0"/>
              </a:spcBef>
              <a:buNone/>
            </a:pPr>
            <a:r>
              <a:rPr lang="en-GB" sz="1600" dirty="0">
                <a:latin typeface="Arial" panose="020B0604020202020204" pitchFamily="34" charset="0"/>
                <a:cs typeface="Arial" panose="020B0604020202020204" pitchFamily="34" charset="0"/>
              </a:rPr>
              <a:t>• Support her identity through goals and interests beyond caring.</a:t>
            </a:r>
          </a:p>
          <a:p>
            <a:pPr marL="0" indent="0">
              <a:spcBef>
                <a:spcPts val="0"/>
              </a:spcBef>
              <a:buNone/>
            </a:pPr>
            <a:r>
              <a:rPr lang="en-GB" sz="1600" dirty="0">
                <a:latin typeface="Arial" panose="020B0604020202020204" pitchFamily="34" charset="0"/>
                <a:cs typeface="Arial" panose="020B0604020202020204" pitchFamily="34" charset="0"/>
              </a:rPr>
              <a:t>• Increase peer contact, such as young carer groups, to build perspective‑taking.</a:t>
            </a:r>
          </a:p>
          <a:p>
            <a:pPr marL="0" indent="0">
              <a:spcBef>
                <a:spcPts val="0"/>
              </a:spcBef>
              <a:buNone/>
            </a:pPr>
            <a:r>
              <a:rPr lang="en-GB" sz="1600" dirty="0">
                <a:latin typeface="Arial" panose="020B0604020202020204" pitchFamily="34" charset="0"/>
                <a:cs typeface="Arial" panose="020B0604020202020204" pitchFamily="34" charset="0"/>
              </a:rPr>
              <a:t>• Lighten her caring load so she has space to grow cognitively and emotionally.</a:t>
            </a:r>
          </a:p>
          <a:p>
            <a:pPr marL="0" indent="0">
              <a:buNone/>
            </a:pPr>
            <a:endParaRPr lang="en-GB" sz="1100" dirty="0"/>
          </a:p>
        </p:txBody>
      </p:sp>
    </p:spTree>
    <p:extLst>
      <p:ext uri="{BB962C8B-B14F-4D97-AF65-F5344CB8AC3E}">
        <p14:creationId xmlns:p14="http://schemas.microsoft.com/office/powerpoint/2010/main" val="239011735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6" name="Rectangle 206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2C8D09-B394-DCD2-A5F0-2949483D04E8}"/>
              </a:ext>
            </a:extLst>
          </p:cNvPr>
          <p:cNvSpPr>
            <a:spLocks noGrp="1"/>
          </p:cNvSpPr>
          <p:nvPr>
            <p:ph type="title"/>
          </p:nvPr>
        </p:nvSpPr>
        <p:spPr>
          <a:xfrm>
            <a:off x="273465" y="46008"/>
            <a:ext cx="7565071" cy="856890"/>
          </a:xfrm>
        </p:spPr>
        <p:txBody>
          <a:bodyPr anchor="b">
            <a:noAutofit/>
          </a:bodyPr>
          <a:lstStyle/>
          <a:p>
            <a:r>
              <a:rPr lang="en-GB" sz="2800" b="1" dirty="0"/>
              <a:t>What is Piaget’s Cognitive Development Theory</a:t>
            </a:r>
          </a:p>
        </p:txBody>
      </p:sp>
      <p:sp>
        <p:nvSpPr>
          <p:cNvPr id="2068"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B0E836-DCA8-C3C9-6D58-482EA0542809}"/>
              </a:ext>
            </a:extLst>
          </p:cNvPr>
          <p:cNvSpPr>
            <a:spLocks noGrp="1"/>
          </p:cNvSpPr>
          <p:nvPr>
            <p:ph idx="1"/>
          </p:nvPr>
        </p:nvSpPr>
        <p:spPr>
          <a:xfrm>
            <a:off x="273465" y="1075427"/>
            <a:ext cx="7760603" cy="5547564"/>
          </a:xfrm>
        </p:spPr>
        <p:txBody>
          <a:bodyPr anchor="t">
            <a:normAutofit/>
          </a:bodyPr>
          <a:lstStyle/>
          <a:p>
            <a:pPr marL="0" indent="0">
              <a:buNone/>
            </a:pPr>
            <a:r>
              <a:rPr lang="en-GB" sz="1800" dirty="0">
                <a:latin typeface="Arial" panose="020B0604020202020204" pitchFamily="34" charset="0"/>
                <a:cs typeface="Arial" panose="020B0604020202020204" pitchFamily="34" charset="0"/>
              </a:rPr>
              <a:t>Piaget proposed that children progress through four stages of thinking, actively constructing knowledge through environmental interaction and gradually developing increasingly complex, logical, and abstract understanding of the world (McLeod, 2018).</a:t>
            </a:r>
          </a:p>
          <a:p>
            <a:pPr marL="0" indent="0">
              <a:buNone/>
            </a:pPr>
            <a:endParaRPr lang="en-GB" b="1" dirty="0"/>
          </a:p>
          <a:p>
            <a:pPr marL="0" indent="0">
              <a:buNone/>
            </a:pPr>
            <a:r>
              <a:rPr lang="en-GB" sz="2400" b="1" dirty="0"/>
              <a:t>Piaget’s 4 Stages of Cognitive Development</a:t>
            </a:r>
            <a:endParaRPr lang="en-GB" sz="2400" b="1"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1. </a:t>
            </a:r>
            <a:r>
              <a:rPr lang="en-GB" sz="1800" b="1" i="1" dirty="0">
                <a:latin typeface="Arial" panose="020B0604020202020204" pitchFamily="34" charset="0"/>
                <a:cs typeface="Arial" panose="020B0604020202020204" pitchFamily="34" charset="0"/>
              </a:rPr>
              <a:t>Sensorimotor stage (0–2 years) </a:t>
            </a:r>
            <a:r>
              <a:rPr lang="en-GB" sz="1800" i="1" dirty="0">
                <a:latin typeface="Arial" panose="020B0604020202020204" pitchFamily="34" charset="0"/>
                <a:cs typeface="Arial" panose="020B0604020202020204" pitchFamily="34" charset="0"/>
              </a:rPr>
              <a:t>-</a:t>
            </a:r>
            <a:r>
              <a:rPr lang="en-GB" sz="1800" b="1" i="1"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Infants learn by using their senses and physical actions.</a:t>
            </a:r>
          </a:p>
          <a:p>
            <a:pPr marL="0" indent="0">
              <a:buNone/>
            </a:pPr>
            <a:r>
              <a:rPr lang="en-GB" sz="1800" b="1" dirty="0">
                <a:latin typeface="Arial" panose="020B0604020202020204" pitchFamily="34" charset="0"/>
                <a:cs typeface="Arial" panose="020B0604020202020204" pitchFamily="34" charset="0"/>
              </a:rPr>
              <a:t>2</a:t>
            </a:r>
            <a:r>
              <a:rPr lang="en-GB" sz="1800" b="1" i="1" dirty="0">
                <a:latin typeface="Arial" panose="020B0604020202020204" pitchFamily="34" charset="0"/>
                <a:cs typeface="Arial" panose="020B0604020202020204" pitchFamily="34" charset="0"/>
              </a:rPr>
              <a:t>. Preoperational stage (2–7 years) </a:t>
            </a:r>
            <a:r>
              <a:rPr lang="en-GB" sz="1800" i="1" dirty="0">
                <a:latin typeface="Arial" panose="020B0604020202020204" pitchFamily="34" charset="0"/>
                <a:cs typeface="Arial" panose="020B0604020202020204" pitchFamily="34" charset="0"/>
              </a:rPr>
              <a:t>-</a:t>
            </a:r>
            <a:r>
              <a:rPr lang="en-GB" sz="1800" b="1" i="1"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Children begin to use language and imagination but still think in very literal, concrete ways.</a:t>
            </a:r>
          </a:p>
          <a:p>
            <a:pPr marL="0" indent="0">
              <a:buNone/>
            </a:pPr>
            <a:r>
              <a:rPr lang="en-GB" sz="1800" b="1" dirty="0">
                <a:latin typeface="Arial" panose="020B0604020202020204" pitchFamily="34" charset="0"/>
                <a:cs typeface="Arial" panose="020B0604020202020204" pitchFamily="34" charset="0"/>
              </a:rPr>
              <a:t>3.</a:t>
            </a:r>
            <a:r>
              <a:rPr lang="en-GB" sz="1800" dirty="0">
                <a:latin typeface="Arial" panose="020B0604020202020204" pitchFamily="34" charset="0"/>
                <a:cs typeface="Arial" panose="020B0604020202020204" pitchFamily="34" charset="0"/>
              </a:rPr>
              <a:t> </a:t>
            </a:r>
            <a:r>
              <a:rPr lang="en-GB" sz="1800" b="1" i="1" dirty="0">
                <a:latin typeface="Arial" panose="020B0604020202020204" pitchFamily="34" charset="0"/>
                <a:cs typeface="Arial" panose="020B0604020202020204" pitchFamily="34" charset="0"/>
              </a:rPr>
              <a:t>Concrete operational stage (7–11 years) </a:t>
            </a:r>
            <a:r>
              <a:rPr lang="en-GB" sz="1800" i="1" dirty="0">
                <a:latin typeface="Arial" panose="020B0604020202020204" pitchFamily="34" charset="0"/>
                <a:cs typeface="Arial" panose="020B0604020202020204" pitchFamily="34" charset="0"/>
              </a:rPr>
              <a:t>-</a:t>
            </a:r>
            <a:r>
              <a:rPr lang="en-GB" sz="1800" b="1" i="1"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Children develop logical thinking, though mainly about real, hands‑on situations.</a:t>
            </a:r>
          </a:p>
          <a:p>
            <a:pPr marL="0" indent="0">
              <a:buNone/>
            </a:pPr>
            <a:r>
              <a:rPr lang="en-GB" sz="1800" b="1" dirty="0">
                <a:latin typeface="Arial" panose="020B0604020202020204" pitchFamily="34" charset="0"/>
                <a:cs typeface="Arial" panose="020B0604020202020204" pitchFamily="34" charset="0"/>
              </a:rPr>
              <a:t>4.</a:t>
            </a:r>
            <a:r>
              <a:rPr lang="en-GB" sz="1800" dirty="0">
                <a:latin typeface="Arial" panose="020B0604020202020204" pitchFamily="34" charset="0"/>
                <a:cs typeface="Arial" panose="020B0604020202020204" pitchFamily="34" charset="0"/>
              </a:rPr>
              <a:t> </a:t>
            </a:r>
            <a:r>
              <a:rPr lang="en-GB" sz="1800" b="1" i="1" dirty="0">
                <a:latin typeface="Arial" panose="020B0604020202020204" pitchFamily="34" charset="0"/>
                <a:cs typeface="Arial" panose="020B0604020202020204" pitchFamily="34" charset="0"/>
              </a:rPr>
              <a:t>Formal operational stage (11+ years) </a:t>
            </a:r>
            <a:r>
              <a:rPr lang="en-GB" sz="1800" i="1" dirty="0">
                <a:latin typeface="Arial" panose="020B0604020202020204" pitchFamily="34" charset="0"/>
                <a:cs typeface="Arial" panose="020B0604020202020204" pitchFamily="34" charset="0"/>
              </a:rPr>
              <a:t>-</a:t>
            </a:r>
            <a:r>
              <a:rPr lang="en-GB" sz="1800" dirty="0">
                <a:latin typeface="Arial" panose="020B0604020202020204" pitchFamily="34" charset="0"/>
                <a:cs typeface="Arial" panose="020B0604020202020204" pitchFamily="34" charset="0"/>
              </a:rPr>
              <a:t> Adolescents can think abstractly and solve complex problems</a:t>
            </a:r>
          </a:p>
          <a:p>
            <a:pPr marL="0" indent="0">
              <a:buNone/>
            </a:pPr>
            <a:r>
              <a:rPr lang="en-GB" sz="1600" dirty="0">
                <a:latin typeface="Arial" panose="020B0604020202020204" pitchFamily="34" charset="0"/>
                <a:cs typeface="Arial" panose="020B0604020202020204" pitchFamily="34" charset="0"/>
              </a:rPr>
              <a:t> (McLeod, 2018)</a:t>
            </a:r>
            <a:endParaRPr lang="en-GB" sz="1700" dirty="0">
              <a:latin typeface="Arial" panose="020B0604020202020204" pitchFamily="34" charset="0"/>
              <a:cs typeface="Arial" panose="020B0604020202020204" pitchFamily="34" charset="0"/>
            </a:endParaRPr>
          </a:p>
          <a:p>
            <a:pPr marL="0" indent="0">
              <a:buNone/>
            </a:pPr>
            <a:endParaRPr lang="en-GB" sz="1200" dirty="0"/>
          </a:p>
        </p:txBody>
      </p:sp>
      <p:pic>
        <p:nvPicPr>
          <p:cNvPr id="2050" name="Picture 2">
            <a:extLst>
              <a:ext uri="{FF2B5EF4-FFF2-40B4-BE49-F238E27FC236}">
                <a16:creationId xmlns:a16="http://schemas.microsoft.com/office/drawing/2014/main" id="{B720BF07-E82B-DF3F-931B-91561380E1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04505" y="1132936"/>
            <a:ext cx="3794821" cy="4606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02844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0" name="Rectangle 105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B6EEF602-5977-BF14-1290-356C437DF8F2}"/>
              </a:ext>
            </a:extLst>
          </p:cNvPr>
          <p:cNvSpPr txBox="1">
            <a:spLocks noGrp="1"/>
          </p:cNvSpPr>
          <p:nvPr>
            <p:ph type="title"/>
          </p:nvPr>
        </p:nvSpPr>
        <p:spPr>
          <a:xfrm>
            <a:off x="6268527" y="811985"/>
            <a:ext cx="4951563" cy="1139803"/>
          </a:xfrm>
          <a:prstGeom prst="rect">
            <a:avLst/>
          </a:prstGeom>
        </p:spPr>
        <p:txBody>
          <a:bodyPr anchor="b">
            <a:normAutofit/>
          </a:bodyPr>
          <a:lstStyle/>
          <a:p>
            <a:pPr>
              <a:spcAft>
                <a:spcPts val="800"/>
              </a:spcAft>
              <a:buNone/>
            </a:pPr>
            <a:r>
              <a:rPr lang="en-GB" sz="3200" b="1" kern="100" dirty="0">
                <a:effectLst/>
                <a:latin typeface="Aptos" panose="020B0004020202020204" pitchFamily="34" charset="0"/>
                <a:ea typeface="Aptos" panose="020B0004020202020204" pitchFamily="34" charset="0"/>
                <a:cs typeface="Times New Roman" panose="02020603050405020304" pitchFamily="18" charset="0"/>
              </a:rPr>
              <a:t>Bringing the Theory and Practice Together</a:t>
            </a:r>
            <a:endParaRPr lang="en-GB" sz="3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026" name="Picture 2">
            <a:extLst>
              <a:ext uri="{FF2B5EF4-FFF2-40B4-BE49-F238E27FC236}">
                <a16:creationId xmlns:a16="http://schemas.microsoft.com/office/drawing/2014/main" id="{FBBFAAA0-6CC4-3C90-0FA8-0358E5ACAD7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2236" y="1381887"/>
            <a:ext cx="5327242" cy="4094226"/>
          </a:xfrm>
          <a:prstGeom prst="rect">
            <a:avLst/>
          </a:prstGeom>
          <a:noFill/>
          <a:extLst>
            <a:ext uri="{909E8E84-426E-40DD-AFC4-6F175D3DCCD1}">
              <a14:hiddenFill xmlns:a14="http://schemas.microsoft.com/office/drawing/2010/main">
                <a:solidFill>
                  <a:srgbClr val="FFFFFF"/>
                </a:solidFill>
              </a14:hiddenFill>
            </a:ext>
          </a:extLst>
        </p:spPr>
      </p:pic>
      <p:sp>
        <p:nvSpPr>
          <p:cNvPr id="1061"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2" name="Content Placeholder 2">
            <a:extLst>
              <a:ext uri="{FF2B5EF4-FFF2-40B4-BE49-F238E27FC236}">
                <a16:creationId xmlns:a16="http://schemas.microsoft.com/office/drawing/2014/main" id="{4C64DA6F-6962-1569-EDF7-B6D4C58F7805}"/>
              </a:ext>
            </a:extLst>
          </p:cNvPr>
          <p:cNvSpPr>
            <a:spLocks noGrp="1"/>
          </p:cNvSpPr>
          <p:nvPr>
            <p:ph idx="1"/>
          </p:nvPr>
        </p:nvSpPr>
        <p:spPr>
          <a:xfrm>
            <a:off x="5704936" y="2463216"/>
            <a:ext cx="6420803" cy="4094226"/>
          </a:xfrm>
        </p:spPr>
        <p:txBody>
          <a:bodyPr anchor="t">
            <a:noAutofit/>
          </a:bodyPr>
          <a:lstStyle/>
          <a:p>
            <a:pPr marL="0" indent="0">
              <a:buNone/>
            </a:pPr>
            <a:r>
              <a:rPr lang="en-GB" sz="1800" dirty="0">
                <a:latin typeface="Arial" panose="020B0604020202020204" pitchFamily="34" charset="0"/>
                <a:cs typeface="Arial" panose="020B0604020202020204" pitchFamily="34" charset="0"/>
              </a:rPr>
              <a:t>Piaget’s theory implies Jenny’s caring duties may have accelerated her cognitive development, fostering prematurely adult reasoning. Rogers similarly argues that environmental pressures can shape or restrict a child’s developmental pathway (Rogers, 2011).</a:t>
            </a:r>
          </a:p>
          <a:p>
            <a:pPr marL="0" indent="0">
              <a:buNone/>
            </a:pPr>
            <a:r>
              <a:rPr lang="en-GB" sz="1800" b="1" dirty="0"/>
              <a:t>A support plan should therefore prioritise:</a:t>
            </a:r>
          </a:p>
          <a:p>
            <a:pPr marL="0" indent="0">
              <a:buNone/>
            </a:pPr>
            <a:r>
              <a:rPr lang="en-GB" sz="1800" dirty="0"/>
              <a:t>• Reducing her caring load</a:t>
            </a:r>
          </a:p>
          <a:p>
            <a:pPr marL="0" indent="0">
              <a:buNone/>
            </a:pPr>
            <a:r>
              <a:rPr lang="en-GB" sz="1800" dirty="0"/>
              <a:t>• Re‑establishing opportunities for learning, socialising, and exploration</a:t>
            </a:r>
          </a:p>
          <a:p>
            <a:pPr marL="0" indent="0">
              <a:buNone/>
            </a:pPr>
            <a:r>
              <a:rPr lang="en-GB" sz="1800" dirty="0"/>
              <a:t>• Supporting her emotional and mental wellbeing</a:t>
            </a:r>
          </a:p>
          <a:p>
            <a:pPr marL="0" indent="0">
              <a:buNone/>
            </a:pPr>
            <a:r>
              <a:rPr lang="en-GB" sz="1800" dirty="0"/>
              <a:t>• Helping her rebuild an identity beyond her caring role (Rogers, 2011).</a:t>
            </a:r>
          </a:p>
        </p:txBody>
      </p:sp>
    </p:spTree>
    <p:extLst>
      <p:ext uri="{BB962C8B-B14F-4D97-AF65-F5344CB8AC3E}">
        <p14:creationId xmlns:p14="http://schemas.microsoft.com/office/powerpoint/2010/main" val="132758171"/>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E587FD-F57F-7B2A-7BDA-C9F3DF3ACC50}"/>
              </a:ext>
            </a:extLst>
          </p:cNvPr>
          <p:cNvSpPr>
            <a:spLocks noGrp="1"/>
          </p:cNvSpPr>
          <p:nvPr>
            <p:ph type="title"/>
          </p:nvPr>
        </p:nvSpPr>
        <p:spPr>
          <a:xfrm>
            <a:off x="897146" y="0"/>
            <a:ext cx="10456653" cy="913184"/>
          </a:xfrm>
        </p:spPr>
        <p:txBody>
          <a:bodyPr>
            <a:normAutofit fontScale="90000"/>
          </a:bodyPr>
          <a:lstStyle/>
          <a:p>
            <a:br>
              <a:rPr lang="en-GB" sz="4200" dirty="0"/>
            </a:br>
            <a:r>
              <a:rPr lang="en-GB" sz="4200" dirty="0"/>
              <a:t> </a:t>
            </a:r>
            <a:r>
              <a:rPr lang="en-GB" sz="4200" b="1" dirty="0"/>
              <a:t>Strategies and Intervention for Jenny</a:t>
            </a:r>
            <a:br>
              <a:rPr lang="en-GB" sz="4200" b="1" dirty="0"/>
            </a:br>
            <a:endParaRPr lang="en-GB" sz="4200" b="1"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3CD0B69-7A32-1451-ABF6-F65E7D307E0B}"/>
              </a:ext>
            </a:extLst>
          </p:cNvPr>
          <p:cNvSpPr>
            <a:spLocks noGrp="1"/>
          </p:cNvSpPr>
          <p:nvPr>
            <p:ph idx="1"/>
          </p:nvPr>
        </p:nvSpPr>
        <p:spPr>
          <a:xfrm>
            <a:off x="598098" y="966158"/>
            <a:ext cx="11461630" cy="5735351"/>
          </a:xfrm>
        </p:spPr>
        <p:txBody>
          <a:bodyPr>
            <a:normAutofit/>
          </a:bodyPr>
          <a:lstStyle/>
          <a:p>
            <a:pPr marL="0" indent="0">
              <a:buNone/>
            </a:pPr>
            <a:r>
              <a:rPr lang="en-GB" sz="1900" b="1" dirty="0"/>
              <a:t>1. Reduce Caring Burden</a:t>
            </a:r>
          </a:p>
          <a:p>
            <a:pPr marL="0" indent="0">
              <a:buNone/>
            </a:pPr>
            <a:r>
              <a:rPr lang="en-GB" sz="1800" b="1" dirty="0"/>
              <a:t>Interventions:</a:t>
            </a:r>
          </a:p>
          <a:p>
            <a:r>
              <a:rPr lang="en-GB" sz="1800" dirty="0"/>
              <a:t>Arrange Carer’s Assessment and Adult Social Care support.</a:t>
            </a:r>
          </a:p>
          <a:p>
            <a:r>
              <a:rPr lang="en-GB" sz="1800" dirty="0"/>
              <a:t>Provide support with paperwork by using advocacy or community services.</a:t>
            </a:r>
          </a:p>
          <a:p>
            <a:r>
              <a:rPr lang="en-GB" sz="1800" dirty="0"/>
              <a:t>Make sure Jenny is not the person mainly responsible for organising her mother’s care. </a:t>
            </a:r>
          </a:p>
          <a:p>
            <a:pPr marL="0" indent="0">
              <a:buNone/>
            </a:pPr>
            <a:r>
              <a:rPr lang="en-GB" sz="1800" b="1" dirty="0"/>
              <a:t>2. Support Social &amp; Cognitive Development</a:t>
            </a:r>
          </a:p>
          <a:p>
            <a:pPr marL="0" indent="0">
              <a:buNone/>
            </a:pPr>
            <a:r>
              <a:rPr lang="en-GB" sz="1800" b="1" dirty="0"/>
              <a:t>Interventions:</a:t>
            </a:r>
          </a:p>
          <a:p>
            <a:r>
              <a:rPr lang="en-GB" sz="1800" dirty="0"/>
              <a:t>Encourage Jenny to get involved again in school clubs and activities.</a:t>
            </a:r>
          </a:p>
          <a:p>
            <a:r>
              <a:rPr lang="en-GB" sz="1800" dirty="0"/>
              <a:t>Connect her with young carers’ groups so she can receive support from peers with similar experiences.</a:t>
            </a:r>
          </a:p>
          <a:p>
            <a:r>
              <a:rPr lang="en-GB" sz="1800" dirty="0"/>
              <a:t>Promote activities that build creativity and problem‑solving skills.</a:t>
            </a:r>
          </a:p>
          <a:p>
            <a:pPr marL="0" indent="0">
              <a:buNone/>
            </a:pPr>
            <a:r>
              <a:rPr lang="en-GB" sz="1800" b="1" dirty="0"/>
              <a:t>3. Strengthen Emotional Wellbeing</a:t>
            </a:r>
          </a:p>
          <a:p>
            <a:pPr marL="0" indent="0">
              <a:buNone/>
            </a:pPr>
            <a:r>
              <a:rPr lang="en-GB" sz="1800" b="1" dirty="0"/>
              <a:t>Interventions:</a:t>
            </a:r>
          </a:p>
          <a:p>
            <a:r>
              <a:rPr lang="en-GB" sz="1800" dirty="0"/>
              <a:t>Offer counselling or emotional support specifically for young carers.</a:t>
            </a:r>
          </a:p>
          <a:p>
            <a:r>
              <a:rPr lang="en-GB" sz="1800" dirty="0"/>
              <a:t>Teach Jenny basic techniques to help manage stress.</a:t>
            </a:r>
          </a:p>
          <a:p>
            <a:r>
              <a:rPr lang="en-GB" sz="1800" dirty="0"/>
              <a:t>Provide Jenny with a trusted adult mentor within the school.                                                     (Andrews, 2023)  </a:t>
            </a:r>
          </a:p>
          <a:p>
            <a:endParaRPr lang="en-GB" sz="1800" dirty="0"/>
          </a:p>
          <a:p>
            <a:endParaRPr lang="en-GB" sz="1800" dirty="0"/>
          </a:p>
          <a:p>
            <a:pPr marL="0" indent="0">
              <a:buNone/>
            </a:pPr>
            <a:endParaRPr lang="en-GB" sz="1000" b="1" dirty="0"/>
          </a:p>
        </p:txBody>
      </p:sp>
    </p:spTree>
    <p:extLst>
      <p:ext uri="{BB962C8B-B14F-4D97-AF65-F5344CB8AC3E}">
        <p14:creationId xmlns:p14="http://schemas.microsoft.com/office/powerpoint/2010/main" val="297647271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E376F0-74D8-A893-8A72-851ABC8E580B}"/>
              </a:ext>
            </a:extLst>
          </p:cNvPr>
          <p:cNvSpPr>
            <a:spLocks noGrp="1"/>
          </p:cNvSpPr>
          <p:nvPr>
            <p:ph idx="1"/>
          </p:nvPr>
        </p:nvSpPr>
        <p:spPr>
          <a:xfrm>
            <a:off x="498348" y="1891484"/>
            <a:ext cx="10853928" cy="4948228"/>
          </a:xfrm>
        </p:spPr>
        <p:txBody>
          <a:bodyPr>
            <a:normAutofit/>
          </a:bodyPr>
          <a:lstStyle/>
          <a:p>
            <a:pPr marL="0" indent="0">
              <a:buNone/>
            </a:pPr>
            <a:r>
              <a:rPr lang="en-GB" sz="1800" b="1" dirty="0"/>
              <a:t>4. Promote Identity Development</a:t>
            </a:r>
          </a:p>
          <a:p>
            <a:pPr marL="0" indent="0">
              <a:buNone/>
            </a:pPr>
            <a:r>
              <a:rPr lang="en-GB" sz="1800" b="1" dirty="0"/>
              <a:t>Interventions:</a:t>
            </a:r>
          </a:p>
          <a:p>
            <a:r>
              <a:rPr lang="en-GB" sz="1800" dirty="0"/>
              <a:t>Use person‑centred planning to identify her interests and goals.</a:t>
            </a:r>
          </a:p>
          <a:p>
            <a:r>
              <a:rPr lang="en-GB" sz="1800" dirty="0"/>
              <a:t> Encourage her to take part in activities outside her caring role.</a:t>
            </a:r>
          </a:p>
          <a:p>
            <a:r>
              <a:rPr lang="en-GB" sz="1800" dirty="0"/>
              <a:t>Offer guidance on careers and future pathways.</a:t>
            </a:r>
          </a:p>
          <a:p>
            <a:pPr marL="0" indent="0">
              <a:buNone/>
            </a:pPr>
            <a:endParaRPr lang="en-GB" sz="1800" dirty="0"/>
          </a:p>
          <a:p>
            <a:pPr marL="0" indent="0">
              <a:buNone/>
            </a:pPr>
            <a:r>
              <a:rPr lang="en-GB" sz="1800" b="1" dirty="0"/>
              <a:t>5. Enhance Safety &amp; Stability</a:t>
            </a:r>
          </a:p>
          <a:p>
            <a:pPr marL="0" indent="0">
              <a:buNone/>
            </a:pPr>
            <a:r>
              <a:rPr lang="en-GB" sz="1800" b="1" dirty="0"/>
              <a:t>Interventions:</a:t>
            </a:r>
          </a:p>
          <a:p>
            <a:pPr marL="342900" indent="-342900">
              <a:buFont typeface="+mj-lt"/>
              <a:buAutoNum type="arabicPeriod"/>
            </a:pPr>
            <a:r>
              <a:rPr lang="en-GB" sz="1800" dirty="0"/>
              <a:t>Create a simple safety plan for Jenny and her mother, including key emergency contacts.</a:t>
            </a:r>
          </a:p>
          <a:p>
            <a:pPr marL="342900" indent="-342900">
              <a:buFont typeface="+mj-lt"/>
              <a:buAutoNum type="arabicPeriod"/>
            </a:pPr>
            <a:r>
              <a:rPr lang="en-GB" sz="1800" dirty="0"/>
              <a:t>Work with school and social care to keep track of any changes in Jenny’s caring role.</a:t>
            </a:r>
          </a:p>
          <a:p>
            <a:pPr marL="342900" indent="-342900">
              <a:buFont typeface="+mj-lt"/>
              <a:buAutoNum type="arabicPeriod"/>
            </a:pPr>
            <a:r>
              <a:rPr lang="en-GB" sz="1800" dirty="0"/>
              <a:t>Share details about local services, crisis contacts, and community support options.</a:t>
            </a:r>
          </a:p>
          <a:p>
            <a:pPr marL="342900" indent="-342900">
              <a:buFont typeface="+mj-lt"/>
              <a:buAutoNum type="arabicPeriod"/>
            </a:pPr>
            <a:r>
              <a:rPr lang="en-GB" sz="1800" dirty="0"/>
              <a:t>Check what changes or equipment at home could reduce physical strain on Jenny.</a:t>
            </a:r>
          </a:p>
        </p:txBody>
      </p:sp>
      <p:sp>
        <p:nvSpPr>
          <p:cNvPr id="4" name="TextBox 3">
            <a:extLst>
              <a:ext uri="{FF2B5EF4-FFF2-40B4-BE49-F238E27FC236}">
                <a16:creationId xmlns:a16="http://schemas.microsoft.com/office/drawing/2014/main" id="{19A5B3BA-4807-6B9E-3955-56F552C8D8FB}"/>
              </a:ext>
            </a:extLst>
          </p:cNvPr>
          <p:cNvSpPr txBox="1"/>
          <p:nvPr/>
        </p:nvSpPr>
        <p:spPr>
          <a:xfrm>
            <a:off x="498348" y="735309"/>
            <a:ext cx="2935675" cy="646331"/>
          </a:xfrm>
          <a:prstGeom prst="rect">
            <a:avLst/>
          </a:prstGeom>
          <a:noFill/>
        </p:spPr>
        <p:txBody>
          <a:bodyPr wrap="none" rtlCol="0">
            <a:spAutoFit/>
          </a:bodyPr>
          <a:lstStyle/>
          <a:p>
            <a:r>
              <a:rPr lang="en-GB" sz="3600" b="1" dirty="0"/>
              <a:t>Continuation</a:t>
            </a:r>
          </a:p>
        </p:txBody>
      </p:sp>
      <p:sp>
        <p:nvSpPr>
          <p:cNvPr id="2" name="TextBox 1">
            <a:extLst>
              <a:ext uri="{FF2B5EF4-FFF2-40B4-BE49-F238E27FC236}">
                <a16:creationId xmlns:a16="http://schemas.microsoft.com/office/drawing/2014/main" id="{F5DC5D7D-10E3-EAAB-9C43-4F57AC61AB2C}"/>
              </a:ext>
            </a:extLst>
          </p:cNvPr>
          <p:cNvSpPr txBox="1"/>
          <p:nvPr/>
        </p:nvSpPr>
        <p:spPr>
          <a:xfrm>
            <a:off x="9735167" y="6204712"/>
            <a:ext cx="1787797" cy="369332"/>
          </a:xfrm>
          <a:prstGeom prst="rect">
            <a:avLst/>
          </a:prstGeom>
          <a:noFill/>
        </p:spPr>
        <p:txBody>
          <a:bodyPr wrap="none" rtlCol="0">
            <a:spAutoFit/>
          </a:bodyPr>
          <a:lstStyle/>
          <a:p>
            <a:r>
              <a:rPr lang="en-GB"/>
              <a:t>(Andrews, 2023)</a:t>
            </a:r>
          </a:p>
        </p:txBody>
      </p:sp>
    </p:spTree>
    <p:extLst>
      <p:ext uri="{BB962C8B-B14F-4D97-AF65-F5344CB8AC3E}">
        <p14:creationId xmlns:p14="http://schemas.microsoft.com/office/powerpoint/2010/main" val="216504861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5E5E86-A926-0CD4-2CE0-7FFFD5DCAC6E}"/>
              </a:ext>
            </a:extLst>
          </p:cNvPr>
          <p:cNvSpPr>
            <a:spLocks noGrp="1"/>
          </p:cNvSpPr>
          <p:nvPr>
            <p:ph type="title"/>
          </p:nvPr>
        </p:nvSpPr>
        <p:spPr>
          <a:xfrm>
            <a:off x="838200" y="365125"/>
            <a:ext cx="10515600" cy="1325563"/>
          </a:xfrm>
        </p:spPr>
        <p:txBody>
          <a:bodyPr>
            <a:normAutofit/>
          </a:bodyPr>
          <a:lstStyle/>
          <a:p>
            <a:r>
              <a:rPr lang="en-GB" sz="4200" b="1" dirty="0"/>
              <a:t>Biological &amp; Environmental Influences on Jenny’s Development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DBB297-5867-DF45-EC1E-DD522A9F9EF8}"/>
              </a:ext>
            </a:extLst>
          </p:cNvPr>
          <p:cNvSpPr>
            <a:spLocks noGrp="1"/>
          </p:cNvSpPr>
          <p:nvPr>
            <p:ph idx="1"/>
          </p:nvPr>
        </p:nvSpPr>
        <p:spPr>
          <a:xfrm>
            <a:off x="774940" y="1927399"/>
            <a:ext cx="10515600" cy="4688916"/>
          </a:xfrm>
        </p:spPr>
        <p:txBody>
          <a:bodyPr>
            <a:normAutofit lnSpcReduction="10000"/>
          </a:bodyPr>
          <a:lstStyle/>
          <a:p>
            <a:pPr marL="0" indent="0">
              <a:buNone/>
            </a:pPr>
            <a:r>
              <a:rPr lang="en-GB" sz="2000" b="1" dirty="0"/>
              <a:t>Biological Factors </a:t>
            </a:r>
          </a:p>
          <a:p>
            <a:pPr marL="0" indent="0">
              <a:buNone/>
            </a:pPr>
            <a:r>
              <a:rPr lang="en-GB" sz="2000" dirty="0"/>
              <a:t>• Cognitive development may be slowed due to stress and tiredness.</a:t>
            </a:r>
          </a:p>
          <a:p>
            <a:pPr marL="0" indent="0">
              <a:buNone/>
            </a:pPr>
            <a:r>
              <a:rPr lang="en-GB" sz="2000" dirty="0"/>
              <a:t>• Less hands‑on exploration may delay progress to higher‑level thinking.</a:t>
            </a:r>
          </a:p>
          <a:p>
            <a:pPr marL="0" indent="0">
              <a:buNone/>
            </a:pPr>
            <a:r>
              <a:rPr lang="en-GB" sz="2000" dirty="0"/>
              <a:t>• Stress can weaken memory and attention, affecting problem‑solving</a:t>
            </a:r>
          </a:p>
          <a:p>
            <a:pPr marL="0" indent="0">
              <a:buNone/>
            </a:pPr>
            <a:endParaRPr lang="en-GB" sz="2000" dirty="0"/>
          </a:p>
          <a:p>
            <a:pPr marL="0" indent="0">
              <a:buNone/>
            </a:pPr>
            <a:r>
              <a:rPr lang="en-GB" sz="2000" b="1" dirty="0"/>
              <a:t>Environmental Factors </a:t>
            </a:r>
            <a:endParaRPr lang="en-GB" sz="2000" dirty="0"/>
          </a:p>
          <a:p>
            <a:pPr marL="0" indent="0">
              <a:buNone/>
            </a:pPr>
            <a:r>
              <a:rPr lang="en-GB" sz="2000" dirty="0"/>
              <a:t>• Heavy caring duties reduce time for peers, exploration, and learning.</a:t>
            </a:r>
          </a:p>
          <a:p>
            <a:pPr marL="0" indent="0">
              <a:buNone/>
            </a:pPr>
            <a:r>
              <a:rPr lang="en-GB" sz="2000" dirty="0"/>
              <a:t>• Less social contact limits chances for collaboration and perspective‑taking.</a:t>
            </a:r>
          </a:p>
          <a:p>
            <a:pPr marL="0" indent="0">
              <a:buNone/>
            </a:pPr>
            <a:r>
              <a:rPr lang="en-GB" sz="2000" dirty="0"/>
              <a:t>• Home stress can disrupt how she processes and adapts to new experiences.</a:t>
            </a:r>
          </a:p>
          <a:p>
            <a:pPr marL="0" indent="0">
              <a:buNone/>
            </a:pPr>
            <a:r>
              <a:rPr lang="en-GB" sz="2000" dirty="0"/>
              <a:t>• Fewer stimulating activities may slow hands‑on learning and cognitive growth</a:t>
            </a:r>
          </a:p>
          <a:p>
            <a:pPr marL="0" indent="0">
              <a:buNone/>
            </a:pPr>
            <a:endParaRPr lang="en-GB" sz="2000" dirty="0"/>
          </a:p>
          <a:p>
            <a:pPr marL="0" indent="0">
              <a:buNone/>
            </a:pPr>
            <a:r>
              <a:rPr lang="en-GB" sz="2000" dirty="0"/>
              <a:t>                                                                                                                                                   (Cherry, n.d.).</a:t>
            </a:r>
          </a:p>
          <a:p>
            <a:pPr marL="0" indent="0">
              <a:buNone/>
            </a:pPr>
            <a:endParaRPr lang="en-GB" sz="2000" dirty="0"/>
          </a:p>
        </p:txBody>
      </p:sp>
    </p:spTree>
    <p:extLst>
      <p:ext uri="{BB962C8B-B14F-4D97-AF65-F5344CB8AC3E}">
        <p14:creationId xmlns:p14="http://schemas.microsoft.com/office/powerpoint/2010/main" val="82024297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EB44071F-8ACF-3C73-7865-B5422FBCC4B0}"/>
              </a:ext>
            </a:extLst>
          </p:cNvPr>
          <p:cNvSpPr>
            <a:spLocks noGrp="1"/>
          </p:cNvSpPr>
          <p:nvPr>
            <p:ph type="title"/>
          </p:nvPr>
        </p:nvSpPr>
        <p:spPr>
          <a:xfrm>
            <a:off x="838200" y="401221"/>
            <a:ext cx="10515600" cy="1348065"/>
          </a:xfrm>
        </p:spPr>
        <p:txBody>
          <a:bodyPr>
            <a:normAutofit/>
          </a:bodyPr>
          <a:lstStyle/>
          <a:p>
            <a:r>
              <a:rPr lang="en-GB" sz="5400" b="1">
                <a:solidFill>
                  <a:srgbClr val="FFFFFF"/>
                </a:solidFill>
              </a:rPr>
              <a:t>Strengths</a:t>
            </a:r>
          </a:p>
        </p:txBody>
      </p:sp>
      <p:sp>
        <p:nvSpPr>
          <p:cNvPr id="3" name="Content Placeholder 2">
            <a:extLst>
              <a:ext uri="{FF2B5EF4-FFF2-40B4-BE49-F238E27FC236}">
                <a16:creationId xmlns:a16="http://schemas.microsoft.com/office/drawing/2014/main" id="{95CD27A6-AB37-8950-F99E-156B7E65E4ED}"/>
              </a:ext>
            </a:extLst>
          </p:cNvPr>
          <p:cNvSpPr>
            <a:spLocks noGrp="1"/>
          </p:cNvSpPr>
          <p:nvPr>
            <p:ph idx="1"/>
          </p:nvPr>
        </p:nvSpPr>
        <p:spPr>
          <a:xfrm>
            <a:off x="310552" y="2472905"/>
            <a:ext cx="11409872" cy="4074083"/>
          </a:xfrm>
        </p:spPr>
        <p:txBody>
          <a:bodyPr>
            <a:normAutofit/>
          </a:bodyPr>
          <a:lstStyle/>
          <a:p>
            <a:pPr marL="0" indent="0">
              <a:buNone/>
            </a:pPr>
            <a:r>
              <a:rPr lang="en-GB" sz="2400" b="1" dirty="0"/>
              <a:t>Advanced Reasoning Skills</a:t>
            </a:r>
          </a:p>
          <a:p>
            <a:pPr marL="0" indent="0">
              <a:buNone/>
            </a:pPr>
            <a:r>
              <a:rPr lang="en-GB" sz="1800" dirty="0">
                <a:latin typeface="Arial" panose="020B0604020202020204" pitchFamily="34" charset="0"/>
                <a:cs typeface="Arial" panose="020B0604020202020204" pitchFamily="34" charset="0"/>
              </a:rPr>
              <a:t>Jenny’s early caring responsibilities may have accelerated her formal operational development, strengthening abstract thinking, planning, and problem‑solving skills. </a:t>
            </a:r>
          </a:p>
          <a:p>
            <a:pPr marL="0" indent="0">
              <a:buNone/>
            </a:pPr>
            <a:r>
              <a:rPr lang="en-GB" sz="2400" b="1" dirty="0"/>
              <a:t>Increased Independence and Responsibility</a:t>
            </a:r>
          </a:p>
          <a:p>
            <a:pPr marL="0" indent="0">
              <a:buNone/>
            </a:pPr>
            <a:r>
              <a:rPr lang="en-GB" sz="1800" dirty="0">
                <a:latin typeface="Arial" panose="020B0604020202020204" pitchFamily="34" charset="0"/>
                <a:cs typeface="Arial" panose="020B0604020202020204" pitchFamily="34" charset="0"/>
              </a:rPr>
              <a:t>Supporting her mother has likely strengthened Jenny’s independence and practical problem‑solving, reflecting the advanced cognitive abilities typical of the formal operational stage.</a:t>
            </a:r>
          </a:p>
          <a:p>
            <a:pPr marL="0" indent="0">
              <a:buNone/>
            </a:pPr>
            <a:r>
              <a:rPr lang="en-GB" sz="2400" b="1" dirty="0"/>
              <a:t>Perspective‑taking and Empathy</a:t>
            </a:r>
          </a:p>
          <a:p>
            <a:pPr marL="0" indent="0">
              <a:buNone/>
            </a:pPr>
            <a:r>
              <a:rPr lang="en-GB" sz="1800" dirty="0"/>
              <a:t>Jenny’s caring role may have enhanced her ability to understand others’ perspectives, strengthening her empathy and emotional awareness.</a:t>
            </a:r>
          </a:p>
          <a:p>
            <a:pPr marL="0" indent="0">
              <a:buNone/>
            </a:pPr>
            <a:endParaRPr lang="en-GB" sz="2000" dirty="0"/>
          </a:p>
          <a:p>
            <a:pPr marL="0" indent="0">
              <a:buNone/>
            </a:pPr>
            <a:r>
              <a:rPr lang="en-GB" sz="2000" b="1" dirty="0"/>
              <a:t>                                                                                                                                                                </a:t>
            </a:r>
            <a:r>
              <a:rPr lang="en-GB" sz="2000" dirty="0"/>
              <a:t>(Andrews, 2023)</a:t>
            </a:r>
            <a:endParaRPr lang="en-GB" sz="1700" b="1" dirty="0"/>
          </a:p>
          <a:p>
            <a:pPr marL="0" indent="0">
              <a:buNone/>
            </a:pPr>
            <a:endParaRPr lang="en-GB" sz="1700" dirty="0"/>
          </a:p>
        </p:txBody>
      </p:sp>
    </p:spTree>
    <p:extLst>
      <p:ext uri="{BB962C8B-B14F-4D97-AF65-F5344CB8AC3E}">
        <p14:creationId xmlns:p14="http://schemas.microsoft.com/office/powerpoint/2010/main" val="2312609395"/>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C9866A7-FA81-D469-5042-2D39C57C24DA}"/>
              </a:ext>
            </a:extLst>
          </p:cNvPr>
          <p:cNvSpPr>
            <a:spLocks noGrp="1"/>
          </p:cNvSpPr>
          <p:nvPr>
            <p:ph type="title"/>
          </p:nvPr>
        </p:nvSpPr>
        <p:spPr>
          <a:xfrm>
            <a:off x="838200" y="401221"/>
            <a:ext cx="10515600" cy="1348065"/>
          </a:xfrm>
        </p:spPr>
        <p:txBody>
          <a:bodyPr>
            <a:normAutofit/>
          </a:bodyPr>
          <a:lstStyle/>
          <a:p>
            <a:r>
              <a:rPr lang="en-GB" sz="5400" b="1">
                <a:solidFill>
                  <a:srgbClr val="FFFFFF"/>
                </a:solidFill>
              </a:rPr>
              <a:t>Weaknesses</a:t>
            </a:r>
          </a:p>
        </p:txBody>
      </p:sp>
      <p:sp>
        <p:nvSpPr>
          <p:cNvPr id="3" name="Content Placeholder 2">
            <a:extLst>
              <a:ext uri="{FF2B5EF4-FFF2-40B4-BE49-F238E27FC236}">
                <a16:creationId xmlns:a16="http://schemas.microsoft.com/office/drawing/2014/main" id="{D14021D6-2FDD-8F91-1E1A-C7F0469B31D6}"/>
              </a:ext>
            </a:extLst>
          </p:cNvPr>
          <p:cNvSpPr>
            <a:spLocks noGrp="1"/>
          </p:cNvSpPr>
          <p:nvPr>
            <p:ph idx="1"/>
          </p:nvPr>
        </p:nvSpPr>
        <p:spPr>
          <a:xfrm>
            <a:off x="304799" y="2347414"/>
            <a:ext cx="11760679" cy="4306428"/>
          </a:xfrm>
        </p:spPr>
        <p:txBody>
          <a:bodyPr>
            <a:normAutofit/>
          </a:bodyPr>
          <a:lstStyle/>
          <a:p>
            <a:pPr marL="0" indent="0">
              <a:buNone/>
            </a:pPr>
            <a:r>
              <a:rPr lang="en-GB" sz="1800" b="1" dirty="0"/>
              <a:t>Compressed or Disrupted Adolescent Development</a:t>
            </a:r>
          </a:p>
          <a:p>
            <a:pPr marL="0" indent="0">
              <a:buNone/>
            </a:pPr>
            <a:r>
              <a:rPr lang="en-GB" sz="1800" dirty="0">
                <a:latin typeface="Arial" panose="020B0604020202020204" pitchFamily="34" charset="0"/>
                <a:cs typeface="Arial" panose="020B0604020202020204" pitchFamily="34" charset="0"/>
              </a:rPr>
              <a:t>Jenny’s heavy caring responsibilities may have restricted the abstract thinking and identity‑forming experiences typical of adolescence, potentially limiting her social, emotional, and cognitive development. </a:t>
            </a:r>
          </a:p>
          <a:p>
            <a:pPr marL="0" indent="0">
              <a:buNone/>
            </a:pPr>
            <a:r>
              <a:rPr lang="en-GB" sz="1800" b="1" dirty="0">
                <a:latin typeface="Arial" panose="020B0604020202020204" pitchFamily="34" charset="0"/>
                <a:cs typeface="Arial" panose="020B0604020202020204" pitchFamily="34" charset="0"/>
              </a:rPr>
              <a:t>Premature Shift into Adult Reasoning</a:t>
            </a:r>
          </a:p>
          <a:p>
            <a:pPr marL="0" indent="0">
              <a:buNone/>
            </a:pPr>
            <a:r>
              <a:rPr lang="en-GB" sz="1800" dirty="0"/>
              <a:t>Jenny’s early adult‑like responsibilities may have increased her stress and limited space for typical adolescent development.</a:t>
            </a:r>
          </a:p>
          <a:p>
            <a:pPr marL="0" indent="0">
              <a:buNone/>
            </a:pPr>
            <a:r>
              <a:rPr lang="en-GB" sz="1800" b="1" dirty="0"/>
              <a:t>Reduced Opportunities for Peer Interaction</a:t>
            </a:r>
          </a:p>
          <a:p>
            <a:pPr marL="0" indent="0">
              <a:buNone/>
            </a:pPr>
            <a:r>
              <a:rPr lang="en-GB" sz="1800" dirty="0">
                <a:latin typeface="Arial" panose="020B0604020202020204" pitchFamily="34" charset="0"/>
                <a:cs typeface="Arial" panose="020B0604020202020204" pitchFamily="34" charset="0"/>
              </a:rPr>
              <a:t>Jenny’s caring role may have limited peer interaction, reducing opportunities to share ideas, gain perspectives, and develop social reasoning.</a:t>
            </a:r>
          </a:p>
          <a:p>
            <a:pPr marL="0" indent="0">
              <a:buNone/>
            </a:pPr>
            <a:r>
              <a:rPr lang="en-GB" sz="1800" b="1" dirty="0"/>
              <a:t>Identity Foreclosure</a:t>
            </a:r>
          </a:p>
          <a:p>
            <a:pPr marL="0" indent="0">
              <a:lnSpc>
                <a:spcPct val="100000"/>
              </a:lnSpc>
              <a:spcBef>
                <a:spcPts val="0"/>
              </a:spcBef>
              <a:buNone/>
            </a:pPr>
            <a:r>
              <a:rPr lang="en-GB" sz="1800" dirty="0"/>
              <a:t>Jenny’s caring identity may dominate her self‑concept, limiting broader identity development and reducing her</a:t>
            </a:r>
          </a:p>
          <a:p>
            <a:pPr marL="0" indent="0">
              <a:lnSpc>
                <a:spcPct val="100000"/>
              </a:lnSpc>
              <a:spcBef>
                <a:spcPts val="0"/>
              </a:spcBef>
              <a:buNone/>
            </a:pPr>
            <a:r>
              <a:rPr lang="en-GB" sz="1800" dirty="0"/>
              <a:t> independence.  </a:t>
            </a:r>
          </a:p>
          <a:p>
            <a:pPr marL="0" indent="0">
              <a:buNone/>
            </a:pPr>
            <a:r>
              <a:rPr lang="en-GB" sz="1800" dirty="0"/>
              <a:t>                                                                                                                                                                                        </a:t>
            </a:r>
            <a:r>
              <a:rPr lang="en-GB" sz="1800" dirty="0">
                <a:latin typeface="Arial" panose="020B0604020202020204" pitchFamily="34" charset="0"/>
                <a:cs typeface="Arial" panose="020B0604020202020204" pitchFamily="34" charset="0"/>
              </a:rPr>
              <a:t>(SimplyPutPsych, 2022)</a:t>
            </a:r>
          </a:p>
          <a:p>
            <a:pPr marL="0" indent="0">
              <a:buNone/>
            </a:pPr>
            <a:endParaRPr lang="en-GB" sz="1800" dirty="0"/>
          </a:p>
          <a:p>
            <a:pPr marL="0" indent="0">
              <a:buNone/>
            </a:pPr>
            <a:endParaRPr lang="en-GB" sz="1800" dirty="0"/>
          </a:p>
          <a:p>
            <a:pPr marL="0" indent="0">
              <a:buNone/>
            </a:pPr>
            <a:endParaRPr lang="en-GB" sz="1400" dirty="0"/>
          </a:p>
          <a:p>
            <a:pPr marL="0" indent="0">
              <a:buNone/>
            </a:pPr>
            <a:endParaRPr lang="en-GB" sz="1400" dirty="0"/>
          </a:p>
        </p:txBody>
      </p:sp>
    </p:spTree>
    <p:extLst>
      <p:ext uri="{BB962C8B-B14F-4D97-AF65-F5344CB8AC3E}">
        <p14:creationId xmlns:p14="http://schemas.microsoft.com/office/powerpoint/2010/main" val="38130353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C5459B-EEDA-4BC5-AB8E-C35FBD44151C}"/>
              </a:ext>
            </a:extLst>
          </p:cNvPr>
          <p:cNvSpPr>
            <a:spLocks noGrp="1"/>
          </p:cNvSpPr>
          <p:nvPr>
            <p:ph type="title"/>
          </p:nvPr>
        </p:nvSpPr>
        <p:spPr>
          <a:xfrm>
            <a:off x="537511" y="583528"/>
            <a:ext cx="5558489" cy="1325563"/>
          </a:xfrm>
        </p:spPr>
        <p:txBody>
          <a:bodyPr>
            <a:normAutofit/>
          </a:bodyPr>
          <a:lstStyle/>
          <a:p>
            <a:r>
              <a:rPr lang="en-GB" b="1" dirty="0"/>
              <a:t>Conclusion</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8B2DB67-BA5A-9254-B791-663B79116963}"/>
              </a:ext>
            </a:extLst>
          </p:cNvPr>
          <p:cNvSpPr>
            <a:spLocks noGrp="1"/>
          </p:cNvSpPr>
          <p:nvPr>
            <p:ph idx="1"/>
          </p:nvPr>
        </p:nvSpPr>
        <p:spPr>
          <a:xfrm>
            <a:off x="425570" y="2074058"/>
            <a:ext cx="6280719" cy="3488247"/>
          </a:xfrm>
        </p:spPr>
        <p:txBody>
          <a:bodyPr>
            <a:normAutofit/>
          </a:bodyPr>
          <a:lstStyle/>
          <a:p>
            <a:pPr marL="0" indent="0">
              <a:buNone/>
            </a:pPr>
            <a:r>
              <a:rPr lang="en-GB" sz="2200" dirty="0"/>
              <a:t>Piaget’s theory suggests that taking on caring duties early may have sped up Jenny’s cognitive development, leading her to think more like an adult than a typical adolescent. Her support plan should therefore reduce her caring load, increase opportunities for learning and socialising, boost her emotional wellbeing, and help her build an identity beyond being a carer.</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0571901"/>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4AD9C4-2521-DCB7-1E6E-1EC3A3E54ABB}"/>
              </a:ext>
            </a:extLst>
          </p:cNvPr>
          <p:cNvSpPr>
            <a:spLocks noGrp="1"/>
          </p:cNvSpPr>
          <p:nvPr>
            <p:ph type="title"/>
          </p:nvPr>
        </p:nvSpPr>
        <p:spPr>
          <a:xfrm>
            <a:off x="838200" y="365125"/>
            <a:ext cx="10515600" cy="1325563"/>
          </a:xfrm>
        </p:spPr>
        <p:txBody>
          <a:bodyPr>
            <a:normAutofit/>
          </a:bodyPr>
          <a:lstStyle/>
          <a:p>
            <a:r>
              <a:rPr lang="en-GB" sz="5400" b="1" dirty="0"/>
              <a:t>References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0A1F15-2B6F-3DC4-0A13-B27D439F2F08}"/>
              </a:ext>
            </a:extLst>
          </p:cNvPr>
          <p:cNvSpPr>
            <a:spLocks noGrp="1"/>
          </p:cNvSpPr>
          <p:nvPr>
            <p:ph idx="1"/>
          </p:nvPr>
        </p:nvSpPr>
        <p:spPr>
          <a:xfrm>
            <a:off x="838200" y="1777042"/>
            <a:ext cx="10515600" cy="4312172"/>
          </a:xfrm>
        </p:spPr>
        <p:txBody>
          <a:bodyPr>
            <a:normAutofit/>
          </a:bodyPr>
          <a:lstStyle/>
          <a:p>
            <a:pPr marL="0" indent="0">
              <a:buNone/>
            </a:pPr>
            <a:endParaRPr lang="en-GB" sz="1400" dirty="0"/>
          </a:p>
          <a:p>
            <a:r>
              <a:rPr lang="en-GB" sz="1600" dirty="0"/>
              <a:t>Andrews, N. (2023) Piaget’s stages of cognitive development: What they are and why they matter. Medical News Today. Available at: https://www.medicalnewstoday.com/articles/325030 (Accessed: 5 March 2026).</a:t>
            </a:r>
          </a:p>
          <a:p>
            <a:r>
              <a:rPr lang="en-GB" sz="1600" dirty="0"/>
              <a:t>Cherry, K. (n.d.) Jean Piaget: Biography (1896–1980). Verywell Mind. Available at: https://www.verywellmind.com/jean-piaget-biography-1896-1980-2795549 (Accessed: 9 March 20226).</a:t>
            </a:r>
          </a:p>
          <a:p>
            <a:r>
              <a:rPr lang="en-GB" sz="1600" dirty="0"/>
              <a:t>McLeod, S. (2024) Piaget’s theory of cognitive development. Simply Psychology. Available at: https://www.simplypsychology.org/piaget.html (Accessed: 5 March 2026).</a:t>
            </a:r>
          </a:p>
          <a:p>
            <a:r>
              <a:rPr lang="en-GB" sz="1600" dirty="0"/>
              <a:t>Rogers, K. (n.d.) Formal operational stage. Encyclopaedia Britannica. Available at: https://www.britannica.com/science/formal-operational-stage (Accessed: 6 March 2026).</a:t>
            </a:r>
          </a:p>
          <a:p>
            <a:r>
              <a:rPr lang="en-GB" sz="1600" dirty="0"/>
              <a:t>SimplyPutPsych (2022) What are Piaget’s stages of cognitive development? Available at: https://simplyputpsych.co.uk/psych-101-1/what-are-piagets-stages-of-cognitive-development#google_vignette (Accessed: 5 March 2026).</a:t>
            </a:r>
          </a:p>
          <a:p>
            <a:r>
              <a:rPr lang="en-GB" sz="1600" dirty="0"/>
              <a:t>Unlocking Children (2021) Jean Piaget’s cognitive development theory. Available at: https://unlockingchildren.co.uk/cat/child-development/jean-piagets-cognitive-development-theory (Accessed: 5 March 2026).</a:t>
            </a:r>
          </a:p>
          <a:p>
            <a:pPr marL="0" indent="0">
              <a:buNone/>
            </a:pPr>
            <a:endParaRPr lang="en-GB" sz="1200" dirty="0"/>
          </a:p>
        </p:txBody>
      </p:sp>
    </p:spTree>
    <p:extLst>
      <p:ext uri="{BB962C8B-B14F-4D97-AF65-F5344CB8AC3E}">
        <p14:creationId xmlns:p14="http://schemas.microsoft.com/office/powerpoint/2010/main" val="4116388871"/>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04d956d8-1ffd-4dba-87ce-03f615e16f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5" ma:contentTypeDescription="Create a new document." ma:contentTypeScope="" ma:versionID="d391b07a20afdd5a4a31b62a6b626805">
  <xsd:schema xmlns:xsd="http://www.w3.org/2001/XMLSchema" xmlns:xs="http://www.w3.org/2001/XMLSchema" xmlns:p="http://schemas.microsoft.com/office/2006/metadata/properties" xmlns:ns3="04d956d8-1ffd-4dba-87ce-03f615e16f58" targetNamespace="http://schemas.microsoft.com/office/2006/metadata/properties" ma:root="true" ma:fieldsID="2b51137930c51c9125c03eedadb235d9" ns3:_="">
    <xsd:import namespace="04d956d8-1ffd-4dba-87ce-03f615e16f5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AC9EFA-5739-45B8-8862-1C6BE39E09D1}">
  <ds:schemaRefs>
    <ds:schemaRef ds:uri="http://schemas.microsoft.com/sharepoint/v3/contenttype/forms"/>
  </ds:schemaRefs>
</ds:datastoreItem>
</file>

<file path=customXml/itemProps2.xml><?xml version="1.0" encoding="utf-8"?>
<ds:datastoreItem xmlns:ds="http://schemas.openxmlformats.org/officeDocument/2006/customXml" ds:itemID="{A9985DC7-605A-443B-A358-24F959934693}">
  <ds:schemaRefs>
    <ds:schemaRef ds:uri="http://purl.org/dc/elements/1.1/"/>
    <ds:schemaRef ds:uri="http://purl.org/dc/terms/"/>
    <ds:schemaRef ds:uri="http://schemas.microsoft.com/office/2006/metadata/properties"/>
    <ds:schemaRef ds:uri="http://schemas.microsoft.com/office/2006/documentManagement/types"/>
    <ds:schemaRef ds:uri="http://schemas.openxmlformats.org/package/2006/metadata/core-properties"/>
    <ds:schemaRef ds:uri="04d956d8-1ffd-4dba-87ce-03f615e16f58"/>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1629F59B-5827-49C6-86E0-67A21F23EE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d956d8-1ffd-4dba-87ce-03f615e16f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8543</TotalTime>
  <Words>1414</Words>
  <Application>Microsoft Office PowerPoint</Application>
  <PresentationFormat>Widescreen</PresentationFormat>
  <Paragraphs>114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Aptos Display</vt:lpstr>
      <vt:lpstr>Arial</vt:lpstr>
      <vt:lpstr>Office Theme</vt:lpstr>
      <vt:lpstr>Student name: Glenn Catalan Student number : 2442791 Lecturer’s name : Peace Ukachukwu The module title/code: (LCHS4010 - Psychology in Health and Social Care)  </vt:lpstr>
      <vt:lpstr>      Jenny’s Case               Study </vt:lpstr>
      <vt:lpstr>What is Piaget’s Cognitive Development Theory</vt:lpstr>
      <vt:lpstr>Bringing the Theory and Practice Together</vt:lpstr>
      <vt:lpstr>  Strategies and Intervention for Jenny </vt:lpstr>
      <vt:lpstr>PowerPoint Presentation</vt:lpstr>
      <vt:lpstr>Biological &amp; Environmental Influences on Jenny’s Development </vt:lpstr>
      <vt:lpstr>Strengths</vt:lpstr>
      <vt:lpstr>Weaknesses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Glenn Catalan (2442791)</cp:lastModifiedBy>
  <cp:revision>41</cp:revision>
  <dcterms:created xsi:type="dcterms:W3CDTF">2025-10-14T20:52:47Z</dcterms:created>
  <dcterms:modified xsi:type="dcterms:W3CDTF">2026-03-14T12:23:48Z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0x010100946ACECEF3D0D045B19B01E5B03389C8</vt:lpwstr>
  </property>
</Properties>
</file>