
<file path=[Content_Types].xml><?xml version="1.0" encoding="utf-8"?>
<Types xmlns="http://schemas.openxmlformats.org/package/2006/content-types">
  <Default Extension="bmp" ContentType="image/bmp"/>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9" r:id="rId1"/>
  </p:sldMasterIdLst>
  <p:notesMasterIdLst>
    <p:notesMasterId r:id="rId25"/>
  </p:notesMasterIdLst>
  <p:handoutMasterIdLst>
    <p:handoutMasterId r:id="rId26"/>
  </p:handoutMasterIdLst>
  <p:sldIdLst>
    <p:sldId id="290" r:id="rId2"/>
    <p:sldId id="259" r:id="rId3"/>
    <p:sldId id="258" r:id="rId4"/>
    <p:sldId id="285" r:id="rId5"/>
    <p:sldId id="270" r:id="rId6"/>
    <p:sldId id="271" r:id="rId7"/>
    <p:sldId id="275" r:id="rId8"/>
    <p:sldId id="278" r:id="rId9"/>
    <p:sldId id="280" r:id="rId10"/>
    <p:sldId id="272" r:id="rId11"/>
    <p:sldId id="276" r:id="rId12"/>
    <p:sldId id="273" r:id="rId13"/>
    <p:sldId id="274" r:id="rId14"/>
    <p:sldId id="279" r:id="rId15"/>
    <p:sldId id="277" r:id="rId16"/>
    <p:sldId id="281" r:id="rId17"/>
    <p:sldId id="282" r:id="rId18"/>
    <p:sldId id="286" r:id="rId19"/>
    <p:sldId id="283" r:id="rId20"/>
    <p:sldId id="284" r:id="rId21"/>
    <p:sldId id="287" r:id="rId22"/>
    <p:sldId id="288" r:id="rId23"/>
    <p:sldId id="289"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DA04B1-3CC0-E44F-B8CC-49DBBE9E97AE}" v="555" dt="2025-03-02T17:47:17.5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1"/>
    <p:restoredTop sz="94669"/>
  </p:normalViewPr>
  <p:slideViewPr>
    <p:cSldViewPr snapToGrid="0">
      <p:cViewPr varScale="1">
        <p:scale>
          <a:sx n="70" d="100"/>
          <a:sy n="70" d="100"/>
        </p:scale>
        <p:origin x="864" y="72"/>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E6DFAD-42B1-4180-9C0C-FE5363E8767E}" type="doc">
      <dgm:prSet loTypeId="urn:microsoft.com/office/officeart/2018/2/layout/IconLabelDescriptionList" loCatId="icon" qsTypeId="urn:microsoft.com/office/officeart/2005/8/quickstyle/simple1" qsCatId="simple" csTypeId="urn:microsoft.com/office/officeart/2005/8/colors/accent1_2" csCatId="accent1" phldr="1"/>
      <dgm:spPr/>
      <dgm:t>
        <a:bodyPr/>
        <a:lstStyle/>
        <a:p>
          <a:endParaRPr lang="en-US"/>
        </a:p>
      </dgm:t>
    </dgm:pt>
    <dgm:pt modelId="{36272EB9-0688-447C-B3DD-AD3869D294AE}">
      <dgm:prSet/>
      <dgm:spPr/>
      <dgm:t>
        <a:bodyPr/>
        <a:lstStyle/>
        <a:p>
          <a:pPr>
            <a:lnSpc>
              <a:spcPct val="100000"/>
            </a:lnSpc>
            <a:defRPr b="1"/>
          </a:pPr>
          <a:r>
            <a:rPr lang="en-GB" dirty="0">
              <a:latin typeface="Arial" panose="020B0604020202020204" pitchFamily="34" charset="0"/>
              <a:cs typeface="Arial" panose="020B0604020202020204" pitchFamily="34" charset="0"/>
            </a:rPr>
            <a:t>...Are all words we may use to describe someone who is experiencing anxiety. </a:t>
          </a:r>
          <a:endParaRPr lang="en-US" dirty="0">
            <a:latin typeface="Arial" panose="020B0604020202020204" pitchFamily="34" charset="0"/>
            <a:cs typeface="Arial" panose="020B0604020202020204" pitchFamily="34" charset="0"/>
          </a:endParaRPr>
        </a:p>
      </dgm:t>
    </dgm:pt>
    <dgm:pt modelId="{DAEC4310-B4D2-41DB-BEF4-E91D05784807}" type="parTrans" cxnId="{133628FA-48D0-4AC1-AD1D-D807FB43424C}">
      <dgm:prSet/>
      <dgm:spPr/>
      <dgm:t>
        <a:bodyPr/>
        <a:lstStyle/>
        <a:p>
          <a:endParaRPr lang="en-US"/>
        </a:p>
      </dgm:t>
    </dgm:pt>
    <dgm:pt modelId="{4B75EBED-3519-45CF-B413-7C14E38AE00A}" type="sibTrans" cxnId="{133628FA-48D0-4AC1-AD1D-D807FB43424C}">
      <dgm:prSet/>
      <dgm:spPr/>
      <dgm:t>
        <a:bodyPr/>
        <a:lstStyle/>
        <a:p>
          <a:endParaRPr lang="en-US"/>
        </a:p>
      </dgm:t>
    </dgm:pt>
    <dgm:pt modelId="{2FE389A9-84C2-4B0E-AD3E-DCA74A691160}">
      <dgm:prSet/>
      <dgm:spPr/>
      <dgm:t>
        <a:bodyPr/>
        <a:lstStyle/>
        <a:p>
          <a:pPr>
            <a:lnSpc>
              <a:spcPct val="100000"/>
            </a:lnSpc>
            <a:defRPr b="1"/>
          </a:pPr>
          <a:r>
            <a:rPr lang="en-GB" dirty="0">
              <a:latin typeface="Arial" panose="020B0604020202020204" pitchFamily="34" charset="0"/>
              <a:cs typeface="Arial" panose="020B0604020202020204" pitchFamily="34" charset="0"/>
            </a:rPr>
            <a:t>Anxiety is something </a:t>
          </a:r>
          <a:r>
            <a:rPr lang="en-GB" b="1" dirty="0">
              <a:latin typeface="Arial" panose="020B0604020202020204" pitchFamily="34" charset="0"/>
              <a:cs typeface="Arial" panose="020B0604020202020204" pitchFamily="34" charset="0"/>
            </a:rPr>
            <a:t>we all experience </a:t>
          </a:r>
          <a:r>
            <a:rPr lang="en-GB" dirty="0">
              <a:latin typeface="Arial" panose="020B0604020202020204" pitchFamily="34" charset="0"/>
              <a:cs typeface="Arial" panose="020B0604020202020204" pitchFamily="34" charset="0"/>
            </a:rPr>
            <a:t>from time to time.</a:t>
          </a:r>
          <a:endParaRPr lang="en-US" dirty="0">
            <a:latin typeface="Arial" panose="020B0604020202020204" pitchFamily="34" charset="0"/>
            <a:cs typeface="Arial" panose="020B0604020202020204" pitchFamily="34" charset="0"/>
          </a:endParaRPr>
        </a:p>
      </dgm:t>
    </dgm:pt>
    <dgm:pt modelId="{AB69AF66-2BF8-4D84-8D3F-9BE6FC0A046C}" type="parTrans" cxnId="{DAE59F0B-448B-44DA-83D6-1C209AE8DFE3}">
      <dgm:prSet/>
      <dgm:spPr/>
      <dgm:t>
        <a:bodyPr/>
        <a:lstStyle/>
        <a:p>
          <a:endParaRPr lang="en-US"/>
        </a:p>
      </dgm:t>
    </dgm:pt>
    <dgm:pt modelId="{80DD08B1-AD6A-4ECD-AD55-61FF4579DA56}" type="sibTrans" cxnId="{DAE59F0B-448B-44DA-83D6-1C209AE8DFE3}">
      <dgm:prSet/>
      <dgm:spPr/>
      <dgm:t>
        <a:bodyPr/>
        <a:lstStyle/>
        <a:p>
          <a:endParaRPr lang="en-US"/>
        </a:p>
      </dgm:t>
    </dgm:pt>
    <dgm:pt modelId="{F1BF6141-537D-4421-8490-ACA1AC0BAB2E}">
      <dgm:prSet/>
      <dgm:spPr/>
      <dgm:t>
        <a:bodyPr/>
        <a:lstStyle/>
        <a:p>
          <a:pPr>
            <a:lnSpc>
              <a:spcPct val="100000"/>
            </a:lnSpc>
            <a:defRPr b="1"/>
          </a:pPr>
          <a:r>
            <a:rPr lang="en-GB" dirty="0">
              <a:latin typeface="Arial" panose="020B0604020202020204" pitchFamily="34" charset="0"/>
              <a:cs typeface="Arial" panose="020B0604020202020204" pitchFamily="34" charset="0"/>
            </a:rPr>
            <a:t>It is a </a:t>
          </a:r>
          <a:r>
            <a:rPr lang="en-GB" b="1" dirty="0">
              <a:latin typeface="Arial" panose="020B0604020202020204" pitchFamily="34" charset="0"/>
              <a:cs typeface="Arial" panose="020B0604020202020204" pitchFamily="34" charset="0"/>
            </a:rPr>
            <a:t>normal response </a:t>
          </a:r>
          <a:r>
            <a:rPr lang="en-GB" dirty="0">
              <a:latin typeface="Arial" panose="020B0604020202020204" pitchFamily="34" charset="0"/>
              <a:cs typeface="Arial" panose="020B0604020202020204" pitchFamily="34" charset="0"/>
            </a:rPr>
            <a:t>to situations that we see as threatening to us for example:</a:t>
          </a:r>
          <a:endParaRPr lang="en-US" dirty="0">
            <a:latin typeface="Arial" panose="020B0604020202020204" pitchFamily="34" charset="0"/>
            <a:cs typeface="Arial" panose="020B0604020202020204" pitchFamily="34" charset="0"/>
          </a:endParaRPr>
        </a:p>
      </dgm:t>
    </dgm:pt>
    <dgm:pt modelId="{C6CD6556-297A-4F5D-A1B7-AEC7356B447C}" type="parTrans" cxnId="{4DDBC367-FB23-48E1-8657-C706CE06D945}">
      <dgm:prSet/>
      <dgm:spPr/>
      <dgm:t>
        <a:bodyPr/>
        <a:lstStyle/>
        <a:p>
          <a:endParaRPr lang="en-US"/>
        </a:p>
      </dgm:t>
    </dgm:pt>
    <dgm:pt modelId="{2253CB9E-2A24-4BF6-89FE-4577AFC8F16C}" type="sibTrans" cxnId="{4DDBC367-FB23-48E1-8657-C706CE06D945}">
      <dgm:prSet/>
      <dgm:spPr/>
      <dgm:t>
        <a:bodyPr/>
        <a:lstStyle/>
        <a:p>
          <a:endParaRPr lang="en-US"/>
        </a:p>
      </dgm:t>
    </dgm:pt>
    <dgm:pt modelId="{6371261A-DB11-4DA4-AD30-7340376363D0}">
      <dgm:prSet/>
      <dgm:spPr/>
      <dgm:t>
        <a:bodyPr/>
        <a:lstStyle/>
        <a:p>
          <a:pPr>
            <a:lnSpc>
              <a:spcPct val="100000"/>
            </a:lnSpc>
          </a:pPr>
          <a:r>
            <a:rPr lang="en-GB" dirty="0">
              <a:latin typeface="Arial" panose="020B0604020202020204" pitchFamily="34" charset="0"/>
              <a:cs typeface="Arial" panose="020B0604020202020204" pitchFamily="34" charset="0"/>
            </a:rPr>
            <a:t>Going to an interview.</a:t>
          </a:r>
          <a:endParaRPr lang="en-US" dirty="0">
            <a:latin typeface="Arial" panose="020B0604020202020204" pitchFamily="34" charset="0"/>
            <a:cs typeface="Arial" panose="020B0604020202020204" pitchFamily="34" charset="0"/>
          </a:endParaRPr>
        </a:p>
      </dgm:t>
    </dgm:pt>
    <dgm:pt modelId="{9044969A-EF37-464C-AAA9-5178D44243FF}" type="parTrans" cxnId="{849AF5A6-3985-4313-B5D6-31E2C797E6DF}">
      <dgm:prSet/>
      <dgm:spPr/>
      <dgm:t>
        <a:bodyPr/>
        <a:lstStyle/>
        <a:p>
          <a:endParaRPr lang="en-US"/>
        </a:p>
      </dgm:t>
    </dgm:pt>
    <dgm:pt modelId="{EE9588AB-B27F-4D5C-8396-4C523BC0B862}" type="sibTrans" cxnId="{849AF5A6-3985-4313-B5D6-31E2C797E6DF}">
      <dgm:prSet/>
      <dgm:spPr/>
      <dgm:t>
        <a:bodyPr/>
        <a:lstStyle/>
        <a:p>
          <a:endParaRPr lang="en-US"/>
        </a:p>
      </dgm:t>
    </dgm:pt>
    <dgm:pt modelId="{B44BC822-F5BF-4CE6-848F-3E36D3C71D38}">
      <dgm:prSet/>
      <dgm:spPr/>
      <dgm:t>
        <a:bodyPr/>
        <a:lstStyle/>
        <a:p>
          <a:pPr>
            <a:lnSpc>
              <a:spcPct val="100000"/>
            </a:lnSpc>
          </a:pPr>
          <a:r>
            <a:rPr lang="en-GB" dirty="0">
              <a:latin typeface="Arial" panose="020B0604020202020204" pitchFamily="34" charset="0"/>
              <a:cs typeface="Arial" panose="020B0604020202020204" pitchFamily="34" charset="0"/>
            </a:rPr>
            <a:t>Giving a presentation.</a:t>
          </a:r>
          <a:endParaRPr lang="en-US" dirty="0">
            <a:latin typeface="Arial" panose="020B0604020202020204" pitchFamily="34" charset="0"/>
            <a:cs typeface="Arial" panose="020B0604020202020204" pitchFamily="34" charset="0"/>
          </a:endParaRPr>
        </a:p>
      </dgm:t>
    </dgm:pt>
    <dgm:pt modelId="{9F0AD073-6A45-4DE2-94A1-67CDC3BDB26F}" type="parTrans" cxnId="{680D3ABE-8B5A-4AB4-802C-B41A53EED9C0}">
      <dgm:prSet/>
      <dgm:spPr/>
      <dgm:t>
        <a:bodyPr/>
        <a:lstStyle/>
        <a:p>
          <a:endParaRPr lang="en-US"/>
        </a:p>
      </dgm:t>
    </dgm:pt>
    <dgm:pt modelId="{5FAD23F6-E7F9-4AF1-BF36-3DF291681D78}" type="sibTrans" cxnId="{680D3ABE-8B5A-4AB4-802C-B41A53EED9C0}">
      <dgm:prSet/>
      <dgm:spPr/>
      <dgm:t>
        <a:bodyPr/>
        <a:lstStyle/>
        <a:p>
          <a:endParaRPr lang="en-US"/>
        </a:p>
      </dgm:t>
    </dgm:pt>
    <dgm:pt modelId="{41545832-D8D2-41A7-A6CB-1343327EDF9C}">
      <dgm:prSet/>
      <dgm:spPr/>
      <dgm:t>
        <a:bodyPr/>
        <a:lstStyle/>
        <a:p>
          <a:pPr>
            <a:lnSpc>
              <a:spcPct val="100000"/>
            </a:lnSpc>
          </a:pPr>
          <a:r>
            <a:rPr lang="en-GB" dirty="0">
              <a:latin typeface="Arial" panose="020B0604020202020204" pitchFamily="34" charset="0"/>
              <a:cs typeface="Arial" panose="020B0604020202020204" pitchFamily="34" charset="0"/>
            </a:rPr>
            <a:t>Sitting a driving test.</a:t>
          </a:r>
          <a:endParaRPr lang="en-US" dirty="0">
            <a:latin typeface="Arial" panose="020B0604020202020204" pitchFamily="34" charset="0"/>
            <a:cs typeface="Arial" panose="020B0604020202020204" pitchFamily="34" charset="0"/>
          </a:endParaRPr>
        </a:p>
      </dgm:t>
    </dgm:pt>
    <dgm:pt modelId="{61A3513D-0EE1-4A88-A586-CF701B0EEA49}" type="parTrans" cxnId="{52AC620E-1458-46DD-B4E0-21E323597638}">
      <dgm:prSet/>
      <dgm:spPr/>
      <dgm:t>
        <a:bodyPr/>
        <a:lstStyle/>
        <a:p>
          <a:endParaRPr lang="en-US"/>
        </a:p>
      </dgm:t>
    </dgm:pt>
    <dgm:pt modelId="{FB9E96D0-43D4-401E-90A5-4BA135D48A30}" type="sibTrans" cxnId="{52AC620E-1458-46DD-B4E0-21E323597638}">
      <dgm:prSet/>
      <dgm:spPr/>
      <dgm:t>
        <a:bodyPr/>
        <a:lstStyle/>
        <a:p>
          <a:endParaRPr lang="en-US"/>
        </a:p>
      </dgm:t>
    </dgm:pt>
    <dgm:pt modelId="{747C3E64-545A-4265-91A9-C7BD72A33B3E}">
      <dgm:prSet/>
      <dgm:spPr/>
      <dgm:t>
        <a:bodyPr/>
        <a:lstStyle/>
        <a:p>
          <a:pPr>
            <a:lnSpc>
              <a:spcPct val="100000"/>
            </a:lnSpc>
            <a:defRPr b="1"/>
          </a:pPr>
          <a:r>
            <a:rPr lang="en-GB" dirty="0">
              <a:latin typeface="Arial" panose="020B0604020202020204" pitchFamily="34" charset="0"/>
              <a:cs typeface="Arial" panose="020B0604020202020204" pitchFamily="34" charset="0"/>
            </a:rPr>
            <a:t>Anxiety can also be very helpful in some situations such as when we need to perform well, or cope with an emergency</a:t>
          </a:r>
          <a:r>
            <a:rPr lang="en-GB" dirty="0"/>
            <a:t>.</a:t>
          </a:r>
          <a:endParaRPr lang="en-US" dirty="0"/>
        </a:p>
      </dgm:t>
    </dgm:pt>
    <dgm:pt modelId="{0ADE3A34-0B47-4818-AA09-BD3D081BD863}" type="parTrans" cxnId="{CAE877A3-D13A-4DA0-968C-6DF6A776EDF3}">
      <dgm:prSet/>
      <dgm:spPr/>
      <dgm:t>
        <a:bodyPr/>
        <a:lstStyle/>
        <a:p>
          <a:endParaRPr lang="en-US"/>
        </a:p>
      </dgm:t>
    </dgm:pt>
    <dgm:pt modelId="{8176AD41-75F7-45BE-8DBD-126FB259834D}" type="sibTrans" cxnId="{CAE877A3-D13A-4DA0-968C-6DF6A776EDF3}">
      <dgm:prSet/>
      <dgm:spPr/>
      <dgm:t>
        <a:bodyPr/>
        <a:lstStyle/>
        <a:p>
          <a:endParaRPr lang="en-US"/>
        </a:p>
      </dgm:t>
    </dgm:pt>
    <dgm:pt modelId="{871E39EA-6705-4007-AB13-C082031CDA14}">
      <dgm:prSet/>
      <dgm:spPr/>
      <dgm:t>
        <a:bodyPr/>
        <a:lstStyle/>
        <a:p>
          <a:pPr>
            <a:lnSpc>
              <a:spcPct val="100000"/>
            </a:lnSpc>
            <a:defRPr b="1"/>
          </a:pPr>
          <a:r>
            <a:rPr lang="en-GB" dirty="0">
              <a:latin typeface="Arial" panose="020B0604020202020204" pitchFamily="34" charset="0"/>
              <a:cs typeface="Arial" panose="020B0604020202020204" pitchFamily="34" charset="0"/>
            </a:rPr>
            <a:t>Anxiety is innate to the human being because it has helped us </a:t>
          </a:r>
          <a:r>
            <a:rPr lang="en-GB" b="1" dirty="0">
              <a:latin typeface="Arial" panose="020B0604020202020204" pitchFamily="34" charset="0"/>
              <a:cs typeface="Arial" panose="020B0604020202020204" pitchFamily="34" charset="0"/>
            </a:rPr>
            <a:t>survive.</a:t>
          </a:r>
          <a:endParaRPr lang="en-US" dirty="0">
            <a:latin typeface="Arial" panose="020B0604020202020204" pitchFamily="34" charset="0"/>
            <a:cs typeface="Arial" panose="020B0604020202020204" pitchFamily="34" charset="0"/>
          </a:endParaRPr>
        </a:p>
      </dgm:t>
    </dgm:pt>
    <dgm:pt modelId="{E252192C-BE85-40E6-A6FB-E0C3B424FEFD}" type="parTrans" cxnId="{0A48A88D-1DD0-419D-ACD1-F179C8EDA5A5}">
      <dgm:prSet/>
      <dgm:spPr/>
      <dgm:t>
        <a:bodyPr/>
        <a:lstStyle/>
        <a:p>
          <a:endParaRPr lang="en-US"/>
        </a:p>
      </dgm:t>
    </dgm:pt>
    <dgm:pt modelId="{A6047331-6FB8-4F6D-BA80-3B2C3F2B9114}" type="sibTrans" cxnId="{0A48A88D-1DD0-419D-ACD1-F179C8EDA5A5}">
      <dgm:prSet/>
      <dgm:spPr/>
      <dgm:t>
        <a:bodyPr/>
        <a:lstStyle/>
        <a:p>
          <a:endParaRPr lang="en-US"/>
        </a:p>
      </dgm:t>
    </dgm:pt>
    <dgm:pt modelId="{B0450D7A-D659-4ED0-8BF7-65550EE71D97}" type="pres">
      <dgm:prSet presAssocID="{E7E6DFAD-42B1-4180-9C0C-FE5363E8767E}" presName="root" presStyleCnt="0">
        <dgm:presLayoutVars>
          <dgm:dir/>
          <dgm:resizeHandles val="exact"/>
        </dgm:presLayoutVars>
      </dgm:prSet>
      <dgm:spPr/>
    </dgm:pt>
    <dgm:pt modelId="{84FB5FE0-5014-497E-AB7D-5257C9A5A873}" type="pres">
      <dgm:prSet presAssocID="{36272EB9-0688-447C-B3DD-AD3869D294AE}" presName="compNode" presStyleCnt="0"/>
      <dgm:spPr/>
    </dgm:pt>
    <dgm:pt modelId="{8052FE0F-049A-4CCA-B10A-A96215E9D28A}" type="pres">
      <dgm:prSet presAssocID="{36272EB9-0688-447C-B3DD-AD3869D294A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8C521F07-E0C3-4BD0-80D4-F2D5F051DB96}" type="pres">
      <dgm:prSet presAssocID="{36272EB9-0688-447C-B3DD-AD3869D294AE}" presName="iconSpace" presStyleCnt="0"/>
      <dgm:spPr/>
    </dgm:pt>
    <dgm:pt modelId="{48685FFE-00EB-4854-B608-57B4D795EED0}" type="pres">
      <dgm:prSet presAssocID="{36272EB9-0688-447C-B3DD-AD3869D294AE}" presName="parTx" presStyleLbl="revTx" presStyleIdx="0" presStyleCnt="10">
        <dgm:presLayoutVars>
          <dgm:chMax val="0"/>
          <dgm:chPref val="0"/>
        </dgm:presLayoutVars>
      </dgm:prSet>
      <dgm:spPr/>
    </dgm:pt>
    <dgm:pt modelId="{2891239D-FAE2-432E-9BF2-4EBEC2F3F870}" type="pres">
      <dgm:prSet presAssocID="{36272EB9-0688-447C-B3DD-AD3869D294AE}" presName="txSpace" presStyleCnt="0"/>
      <dgm:spPr/>
    </dgm:pt>
    <dgm:pt modelId="{E348180B-8311-4ABE-89AF-63619893B276}" type="pres">
      <dgm:prSet presAssocID="{36272EB9-0688-447C-B3DD-AD3869D294AE}" presName="desTx" presStyleLbl="revTx" presStyleIdx="1" presStyleCnt="10">
        <dgm:presLayoutVars/>
      </dgm:prSet>
      <dgm:spPr/>
    </dgm:pt>
    <dgm:pt modelId="{F7EB5A6F-5300-4508-8D43-B24440B830E5}" type="pres">
      <dgm:prSet presAssocID="{4B75EBED-3519-45CF-B413-7C14E38AE00A}" presName="sibTrans" presStyleCnt="0"/>
      <dgm:spPr/>
    </dgm:pt>
    <dgm:pt modelId="{FBBC7A90-89A7-49B5-8E09-DD5DCF5FC521}" type="pres">
      <dgm:prSet presAssocID="{2FE389A9-84C2-4B0E-AD3E-DCA74A691160}" presName="compNode" presStyleCnt="0"/>
      <dgm:spPr/>
    </dgm:pt>
    <dgm:pt modelId="{7B62A98E-75BC-4DC0-A426-C803334CAC3F}" type="pres">
      <dgm:prSet presAssocID="{2FE389A9-84C2-4B0E-AD3E-DCA74A69116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2FD40464-DACC-4D02-8930-7A69469FF620}" type="pres">
      <dgm:prSet presAssocID="{2FE389A9-84C2-4B0E-AD3E-DCA74A691160}" presName="iconSpace" presStyleCnt="0"/>
      <dgm:spPr/>
    </dgm:pt>
    <dgm:pt modelId="{E2F9E1EF-273F-4457-90A3-D307FE928A7A}" type="pres">
      <dgm:prSet presAssocID="{2FE389A9-84C2-4B0E-AD3E-DCA74A691160}" presName="parTx" presStyleLbl="revTx" presStyleIdx="2" presStyleCnt="10">
        <dgm:presLayoutVars>
          <dgm:chMax val="0"/>
          <dgm:chPref val="0"/>
        </dgm:presLayoutVars>
      </dgm:prSet>
      <dgm:spPr/>
    </dgm:pt>
    <dgm:pt modelId="{360A57EA-B68C-4ACB-8FA6-14B8AB126B24}" type="pres">
      <dgm:prSet presAssocID="{2FE389A9-84C2-4B0E-AD3E-DCA74A691160}" presName="txSpace" presStyleCnt="0"/>
      <dgm:spPr/>
    </dgm:pt>
    <dgm:pt modelId="{39BAF578-A433-4E72-9A28-D400F46B93AD}" type="pres">
      <dgm:prSet presAssocID="{2FE389A9-84C2-4B0E-AD3E-DCA74A691160}" presName="desTx" presStyleLbl="revTx" presStyleIdx="3" presStyleCnt="10">
        <dgm:presLayoutVars/>
      </dgm:prSet>
      <dgm:spPr/>
    </dgm:pt>
    <dgm:pt modelId="{89CAE088-485C-485B-A2D6-A886C7A1BDFC}" type="pres">
      <dgm:prSet presAssocID="{80DD08B1-AD6A-4ECD-AD55-61FF4579DA56}" presName="sibTrans" presStyleCnt="0"/>
      <dgm:spPr/>
    </dgm:pt>
    <dgm:pt modelId="{2BEB80A9-41C5-48CA-BB78-4F9F1A4EF0EE}" type="pres">
      <dgm:prSet presAssocID="{F1BF6141-537D-4421-8490-ACA1AC0BAB2E}" presName="compNode" presStyleCnt="0"/>
      <dgm:spPr/>
    </dgm:pt>
    <dgm:pt modelId="{894FFC8F-53F9-42DA-926F-0A620AA74B1B}" type="pres">
      <dgm:prSet presAssocID="{F1BF6141-537D-4421-8490-ACA1AC0BAB2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fused Person"/>
        </a:ext>
      </dgm:extLst>
    </dgm:pt>
    <dgm:pt modelId="{EDF136E9-0E3D-48B9-8A9D-B7AA52C24A38}" type="pres">
      <dgm:prSet presAssocID="{F1BF6141-537D-4421-8490-ACA1AC0BAB2E}" presName="iconSpace" presStyleCnt="0"/>
      <dgm:spPr/>
    </dgm:pt>
    <dgm:pt modelId="{576DDFD5-4B51-486B-91C2-CD5AF4F6F697}" type="pres">
      <dgm:prSet presAssocID="{F1BF6141-537D-4421-8490-ACA1AC0BAB2E}" presName="parTx" presStyleLbl="revTx" presStyleIdx="4" presStyleCnt="10">
        <dgm:presLayoutVars>
          <dgm:chMax val="0"/>
          <dgm:chPref val="0"/>
        </dgm:presLayoutVars>
      </dgm:prSet>
      <dgm:spPr/>
    </dgm:pt>
    <dgm:pt modelId="{0EF45C22-51BB-4758-BFB1-4638331FD142}" type="pres">
      <dgm:prSet presAssocID="{F1BF6141-537D-4421-8490-ACA1AC0BAB2E}" presName="txSpace" presStyleCnt="0"/>
      <dgm:spPr/>
    </dgm:pt>
    <dgm:pt modelId="{C2D7A277-C300-459C-B458-7B8DC201C447}" type="pres">
      <dgm:prSet presAssocID="{F1BF6141-537D-4421-8490-ACA1AC0BAB2E}" presName="desTx" presStyleLbl="revTx" presStyleIdx="5" presStyleCnt="10">
        <dgm:presLayoutVars/>
      </dgm:prSet>
      <dgm:spPr/>
    </dgm:pt>
    <dgm:pt modelId="{9459332F-1494-48BA-AEAF-8CE549FDBAA0}" type="pres">
      <dgm:prSet presAssocID="{2253CB9E-2A24-4BF6-89FE-4577AFC8F16C}" presName="sibTrans" presStyleCnt="0"/>
      <dgm:spPr/>
    </dgm:pt>
    <dgm:pt modelId="{9EA96228-1A9C-4D4F-9E96-C3D8E2C61FB2}" type="pres">
      <dgm:prSet presAssocID="{747C3E64-545A-4265-91A9-C7BD72A33B3E}" presName="compNode" presStyleCnt="0"/>
      <dgm:spPr/>
    </dgm:pt>
    <dgm:pt modelId="{95AEAEEB-D01A-49EE-A398-23691F8DFD69}" type="pres">
      <dgm:prSet presAssocID="{747C3E64-545A-4265-91A9-C7BD72A33B3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Ambulance"/>
        </a:ext>
      </dgm:extLst>
    </dgm:pt>
    <dgm:pt modelId="{E1057B3D-A7DB-4864-B217-C1288E68081F}" type="pres">
      <dgm:prSet presAssocID="{747C3E64-545A-4265-91A9-C7BD72A33B3E}" presName="iconSpace" presStyleCnt="0"/>
      <dgm:spPr/>
    </dgm:pt>
    <dgm:pt modelId="{D66EBF4B-42F3-4C6A-A66C-0A3D4F8B3B9B}" type="pres">
      <dgm:prSet presAssocID="{747C3E64-545A-4265-91A9-C7BD72A33B3E}" presName="parTx" presStyleLbl="revTx" presStyleIdx="6" presStyleCnt="10">
        <dgm:presLayoutVars>
          <dgm:chMax val="0"/>
          <dgm:chPref val="0"/>
        </dgm:presLayoutVars>
      </dgm:prSet>
      <dgm:spPr/>
    </dgm:pt>
    <dgm:pt modelId="{45843C47-7DD1-4843-A7AA-BECF2776E368}" type="pres">
      <dgm:prSet presAssocID="{747C3E64-545A-4265-91A9-C7BD72A33B3E}" presName="txSpace" presStyleCnt="0"/>
      <dgm:spPr/>
    </dgm:pt>
    <dgm:pt modelId="{C31A1208-5166-400B-B070-09903FD82E7C}" type="pres">
      <dgm:prSet presAssocID="{747C3E64-545A-4265-91A9-C7BD72A33B3E}" presName="desTx" presStyleLbl="revTx" presStyleIdx="7" presStyleCnt="10">
        <dgm:presLayoutVars/>
      </dgm:prSet>
      <dgm:spPr/>
    </dgm:pt>
    <dgm:pt modelId="{52B03FCA-54D6-4EB6-A9F4-B7018863AFBD}" type="pres">
      <dgm:prSet presAssocID="{8176AD41-75F7-45BE-8DBD-126FB259834D}" presName="sibTrans" presStyleCnt="0"/>
      <dgm:spPr/>
    </dgm:pt>
    <dgm:pt modelId="{191C0C45-13F3-44C6-A587-27F709441644}" type="pres">
      <dgm:prSet presAssocID="{871E39EA-6705-4007-AB13-C082031CDA14}" presName="compNode" presStyleCnt="0"/>
      <dgm:spPr/>
    </dgm:pt>
    <dgm:pt modelId="{42A5161F-5587-474C-A6AB-159E17E9DFCC}" type="pres">
      <dgm:prSet presAssocID="{871E39EA-6705-4007-AB13-C082031CDA1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rain"/>
        </a:ext>
      </dgm:extLst>
    </dgm:pt>
    <dgm:pt modelId="{06FF8605-5A72-4073-9DA3-8F1EF645F5F3}" type="pres">
      <dgm:prSet presAssocID="{871E39EA-6705-4007-AB13-C082031CDA14}" presName="iconSpace" presStyleCnt="0"/>
      <dgm:spPr/>
    </dgm:pt>
    <dgm:pt modelId="{51EBAB7D-B0F3-40DB-BA03-A7C52AB02659}" type="pres">
      <dgm:prSet presAssocID="{871E39EA-6705-4007-AB13-C082031CDA14}" presName="parTx" presStyleLbl="revTx" presStyleIdx="8" presStyleCnt="10">
        <dgm:presLayoutVars>
          <dgm:chMax val="0"/>
          <dgm:chPref val="0"/>
        </dgm:presLayoutVars>
      </dgm:prSet>
      <dgm:spPr/>
    </dgm:pt>
    <dgm:pt modelId="{24BDB0F1-1F53-4B6B-B9B4-40AF179B70BC}" type="pres">
      <dgm:prSet presAssocID="{871E39EA-6705-4007-AB13-C082031CDA14}" presName="txSpace" presStyleCnt="0"/>
      <dgm:spPr/>
    </dgm:pt>
    <dgm:pt modelId="{FDCC7E7A-1C45-46ED-BF87-B872083700B9}" type="pres">
      <dgm:prSet presAssocID="{871E39EA-6705-4007-AB13-C082031CDA14}" presName="desTx" presStyleLbl="revTx" presStyleIdx="9" presStyleCnt="10">
        <dgm:presLayoutVars/>
      </dgm:prSet>
      <dgm:spPr/>
    </dgm:pt>
  </dgm:ptLst>
  <dgm:cxnLst>
    <dgm:cxn modelId="{4AAA1E00-920C-4A05-9D0D-33FDA0A8F088}" type="presOf" srcId="{B44BC822-F5BF-4CE6-848F-3E36D3C71D38}" destId="{C2D7A277-C300-459C-B458-7B8DC201C447}" srcOrd="0" destOrd="1" presId="urn:microsoft.com/office/officeart/2018/2/layout/IconLabelDescriptionList"/>
    <dgm:cxn modelId="{DAE59F0B-448B-44DA-83D6-1C209AE8DFE3}" srcId="{E7E6DFAD-42B1-4180-9C0C-FE5363E8767E}" destId="{2FE389A9-84C2-4B0E-AD3E-DCA74A691160}" srcOrd="1" destOrd="0" parTransId="{AB69AF66-2BF8-4D84-8D3F-9BE6FC0A046C}" sibTransId="{80DD08B1-AD6A-4ECD-AD55-61FF4579DA56}"/>
    <dgm:cxn modelId="{52AC620E-1458-46DD-B4E0-21E323597638}" srcId="{F1BF6141-537D-4421-8490-ACA1AC0BAB2E}" destId="{41545832-D8D2-41A7-A6CB-1343327EDF9C}" srcOrd="2" destOrd="0" parTransId="{61A3513D-0EE1-4A88-A586-CF701B0EEA49}" sibTransId="{FB9E96D0-43D4-401E-90A5-4BA135D48A30}"/>
    <dgm:cxn modelId="{FAE82115-2B23-4808-BE14-4022EE09D1EA}" type="presOf" srcId="{41545832-D8D2-41A7-A6CB-1343327EDF9C}" destId="{C2D7A277-C300-459C-B458-7B8DC201C447}" srcOrd="0" destOrd="2" presId="urn:microsoft.com/office/officeart/2018/2/layout/IconLabelDescriptionList"/>
    <dgm:cxn modelId="{E4C58463-70AF-41CF-9AAB-90ADDA8251AE}" type="presOf" srcId="{747C3E64-545A-4265-91A9-C7BD72A33B3E}" destId="{D66EBF4B-42F3-4C6A-A66C-0A3D4F8B3B9B}" srcOrd="0" destOrd="0" presId="urn:microsoft.com/office/officeart/2018/2/layout/IconLabelDescriptionList"/>
    <dgm:cxn modelId="{4DDBC367-FB23-48E1-8657-C706CE06D945}" srcId="{E7E6DFAD-42B1-4180-9C0C-FE5363E8767E}" destId="{F1BF6141-537D-4421-8490-ACA1AC0BAB2E}" srcOrd="2" destOrd="0" parTransId="{C6CD6556-297A-4F5D-A1B7-AEC7356B447C}" sibTransId="{2253CB9E-2A24-4BF6-89FE-4577AFC8F16C}"/>
    <dgm:cxn modelId="{0A48A88D-1DD0-419D-ACD1-F179C8EDA5A5}" srcId="{E7E6DFAD-42B1-4180-9C0C-FE5363E8767E}" destId="{871E39EA-6705-4007-AB13-C082031CDA14}" srcOrd="4" destOrd="0" parTransId="{E252192C-BE85-40E6-A6FB-E0C3B424FEFD}" sibTransId="{A6047331-6FB8-4F6D-BA80-3B2C3F2B9114}"/>
    <dgm:cxn modelId="{7E90ED92-2BD7-4BFA-AD0A-1B2C77B91221}" type="presOf" srcId="{6371261A-DB11-4DA4-AD30-7340376363D0}" destId="{C2D7A277-C300-459C-B458-7B8DC201C447}" srcOrd="0" destOrd="0" presId="urn:microsoft.com/office/officeart/2018/2/layout/IconLabelDescriptionList"/>
    <dgm:cxn modelId="{BCD26F9A-BA68-46B0-AAB9-72E86B536E21}" type="presOf" srcId="{F1BF6141-537D-4421-8490-ACA1AC0BAB2E}" destId="{576DDFD5-4B51-486B-91C2-CD5AF4F6F697}" srcOrd="0" destOrd="0" presId="urn:microsoft.com/office/officeart/2018/2/layout/IconLabelDescriptionList"/>
    <dgm:cxn modelId="{CAE877A3-D13A-4DA0-968C-6DF6A776EDF3}" srcId="{E7E6DFAD-42B1-4180-9C0C-FE5363E8767E}" destId="{747C3E64-545A-4265-91A9-C7BD72A33B3E}" srcOrd="3" destOrd="0" parTransId="{0ADE3A34-0B47-4818-AA09-BD3D081BD863}" sibTransId="{8176AD41-75F7-45BE-8DBD-126FB259834D}"/>
    <dgm:cxn modelId="{849AF5A6-3985-4313-B5D6-31E2C797E6DF}" srcId="{F1BF6141-537D-4421-8490-ACA1AC0BAB2E}" destId="{6371261A-DB11-4DA4-AD30-7340376363D0}" srcOrd="0" destOrd="0" parTransId="{9044969A-EF37-464C-AAA9-5178D44243FF}" sibTransId="{EE9588AB-B27F-4D5C-8396-4C523BC0B862}"/>
    <dgm:cxn modelId="{680D3ABE-8B5A-4AB4-802C-B41A53EED9C0}" srcId="{F1BF6141-537D-4421-8490-ACA1AC0BAB2E}" destId="{B44BC822-F5BF-4CE6-848F-3E36D3C71D38}" srcOrd="1" destOrd="0" parTransId="{9F0AD073-6A45-4DE2-94A1-67CDC3BDB26F}" sibTransId="{5FAD23F6-E7F9-4AF1-BF36-3DF291681D78}"/>
    <dgm:cxn modelId="{16AF6BD2-57E5-4737-8D3C-06F61B25DAF9}" type="presOf" srcId="{2FE389A9-84C2-4B0E-AD3E-DCA74A691160}" destId="{E2F9E1EF-273F-4457-90A3-D307FE928A7A}" srcOrd="0" destOrd="0" presId="urn:microsoft.com/office/officeart/2018/2/layout/IconLabelDescriptionList"/>
    <dgm:cxn modelId="{015DDAEC-37D0-4FD7-BB8C-6B43967FF300}" type="presOf" srcId="{E7E6DFAD-42B1-4180-9C0C-FE5363E8767E}" destId="{B0450D7A-D659-4ED0-8BF7-65550EE71D97}" srcOrd="0" destOrd="0" presId="urn:microsoft.com/office/officeart/2018/2/layout/IconLabelDescriptionList"/>
    <dgm:cxn modelId="{F34E3CF4-C2C9-474F-AF3F-620F51E03735}" type="presOf" srcId="{871E39EA-6705-4007-AB13-C082031CDA14}" destId="{51EBAB7D-B0F3-40DB-BA03-A7C52AB02659}" srcOrd="0" destOrd="0" presId="urn:microsoft.com/office/officeart/2018/2/layout/IconLabelDescriptionList"/>
    <dgm:cxn modelId="{72F18DF8-5849-44A2-ADFC-8F17B345A428}" type="presOf" srcId="{36272EB9-0688-447C-B3DD-AD3869D294AE}" destId="{48685FFE-00EB-4854-B608-57B4D795EED0}" srcOrd="0" destOrd="0" presId="urn:microsoft.com/office/officeart/2018/2/layout/IconLabelDescriptionList"/>
    <dgm:cxn modelId="{133628FA-48D0-4AC1-AD1D-D807FB43424C}" srcId="{E7E6DFAD-42B1-4180-9C0C-FE5363E8767E}" destId="{36272EB9-0688-447C-B3DD-AD3869D294AE}" srcOrd="0" destOrd="0" parTransId="{DAEC4310-B4D2-41DB-BEF4-E91D05784807}" sibTransId="{4B75EBED-3519-45CF-B413-7C14E38AE00A}"/>
    <dgm:cxn modelId="{EAD3C776-4FEA-4D76-9110-DA95C6535EC1}" type="presParOf" srcId="{B0450D7A-D659-4ED0-8BF7-65550EE71D97}" destId="{84FB5FE0-5014-497E-AB7D-5257C9A5A873}" srcOrd="0" destOrd="0" presId="urn:microsoft.com/office/officeart/2018/2/layout/IconLabelDescriptionList"/>
    <dgm:cxn modelId="{16D9B1D9-3E57-4DF8-AE5B-89012520C7F2}" type="presParOf" srcId="{84FB5FE0-5014-497E-AB7D-5257C9A5A873}" destId="{8052FE0F-049A-4CCA-B10A-A96215E9D28A}" srcOrd="0" destOrd="0" presId="urn:microsoft.com/office/officeart/2018/2/layout/IconLabelDescriptionList"/>
    <dgm:cxn modelId="{0167E2EE-0231-4850-BBB5-292E92EF2307}" type="presParOf" srcId="{84FB5FE0-5014-497E-AB7D-5257C9A5A873}" destId="{8C521F07-E0C3-4BD0-80D4-F2D5F051DB96}" srcOrd="1" destOrd="0" presId="urn:microsoft.com/office/officeart/2018/2/layout/IconLabelDescriptionList"/>
    <dgm:cxn modelId="{DFAEBFA0-C8EB-4300-9190-3B540147F745}" type="presParOf" srcId="{84FB5FE0-5014-497E-AB7D-5257C9A5A873}" destId="{48685FFE-00EB-4854-B608-57B4D795EED0}" srcOrd="2" destOrd="0" presId="urn:microsoft.com/office/officeart/2018/2/layout/IconLabelDescriptionList"/>
    <dgm:cxn modelId="{73F30C30-8144-4DF8-ADDC-F8B5B4BC80FA}" type="presParOf" srcId="{84FB5FE0-5014-497E-AB7D-5257C9A5A873}" destId="{2891239D-FAE2-432E-9BF2-4EBEC2F3F870}" srcOrd="3" destOrd="0" presId="urn:microsoft.com/office/officeart/2018/2/layout/IconLabelDescriptionList"/>
    <dgm:cxn modelId="{98A5D145-02CD-41B5-AFCF-678338804E06}" type="presParOf" srcId="{84FB5FE0-5014-497E-AB7D-5257C9A5A873}" destId="{E348180B-8311-4ABE-89AF-63619893B276}" srcOrd="4" destOrd="0" presId="urn:microsoft.com/office/officeart/2018/2/layout/IconLabelDescriptionList"/>
    <dgm:cxn modelId="{37BD578F-2382-489A-BB23-E63228C80FB2}" type="presParOf" srcId="{B0450D7A-D659-4ED0-8BF7-65550EE71D97}" destId="{F7EB5A6F-5300-4508-8D43-B24440B830E5}" srcOrd="1" destOrd="0" presId="urn:microsoft.com/office/officeart/2018/2/layout/IconLabelDescriptionList"/>
    <dgm:cxn modelId="{4063A91B-3BCF-48D0-9057-D6CD4E02486A}" type="presParOf" srcId="{B0450D7A-D659-4ED0-8BF7-65550EE71D97}" destId="{FBBC7A90-89A7-49B5-8E09-DD5DCF5FC521}" srcOrd="2" destOrd="0" presId="urn:microsoft.com/office/officeart/2018/2/layout/IconLabelDescriptionList"/>
    <dgm:cxn modelId="{A5F8AE13-A4B2-4436-B027-FA3FB193D979}" type="presParOf" srcId="{FBBC7A90-89A7-49B5-8E09-DD5DCF5FC521}" destId="{7B62A98E-75BC-4DC0-A426-C803334CAC3F}" srcOrd="0" destOrd="0" presId="urn:microsoft.com/office/officeart/2018/2/layout/IconLabelDescriptionList"/>
    <dgm:cxn modelId="{069B7240-80B6-4F6B-9122-500B405F5B1E}" type="presParOf" srcId="{FBBC7A90-89A7-49B5-8E09-DD5DCF5FC521}" destId="{2FD40464-DACC-4D02-8930-7A69469FF620}" srcOrd="1" destOrd="0" presId="urn:microsoft.com/office/officeart/2018/2/layout/IconLabelDescriptionList"/>
    <dgm:cxn modelId="{A36BB3DB-6F88-45FD-83ED-01DE3B23DC78}" type="presParOf" srcId="{FBBC7A90-89A7-49B5-8E09-DD5DCF5FC521}" destId="{E2F9E1EF-273F-4457-90A3-D307FE928A7A}" srcOrd="2" destOrd="0" presId="urn:microsoft.com/office/officeart/2018/2/layout/IconLabelDescriptionList"/>
    <dgm:cxn modelId="{A5880B50-D8FE-4A9F-886B-73C7AE9A6CC6}" type="presParOf" srcId="{FBBC7A90-89A7-49B5-8E09-DD5DCF5FC521}" destId="{360A57EA-B68C-4ACB-8FA6-14B8AB126B24}" srcOrd="3" destOrd="0" presId="urn:microsoft.com/office/officeart/2018/2/layout/IconLabelDescriptionList"/>
    <dgm:cxn modelId="{B50C86B3-3B8E-441B-A1DC-75FDD2D9D414}" type="presParOf" srcId="{FBBC7A90-89A7-49B5-8E09-DD5DCF5FC521}" destId="{39BAF578-A433-4E72-9A28-D400F46B93AD}" srcOrd="4" destOrd="0" presId="urn:microsoft.com/office/officeart/2018/2/layout/IconLabelDescriptionList"/>
    <dgm:cxn modelId="{76931D28-26F7-46BD-BEE5-4F600FCE8385}" type="presParOf" srcId="{B0450D7A-D659-4ED0-8BF7-65550EE71D97}" destId="{89CAE088-485C-485B-A2D6-A886C7A1BDFC}" srcOrd="3" destOrd="0" presId="urn:microsoft.com/office/officeart/2018/2/layout/IconLabelDescriptionList"/>
    <dgm:cxn modelId="{D2089B6D-FAF8-4784-91C4-477976127853}" type="presParOf" srcId="{B0450D7A-D659-4ED0-8BF7-65550EE71D97}" destId="{2BEB80A9-41C5-48CA-BB78-4F9F1A4EF0EE}" srcOrd="4" destOrd="0" presId="urn:microsoft.com/office/officeart/2018/2/layout/IconLabelDescriptionList"/>
    <dgm:cxn modelId="{0C5A05A4-666D-425D-B858-D4696E9F81B6}" type="presParOf" srcId="{2BEB80A9-41C5-48CA-BB78-4F9F1A4EF0EE}" destId="{894FFC8F-53F9-42DA-926F-0A620AA74B1B}" srcOrd="0" destOrd="0" presId="urn:microsoft.com/office/officeart/2018/2/layout/IconLabelDescriptionList"/>
    <dgm:cxn modelId="{F29EF812-0E5E-4E2B-BAE9-082361670E59}" type="presParOf" srcId="{2BEB80A9-41C5-48CA-BB78-4F9F1A4EF0EE}" destId="{EDF136E9-0E3D-48B9-8A9D-B7AA52C24A38}" srcOrd="1" destOrd="0" presId="urn:microsoft.com/office/officeart/2018/2/layout/IconLabelDescriptionList"/>
    <dgm:cxn modelId="{30FFBCC3-A4AB-4090-A602-6625189805F7}" type="presParOf" srcId="{2BEB80A9-41C5-48CA-BB78-4F9F1A4EF0EE}" destId="{576DDFD5-4B51-486B-91C2-CD5AF4F6F697}" srcOrd="2" destOrd="0" presId="urn:microsoft.com/office/officeart/2018/2/layout/IconLabelDescriptionList"/>
    <dgm:cxn modelId="{52D0D93D-17A3-47C9-87AC-1546C1B88E45}" type="presParOf" srcId="{2BEB80A9-41C5-48CA-BB78-4F9F1A4EF0EE}" destId="{0EF45C22-51BB-4758-BFB1-4638331FD142}" srcOrd="3" destOrd="0" presId="urn:microsoft.com/office/officeart/2018/2/layout/IconLabelDescriptionList"/>
    <dgm:cxn modelId="{1C7DC517-E632-46B8-92BF-0AD794DF1B68}" type="presParOf" srcId="{2BEB80A9-41C5-48CA-BB78-4F9F1A4EF0EE}" destId="{C2D7A277-C300-459C-B458-7B8DC201C447}" srcOrd="4" destOrd="0" presId="urn:microsoft.com/office/officeart/2018/2/layout/IconLabelDescriptionList"/>
    <dgm:cxn modelId="{6F80F39F-9DFD-488F-9295-73D45DA6F7FB}" type="presParOf" srcId="{B0450D7A-D659-4ED0-8BF7-65550EE71D97}" destId="{9459332F-1494-48BA-AEAF-8CE549FDBAA0}" srcOrd="5" destOrd="0" presId="urn:microsoft.com/office/officeart/2018/2/layout/IconLabelDescriptionList"/>
    <dgm:cxn modelId="{D29A1C7E-E4AF-4533-BC5F-B177C5D514C4}" type="presParOf" srcId="{B0450D7A-D659-4ED0-8BF7-65550EE71D97}" destId="{9EA96228-1A9C-4D4F-9E96-C3D8E2C61FB2}" srcOrd="6" destOrd="0" presId="urn:microsoft.com/office/officeart/2018/2/layout/IconLabelDescriptionList"/>
    <dgm:cxn modelId="{13220511-BF9E-4D71-A6F3-9FC61A0EAA6F}" type="presParOf" srcId="{9EA96228-1A9C-4D4F-9E96-C3D8E2C61FB2}" destId="{95AEAEEB-D01A-49EE-A398-23691F8DFD69}" srcOrd="0" destOrd="0" presId="urn:microsoft.com/office/officeart/2018/2/layout/IconLabelDescriptionList"/>
    <dgm:cxn modelId="{BE084577-968F-4713-94FD-977295833477}" type="presParOf" srcId="{9EA96228-1A9C-4D4F-9E96-C3D8E2C61FB2}" destId="{E1057B3D-A7DB-4864-B217-C1288E68081F}" srcOrd="1" destOrd="0" presId="urn:microsoft.com/office/officeart/2018/2/layout/IconLabelDescriptionList"/>
    <dgm:cxn modelId="{C4AB56CF-5FDD-4945-A2B8-FEE3FDEEE992}" type="presParOf" srcId="{9EA96228-1A9C-4D4F-9E96-C3D8E2C61FB2}" destId="{D66EBF4B-42F3-4C6A-A66C-0A3D4F8B3B9B}" srcOrd="2" destOrd="0" presId="urn:microsoft.com/office/officeart/2018/2/layout/IconLabelDescriptionList"/>
    <dgm:cxn modelId="{26A8D293-6639-4855-8368-F4EDC09EFDC3}" type="presParOf" srcId="{9EA96228-1A9C-4D4F-9E96-C3D8E2C61FB2}" destId="{45843C47-7DD1-4843-A7AA-BECF2776E368}" srcOrd="3" destOrd="0" presId="urn:microsoft.com/office/officeart/2018/2/layout/IconLabelDescriptionList"/>
    <dgm:cxn modelId="{1B8B0170-3B89-4E5F-A554-59F0860A672F}" type="presParOf" srcId="{9EA96228-1A9C-4D4F-9E96-C3D8E2C61FB2}" destId="{C31A1208-5166-400B-B070-09903FD82E7C}" srcOrd="4" destOrd="0" presId="urn:microsoft.com/office/officeart/2018/2/layout/IconLabelDescriptionList"/>
    <dgm:cxn modelId="{FD406975-2ABF-4E6D-8C11-276BB56D91E6}" type="presParOf" srcId="{B0450D7A-D659-4ED0-8BF7-65550EE71D97}" destId="{52B03FCA-54D6-4EB6-A9F4-B7018863AFBD}" srcOrd="7" destOrd="0" presId="urn:microsoft.com/office/officeart/2018/2/layout/IconLabelDescriptionList"/>
    <dgm:cxn modelId="{F316B50D-1C90-4D1C-9594-203BAF76A9D0}" type="presParOf" srcId="{B0450D7A-D659-4ED0-8BF7-65550EE71D97}" destId="{191C0C45-13F3-44C6-A587-27F709441644}" srcOrd="8" destOrd="0" presId="urn:microsoft.com/office/officeart/2018/2/layout/IconLabelDescriptionList"/>
    <dgm:cxn modelId="{1E4B7FA1-30CE-4B66-BEF0-291012B288F9}" type="presParOf" srcId="{191C0C45-13F3-44C6-A587-27F709441644}" destId="{42A5161F-5587-474C-A6AB-159E17E9DFCC}" srcOrd="0" destOrd="0" presId="urn:microsoft.com/office/officeart/2018/2/layout/IconLabelDescriptionList"/>
    <dgm:cxn modelId="{1EC7DA32-40BE-438C-BF9A-860E85F7DA9F}" type="presParOf" srcId="{191C0C45-13F3-44C6-A587-27F709441644}" destId="{06FF8605-5A72-4073-9DA3-8F1EF645F5F3}" srcOrd="1" destOrd="0" presId="urn:microsoft.com/office/officeart/2018/2/layout/IconLabelDescriptionList"/>
    <dgm:cxn modelId="{CD2FBD77-833B-466E-AD78-5433A5A07AA8}" type="presParOf" srcId="{191C0C45-13F3-44C6-A587-27F709441644}" destId="{51EBAB7D-B0F3-40DB-BA03-A7C52AB02659}" srcOrd="2" destOrd="0" presId="urn:microsoft.com/office/officeart/2018/2/layout/IconLabelDescriptionList"/>
    <dgm:cxn modelId="{38D5710D-D74B-4F73-8BAD-D9BC74AB6591}" type="presParOf" srcId="{191C0C45-13F3-44C6-A587-27F709441644}" destId="{24BDB0F1-1F53-4B6B-B9B4-40AF179B70BC}" srcOrd="3" destOrd="0" presId="urn:microsoft.com/office/officeart/2018/2/layout/IconLabelDescriptionList"/>
    <dgm:cxn modelId="{BB9DE1F0-F43C-425C-AC63-EED7F602BE76}" type="presParOf" srcId="{191C0C45-13F3-44C6-A587-27F709441644}" destId="{FDCC7E7A-1C45-46ED-BF87-B872083700B9}"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7B8842-9E10-480E-AFE8-614C5B8240AA}" type="doc">
      <dgm:prSet loTypeId="urn:microsoft.com/office/officeart/2005/8/layout/process1" loCatId="process" qsTypeId="urn:microsoft.com/office/officeart/2005/8/quickstyle/simple2" qsCatId="simple" csTypeId="urn:microsoft.com/office/officeart/2005/8/colors/colorful2" csCatId="colorful"/>
      <dgm:spPr/>
      <dgm:t>
        <a:bodyPr/>
        <a:lstStyle/>
        <a:p>
          <a:endParaRPr lang="en-US"/>
        </a:p>
      </dgm:t>
    </dgm:pt>
    <dgm:pt modelId="{BD5D601D-40F4-486C-AB9F-C922CBD2208F}">
      <dgm:prSet/>
      <dgm:spPr/>
      <dgm:t>
        <a:bodyPr/>
        <a:lstStyle/>
        <a:p>
          <a:r>
            <a:rPr lang="en-US" b="1" u="sng"/>
            <a:t>PSYCHOLOGICAL SYMPTOMS OF G.A.D</a:t>
          </a:r>
          <a:endParaRPr lang="en-US"/>
        </a:p>
      </dgm:t>
    </dgm:pt>
    <dgm:pt modelId="{0F6E720B-27AE-48CE-83B7-796937A43D61}" type="parTrans" cxnId="{CABE6F7B-C310-4DB9-8222-BF3443EE5A87}">
      <dgm:prSet/>
      <dgm:spPr/>
      <dgm:t>
        <a:bodyPr/>
        <a:lstStyle/>
        <a:p>
          <a:endParaRPr lang="en-US"/>
        </a:p>
      </dgm:t>
    </dgm:pt>
    <dgm:pt modelId="{37003C1B-E8AB-440F-8403-605F6FC2E4C9}" type="sibTrans" cxnId="{CABE6F7B-C310-4DB9-8222-BF3443EE5A87}">
      <dgm:prSet/>
      <dgm:spPr/>
      <dgm:t>
        <a:bodyPr/>
        <a:lstStyle/>
        <a:p>
          <a:endParaRPr lang="en-US"/>
        </a:p>
      </dgm:t>
    </dgm:pt>
    <dgm:pt modelId="{361706E6-564A-4544-80D0-1FBEDD33FE10}">
      <dgm:prSet/>
      <dgm:spPr/>
      <dgm:t>
        <a:bodyPr/>
        <a:lstStyle/>
        <a:p>
          <a:r>
            <a:rPr lang="en-US" dirty="0">
              <a:latin typeface="Arial" panose="020B0604020202020204" pitchFamily="34" charset="0"/>
              <a:cs typeface="Arial" panose="020B0604020202020204" pitchFamily="34" charset="0"/>
            </a:rPr>
            <a:t>RESTLESSNESS</a:t>
          </a:r>
        </a:p>
      </dgm:t>
    </dgm:pt>
    <dgm:pt modelId="{5157C13B-04F9-4C2C-8336-A980B6B99628}" type="parTrans" cxnId="{78396BD9-6257-4146-B4E4-83A210727A5C}">
      <dgm:prSet/>
      <dgm:spPr/>
      <dgm:t>
        <a:bodyPr/>
        <a:lstStyle/>
        <a:p>
          <a:endParaRPr lang="en-US"/>
        </a:p>
      </dgm:t>
    </dgm:pt>
    <dgm:pt modelId="{3AFB26CD-88F7-4BA5-9002-07DC12DA565B}" type="sibTrans" cxnId="{78396BD9-6257-4146-B4E4-83A210727A5C}">
      <dgm:prSet/>
      <dgm:spPr/>
      <dgm:t>
        <a:bodyPr/>
        <a:lstStyle/>
        <a:p>
          <a:endParaRPr lang="en-US"/>
        </a:p>
      </dgm:t>
    </dgm:pt>
    <dgm:pt modelId="{D1701502-3E6B-4A39-80F7-FACA8C06186A}">
      <dgm:prSet/>
      <dgm:spPr/>
      <dgm:t>
        <a:bodyPr/>
        <a:lstStyle/>
        <a:p>
          <a:r>
            <a:rPr lang="en-US" dirty="0">
              <a:latin typeface="Arial" panose="020B0604020202020204" pitchFamily="34" charset="0"/>
              <a:cs typeface="Arial" panose="020B0604020202020204" pitchFamily="34" charset="0"/>
            </a:rPr>
            <a:t>A SENSE OF DREAD</a:t>
          </a:r>
        </a:p>
      </dgm:t>
    </dgm:pt>
    <dgm:pt modelId="{15CB7418-9254-4072-850F-B042A7DF1D0B}" type="parTrans" cxnId="{B947863F-FD65-4344-9794-FD91F6A2B3F9}">
      <dgm:prSet/>
      <dgm:spPr/>
      <dgm:t>
        <a:bodyPr/>
        <a:lstStyle/>
        <a:p>
          <a:endParaRPr lang="en-US"/>
        </a:p>
      </dgm:t>
    </dgm:pt>
    <dgm:pt modelId="{14E6F22A-22C3-4F52-9872-0FCDD04E6A30}" type="sibTrans" cxnId="{B947863F-FD65-4344-9794-FD91F6A2B3F9}">
      <dgm:prSet/>
      <dgm:spPr/>
      <dgm:t>
        <a:bodyPr/>
        <a:lstStyle/>
        <a:p>
          <a:endParaRPr lang="en-US"/>
        </a:p>
      </dgm:t>
    </dgm:pt>
    <dgm:pt modelId="{175C7706-29E4-4CA6-8439-88D1C9AC5496}">
      <dgm:prSet/>
      <dgm:spPr/>
      <dgm:t>
        <a:bodyPr/>
        <a:lstStyle/>
        <a:p>
          <a:r>
            <a:rPr lang="en-US" dirty="0">
              <a:latin typeface="Arial" panose="020B0604020202020204" pitchFamily="34" charset="0"/>
              <a:cs typeface="Arial" panose="020B0604020202020204" pitchFamily="34" charset="0"/>
            </a:rPr>
            <a:t>FEELING CONSTANTLY "ON EDGE"</a:t>
          </a:r>
        </a:p>
      </dgm:t>
    </dgm:pt>
    <dgm:pt modelId="{74541C5F-F604-45F5-B21E-A3BBBD3F1C14}" type="parTrans" cxnId="{BC107353-A3C4-4DBD-847E-2E536BFDD257}">
      <dgm:prSet/>
      <dgm:spPr/>
      <dgm:t>
        <a:bodyPr/>
        <a:lstStyle/>
        <a:p>
          <a:endParaRPr lang="en-US"/>
        </a:p>
      </dgm:t>
    </dgm:pt>
    <dgm:pt modelId="{11195D5D-B3A0-4024-95CF-ED9C91B0E11C}" type="sibTrans" cxnId="{BC107353-A3C4-4DBD-847E-2E536BFDD257}">
      <dgm:prSet/>
      <dgm:spPr/>
      <dgm:t>
        <a:bodyPr/>
        <a:lstStyle/>
        <a:p>
          <a:endParaRPr lang="en-US"/>
        </a:p>
      </dgm:t>
    </dgm:pt>
    <dgm:pt modelId="{6D9CECAD-5A60-4B0F-8424-937892AFCB47}">
      <dgm:prSet/>
      <dgm:spPr/>
      <dgm:t>
        <a:bodyPr/>
        <a:lstStyle/>
        <a:p>
          <a:r>
            <a:rPr lang="en-US" dirty="0">
              <a:latin typeface="Arial" panose="020B0604020202020204" pitchFamily="34" charset="0"/>
              <a:cs typeface="Arial" panose="020B0604020202020204" pitchFamily="34" charset="0"/>
            </a:rPr>
            <a:t>DIFFICULTY CONCENTRATING</a:t>
          </a:r>
        </a:p>
      </dgm:t>
    </dgm:pt>
    <dgm:pt modelId="{F58DD423-FD3E-4436-A902-A1D4B66AACFE}" type="parTrans" cxnId="{208978D9-0906-42B7-994D-36EE56B631F8}">
      <dgm:prSet/>
      <dgm:spPr/>
      <dgm:t>
        <a:bodyPr/>
        <a:lstStyle/>
        <a:p>
          <a:endParaRPr lang="en-US"/>
        </a:p>
      </dgm:t>
    </dgm:pt>
    <dgm:pt modelId="{51AB8DC9-60AC-44E5-884A-69F6ECA47718}" type="sibTrans" cxnId="{208978D9-0906-42B7-994D-36EE56B631F8}">
      <dgm:prSet/>
      <dgm:spPr/>
      <dgm:t>
        <a:bodyPr/>
        <a:lstStyle/>
        <a:p>
          <a:endParaRPr lang="en-US"/>
        </a:p>
      </dgm:t>
    </dgm:pt>
    <dgm:pt modelId="{673DC00B-92B2-4A50-8B82-3886CDF401C8}">
      <dgm:prSet/>
      <dgm:spPr/>
      <dgm:t>
        <a:bodyPr/>
        <a:lstStyle/>
        <a:p>
          <a:r>
            <a:rPr lang="en-US" dirty="0">
              <a:latin typeface="Arial" panose="020B0604020202020204" pitchFamily="34" charset="0"/>
              <a:cs typeface="Arial" panose="020B0604020202020204" pitchFamily="34" charset="0"/>
            </a:rPr>
            <a:t>IRRITABILITY</a:t>
          </a:r>
        </a:p>
      </dgm:t>
    </dgm:pt>
    <dgm:pt modelId="{18337DA1-51BA-4A93-9FD6-35D0DB6D1BC1}" type="parTrans" cxnId="{9F5FAE20-285E-4739-A2E9-E1719145BF4F}">
      <dgm:prSet/>
      <dgm:spPr/>
      <dgm:t>
        <a:bodyPr/>
        <a:lstStyle/>
        <a:p>
          <a:endParaRPr lang="en-US"/>
        </a:p>
      </dgm:t>
    </dgm:pt>
    <dgm:pt modelId="{440C3BC4-7C97-49C2-A081-D43D90AC8D76}" type="sibTrans" cxnId="{9F5FAE20-285E-4739-A2E9-E1719145BF4F}">
      <dgm:prSet/>
      <dgm:spPr/>
      <dgm:t>
        <a:bodyPr/>
        <a:lstStyle/>
        <a:p>
          <a:endParaRPr lang="en-US"/>
        </a:p>
      </dgm:t>
    </dgm:pt>
    <dgm:pt modelId="{074D5424-735A-44D2-8300-D5F7B178AF05}">
      <dgm:prSet/>
      <dgm:spPr/>
      <dgm:t>
        <a:bodyPr/>
        <a:lstStyle/>
        <a:p>
          <a:r>
            <a:rPr lang="en-US" dirty="0"/>
            <a:t>YOUR SYMPTOMS MAY CAUSE YOU TO WITHDRAW FROM SOCIAL CONTACT (SEEING YOUR FAMILY AND FRIENDS) TO AVOID FEELINGS OF WORRY AND DREAD.</a:t>
          </a:r>
        </a:p>
      </dgm:t>
    </dgm:pt>
    <dgm:pt modelId="{FF59DD85-0B8E-4057-A339-3D55D9F6B18A}" type="parTrans" cxnId="{92A1471C-DD3E-40D5-8742-AC25104B3595}">
      <dgm:prSet/>
      <dgm:spPr/>
      <dgm:t>
        <a:bodyPr/>
        <a:lstStyle/>
        <a:p>
          <a:endParaRPr lang="en-US"/>
        </a:p>
      </dgm:t>
    </dgm:pt>
    <dgm:pt modelId="{FAB15A7D-A057-4A7B-9239-BB71ED02FAB7}" type="sibTrans" cxnId="{92A1471C-DD3E-40D5-8742-AC25104B3595}">
      <dgm:prSet/>
      <dgm:spPr/>
      <dgm:t>
        <a:bodyPr/>
        <a:lstStyle/>
        <a:p>
          <a:endParaRPr lang="en-US"/>
        </a:p>
      </dgm:t>
    </dgm:pt>
    <dgm:pt modelId="{1016C628-A4AD-4095-9969-BF70D2B21D01}">
      <dgm:prSet/>
      <dgm:spPr/>
      <dgm:t>
        <a:bodyPr/>
        <a:lstStyle/>
        <a:p>
          <a:r>
            <a:rPr lang="en-US"/>
            <a:t>YOU MAY ALSO FIND GOING TO WORK DIFFICULT AND STRESSFUL, AND MAY TAKE TIME OFF SICK. THESE ACTIONS CAN MAKE YOU WORRY EVEN MORE ABOUT YOURSELF AND INCREASE YOUR LACK OF SELF-ESTEEM</a:t>
          </a:r>
        </a:p>
      </dgm:t>
    </dgm:pt>
    <dgm:pt modelId="{63D4C070-1476-44C1-AF6C-C2AAD741A7C2}" type="parTrans" cxnId="{5E94ABD6-5EC9-4CAA-B42F-EBF8D6B2219D}">
      <dgm:prSet/>
      <dgm:spPr/>
      <dgm:t>
        <a:bodyPr/>
        <a:lstStyle/>
        <a:p>
          <a:endParaRPr lang="en-US"/>
        </a:p>
      </dgm:t>
    </dgm:pt>
    <dgm:pt modelId="{CB38F3AA-5272-441B-B8E3-4B47792250D1}" type="sibTrans" cxnId="{5E94ABD6-5EC9-4CAA-B42F-EBF8D6B2219D}">
      <dgm:prSet/>
      <dgm:spPr/>
      <dgm:t>
        <a:bodyPr/>
        <a:lstStyle/>
        <a:p>
          <a:endParaRPr lang="en-US"/>
        </a:p>
      </dgm:t>
    </dgm:pt>
    <dgm:pt modelId="{06431E9D-B619-F049-905A-2E977323746E}" type="pres">
      <dgm:prSet presAssocID="{757B8842-9E10-480E-AFE8-614C5B8240AA}" presName="Name0" presStyleCnt="0">
        <dgm:presLayoutVars>
          <dgm:dir/>
          <dgm:resizeHandles val="exact"/>
        </dgm:presLayoutVars>
      </dgm:prSet>
      <dgm:spPr/>
    </dgm:pt>
    <dgm:pt modelId="{285256B1-A6FE-8D44-8447-E73D099DC223}" type="pres">
      <dgm:prSet presAssocID="{BD5D601D-40F4-486C-AB9F-C922CBD2208F}" presName="node" presStyleLbl="node1" presStyleIdx="0" presStyleCnt="3">
        <dgm:presLayoutVars>
          <dgm:bulletEnabled val="1"/>
        </dgm:presLayoutVars>
      </dgm:prSet>
      <dgm:spPr/>
    </dgm:pt>
    <dgm:pt modelId="{D08139BF-E46D-D04A-81DD-E9CC554DBFC1}" type="pres">
      <dgm:prSet presAssocID="{37003C1B-E8AB-440F-8403-605F6FC2E4C9}" presName="sibTrans" presStyleLbl="sibTrans2D1" presStyleIdx="0" presStyleCnt="2"/>
      <dgm:spPr/>
    </dgm:pt>
    <dgm:pt modelId="{AE985C24-45F1-444F-B1DA-313F1CDA633C}" type="pres">
      <dgm:prSet presAssocID="{37003C1B-E8AB-440F-8403-605F6FC2E4C9}" presName="connectorText" presStyleLbl="sibTrans2D1" presStyleIdx="0" presStyleCnt="2"/>
      <dgm:spPr/>
    </dgm:pt>
    <dgm:pt modelId="{52775861-A82E-594A-80D5-F2B291D6EA0D}" type="pres">
      <dgm:prSet presAssocID="{074D5424-735A-44D2-8300-D5F7B178AF05}" presName="node" presStyleLbl="node1" presStyleIdx="1" presStyleCnt="3">
        <dgm:presLayoutVars>
          <dgm:bulletEnabled val="1"/>
        </dgm:presLayoutVars>
      </dgm:prSet>
      <dgm:spPr/>
    </dgm:pt>
    <dgm:pt modelId="{DC9CF01B-B74A-9440-B9BA-F25DBE534B56}" type="pres">
      <dgm:prSet presAssocID="{FAB15A7D-A057-4A7B-9239-BB71ED02FAB7}" presName="sibTrans" presStyleLbl="sibTrans2D1" presStyleIdx="1" presStyleCnt="2"/>
      <dgm:spPr/>
    </dgm:pt>
    <dgm:pt modelId="{025488D5-911E-BB4B-AD46-8A043CF3BBBD}" type="pres">
      <dgm:prSet presAssocID="{FAB15A7D-A057-4A7B-9239-BB71ED02FAB7}" presName="connectorText" presStyleLbl="sibTrans2D1" presStyleIdx="1" presStyleCnt="2"/>
      <dgm:spPr/>
    </dgm:pt>
    <dgm:pt modelId="{98FC1D9E-04F0-384D-9855-49EB2350118A}" type="pres">
      <dgm:prSet presAssocID="{1016C628-A4AD-4095-9969-BF70D2B21D01}" presName="node" presStyleLbl="node1" presStyleIdx="2" presStyleCnt="3">
        <dgm:presLayoutVars>
          <dgm:bulletEnabled val="1"/>
        </dgm:presLayoutVars>
      </dgm:prSet>
      <dgm:spPr/>
    </dgm:pt>
  </dgm:ptLst>
  <dgm:cxnLst>
    <dgm:cxn modelId="{92A1471C-DD3E-40D5-8742-AC25104B3595}" srcId="{757B8842-9E10-480E-AFE8-614C5B8240AA}" destId="{074D5424-735A-44D2-8300-D5F7B178AF05}" srcOrd="1" destOrd="0" parTransId="{FF59DD85-0B8E-4057-A339-3D55D9F6B18A}" sibTransId="{FAB15A7D-A057-4A7B-9239-BB71ED02FAB7}"/>
    <dgm:cxn modelId="{9F5FAE20-285E-4739-A2E9-E1719145BF4F}" srcId="{BD5D601D-40F4-486C-AB9F-C922CBD2208F}" destId="{673DC00B-92B2-4A50-8B82-3886CDF401C8}" srcOrd="4" destOrd="0" parTransId="{18337DA1-51BA-4A93-9FD6-35D0DB6D1BC1}" sibTransId="{440C3BC4-7C97-49C2-A081-D43D90AC8D76}"/>
    <dgm:cxn modelId="{040C0E3C-6747-C545-8215-2F47E7F5E8FF}" type="presOf" srcId="{D1701502-3E6B-4A39-80F7-FACA8C06186A}" destId="{285256B1-A6FE-8D44-8447-E73D099DC223}" srcOrd="0" destOrd="2" presId="urn:microsoft.com/office/officeart/2005/8/layout/process1"/>
    <dgm:cxn modelId="{B947863F-FD65-4344-9794-FD91F6A2B3F9}" srcId="{BD5D601D-40F4-486C-AB9F-C922CBD2208F}" destId="{D1701502-3E6B-4A39-80F7-FACA8C06186A}" srcOrd="1" destOrd="0" parTransId="{15CB7418-9254-4072-850F-B042A7DF1D0B}" sibTransId="{14E6F22A-22C3-4F52-9872-0FCDD04E6A30}"/>
    <dgm:cxn modelId="{20D06C40-5652-4145-8573-12E0DD7AE592}" type="presOf" srcId="{FAB15A7D-A057-4A7B-9239-BB71ED02FAB7}" destId="{DC9CF01B-B74A-9440-B9BA-F25DBE534B56}" srcOrd="0" destOrd="0" presId="urn:microsoft.com/office/officeart/2005/8/layout/process1"/>
    <dgm:cxn modelId="{159FC56B-F69C-7140-8A36-140AD4C8D068}" type="presOf" srcId="{FAB15A7D-A057-4A7B-9239-BB71ED02FAB7}" destId="{025488D5-911E-BB4B-AD46-8A043CF3BBBD}" srcOrd="1" destOrd="0" presId="urn:microsoft.com/office/officeart/2005/8/layout/process1"/>
    <dgm:cxn modelId="{A47F324E-0E07-B94C-969E-643F9BEA01D9}" type="presOf" srcId="{BD5D601D-40F4-486C-AB9F-C922CBD2208F}" destId="{285256B1-A6FE-8D44-8447-E73D099DC223}" srcOrd="0" destOrd="0" presId="urn:microsoft.com/office/officeart/2005/8/layout/process1"/>
    <dgm:cxn modelId="{BC107353-A3C4-4DBD-847E-2E536BFDD257}" srcId="{BD5D601D-40F4-486C-AB9F-C922CBD2208F}" destId="{175C7706-29E4-4CA6-8439-88D1C9AC5496}" srcOrd="2" destOrd="0" parTransId="{74541C5F-F604-45F5-B21E-A3BBBD3F1C14}" sibTransId="{11195D5D-B3A0-4024-95CF-ED9C91B0E11C}"/>
    <dgm:cxn modelId="{CABE6F7B-C310-4DB9-8222-BF3443EE5A87}" srcId="{757B8842-9E10-480E-AFE8-614C5B8240AA}" destId="{BD5D601D-40F4-486C-AB9F-C922CBD2208F}" srcOrd="0" destOrd="0" parTransId="{0F6E720B-27AE-48CE-83B7-796937A43D61}" sibTransId="{37003C1B-E8AB-440F-8403-605F6FC2E4C9}"/>
    <dgm:cxn modelId="{F5B7497C-DA32-BA48-9157-96D927435232}" type="presOf" srcId="{37003C1B-E8AB-440F-8403-605F6FC2E4C9}" destId="{D08139BF-E46D-D04A-81DD-E9CC554DBFC1}" srcOrd="0" destOrd="0" presId="urn:microsoft.com/office/officeart/2005/8/layout/process1"/>
    <dgm:cxn modelId="{F57E9B87-43C2-B74F-824E-00640050F3F3}" type="presOf" srcId="{074D5424-735A-44D2-8300-D5F7B178AF05}" destId="{52775861-A82E-594A-80D5-F2B291D6EA0D}" srcOrd="0" destOrd="0" presId="urn:microsoft.com/office/officeart/2005/8/layout/process1"/>
    <dgm:cxn modelId="{442ED5AF-4EF5-A744-9893-CA8C43CB22CA}" type="presOf" srcId="{175C7706-29E4-4CA6-8439-88D1C9AC5496}" destId="{285256B1-A6FE-8D44-8447-E73D099DC223}" srcOrd="0" destOrd="3" presId="urn:microsoft.com/office/officeart/2005/8/layout/process1"/>
    <dgm:cxn modelId="{4AA902BE-CB5D-4F48-A342-B95BAC69E136}" type="presOf" srcId="{673DC00B-92B2-4A50-8B82-3886CDF401C8}" destId="{285256B1-A6FE-8D44-8447-E73D099DC223}" srcOrd="0" destOrd="5" presId="urn:microsoft.com/office/officeart/2005/8/layout/process1"/>
    <dgm:cxn modelId="{431125D4-D22D-954A-8303-26A5B73683CE}" type="presOf" srcId="{37003C1B-E8AB-440F-8403-605F6FC2E4C9}" destId="{AE985C24-45F1-444F-B1DA-313F1CDA633C}" srcOrd="1" destOrd="0" presId="urn:microsoft.com/office/officeart/2005/8/layout/process1"/>
    <dgm:cxn modelId="{5E94ABD6-5EC9-4CAA-B42F-EBF8D6B2219D}" srcId="{757B8842-9E10-480E-AFE8-614C5B8240AA}" destId="{1016C628-A4AD-4095-9969-BF70D2B21D01}" srcOrd="2" destOrd="0" parTransId="{63D4C070-1476-44C1-AF6C-C2AAD741A7C2}" sibTransId="{CB38F3AA-5272-441B-B8E3-4B47792250D1}"/>
    <dgm:cxn modelId="{78396BD9-6257-4146-B4E4-83A210727A5C}" srcId="{BD5D601D-40F4-486C-AB9F-C922CBD2208F}" destId="{361706E6-564A-4544-80D0-1FBEDD33FE10}" srcOrd="0" destOrd="0" parTransId="{5157C13B-04F9-4C2C-8336-A980B6B99628}" sibTransId="{3AFB26CD-88F7-4BA5-9002-07DC12DA565B}"/>
    <dgm:cxn modelId="{208978D9-0906-42B7-994D-36EE56B631F8}" srcId="{BD5D601D-40F4-486C-AB9F-C922CBD2208F}" destId="{6D9CECAD-5A60-4B0F-8424-937892AFCB47}" srcOrd="3" destOrd="0" parTransId="{F58DD423-FD3E-4436-A902-A1D4B66AACFE}" sibTransId="{51AB8DC9-60AC-44E5-884A-69F6ECA47718}"/>
    <dgm:cxn modelId="{0828CCDE-E7E1-0F49-808C-C710F3CC479D}" type="presOf" srcId="{6D9CECAD-5A60-4B0F-8424-937892AFCB47}" destId="{285256B1-A6FE-8D44-8447-E73D099DC223}" srcOrd="0" destOrd="4" presId="urn:microsoft.com/office/officeart/2005/8/layout/process1"/>
    <dgm:cxn modelId="{E1E28BE4-643E-7142-B4DA-140B08873E34}" type="presOf" srcId="{757B8842-9E10-480E-AFE8-614C5B8240AA}" destId="{06431E9D-B619-F049-905A-2E977323746E}" srcOrd="0" destOrd="0" presId="urn:microsoft.com/office/officeart/2005/8/layout/process1"/>
    <dgm:cxn modelId="{5CD57EF7-84BB-194C-BBAB-1A0BD7A00CF1}" type="presOf" srcId="{361706E6-564A-4544-80D0-1FBEDD33FE10}" destId="{285256B1-A6FE-8D44-8447-E73D099DC223}" srcOrd="0" destOrd="1" presId="urn:microsoft.com/office/officeart/2005/8/layout/process1"/>
    <dgm:cxn modelId="{4A0AADF8-7750-CD44-91C3-DE11AC415807}" type="presOf" srcId="{1016C628-A4AD-4095-9969-BF70D2B21D01}" destId="{98FC1D9E-04F0-384D-9855-49EB2350118A}" srcOrd="0" destOrd="0" presId="urn:microsoft.com/office/officeart/2005/8/layout/process1"/>
    <dgm:cxn modelId="{8D60892C-582D-B346-A05D-356C6E410BEE}" type="presParOf" srcId="{06431E9D-B619-F049-905A-2E977323746E}" destId="{285256B1-A6FE-8D44-8447-E73D099DC223}" srcOrd="0" destOrd="0" presId="urn:microsoft.com/office/officeart/2005/8/layout/process1"/>
    <dgm:cxn modelId="{0486F3D7-7ECE-EA46-AE1A-291DE3442402}" type="presParOf" srcId="{06431E9D-B619-F049-905A-2E977323746E}" destId="{D08139BF-E46D-D04A-81DD-E9CC554DBFC1}" srcOrd="1" destOrd="0" presId="urn:microsoft.com/office/officeart/2005/8/layout/process1"/>
    <dgm:cxn modelId="{39DCD774-B430-8147-B346-C7C90535B46A}" type="presParOf" srcId="{D08139BF-E46D-D04A-81DD-E9CC554DBFC1}" destId="{AE985C24-45F1-444F-B1DA-313F1CDA633C}" srcOrd="0" destOrd="0" presId="urn:microsoft.com/office/officeart/2005/8/layout/process1"/>
    <dgm:cxn modelId="{EBC1E0AD-5229-F247-A8BE-42B9EA2525D8}" type="presParOf" srcId="{06431E9D-B619-F049-905A-2E977323746E}" destId="{52775861-A82E-594A-80D5-F2B291D6EA0D}" srcOrd="2" destOrd="0" presId="urn:microsoft.com/office/officeart/2005/8/layout/process1"/>
    <dgm:cxn modelId="{7363FB26-E722-F144-A5D2-CE4B82333E3B}" type="presParOf" srcId="{06431E9D-B619-F049-905A-2E977323746E}" destId="{DC9CF01B-B74A-9440-B9BA-F25DBE534B56}" srcOrd="3" destOrd="0" presId="urn:microsoft.com/office/officeart/2005/8/layout/process1"/>
    <dgm:cxn modelId="{769C7E85-2ECC-3E40-88D8-48AA7936A8D4}" type="presParOf" srcId="{DC9CF01B-B74A-9440-B9BA-F25DBE534B56}" destId="{025488D5-911E-BB4B-AD46-8A043CF3BBBD}" srcOrd="0" destOrd="0" presId="urn:microsoft.com/office/officeart/2005/8/layout/process1"/>
    <dgm:cxn modelId="{1292658D-DF47-374B-BAEC-54118CD128AC}" type="presParOf" srcId="{06431E9D-B619-F049-905A-2E977323746E}" destId="{98FC1D9E-04F0-384D-9855-49EB2350118A}"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79D7D9-2AA2-5E45-BD90-38D06191EB28}" type="doc">
      <dgm:prSet loTypeId="urn:microsoft.com/office/officeart/2005/8/layout/vProcess5" loCatId="process" qsTypeId="urn:microsoft.com/office/officeart/2005/8/quickstyle/simple2" qsCatId="simple" csTypeId="urn:microsoft.com/office/officeart/2005/8/colors/accent3_2" csCatId="accent3" phldr="1"/>
      <dgm:spPr/>
    </dgm:pt>
    <dgm:pt modelId="{D8431244-B64F-374B-9EB3-577618A87FE7}">
      <dgm:prSet phldrT="[Text]"/>
      <dgm:spPr/>
      <dgm:t>
        <a:bodyPr/>
        <a:lstStyle/>
        <a:p>
          <a:r>
            <a:rPr lang="en-GB" dirty="0">
              <a:latin typeface="Arial" panose="020B0604020202020204" pitchFamily="34" charset="0"/>
              <a:cs typeface="Arial" panose="020B0604020202020204" pitchFamily="34" charset="0"/>
            </a:rPr>
            <a:t>SELF HOLDING </a:t>
          </a:r>
        </a:p>
      </dgm:t>
    </dgm:pt>
    <dgm:pt modelId="{91B9FF07-DB4A-5F46-9D38-3BF7CA871BC4}" type="parTrans" cxnId="{28896577-4E87-0347-A60F-6ECA17625E9E}">
      <dgm:prSet/>
      <dgm:spPr/>
      <dgm:t>
        <a:bodyPr/>
        <a:lstStyle/>
        <a:p>
          <a:endParaRPr lang="en-GB">
            <a:latin typeface="Arial" panose="020B0604020202020204" pitchFamily="34" charset="0"/>
            <a:cs typeface="Arial" panose="020B0604020202020204" pitchFamily="34" charset="0"/>
          </a:endParaRPr>
        </a:p>
      </dgm:t>
    </dgm:pt>
    <dgm:pt modelId="{93515ABE-C50E-5145-9934-A081B782D5A1}" type="sibTrans" cxnId="{28896577-4E87-0347-A60F-6ECA17625E9E}">
      <dgm:prSet/>
      <dgm:spPr/>
      <dgm:t>
        <a:bodyPr/>
        <a:lstStyle/>
        <a:p>
          <a:endParaRPr lang="en-GB">
            <a:latin typeface="Arial" panose="020B0604020202020204" pitchFamily="34" charset="0"/>
            <a:cs typeface="Arial" panose="020B0604020202020204" pitchFamily="34" charset="0"/>
          </a:endParaRPr>
        </a:p>
      </dgm:t>
    </dgm:pt>
    <dgm:pt modelId="{AD19F418-23B4-0845-8E9B-B331FAA87E8A}">
      <dgm:prSet phldrT="[Text]"/>
      <dgm:spPr/>
      <dgm:t>
        <a:bodyPr/>
        <a:lstStyle/>
        <a:p>
          <a:r>
            <a:rPr lang="en-GB" dirty="0">
              <a:latin typeface="Arial" panose="020B0604020202020204" pitchFamily="34" charset="0"/>
              <a:cs typeface="Arial" panose="020B0604020202020204" pitchFamily="34" charset="0"/>
            </a:rPr>
            <a:t>ANXIOUS FEELINGS </a:t>
          </a:r>
        </a:p>
      </dgm:t>
    </dgm:pt>
    <dgm:pt modelId="{E67572FA-3E04-D54F-B0DC-6BDEE7B0A23B}" type="parTrans" cxnId="{5C4E7240-6F10-F242-8BB3-75A1C2872B60}">
      <dgm:prSet/>
      <dgm:spPr/>
      <dgm:t>
        <a:bodyPr/>
        <a:lstStyle/>
        <a:p>
          <a:endParaRPr lang="en-GB">
            <a:latin typeface="Arial" panose="020B0604020202020204" pitchFamily="34" charset="0"/>
            <a:cs typeface="Arial" panose="020B0604020202020204" pitchFamily="34" charset="0"/>
          </a:endParaRPr>
        </a:p>
      </dgm:t>
    </dgm:pt>
    <dgm:pt modelId="{C2EA6D84-7657-8E4D-9ECC-BA75B846205B}" type="sibTrans" cxnId="{5C4E7240-6F10-F242-8BB3-75A1C2872B60}">
      <dgm:prSet/>
      <dgm:spPr/>
      <dgm:t>
        <a:bodyPr/>
        <a:lstStyle/>
        <a:p>
          <a:endParaRPr lang="en-GB">
            <a:latin typeface="Arial" panose="020B0604020202020204" pitchFamily="34" charset="0"/>
            <a:cs typeface="Arial" panose="020B0604020202020204" pitchFamily="34" charset="0"/>
          </a:endParaRPr>
        </a:p>
      </dgm:t>
    </dgm:pt>
    <dgm:pt modelId="{6A303AF6-C8F8-8D4F-9196-DDE60FB7344F}">
      <dgm:prSet phldrT="[Text]"/>
      <dgm:spPr/>
      <dgm:t>
        <a:bodyPr/>
        <a:lstStyle/>
        <a:p>
          <a:r>
            <a:rPr lang="en-GB" dirty="0">
              <a:latin typeface="Arial" panose="020B0604020202020204" pitchFamily="34" charset="0"/>
              <a:cs typeface="Arial" panose="020B0604020202020204" pitchFamily="34" charset="0"/>
            </a:rPr>
            <a:t>“ACTING OUT”</a:t>
          </a:r>
        </a:p>
      </dgm:t>
    </dgm:pt>
    <dgm:pt modelId="{DAC7A3A8-B764-ED41-96A7-C6443525C560}" type="parTrans" cxnId="{0CF1B329-B071-7446-A265-B2D78ADF7BD1}">
      <dgm:prSet/>
      <dgm:spPr/>
      <dgm:t>
        <a:bodyPr/>
        <a:lstStyle/>
        <a:p>
          <a:endParaRPr lang="en-GB">
            <a:latin typeface="Arial" panose="020B0604020202020204" pitchFamily="34" charset="0"/>
            <a:cs typeface="Arial" panose="020B0604020202020204" pitchFamily="34" charset="0"/>
          </a:endParaRPr>
        </a:p>
      </dgm:t>
    </dgm:pt>
    <dgm:pt modelId="{160B7280-E5EB-634C-89EF-BF1E49D1C642}" type="sibTrans" cxnId="{0CF1B329-B071-7446-A265-B2D78ADF7BD1}">
      <dgm:prSet/>
      <dgm:spPr/>
      <dgm:t>
        <a:bodyPr/>
        <a:lstStyle/>
        <a:p>
          <a:endParaRPr lang="en-GB">
            <a:latin typeface="Arial" panose="020B0604020202020204" pitchFamily="34" charset="0"/>
            <a:cs typeface="Arial" panose="020B0604020202020204" pitchFamily="34" charset="0"/>
          </a:endParaRPr>
        </a:p>
      </dgm:t>
    </dgm:pt>
    <dgm:pt modelId="{88AD7372-16A9-C24F-923C-1B9828C550E6}" type="pres">
      <dgm:prSet presAssocID="{6179D7D9-2AA2-5E45-BD90-38D06191EB28}" presName="outerComposite" presStyleCnt="0">
        <dgm:presLayoutVars>
          <dgm:chMax val="5"/>
          <dgm:dir/>
          <dgm:resizeHandles val="exact"/>
        </dgm:presLayoutVars>
      </dgm:prSet>
      <dgm:spPr/>
    </dgm:pt>
    <dgm:pt modelId="{F3F79F2E-356F-EF4F-8B7E-36C456A586E1}" type="pres">
      <dgm:prSet presAssocID="{6179D7D9-2AA2-5E45-BD90-38D06191EB28}" presName="dummyMaxCanvas" presStyleCnt="0">
        <dgm:presLayoutVars/>
      </dgm:prSet>
      <dgm:spPr/>
    </dgm:pt>
    <dgm:pt modelId="{D75409C3-F94D-1D4A-B56C-4DA0475B2D4E}" type="pres">
      <dgm:prSet presAssocID="{6179D7D9-2AA2-5E45-BD90-38D06191EB28}" presName="ThreeNodes_1" presStyleLbl="node1" presStyleIdx="0" presStyleCnt="3">
        <dgm:presLayoutVars>
          <dgm:bulletEnabled val="1"/>
        </dgm:presLayoutVars>
      </dgm:prSet>
      <dgm:spPr/>
    </dgm:pt>
    <dgm:pt modelId="{7F683024-0900-5546-B8F3-A754B96E3059}" type="pres">
      <dgm:prSet presAssocID="{6179D7D9-2AA2-5E45-BD90-38D06191EB28}" presName="ThreeNodes_2" presStyleLbl="node1" presStyleIdx="1" presStyleCnt="3">
        <dgm:presLayoutVars>
          <dgm:bulletEnabled val="1"/>
        </dgm:presLayoutVars>
      </dgm:prSet>
      <dgm:spPr/>
    </dgm:pt>
    <dgm:pt modelId="{DBB4B3E4-029E-2D40-A9E4-021C7BE178F0}" type="pres">
      <dgm:prSet presAssocID="{6179D7D9-2AA2-5E45-BD90-38D06191EB28}" presName="ThreeNodes_3" presStyleLbl="node1" presStyleIdx="2" presStyleCnt="3">
        <dgm:presLayoutVars>
          <dgm:bulletEnabled val="1"/>
        </dgm:presLayoutVars>
      </dgm:prSet>
      <dgm:spPr/>
    </dgm:pt>
    <dgm:pt modelId="{695CC00C-0F90-C548-BC23-33E636CEE900}" type="pres">
      <dgm:prSet presAssocID="{6179D7D9-2AA2-5E45-BD90-38D06191EB28}" presName="ThreeConn_1-2" presStyleLbl="fgAccFollowNode1" presStyleIdx="0" presStyleCnt="2">
        <dgm:presLayoutVars>
          <dgm:bulletEnabled val="1"/>
        </dgm:presLayoutVars>
      </dgm:prSet>
      <dgm:spPr/>
    </dgm:pt>
    <dgm:pt modelId="{92EA578D-395D-F04B-A187-D845096B9F21}" type="pres">
      <dgm:prSet presAssocID="{6179D7D9-2AA2-5E45-BD90-38D06191EB28}" presName="ThreeConn_2-3" presStyleLbl="fgAccFollowNode1" presStyleIdx="1" presStyleCnt="2">
        <dgm:presLayoutVars>
          <dgm:bulletEnabled val="1"/>
        </dgm:presLayoutVars>
      </dgm:prSet>
      <dgm:spPr/>
    </dgm:pt>
    <dgm:pt modelId="{20F8BFEA-CF92-394C-AF7F-068117762C7C}" type="pres">
      <dgm:prSet presAssocID="{6179D7D9-2AA2-5E45-BD90-38D06191EB28}" presName="ThreeNodes_1_text" presStyleLbl="node1" presStyleIdx="2" presStyleCnt="3">
        <dgm:presLayoutVars>
          <dgm:bulletEnabled val="1"/>
        </dgm:presLayoutVars>
      </dgm:prSet>
      <dgm:spPr/>
    </dgm:pt>
    <dgm:pt modelId="{05B05960-79F4-2F42-9D95-EC5BAA7F2A67}" type="pres">
      <dgm:prSet presAssocID="{6179D7D9-2AA2-5E45-BD90-38D06191EB28}" presName="ThreeNodes_2_text" presStyleLbl="node1" presStyleIdx="2" presStyleCnt="3">
        <dgm:presLayoutVars>
          <dgm:bulletEnabled val="1"/>
        </dgm:presLayoutVars>
      </dgm:prSet>
      <dgm:spPr/>
    </dgm:pt>
    <dgm:pt modelId="{E9744AF7-72BB-0D49-AC3F-4B79F7363841}" type="pres">
      <dgm:prSet presAssocID="{6179D7D9-2AA2-5E45-BD90-38D06191EB28}" presName="ThreeNodes_3_text" presStyleLbl="node1" presStyleIdx="2" presStyleCnt="3">
        <dgm:presLayoutVars>
          <dgm:bulletEnabled val="1"/>
        </dgm:presLayoutVars>
      </dgm:prSet>
      <dgm:spPr/>
    </dgm:pt>
  </dgm:ptLst>
  <dgm:cxnLst>
    <dgm:cxn modelId="{6C760117-8A73-C946-BFAD-8B43976B69BD}" type="presOf" srcId="{D8431244-B64F-374B-9EB3-577618A87FE7}" destId="{D75409C3-F94D-1D4A-B56C-4DA0475B2D4E}" srcOrd="0" destOrd="0" presId="urn:microsoft.com/office/officeart/2005/8/layout/vProcess5"/>
    <dgm:cxn modelId="{E2B99D1F-AFE8-AD42-86A8-E2C629F5F724}" type="presOf" srcId="{C2EA6D84-7657-8E4D-9ECC-BA75B846205B}" destId="{92EA578D-395D-F04B-A187-D845096B9F21}" srcOrd="0" destOrd="0" presId="urn:microsoft.com/office/officeart/2005/8/layout/vProcess5"/>
    <dgm:cxn modelId="{0CF1B329-B071-7446-A265-B2D78ADF7BD1}" srcId="{6179D7D9-2AA2-5E45-BD90-38D06191EB28}" destId="{6A303AF6-C8F8-8D4F-9196-DDE60FB7344F}" srcOrd="2" destOrd="0" parTransId="{DAC7A3A8-B764-ED41-96A7-C6443525C560}" sibTransId="{160B7280-E5EB-634C-89EF-BF1E49D1C642}"/>
    <dgm:cxn modelId="{6CFAE13B-4885-464F-B5AC-61B0C3EE8AD0}" type="presOf" srcId="{93515ABE-C50E-5145-9934-A081B782D5A1}" destId="{695CC00C-0F90-C548-BC23-33E636CEE900}" srcOrd="0" destOrd="0" presId="urn:microsoft.com/office/officeart/2005/8/layout/vProcess5"/>
    <dgm:cxn modelId="{5C4E7240-6F10-F242-8BB3-75A1C2872B60}" srcId="{6179D7D9-2AA2-5E45-BD90-38D06191EB28}" destId="{AD19F418-23B4-0845-8E9B-B331FAA87E8A}" srcOrd="1" destOrd="0" parTransId="{E67572FA-3E04-D54F-B0DC-6BDEE7B0A23B}" sibTransId="{C2EA6D84-7657-8E4D-9ECC-BA75B846205B}"/>
    <dgm:cxn modelId="{F6093670-080C-1F48-96E0-12FEFAC2D313}" type="presOf" srcId="{6179D7D9-2AA2-5E45-BD90-38D06191EB28}" destId="{88AD7372-16A9-C24F-923C-1B9828C550E6}" srcOrd="0" destOrd="0" presId="urn:microsoft.com/office/officeart/2005/8/layout/vProcess5"/>
    <dgm:cxn modelId="{7605FE52-D3EC-9447-9E14-279C6EBD80D2}" type="presOf" srcId="{AD19F418-23B4-0845-8E9B-B331FAA87E8A}" destId="{05B05960-79F4-2F42-9D95-EC5BAA7F2A67}" srcOrd="1" destOrd="0" presId="urn:microsoft.com/office/officeart/2005/8/layout/vProcess5"/>
    <dgm:cxn modelId="{14341153-7532-D444-8B9B-140C54D051CC}" type="presOf" srcId="{AD19F418-23B4-0845-8E9B-B331FAA87E8A}" destId="{7F683024-0900-5546-B8F3-A754B96E3059}" srcOrd="0" destOrd="0" presId="urn:microsoft.com/office/officeart/2005/8/layout/vProcess5"/>
    <dgm:cxn modelId="{28896577-4E87-0347-A60F-6ECA17625E9E}" srcId="{6179D7D9-2AA2-5E45-BD90-38D06191EB28}" destId="{D8431244-B64F-374B-9EB3-577618A87FE7}" srcOrd="0" destOrd="0" parTransId="{91B9FF07-DB4A-5F46-9D38-3BF7CA871BC4}" sibTransId="{93515ABE-C50E-5145-9934-A081B782D5A1}"/>
    <dgm:cxn modelId="{7484185A-6A79-8B4E-8346-0F9061209405}" type="presOf" srcId="{6A303AF6-C8F8-8D4F-9196-DDE60FB7344F}" destId="{E9744AF7-72BB-0D49-AC3F-4B79F7363841}" srcOrd="1" destOrd="0" presId="urn:microsoft.com/office/officeart/2005/8/layout/vProcess5"/>
    <dgm:cxn modelId="{2DAE4BB3-395C-CE48-A6B4-C5C4719CB979}" type="presOf" srcId="{D8431244-B64F-374B-9EB3-577618A87FE7}" destId="{20F8BFEA-CF92-394C-AF7F-068117762C7C}" srcOrd="1" destOrd="0" presId="urn:microsoft.com/office/officeart/2005/8/layout/vProcess5"/>
    <dgm:cxn modelId="{ED77A9F6-BDB6-064E-9E9F-CD6236A59B9E}" type="presOf" srcId="{6A303AF6-C8F8-8D4F-9196-DDE60FB7344F}" destId="{DBB4B3E4-029E-2D40-A9E4-021C7BE178F0}" srcOrd="0" destOrd="0" presId="urn:microsoft.com/office/officeart/2005/8/layout/vProcess5"/>
    <dgm:cxn modelId="{297F20CF-B13F-BA40-9613-9189264CCB13}" type="presParOf" srcId="{88AD7372-16A9-C24F-923C-1B9828C550E6}" destId="{F3F79F2E-356F-EF4F-8B7E-36C456A586E1}" srcOrd="0" destOrd="0" presId="urn:microsoft.com/office/officeart/2005/8/layout/vProcess5"/>
    <dgm:cxn modelId="{C1A67CF4-4FB6-7644-8670-FDD54692EE9B}" type="presParOf" srcId="{88AD7372-16A9-C24F-923C-1B9828C550E6}" destId="{D75409C3-F94D-1D4A-B56C-4DA0475B2D4E}" srcOrd="1" destOrd="0" presId="urn:microsoft.com/office/officeart/2005/8/layout/vProcess5"/>
    <dgm:cxn modelId="{E0F2FA2A-8966-F34F-BC7B-F34EBDA70754}" type="presParOf" srcId="{88AD7372-16A9-C24F-923C-1B9828C550E6}" destId="{7F683024-0900-5546-B8F3-A754B96E3059}" srcOrd="2" destOrd="0" presId="urn:microsoft.com/office/officeart/2005/8/layout/vProcess5"/>
    <dgm:cxn modelId="{A4676C9F-692B-DD47-8188-43C4E30446E9}" type="presParOf" srcId="{88AD7372-16A9-C24F-923C-1B9828C550E6}" destId="{DBB4B3E4-029E-2D40-A9E4-021C7BE178F0}" srcOrd="3" destOrd="0" presId="urn:microsoft.com/office/officeart/2005/8/layout/vProcess5"/>
    <dgm:cxn modelId="{6B0724C4-A693-0A42-B41F-9675E3F9C9AB}" type="presParOf" srcId="{88AD7372-16A9-C24F-923C-1B9828C550E6}" destId="{695CC00C-0F90-C548-BC23-33E636CEE900}" srcOrd="4" destOrd="0" presId="urn:microsoft.com/office/officeart/2005/8/layout/vProcess5"/>
    <dgm:cxn modelId="{A96DC317-DE46-5D4B-B814-EBB3A8725660}" type="presParOf" srcId="{88AD7372-16A9-C24F-923C-1B9828C550E6}" destId="{92EA578D-395D-F04B-A187-D845096B9F21}" srcOrd="5" destOrd="0" presId="urn:microsoft.com/office/officeart/2005/8/layout/vProcess5"/>
    <dgm:cxn modelId="{469B4C6C-62F3-5347-ABCB-A59D728E72F6}" type="presParOf" srcId="{88AD7372-16A9-C24F-923C-1B9828C550E6}" destId="{20F8BFEA-CF92-394C-AF7F-068117762C7C}" srcOrd="6" destOrd="0" presId="urn:microsoft.com/office/officeart/2005/8/layout/vProcess5"/>
    <dgm:cxn modelId="{3B7C0ED8-DD72-E944-8066-3D8ED0A3629D}" type="presParOf" srcId="{88AD7372-16A9-C24F-923C-1B9828C550E6}" destId="{05B05960-79F4-2F42-9D95-EC5BAA7F2A67}" srcOrd="7" destOrd="0" presId="urn:microsoft.com/office/officeart/2005/8/layout/vProcess5"/>
    <dgm:cxn modelId="{F9476953-C54A-624B-BAD6-540B3EF3CEF9}" type="presParOf" srcId="{88AD7372-16A9-C24F-923C-1B9828C550E6}" destId="{E9744AF7-72BB-0D49-AC3F-4B79F7363841}"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188E5B-766C-4067-9FB1-0DC5119E068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9D3E53C-C42D-4883-B33E-F3FB84ED9063}">
      <dgm:prSet/>
      <dgm:spPr/>
      <dgm:t>
        <a:bodyPr/>
        <a:lstStyle/>
        <a:p>
          <a:r>
            <a:rPr lang="en-US" dirty="0">
              <a:latin typeface="Arial" panose="020B0604020202020204" pitchFamily="34" charset="0"/>
              <a:cs typeface="Arial" panose="020B0604020202020204" pitchFamily="34" charset="0"/>
            </a:rPr>
            <a:t>Some children with anxious feelings will spend time alone –In some cases this can be positive withdrawal and will be used for absorption  into imaginary play reading or creativity. </a:t>
          </a:r>
        </a:p>
      </dgm:t>
    </dgm:pt>
    <dgm:pt modelId="{4F05F4CB-C154-4750-89D3-00B496AA761F}" type="parTrans" cxnId="{2B639E1C-40E5-4304-BDCD-DB56C3A5DD75}">
      <dgm:prSet/>
      <dgm:spPr/>
      <dgm:t>
        <a:bodyPr/>
        <a:lstStyle/>
        <a:p>
          <a:endParaRPr lang="en-US"/>
        </a:p>
      </dgm:t>
    </dgm:pt>
    <dgm:pt modelId="{E5B5E0AD-5231-4F58-8141-658C378D4C3D}" type="sibTrans" cxnId="{2B639E1C-40E5-4304-BDCD-DB56C3A5DD75}">
      <dgm:prSet/>
      <dgm:spPr/>
      <dgm:t>
        <a:bodyPr/>
        <a:lstStyle/>
        <a:p>
          <a:endParaRPr lang="en-US"/>
        </a:p>
      </dgm:t>
    </dgm:pt>
    <dgm:pt modelId="{1342A5AE-B2EF-4DDF-81B1-E2F03AAAEE2A}">
      <dgm:prSet/>
      <dgm:spPr/>
      <dgm:t>
        <a:bodyPr/>
        <a:lstStyle/>
        <a:p>
          <a:r>
            <a:rPr lang="en-US" dirty="0">
              <a:latin typeface="Arial" panose="020B0604020202020204" pitchFamily="34" charset="0"/>
              <a:cs typeface="Arial" panose="020B0604020202020204" pitchFamily="34" charset="0"/>
            </a:rPr>
            <a:t>For others it can be motivated by fear and primarily used as an avoidance of others, which can all to reinforce a sense of being in a “too big world”</a:t>
          </a:r>
        </a:p>
      </dgm:t>
    </dgm:pt>
    <dgm:pt modelId="{2DEF22C6-7D72-4D95-9854-CEF198CC5D7C}" type="parTrans" cxnId="{FA17A73D-88EE-4D7A-AF08-3F8E2AC9E151}">
      <dgm:prSet/>
      <dgm:spPr/>
      <dgm:t>
        <a:bodyPr/>
        <a:lstStyle/>
        <a:p>
          <a:endParaRPr lang="en-US"/>
        </a:p>
      </dgm:t>
    </dgm:pt>
    <dgm:pt modelId="{68BD2477-F744-4E6B-B637-939C0E07155D}" type="sibTrans" cxnId="{FA17A73D-88EE-4D7A-AF08-3F8E2AC9E151}">
      <dgm:prSet/>
      <dgm:spPr/>
      <dgm:t>
        <a:bodyPr/>
        <a:lstStyle/>
        <a:p>
          <a:endParaRPr lang="en-US"/>
        </a:p>
      </dgm:t>
    </dgm:pt>
    <dgm:pt modelId="{1BC8133D-D846-4BFE-AFE6-7A55527B9E6F}">
      <dgm:prSet/>
      <dgm:spPr/>
      <dgm:t>
        <a:bodyPr/>
        <a:lstStyle/>
        <a:p>
          <a:r>
            <a:rPr lang="en-US" dirty="0">
              <a:latin typeface="Arial" panose="020B0604020202020204" pitchFamily="34" charset="0"/>
              <a:cs typeface="Arial" panose="020B0604020202020204" pitchFamily="34" charset="0"/>
            </a:rPr>
            <a:t>And on times the internal anxiety can manifest into dreams or nightmares as the child’s brain processes their feelings. (NHS, 2023)</a:t>
          </a:r>
        </a:p>
      </dgm:t>
    </dgm:pt>
    <dgm:pt modelId="{D44E8419-08F2-4D00-88ED-AB172759CD27}" type="parTrans" cxnId="{9AAB5A46-4844-47E4-92D3-5D98B4DDADCD}">
      <dgm:prSet/>
      <dgm:spPr/>
      <dgm:t>
        <a:bodyPr/>
        <a:lstStyle/>
        <a:p>
          <a:endParaRPr lang="en-US"/>
        </a:p>
      </dgm:t>
    </dgm:pt>
    <dgm:pt modelId="{FA519FF2-0604-42E1-AB11-9D2C8944C94C}" type="sibTrans" cxnId="{9AAB5A46-4844-47E4-92D3-5D98B4DDADCD}">
      <dgm:prSet/>
      <dgm:spPr/>
      <dgm:t>
        <a:bodyPr/>
        <a:lstStyle/>
        <a:p>
          <a:endParaRPr lang="en-US"/>
        </a:p>
      </dgm:t>
    </dgm:pt>
    <dgm:pt modelId="{774C8897-2ED8-2943-BF75-59D1D999D91D}" type="pres">
      <dgm:prSet presAssocID="{2A188E5B-766C-4067-9FB1-0DC5119E0680}" presName="linear" presStyleCnt="0">
        <dgm:presLayoutVars>
          <dgm:animLvl val="lvl"/>
          <dgm:resizeHandles val="exact"/>
        </dgm:presLayoutVars>
      </dgm:prSet>
      <dgm:spPr/>
    </dgm:pt>
    <dgm:pt modelId="{EF012BF5-D634-9F48-8B16-96E6E6038E48}" type="pres">
      <dgm:prSet presAssocID="{F9D3E53C-C42D-4883-B33E-F3FB84ED9063}" presName="parentText" presStyleLbl="node1" presStyleIdx="0" presStyleCnt="3">
        <dgm:presLayoutVars>
          <dgm:chMax val="0"/>
          <dgm:bulletEnabled val="1"/>
        </dgm:presLayoutVars>
      </dgm:prSet>
      <dgm:spPr/>
    </dgm:pt>
    <dgm:pt modelId="{6B684D1A-98ED-FA47-83FC-DB4D7C859A1F}" type="pres">
      <dgm:prSet presAssocID="{E5B5E0AD-5231-4F58-8141-658C378D4C3D}" presName="spacer" presStyleCnt="0"/>
      <dgm:spPr/>
    </dgm:pt>
    <dgm:pt modelId="{B6BD8563-FCD3-7246-98BA-D9C00934B2C9}" type="pres">
      <dgm:prSet presAssocID="{1342A5AE-B2EF-4DDF-81B1-E2F03AAAEE2A}" presName="parentText" presStyleLbl="node1" presStyleIdx="1" presStyleCnt="3">
        <dgm:presLayoutVars>
          <dgm:chMax val="0"/>
          <dgm:bulletEnabled val="1"/>
        </dgm:presLayoutVars>
      </dgm:prSet>
      <dgm:spPr/>
    </dgm:pt>
    <dgm:pt modelId="{0FA9FE96-D8E5-374F-AE22-D131B9994882}" type="pres">
      <dgm:prSet presAssocID="{68BD2477-F744-4E6B-B637-939C0E07155D}" presName="spacer" presStyleCnt="0"/>
      <dgm:spPr/>
    </dgm:pt>
    <dgm:pt modelId="{1796640F-421E-AE46-944E-C8691B3EE995}" type="pres">
      <dgm:prSet presAssocID="{1BC8133D-D846-4BFE-AFE6-7A55527B9E6F}" presName="parentText" presStyleLbl="node1" presStyleIdx="2" presStyleCnt="3" custLinFactNeighborX="-101">
        <dgm:presLayoutVars>
          <dgm:chMax val="0"/>
          <dgm:bulletEnabled val="1"/>
        </dgm:presLayoutVars>
      </dgm:prSet>
      <dgm:spPr/>
    </dgm:pt>
  </dgm:ptLst>
  <dgm:cxnLst>
    <dgm:cxn modelId="{2B639E1C-40E5-4304-BDCD-DB56C3A5DD75}" srcId="{2A188E5B-766C-4067-9FB1-0DC5119E0680}" destId="{F9D3E53C-C42D-4883-B33E-F3FB84ED9063}" srcOrd="0" destOrd="0" parTransId="{4F05F4CB-C154-4750-89D3-00B496AA761F}" sibTransId="{E5B5E0AD-5231-4F58-8141-658C378D4C3D}"/>
    <dgm:cxn modelId="{2A66DE32-B129-DB4C-A525-0C5FA92EC219}" type="presOf" srcId="{2A188E5B-766C-4067-9FB1-0DC5119E0680}" destId="{774C8897-2ED8-2943-BF75-59D1D999D91D}" srcOrd="0" destOrd="0" presId="urn:microsoft.com/office/officeart/2005/8/layout/vList2"/>
    <dgm:cxn modelId="{FA17A73D-88EE-4D7A-AF08-3F8E2AC9E151}" srcId="{2A188E5B-766C-4067-9FB1-0DC5119E0680}" destId="{1342A5AE-B2EF-4DDF-81B1-E2F03AAAEE2A}" srcOrd="1" destOrd="0" parTransId="{2DEF22C6-7D72-4D95-9854-CEF198CC5D7C}" sibTransId="{68BD2477-F744-4E6B-B637-939C0E07155D}"/>
    <dgm:cxn modelId="{9AAB5A46-4844-47E4-92D3-5D98B4DDADCD}" srcId="{2A188E5B-766C-4067-9FB1-0DC5119E0680}" destId="{1BC8133D-D846-4BFE-AFE6-7A55527B9E6F}" srcOrd="2" destOrd="0" parTransId="{D44E8419-08F2-4D00-88ED-AB172759CD27}" sibTransId="{FA519FF2-0604-42E1-AB11-9D2C8944C94C}"/>
    <dgm:cxn modelId="{B338DD4E-4434-EA46-AEF4-D6A186CF8CF9}" type="presOf" srcId="{F9D3E53C-C42D-4883-B33E-F3FB84ED9063}" destId="{EF012BF5-D634-9F48-8B16-96E6E6038E48}" srcOrd="0" destOrd="0" presId="urn:microsoft.com/office/officeart/2005/8/layout/vList2"/>
    <dgm:cxn modelId="{35148788-1F28-E542-87DC-B12D51641773}" type="presOf" srcId="{1342A5AE-B2EF-4DDF-81B1-E2F03AAAEE2A}" destId="{B6BD8563-FCD3-7246-98BA-D9C00934B2C9}" srcOrd="0" destOrd="0" presId="urn:microsoft.com/office/officeart/2005/8/layout/vList2"/>
    <dgm:cxn modelId="{877F0D9B-F11E-3841-B7A5-3E1113162A1B}" type="presOf" srcId="{1BC8133D-D846-4BFE-AFE6-7A55527B9E6F}" destId="{1796640F-421E-AE46-944E-C8691B3EE995}" srcOrd="0" destOrd="0" presId="urn:microsoft.com/office/officeart/2005/8/layout/vList2"/>
    <dgm:cxn modelId="{8814FD51-4B02-1E41-BD2F-7C13CE007956}" type="presParOf" srcId="{774C8897-2ED8-2943-BF75-59D1D999D91D}" destId="{EF012BF5-D634-9F48-8B16-96E6E6038E48}" srcOrd="0" destOrd="0" presId="urn:microsoft.com/office/officeart/2005/8/layout/vList2"/>
    <dgm:cxn modelId="{D28E188C-A6F8-CE40-965C-A5C874CC519A}" type="presParOf" srcId="{774C8897-2ED8-2943-BF75-59D1D999D91D}" destId="{6B684D1A-98ED-FA47-83FC-DB4D7C859A1F}" srcOrd="1" destOrd="0" presId="urn:microsoft.com/office/officeart/2005/8/layout/vList2"/>
    <dgm:cxn modelId="{52FACC9B-10F5-BA4F-90F8-6DF1865FFF38}" type="presParOf" srcId="{774C8897-2ED8-2943-BF75-59D1D999D91D}" destId="{B6BD8563-FCD3-7246-98BA-D9C00934B2C9}" srcOrd="2" destOrd="0" presId="urn:microsoft.com/office/officeart/2005/8/layout/vList2"/>
    <dgm:cxn modelId="{70364875-3DC8-9740-907A-3BD4A6A69A79}" type="presParOf" srcId="{774C8897-2ED8-2943-BF75-59D1D999D91D}" destId="{0FA9FE96-D8E5-374F-AE22-D131B9994882}" srcOrd="3" destOrd="0" presId="urn:microsoft.com/office/officeart/2005/8/layout/vList2"/>
    <dgm:cxn modelId="{8A419C16-6F0F-F848-B991-7359746A6A1F}" type="presParOf" srcId="{774C8897-2ED8-2943-BF75-59D1D999D91D}" destId="{1796640F-421E-AE46-944E-C8691B3EE995}"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52FE0F-049A-4CCA-B10A-A96215E9D28A}">
      <dsp:nvSpPr>
        <dsp:cNvPr id="0" name=""/>
        <dsp:cNvSpPr/>
      </dsp:nvSpPr>
      <dsp:spPr>
        <a:xfrm>
          <a:off x="5753" y="1503408"/>
          <a:ext cx="662238" cy="6622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685FFE-00EB-4854-B608-57B4D795EED0}">
      <dsp:nvSpPr>
        <dsp:cNvPr id="0" name=""/>
        <dsp:cNvSpPr/>
      </dsp:nvSpPr>
      <dsp:spPr>
        <a:xfrm>
          <a:off x="5753" y="2271432"/>
          <a:ext cx="1892109" cy="1247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dirty="0">
              <a:latin typeface="Arial" panose="020B0604020202020204" pitchFamily="34" charset="0"/>
              <a:cs typeface="Arial" panose="020B0604020202020204" pitchFamily="34" charset="0"/>
            </a:rPr>
            <a:t>...Are all words we may use to describe someone who is experiencing anxiety. </a:t>
          </a:r>
          <a:endParaRPr lang="en-US" sz="1400" kern="1200" dirty="0">
            <a:latin typeface="Arial" panose="020B0604020202020204" pitchFamily="34" charset="0"/>
            <a:cs typeface="Arial" panose="020B0604020202020204" pitchFamily="34" charset="0"/>
          </a:endParaRPr>
        </a:p>
      </dsp:txBody>
      <dsp:txXfrm>
        <a:off x="5753" y="2271432"/>
        <a:ext cx="1892109" cy="1247093"/>
      </dsp:txXfrm>
    </dsp:sp>
    <dsp:sp modelId="{E348180B-8311-4ABE-89AF-63619893B276}">
      <dsp:nvSpPr>
        <dsp:cNvPr id="0" name=""/>
        <dsp:cNvSpPr/>
      </dsp:nvSpPr>
      <dsp:spPr>
        <a:xfrm>
          <a:off x="5753" y="3567727"/>
          <a:ext cx="1892109" cy="395804"/>
        </a:xfrm>
        <a:prstGeom prst="rect">
          <a:avLst/>
        </a:prstGeom>
        <a:noFill/>
        <a:ln>
          <a:noFill/>
        </a:ln>
        <a:effectLst/>
      </dsp:spPr>
      <dsp:style>
        <a:lnRef idx="0">
          <a:scrgbClr r="0" g="0" b="0"/>
        </a:lnRef>
        <a:fillRef idx="0">
          <a:scrgbClr r="0" g="0" b="0"/>
        </a:fillRef>
        <a:effectRef idx="0">
          <a:scrgbClr r="0" g="0" b="0"/>
        </a:effectRef>
        <a:fontRef idx="minor"/>
      </dsp:style>
    </dsp:sp>
    <dsp:sp modelId="{7B62A98E-75BC-4DC0-A426-C803334CAC3F}">
      <dsp:nvSpPr>
        <dsp:cNvPr id="0" name=""/>
        <dsp:cNvSpPr/>
      </dsp:nvSpPr>
      <dsp:spPr>
        <a:xfrm>
          <a:off x="2228982" y="1503408"/>
          <a:ext cx="662238" cy="6622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F9E1EF-273F-4457-90A3-D307FE928A7A}">
      <dsp:nvSpPr>
        <dsp:cNvPr id="0" name=""/>
        <dsp:cNvSpPr/>
      </dsp:nvSpPr>
      <dsp:spPr>
        <a:xfrm>
          <a:off x="2228982" y="2271432"/>
          <a:ext cx="1892109" cy="1247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dirty="0">
              <a:latin typeface="Arial" panose="020B0604020202020204" pitchFamily="34" charset="0"/>
              <a:cs typeface="Arial" panose="020B0604020202020204" pitchFamily="34" charset="0"/>
            </a:rPr>
            <a:t>Anxiety is something </a:t>
          </a:r>
          <a:r>
            <a:rPr lang="en-GB" sz="1400" b="1" kern="1200" dirty="0">
              <a:latin typeface="Arial" panose="020B0604020202020204" pitchFamily="34" charset="0"/>
              <a:cs typeface="Arial" panose="020B0604020202020204" pitchFamily="34" charset="0"/>
            </a:rPr>
            <a:t>we all experience </a:t>
          </a:r>
          <a:r>
            <a:rPr lang="en-GB" sz="1400" kern="1200" dirty="0">
              <a:latin typeface="Arial" panose="020B0604020202020204" pitchFamily="34" charset="0"/>
              <a:cs typeface="Arial" panose="020B0604020202020204" pitchFamily="34" charset="0"/>
            </a:rPr>
            <a:t>from time to time.</a:t>
          </a:r>
          <a:endParaRPr lang="en-US" sz="1400" kern="1200" dirty="0">
            <a:latin typeface="Arial" panose="020B0604020202020204" pitchFamily="34" charset="0"/>
            <a:cs typeface="Arial" panose="020B0604020202020204" pitchFamily="34" charset="0"/>
          </a:endParaRPr>
        </a:p>
      </dsp:txBody>
      <dsp:txXfrm>
        <a:off x="2228982" y="2271432"/>
        <a:ext cx="1892109" cy="1247093"/>
      </dsp:txXfrm>
    </dsp:sp>
    <dsp:sp modelId="{39BAF578-A433-4E72-9A28-D400F46B93AD}">
      <dsp:nvSpPr>
        <dsp:cNvPr id="0" name=""/>
        <dsp:cNvSpPr/>
      </dsp:nvSpPr>
      <dsp:spPr>
        <a:xfrm>
          <a:off x="2228982" y="3567727"/>
          <a:ext cx="1892109" cy="395804"/>
        </a:xfrm>
        <a:prstGeom prst="rect">
          <a:avLst/>
        </a:prstGeom>
        <a:noFill/>
        <a:ln>
          <a:noFill/>
        </a:ln>
        <a:effectLst/>
      </dsp:spPr>
      <dsp:style>
        <a:lnRef idx="0">
          <a:scrgbClr r="0" g="0" b="0"/>
        </a:lnRef>
        <a:fillRef idx="0">
          <a:scrgbClr r="0" g="0" b="0"/>
        </a:fillRef>
        <a:effectRef idx="0">
          <a:scrgbClr r="0" g="0" b="0"/>
        </a:effectRef>
        <a:fontRef idx="minor"/>
      </dsp:style>
    </dsp:sp>
    <dsp:sp modelId="{894FFC8F-53F9-42DA-926F-0A620AA74B1B}">
      <dsp:nvSpPr>
        <dsp:cNvPr id="0" name=""/>
        <dsp:cNvSpPr/>
      </dsp:nvSpPr>
      <dsp:spPr>
        <a:xfrm>
          <a:off x="4452210" y="1395297"/>
          <a:ext cx="662238" cy="6622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6DDFD5-4B51-486B-91C2-CD5AF4F6F697}">
      <dsp:nvSpPr>
        <dsp:cNvPr id="0" name=""/>
        <dsp:cNvSpPr/>
      </dsp:nvSpPr>
      <dsp:spPr>
        <a:xfrm>
          <a:off x="4452210" y="2172619"/>
          <a:ext cx="1892109" cy="1247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dirty="0">
              <a:latin typeface="Arial" panose="020B0604020202020204" pitchFamily="34" charset="0"/>
              <a:cs typeface="Arial" panose="020B0604020202020204" pitchFamily="34" charset="0"/>
            </a:rPr>
            <a:t>It is a </a:t>
          </a:r>
          <a:r>
            <a:rPr lang="en-GB" sz="1400" b="1" kern="1200" dirty="0">
              <a:latin typeface="Arial" panose="020B0604020202020204" pitchFamily="34" charset="0"/>
              <a:cs typeface="Arial" panose="020B0604020202020204" pitchFamily="34" charset="0"/>
            </a:rPr>
            <a:t>normal response </a:t>
          </a:r>
          <a:r>
            <a:rPr lang="en-GB" sz="1400" kern="1200" dirty="0">
              <a:latin typeface="Arial" panose="020B0604020202020204" pitchFamily="34" charset="0"/>
              <a:cs typeface="Arial" panose="020B0604020202020204" pitchFamily="34" charset="0"/>
            </a:rPr>
            <a:t>to situations that we see as threatening to us for example:</a:t>
          </a:r>
          <a:endParaRPr lang="en-US" sz="1400" kern="1200" dirty="0">
            <a:latin typeface="Arial" panose="020B0604020202020204" pitchFamily="34" charset="0"/>
            <a:cs typeface="Arial" panose="020B0604020202020204" pitchFamily="34" charset="0"/>
          </a:endParaRPr>
        </a:p>
      </dsp:txBody>
      <dsp:txXfrm>
        <a:off x="4452210" y="2172619"/>
        <a:ext cx="1892109" cy="1247093"/>
      </dsp:txXfrm>
    </dsp:sp>
    <dsp:sp modelId="{C2D7A277-C300-459C-B458-7B8DC201C447}">
      <dsp:nvSpPr>
        <dsp:cNvPr id="0" name=""/>
        <dsp:cNvSpPr/>
      </dsp:nvSpPr>
      <dsp:spPr>
        <a:xfrm>
          <a:off x="4452210" y="3473239"/>
          <a:ext cx="1892109" cy="598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Going to an interview.</a:t>
          </a:r>
          <a:endParaRPr lang="en-US" sz="1100" kern="1200" dirty="0">
            <a:latin typeface="Arial" panose="020B0604020202020204" pitchFamily="34" charset="0"/>
            <a:cs typeface="Arial" panose="020B0604020202020204" pitchFamily="34" charset="0"/>
          </a:endParaRPr>
        </a:p>
        <a:p>
          <a:pPr marL="0" lvl="0" indent="0" algn="l"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Giving a presentation.</a:t>
          </a:r>
          <a:endParaRPr lang="en-US" sz="1100" kern="1200" dirty="0">
            <a:latin typeface="Arial" panose="020B0604020202020204" pitchFamily="34" charset="0"/>
            <a:cs typeface="Arial" panose="020B0604020202020204" pitchFamily="34" charset="0"/>
          </a:endParaRPr>
        </a:p>
        <a:p>
          <a:pPr marL="0" lvl="0" indent="0" algn="l"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Sitting a driving test.</a:t>
          </a:r>
          <a:endParaRPr lang="en-US" sz="1100" kern="1200" dirty="0">
            <a:latin typeface="Arial" panose="020B0604020202020204" pitchFamily="34" charset="0"/>
            <a:cs typeface="Arial" panose="020B0604020202020204" pitchFamily="34" charset="0"/>
          </a:endParaRPr>
        </a:p>
      </dsp:txBody>
      <dsp:txXfrm>
        <a:off x="4452210" y="3473239"/>
        <a:ext cx="1892109" cy="598404"/>
      </dsp:txXfrm>
    </dsp:sp>
    <dsp:sp modelId="{95AEAEEB-D01A-49EE-A398-23691F8DFD69}">
      <dsp:nvSpPr>
        <dsp:cNvPr id="0" name=""/>
        <dsp:cNvSpPr/>
      </dsp:nvSpPr>
      <dsp:spPr>
        <a:xfrm>
          <a:off x="6675439" y="1395297"/>
          <a:ext cx="662238" cy="6622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6EBF4B-42F3-4C6A-A66C-0A3D4F8B3B9B}">
      <dsp:nvSpPr>
        <dsp:cNvPr id="0" name=""/>
        <dsp:cNvSpPr/>
      </dsp:nvSpPr>
      <dsp:spPr>
        <a:xfrm>
          <a:off x="6675439" y="2172619"/>
          <a:ext cx="1892109" cy="1247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dirty="0">
              <a:latin typeface="Arial" panose="020B0604020202020204" pitchFamily="34" charset="0"/>
              <a:cs typeface="Arial" panose="020B0604020202020204" pitchFamily="34" charset="0"/>
            </a:rPr>
            <a:t>Anxiety can also be very helpful in some situations such as when we need to perform well, or cope with an emergency</a:t>
          </a:r>
          <a:r>
            <a:rPr lang="en-GB" sz="1400" kern="1200" dirty="0"/>
            <a:t>.</a:t>
          </a:r>
          <a:endParaRPr lang="en-US" sz="1400" kern="1200" dirty="0"/>
        </a:p>
      </dsp:txBody>
      <dsp:txXfrm>
        <a:off x="6675439" y="2172619"/>
        <a:ext cx="1892109" cy="1247093"/>
      </dsp:txXfrm>
    </dsp:sp>
    <dsp:sp modelId="{C31A1208-5166-400B-B070-09903FD82E7C}">
      <dsp:nvSpPr>
        <dsp:cNvPr id="0" name=""/>
        <dsp:cNvSpPr/>
      </dsp:nvSpPr>
      <dsp:spPr>
        <a:xfrm>
          <a:off x="6675439" y="3473239"/>
          <a:ext cx="1892109" cy="598404"/>
        </a:xfrm>
        <a:prstGeom prst="rect">
          <a:avLst/>
        </a:prstGeom>
        <a:noFill/>
        <a:ln>
          <a:noFill/>
        </a:ln>
        <a:effectLst/>
      </dsp:spPr>
      <dsp:style>
        <a:lnRef idx="0">
          <a:scrgbClr r="0" g="0" b="0"/>
        </a:lnRef>
        <a:fillRef idx="0">
          <a:scrgbClr r="0" g="0" b="0"/>
        </a:fillRef>
        <a:effectRef idx="0">
          <a:scrgbClr r="0" g="0" b="0"/>
        </a:effectRef>
        <a:fontRef idx="minor"/>
      </dsp:style>
    </dsp:sp>
    <dsp:sp modelId="{42A5161F-5587-474C-A6AB-159E17E9DFCC}">
      <dsp:nvSpPr>
        <dsp:cNvPr id="0" name=""/>
        <dsp:cNvSpPr/>
      </dsp:nvSpPr>
      <dsp:spPr>
        <a:xfrm>
          <a:off x="8898667" y="1395297"/>
          <a:ext cx="662238" cy="66223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EBAB7D-B0F3-40DB-BA03-A7C52AB02659}">
      <dsp:nvSpPr>
        <dsp:cNvPr id="0" name=""/>
        <dsp:cNvSpPr/>
      </dsp:nvSpPr>
      <dsp:spPr>
        <a:xfrm>
          <a:off x="8898667" y="2172619"/>
          <a:ext cx="1892109" cy="1247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dirty="0">
              <a:latin typeface="Arial" panose="020B0604020202020204" pitchFamily="34" charset="0"/>
              <a:cs typeface="Arial" panose="020B0604020202020204" pitchFamily="34" charset="0"/>
            </a:rPr>
            <a:t>Anxiety is innate to the human being because it has helped us </a:t>
          </a:r>
          <a:r>
            <a:rPr lang="en-GB" sz="1400" b="1" kern="1200" dirty="0">
              <a:latin typeface="Arial" panose="020B0604020202020204" pitchFamily="34" charset="0"/>
              <a:cs typeface="Arial" panose="020B0604020202020204" pitchFamily="34" charset="0"/>
            </a:rPr>
            <a:t>survive.</a:t>
          </a:r>
          <a:endParaRPr lang="en-US" sz="1400" kern="1200" dirty="0">
            <a:latin typeface="Arial" panose="020B0604020202020204" pitchFamily="34" charset="0"/>
            <a:cs typeface="Arial" panose="020B0604020202020204" pitchFamily="34" charset="0"/>
          </a:endParaRPr>
        </a:p>
      </dsp:txBody>
      <dsp:txXfrm>
        <a:off x="8898667" y="2172619"/>
        <a:ext cx="1892109" cy="1247093"/>
      </dsp:txXfrm>
    </dsp:sp>
    <dsp:sp modelId="{FDCC7E7A-1C45-46ED-BF87-B872083700B9}">
      <dsp:nvSpPr>
        <dsp:cNvPr id="0" name=""/>
        <dsp:cNvSpPr/>
      </dsp:nvSpPr>
      <dsp:spPr>
        <a:xfrm>
          <a:off x="8898667" y="3473239"/>
          <a:ext cx="1892109" cy="598404"/>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5256B1-A6FE-8D44-8447-E73D099DC223}">
      <dsp:nvSpPr>
        <dsp:cNvPr id="0" name=""/>
        <dsp:cNvSpPr/>
      </dsp:nvSpPr>
      <dsp:spPr>
        <a:xfrm>
          <a:off x="8840" y="932880"/>
          <a:ext cx="2642294" cy="310127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u="sng" kern="1200"/>
            <a:t>PSYCHOLOGICAL SYMPTOMS OF G.A.D</a:t>
          </a:r>
          <a:endParaRPr lang="en-US" sz="1800" kern="1200"/>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RESTLESSNESS</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A SENSE OF DREAD</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FEELING CONSTANTLY "ON EDGE"</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DIFFICULTY CONCENTRATING</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IRRITABILITY</a:t>
          </a:r>
        </a:p>
      </dsp:txBody>
      <dsp:txXfrm>
        <a:off x="86230" y="1010270"/>
        <a:ext cx="2487514" cy="2946497"/>
      </dsp:txXfrm>
    </dsp:sp>
    <dsp:sp modelId="{D08139BF-E46D-D04A-81DD-E9CC554DBFC1}">
      <dsp:nvSpPr>
        <dsp:cNvPr id="0" name=""/>
        <dsp:cNvSpPr/>
      </dsp:nvSpPr>
      <dsp:spPr>
        <a:xfrm>
          <a:off x="2915364" y="2155874"/>
          <a:ext cx="560166" cy="65528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915364" y="2286932"/>
        <a:ext cx="392116" cy="393173"/>
      </dsp:txXfrm>
    </dsp:sp>
    <dsp:sp modelId="{52775861-A82E-594A-80D5-F2B291D6EA0D}">
      <dsp:nvSpPr>
        <dsp:cNvPr id="0" name=""/>
        <dsp:cNvSpPr/>
      </dsp:nvSpPr>
      <dsp:spPr>
        <a:xfrm>
          <a:off x="3708052" y="932880"/>
          <a:ext cx="2642294" cy="3101277"/>
        </a:xfrm>
        <a:prstGeom prst="roundRect">
          <a:avLst>
            <a:gd name="adj" fmla="val 10000"/>
          </a:avLst>
        </a:prstGeom>
        <a:solidFill>
          <a:schemeClr val="accent2">
            <a:hueOff val="-441348"/>
            <a:satOff val="2109"/>
            <a:lumOff val="294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YOUR SYMPTOMS MAY CAUSE YOU TO WITHDRAW FROM SOCIAL CONTACT (SEEING YOUR FAMILY AND FRIENDS) TO AVOID FEELINGS OF WORRY AND DREAD.</a:t>
          </a:r>
        </a:p>
      </dsp:txBody>
      <dsp:txXfrm>
        <a:off x="3785442" y="1010270"/>
        <a:ext cx="2487514" cy="2946497"/>
      </dsp:txXfrm>
    </dsp:sp>
    <dsp:sp modelId="{DC9CF01B-B74A-9440-B9BA-F25DBE534B56}">
      <dsp:nvSpPr>
        <dsp:cNvPr id="0" name=""/>
        <dsp:cNvSpPr/>
      </dsp:nvSpPr>
      <dsp:spPr>
        <a:xfrm>
          <a:off x="6614576" y="2155874"/>
          <a:ext cx="560166" cy="655289"/>
        </a:xfrm>
        <a:prstGeom prst="rightArrow">
          <a:avLst>
            <a:gd name="adj1" fmla="val 60000"/>
            <a:gd name="adj2" fmla="val 50000"/>
          </a:avLst>
        </a:prstGeom>
        <a:solidFill>
          <a:schemeClr val="accent2">
            <a:hueOff val="-882696"/>
            <a:satOff val="4218"/>
            <a:lumOff val="588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614576" y="2286932"/>
        <a:ext cx="392116" cy="393173"/>
      </dsp:txXfrm>
    </dsp:sp>
    <dsp:sp modelId="{98FC1D9E-04F0-384D-9855-49EB2350118A}">
      <dsp:nvSpPr>
        <dsp:cNvPr id="0" name=""/>
        <dsp:cNvSpPr/>
      </dsp:nvSpPr>
      <dsp:spPr>
        <a:xfrm>
          <a:off x="7407265" y="932880"/>
          <a:ext cx="2642294" cy="3101277"/>
        </a:xfrm>
        <a:prstGeom prst="roundRect">
          <a:avLst>
            <a:gd name="adj" fmla="val 10000"/>
          </a:avLst>
        </a:prstGeom>
        <a:solidFill>
          <a:schemeClr val="accent2">
            <a:hueOff val="-882696"/>
            <a:satOff val="4218"/>
            <a:lumOff val="588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YOU MAY ALSO FIND GOING TO WORK DIFFICULT AND STRESSFUL, AND MAY TAKE TIME OFF SICK. THESE ACTIONS CAN MAKE YOU WORRY EVEN MORE ABOUT YOURSELF AND INCREASE YOUR LACK OF SELF-ESTEEM</a:t>
          </a:r>
        </a:p>
      </dsp:txBody>
      <dsp:txXfrm>
        <a:off x="7484655" y="1010270"/>
        <a:ext cx="2487514" cy="29464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5409C3-F94D-1D4A-B56C-4DA0475B2D4E}">
      <dsp:nvSpPr>
        <dsp:cNvPr id="0" name=""/>
        <dsp:cNvSpPr/>
      </dsp:nvSpPr>
      <dsp:spPr>
        <a:xfrm>
          <a:off x="0" y="0"/>
          <a:ext cx="4089193" cy="117957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SELF HOLDING </a:t>
          </a:r>
        </a:p>
      </dsp:txBody>
      <dsp:txXfrm>
        <a:off x="34549" y="34549"/>
        <a:ext cx="2816338" cy="1110478"/>
      </dsp:txXfrm>
    </dsp:sp>
    <dsp:sp modelId="{7F683024-0900-5546-B8F3-A754B96E3059}">
      <dsp:nvSpPr>
        <dsp:cNvPr id="0" name=""/>
        <dsp:cNvSpPr/>
      </dsp:nvSpPr>
      <dsp:spPr>
        <a:xfrm>
          <a:off x="360811" y="1376171"/>
          <a:ext cx="4089193" cy="117957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ANXIOUS FEELINGS </a:t>
          </a:r>
        </a:p>
      </dsp:txBody>
      <dsp:txXfrm>
        <a:off x="395360" y="1410720"/>
        <a:ext cx="2892559" cy="1110478"/>
      </dsp:txXfrm>
    </dsp:sp>
    <dsp:sp modelId="{DBB4B3E4-029E-2D40-A9E4-021C7BE178F0}">
      <dsp:nvSpPr>
        <dsp:cNvPr id="0" name=""/>
        <dsp:cNvSpPr/>
      </dsp:nvSpPr>
      <dsp:spPr>
        <a:xfrm>
          <a:off x="721622" y="2752343"/>
          <a:ext cx="4089193" cy="117957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“ACTING OUT”</a:t>
          </a:r>
        </a:p>
      </dsp:txBody>
      <dsp:txXfrm>
        <a:off x="756171" y="2786892"/>
        <a:ext cx="2892559" cy="1110478"/>
      </dsp:txXfrm>
    </dsp:sp>
    <dsp:sp modelId="{695CC00C-0F90-C548-BC23-33E636CEE900}">
      <dsp:nvSpPr>
        <dsp:cNvPr id="0" name=""/>
        <dsp:cNvSpPr/>
      </dsp:nvSpPr>
      <dsp:spPr>
        <a:xfrm>
          <a:off x="3322469" y="894511"/>
          <a:ext cx="766724" cy="766724"/>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latin typeface="Arial" panose="020B0604020202020204" pitchFamily="34" charset="0"/>
            <a:cs typeface="Arial" panose="020B0604020202020204" pitchFamily="34" charset="0"/>
          </a:endParaRPr>
        </a:p>
      </dsp:txBody>
      <dsp:txXfrm>
        <a:off x="3494982" y="894511"/>
        <a:ext cx="421698" cy="576960"/>
      </dsp:txXfrm>
    </dsp:sp>
    <dsp:sp modelId="{92EA578D-395D-F04B-A187-D845096B9F21}">
      <dsp:nvSpPr>
        <dsp:cNvPr id="0" name=""/>
        <dsp:cNvSpPr/>
      </dsp:nvSpPr>
      <dsp:spPr>
        <a:xfrm>
          <a:off x="3683280" y="2262819"/>
          <a:ext cx="766724" cy="766724"/>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latin typeface="Arial" panose="020B0604020202020204" pitchFamily="34" charset="0"/>
            <a:cs typeface="Arial" panose="020B0604020202020204" pitchFamily="34" charset="0"/>
          </a:endParaRPr>
        </a:p>
      </dsp:txBody>
      <dsp:txXfrm>
        <a:off x="3855793" y="2262819"/>
        <a:ext cx="421698" cy="5769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12BF5-D634-9F48-8B16-96E6E6038E48}">
      <dsp:nvSpPr>
        <dsp:cNvPr id="0" name=""/>
        <dsp:cNvSpPr/>
      </dsp:nvSpPr>
      <dsp:spPr>
        <a:xfrm>
          <a:off x="0" y="42942"/>
          <a:ext cx="8945696" cy="617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Some children with anxious feelings will spend time alone –In some cases this can be positive withdrawal and will be used for absorption  into imaginary play reading or creativity. </a:t>
          </a:r>
        </a:p>
      </dsp:txBody>
      <dsp:txXfrm>
        <a:off x="30157" y="73099"/>
        <a:ext cx="8885382" cy="557446"/>
      </dsp:txXfrm>
    </dsp:sp>
    <dsp:sp modelId="{B6BD8563-FCD3-7246-98BA-D9C00934B2C9}">
      <dsp:nvSpPr>
        <dsp:cNvPr id="0" name=""/>
        <dsp:cNvSpPr/>
      </dsp:nvSpPr>
      <dsp:spPr>
        <a:xfrm>
          <a:off x="0" y="706782"/>
          <a:ext cx="8945696" cy="617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For others it can be motivated by fear and primarily used as an avoidance of others, which can all to reinforce a sense of being in a “too big world”</a:t>
          </a:r>
        </a:p>
      </dsp:txBody>
      <dsp:txXfrm>
        <a:off x="30157" y="736939"/>
        <a:ext cx="8885382" cy="557446"/>
      </dsp:txXfrm>
    </dsp:sp>
    <dsp:sp modelId="{1796640F-421E-AE46-944E-C8691B3EE995}">
      <dsp:nvSpPr>
        <dsp:cNvPr id="0" name=""/>
        <dsp:cNvSpPr/>
      </dsp:nvSpPr>
      <dsp:spPr>
        <a:xfrm>
          <a:off x="0" y="1370622"/>
          <a:ext cx="8945696" cy="617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And on times the internal anxiety can manifest into dreams or nightmares as the child’s brain processes their feelings. (NHS, 2023)</a:t>
          </a:r>
        </a:p>
      </dsp:txBody>
      <dsp:txXfrm>
        <a:off x="30157" y="1400779"/>
        <a:ext cx="8885382" cy="55744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EF6789-4D93-43D8-B60D-0C5DEF3B64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2D7B4A1-1589-4B83-9C22-DE251D95D0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975488-675E-48BA-A9A2-BA0F5A60D82B}" type="datetime1">
              <a:rPr lang="en-GB" smtClean="0"/>
              <a:t>03/03/2025</a:t>
            </a:fld>
            <a:endParaRPr lang="en-GB"/>
          </a:p>
        </p:txBody>
      </p:sp>
      <p:sp>
        <p:nvSpPr>
          <p:cNvPr id="4" name="Footer Placeholder 3">
            <a:extLst>
              <a:ext uri="{FF2B5EF4-FFF2-40B4-BE49-F238E27FC236}">
                <a16:creationId xmlns:a16="http://schemas.microsoft.com/office/drawing/2014/main" id="{024E724B-3C88-4DC9-855B-56F49D64A63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8A42BBB-95F1-40A0-9691-67EFE9D0B76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C577BD-BE37-474B-8112-471F6F640A97}" type="slidenum">
              <a:rPr lang="en-GB" smtClean="0"/>
              <a:t>‹#›</a:t>
            </a:fld>
            <a:endParaRPr lang="en-GB"/>
          </a:p>
        </p:txBody>
      </p:sp>
    </p:spTree>
    <p:extLst>
      <p:ext uri="{BB962C8B-B14F-4D97-AF65-F5344CB8AC3E}">
        <p14:creationId xmlns:p14="http://schemas.microsoft.com/office/powerpoint/2010/main" val="29325086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C9F49-C6C7-4BCF-B5B6-94EE3C9CB663}" type="datetime1">
              <a:rPr lang="en-GB" smtClean="0"/>
              <a:pPr/>
              <a:t>03/03/2025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4EB474-4500-4CA8-A4FE-2423436EBB0B}" type="slidenum">
              <a:rPr lang="en-GB" noProof="0" smtClean="0"/>
              <a:t>‹#›</a:t>
            </a:fld>
            <a:endParaRPr lang="en-GB" noProof="0"/>
          </a:p>
        </p:txBody>
      </p:sp>
    </p:spTree>
    <p:extLst>
      <p:ext uri="{BB962C8B-B14F-4D97-AF65-F5344CB8AC3E}">
        <p14:creationId xmlns:p14="http://schemas.microsoft.com/office/powerpoint/2010/main" val="7965424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4:notes"/>
          <p:cNvSpPr txBox="1">
            <a:spLocks noGrp="1"/>
          </p:cNvSpPr>
          <p:nvPr>
            <p:ph type="body" idx="1"/>
          </p:nvPr>
        </p:nvSpPr>
        <p:spPr>
          <a:xfrm>
            <a:off x="671513" y="4687888"/>
            <a:ext cx="5375275" cy="4440237"/>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r>
              <a:rPr lang="en-GB" dirty="0"/>
              <a:t>Anxiety is normal and useful.</a:t>
            </a:r>
          </a:p>
          <a:p>
            <a:pPr marL="0" lvl="0" indent="0" algn="l" rtl="0">
              <a:spcBef>
                <a:spcPts val="360"/>
              </a:spcBef>
              <a:spcAft>
                <a:spcPts val="0"/>
              </a:spcAft>
              <a:buNone/>
            </a:pPr>
            <a:endParaRPr lang="en-GB" dirty="0"/>
          </a:p>
          <a:p>
            <a:pPr marL="0" lvl="0" indent="0" algn="l" rtl="0">
              <a:spcBef>
                <a:spcPts val="360"/>
              </a:spcBef>
              <a:spcAft>
                <a:spcPts val="0"/>
              </a:spcAft>
              <a:buNone/>
            </a:pPr>
            <a:r>
              <a:rPr lang="en-GB" dirty="0"/>
              <a:t>It is part of every person, but will affect individuals in different ways.</a:t>
            </a:r>
          </a:p>
          <a:p>
            <a:pPr marL="0" lvl="0" indent="0" algn="l" rtl="0">
              <a:spcBef>
                <a:spcPts val="360"/>
              </a:spcBef>
              <a:spcAft>
                <a:spcPts val="0"/>
              </a:spcAft>
              <a:buNone/>
            </a:pPr>
            <a:endParaRPr lang="en-GB" dirty="0"/>
          </a:p>
          <a:p>
            <a:pPr marL="0" lvl="0" indent="0" algn="l" rtl="0">
              <a:spcBef>
                <a:spcPts val="360"/>
              </a:spcBef>
              <a:spcAft>
                <a:spcPts val="0"/>
              </a:spcAft>
              <a:buNone/>
            </a:pPr>
            <a:r>
              <a:rPr lang="en-GB" dirty="0"/>
              <a:t>Anxiety gets our body ready to act quickly if we feel in danger or in a difficult situation.</a:t>
            </a:r>
          </a:p>
          <a:p>
            <a:pPr marL="0" lvl="0" indent="0" algn="l" rtl="0">
              <a:spcBef>
                <a:spcPts val="360"/>
              </a:spcBef>
              <a:spcAft>
                <a:spcPts val="0"/>
              </a:spcAft>
              <a:buNone/>
            </a:pPr>
            <a:endParaRPr lang="en-GB" dirty="0"/>
          </a:p>
          <a:p>
            <a:pPr marL="0" lvl="0" indent="0" algn="l" rtl="0">
              <a:spcBef>
                <a:spcPts val="360"/>
              </a:spcBef>
              <a:spcAft>
                <a:spcPts val="0"/>
              </a:spcAft>
              <a:buNone/>
            </a:pPr>
            <a:r>
              <a:rPr lang="en-GB" dirty="0"/>
              <a:t>Our bodies respond to anxious thoughts by emitting stress hormones. </a:t>
            </a:r>
          </a:p>
          <a:p>
            <a:pPr marL="0" lvl="0" indent="0" algn="l" rtl="0">
              <a:spcBef>
                <a:spcPts val="360"/>
              </a:spcBef>
              <a:spcAft>
                <a:spcPts val="0"/>
              </a:spcAft>
              <a:buNone/>
            </a:pPr>
            <a:endParaRPr lang="en-GB" dirty="0"/>
          </a:p>
          <a:p>
            <a:pPr marL="0" lvl="0" indent="0" algn="l" rtl="0">
              <a:spcBef>
                <a:spcPts val="360"/>
              </a:spcBef>
              <a:spcAft>
                <a:spcPts val="0"/>
              </a:spcAft>
              <a:buNone/>
            </a:pPr>
            <a:endParaRPr lang="en-GB" dirty="0"/>
          </a:p>
          <a:p>
            <a:pPr marL="0" lvl="0" indent="0" algn="l" rtl="0">
              <a:spcBef>
                <a:spcPts val="360"/>
              </a:spcBef>
              <a:spcAft>
                <a:spcPts val="0"/>
              </a:spcAft>
              <a:buNone/>
            </a:pPr>
            <a:endParaRPr lang="en-GB" dirty="0"/>
          </a:p>
          <a:p>
            <a:pPr marL="0" lvl="0" indent="0" algn="l" rtl="0">
              <a:spcBef>
                <a:spcPts val="360"/>
              </a:spcBef>
              <a:spcAft>
                <a:spcPts val="0"/>
              </a:spcAft>
              <a:buNone/>
            </a:pPr>
            <a:endParaRPr lang="en-GB" dirty="0"/>
          </a:p>
          <a:p>
            <a:pPr marL="0" lvl="0" indent="0" algn="l" rtl="0">
              <a:spcBef>
                <a:spcPts val="360"/>
              </a:spcBef>
              <a:spcAft>
                <a:spcPts val="0"/>
              </a:spcAft>
              <a:buNone/>
            </a:pPr>
            <a:endParaRPr lang="en-GB" dirty="0"/>
          </a:p>
          <a:p>
            <a:pPr marL="0" lvl="0" indent="0" algn="l" rtl="0">
              <a:spcBef>
                <a:spcPts val="360"/>
              </a:spcBef>
              <a:spcAft>
                <a:spcPts val="0"/>
              </a:spcAft>
              <a:buNone/>
            </a:pPr>
            <a:r>
              <a:rPr lang="en-GB" dirty="0"/>
              <a:t>This Built in biological reaction is called the </a:t>
            </a:r>
            <a:r>
              <a:rPr lang="en-GB" b="1" dirty="0"/>
              <a:t>fight or flight response.</a:t>
            </a:r>
          </a:p>
          <a:p>
            <a:pPr marL="0" lvl="0" indent="0" algn="l" rtl="0">
              <a:spcBef>
                <a:spcPts val="360"/>
              </a:spcBef>
              <a:spcAft>
                <a:spcPts val="0"/>
              </a:spcAft>
              <a:buNone/>
            </a:pPr>
            <a:endParaRPr lang="en-GB" b="1" dirty="0"/>
          </a:p>
          <a:p>
            <a:pPr marL="0" lvl="0" indent="0" algn="l" rtl="0">
              <a:spcBef>
                <a:spcPts val="360"/>
              </a:spcBef>
              <a:spcAft>
                <a:spcPts val="0"/>
              </a:spcAft>
              <a:buNone/>
            </a:pPr>
            <a:r>
              <a:rPr lang="en-GB" b="0" dirty="0">
                <a:latin typeface="Arial" panose="020B0604020202020204" pitchFamily="34" charset="0"/>
                <a:cs typeface="Arial" panose="020B0604020202020204" pitchFamily="34" charset="0"/>
              </a:rPr>
              <a:t>Discuss the Caveman Syndrome. </a:t>
            </a:r>
          </a:p>
          <a:p>
            <a:pPr marL="0" lvl="0" indent="0" algn="l" rtl="0">
              <a:spcBef>
                <a:spcPts val="360"/>
              </a:spcBef>
              <a:spcAft>
                <a:spcPts val="0"/>
              </a:spcAft>
              <a:buNone/>
            </a:pPr>
            <a:endParaRPr dirty="0"/>
          </a:p>
        </p:txBody>
      </p:sp>
      <p:sp>
        <p:nvSpPr>
          <p:cNvPr id="202" name="Google Shape;202;p4:notes"/>
          <p:cNvSpPr>
            <a:spLocks noGrp="1" noRot="1" noChangeAspect="1"/>
          </p:cNvSpPr>
          <p:nvPr>
            <p:ph type="sldImg" idx="2"/>
          </p:nvPr>
        </p:nvSpPr>
        <p:spPr>
          <a:xfrm>
            <a:off x="69850" y="739775"/>
            <a:ext cx="6578600" cy="3700463"/>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3:notes"/>
          <p:cNvSpPr txBox="1">
            <a:spLocks noGrp="1"/>
          </p:cNvSpPr>
          <p:nvPr>
            <p:ph type="body" idx="1"/>
          </p:nvPr>
        </p:nvSpPr>
        <p:spPr>
          <a:xfrm>
            <a:off x="671513" y="4687888"/>
            <a:ext cx="5375275" cy="4440237"/>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dirty="0"/>
          </a:p>
        </p:txBody>
      </p:sp>
      <p:sp>
        <p:nvSpPr>
          <p:cNvPr id="190" name="Google Shape;190;p3:notes"/>
          <p:cNvSpPr>
            <a:spLocks noGrp="1" noRot="1" noChangeAspect="1"/>
          </p:cNvSpPr>
          <p:nvPr>
            <p:ph type="sldImg" idx="2"/>
          </p:nvPr>
        </p:nvSpPr>
        <p:spPr>
          <a:xfrm>
            <a:off x="69850" y="739775"/>
            <a:ext cx="6578600" cy="3700463"/>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3:notes"/>
          <p:cNvSpPr txBox="1">
            <a:spLocks noGrp="1"/>
          </p:cNvSpPr>
          <p:nvPr>
            <p:ph type="body" idx="1"/>
          </p:nvPr>
        </p:nvSpPr>
        <p:spPr>
          <a:xfrm>
            <a:off x="671513" y="4687888"/>
            <a:ext cx="5375275" cy="4440237"/>
          </a:xfrm>
          <a:prstGeom prst="rect">
            <a:avLst/>
          </a:prstGeom>
        </p:spPr>
        <p:txBody>
          <a:bodyPr spcFirstLastPara="1" wrap="square" lIns="91425" tIns="45700" rIns="91425" bIns="45700" anchor="t" anchorCtr="0">
            <a:noAutofit/>
          </a:bodyPr>
          <a:lstStyle/>
          <a:p>
            <a:r>
              <a:rPr lang="en-US" dirty="0"/>
              <a:t>Psychological Symptoms of GAD </a:t>
            </a:r>
          </a:p>
          <a:p>
            <a:r>
              <a:rPr lang="en-US" dirty="0"/>
              <a:t>Restlessness </a:t>
            </a:r>
          </a:p>
          <a:p>
            <a:r>
              <a:rPr lang="en-US" dirty="0"/>
              <a:t>A sense of Dread</a:t>
            </a:r>
          </a:p>
          <a:p>
            <a:r>
              <a:rPr lang="en-US" dirty="0"/>
              <a:t>Feeling constantly on Edge.</a:t>
            </a:r>
          </a:p>
          <a:p>
            <a:r>
              <a:rPr lang="en-US" dirty="0"/>
              <a:t>Difficulty concentrating.</a:t>
            </a:r>
          </a:p>
          <a:p>
            <a:r>
              <a:rPr lang="en-US" dirty="0"/>
              <a:t>Irritability</a:t>
            </a:r>
          </a:p>
          <a:p>
            <a:r>
              <a:rPr lang="en-US" dirty="0"/>
              <a:t>Withdrawing from social contact </a:t>
            </a:r>
          </a:p>
          <a:p>
            <a:r>
              <a:rPr lang="en-US" dirty="0"/>
              <a:t>Finding work difficult – taking time off sick.</a:t>
            </a:r>
            <a:endParaRPr dirty="0"/>
          </a:p>
        </p:txBody>
      </p:sp>
      <p:sp>
        <p:nvSpPr>
          <p:cNvPr id="190" name="Google Shape;190;p3:notes"/>
          <p:cNvSpPr>
            <a:spLocks noGrp="1" noRot="1" noChangeAspect="1"/>
          </p:cNvSpPr>
          <p:nvPr>
            <p:ph type="sldImg" idx="2"/>
          </p:nvPr>
        </p:nvSpPr>
        <p:spPr>
          <a:xfrm>
            <a:off x="69850" y="739775"/>
            <a:ext cx="6578600" cy="3700463"/>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40592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p15:notes"/>
          <p:cNvSpPr txBox="1">
            <a:spLocks noGrp="1"/>
          </p:cNvSpPr>
          <p:nvPr>
            <p:ph type="body" idx="1"/>
          </p:nvPr>
        </p:nvSpPr>
        <p:spPr>
          <a:xfrm>
            <a:off x="671513" y="4687888"/>
            <a:ext cx="5375275" cy="4440237"/>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r>
              <a:rPr lang="en-GB" dirty="0"/>
              <a:t>Symptoms of GAD can include:– Racing heartrate</a:t>
            </a:r>
          </a:p>
          <a:p>
            <a:pPr marL="0" lvl="0" indent="0" algn="l" rtl="0">
              <a:spcBef>
                <a:spcPts val="360"/>
              </a:spcBef>
              <a:spcAft>
                <a:spcPts val="0"/>
              </a:spcAft>
              <a:buNone/>
            </a:pPr>
            <a:r>
              <a:rPr lang="en-GB" dirty="0"/>
              <a:t>Shortness of breath</a:t>
            </a:r>
          </a:p>
          <a:p>
            <a:pPr marL="0" lvl="0" indent="0" algn="l" rtl="0">
              <a:spcBef>
                <a:spcPts val="360"/>
              </a:spcBef>
              <a:spcAft>
                <a:spcPts val="0"/>
              </a:spcAft>
              <a:buNone/>
            </a:pPr>
            <a:r>
              <a:rPr lang="en-GB" dirty="0" err="1"/>
              <a:t>Haedaches</a:t>
            </a:r>
            <a:r>
              <a:rPr lang="en-GB" dirty="0"/>
              <a:t>/ nausea </a:t>
            </a:r>
          </a:p>
          <a:p>
            <a:pPr marL="0" lvl="0" indent="0" algn="l" rtl="0">
              <a:spcBef>
                <a:spcPts val="360"/>
              </a:spcBef>
              <a:spcAft>
                <a:spcPts val="0"/>
              </a:spcAft>
              <a:buNone/>
            </a:pPr>
            <a:r>
              <a:rPr lang="en-GB" dirty="0"/>
              <a:t>Insomnia </a:t>
            </a:r>
          </a:p>
          <a:p>
            <a:pPr marL="0" lvl="0" indent="0" algn="l" rtl="0">
              <a:spcBef>
                <a:spcPts val="360"/>
              </a:spcBef>
              <a:spcAft>
                <a:spcPts val="0"/>
              </a:spcAft>
              <a:buNone/>
            </a:pPr>
            <a:endParaRPr dirty="0"/>
          </a:p>
        </p:txBody>
      </p:sp>
      <p:sp>
        <p:nvSpPr>
          <p:cNvPr id="335" name="Google Shape;335;p15:notes"/>
          <p:cNvSpPr>
            <a:spLocks noGrp="1" noRot="1" noChangeAspect="1"/>
          </p:cNvSpPr>
          <p:nvPr>
            <p:ph type="sldImg" idx="2"/>
          </p:nvPr>
        </p:nvSpPr>
        <p:spPr>
          <a:xfrm>
            <a:off x="69850" y="739775"/>
            <a:ext cx="6578600" cy="3700463"/>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framework incorporated the three core values to create a positive social and emotional community.</a:t>
            </a:r>
          </a:p>
          <a:p>
            <a:r>
              <a:rPr lang="en-US" dirty="0"/>
              <a:t>Activities embed trust, open dialogue, social connection, valuing learners and ownership. All children and young people should have access to support for their well-being at</a:t>
            </a:r>
          </a:p>
          <a:p>
            <a:r>
              <a:rPr lang="en-US" dirty="0"/>
              <a:t>school, and also at home when necessary. If a blended learning approach is to</a:t>
            </a:r>
          </a:p>
          <a:p>
            <a:r>
              <a:rPr lang="en-US" dirty="0"/>
              <a:t>become more common, or the preferred option for some learners with specific</a:t>
            </a:r>
          </a:p>
          <a:p>
            <a:r>
              <a:rPr lang="en-US" dirty="0"/>
              <a:t>needs, then it is even more important that maintaining relationships and being able</a:t>
            </a:r>
          </a:p>
          <a:p>
            <a:r>
              <a:rPr lang="en-US" dirty="0"/>
              <a:t>to talk about issues should be possible even when at home. This brings challenges</a:t>
            </a:r>
          </a:p>
          <a:p>
            <a:r>
              <a:rPr lang="en-US" dirty="0"/>
              <a:t>for some, in particular children and young people with additional learning needs</a:t>
            </a:r>
          </a:p>
          <a:p>
            <a:r>
              <a:rPr lang="en-US" dirty="0"/>
              <a:t>(ALN) who face:</a:t>
            </a:r>
          </a:p>
          <a:p>
            <a:r>
              <a:rPr lang="en-US" dirty="0"/>
              <a:t>• a lack of contact with their teachers and friends who are important attachment</a:t>
            </a:r>
          </a:p>
          <a:p>
            <a:r>
              <a:rPr lang="en-US" dirty="0"/>
              <a:t>figures</a:t>
            </a:r>
          </a:p>
          <a:p>
            <a:r>
              <a:rPr lang="en-US" dirty="0"/>
              <a:t>• changes to routine</a:t>
            </a:r>
          </a:p>
          <a:p>
            <a:r>
              <a:rPr lang="en-US" dirty="0"/>
              <a:t>• anxiety about returning to school</a:t>
            </a:r>
          </a:p>
          <a:p>
            <a:r>
              <a:rPr lang="en-US" dirty="0"/>
              <a:t>• having to adapt to new rules.</a:t>
            </a:r>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D24EB474-4500-4CA8-A4FE-2423436EBB0B}" type="slidenum">
              <a:rPr lang="en-GB" noProof="0" smtClean="0"/>
              <a:t>8</a:t>
            </a:fld>
            <a:endParaRPr lang="en-GB" noProof="0"/>
          </a:p>
        </p:txBody>
      </p:sp>
    </p:spTree>
    <p:extLst>
      <p:ext uri="{BB962C8B-B14F-4D97-AF65-F5344CB8AC3E}">
        <p14:creationId xmlns:p14="http://schemas.microsoft.com/office/powerpoint/2010/main" val="22475464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Winnacott</a:t>
            </a:r>
            <a:r>
              <a:rPr lang="en-US" dirty="0"/>
              <a:t> – stated that “self-holding’ is often an attempt to deal with painful or difficult experiences or situations.(</a:t>
            </a:r>
            <a:r>
              <a:rPr lang="en-US" dirty="0" err="1"/>
              <a:t>Winnacott</a:t>
            </a:r>
            <a:r>
              <a:rPr lang="en-US" dirty="0"/>
              <a:t> DW, 1965 ‘The Psychology of Madness: A contribution from Psycho-Analysis’.- taken from the collected works of DW Winnicott 2016</a:t>
            </a:r>
          </a:p>
          <a:p>
            <a:endParaRPr lang="en-US" dirty="0"/>
          </a:p>
          <a:p>
            <a:r>
              <a:rPr lang="en-US" dirty="0"/>
              <a:t>Although children may appear outwardly sociable and friendly – how they feel within their inner self can be very much a private affair.</a:t>
            </a:r>
          </a:p>
          <a:p>
            <a:endParaRPr lang="en-US" dirty="0"/>
          </a:p>
          <a:p>
            <a:r>
              <a:rPr lang="en-US" dirty="0"/>
              <a:t>In a lot of children who may self-hold it does not occur to them to tell someone they are unhappy, frightened, anxious </a:t>
            </a:r>
            <a:r>
              <a:rPr lang="en-US" dirty="0" err="1"/>
              <a:t>etc</a:t>
            </a:r>
            <a:r>
              <a:rPr lang="en-US" dirty="0"/>
              <a:t>- for many they may feel that to do so could make them vulnerable to rejection, embarrassment or misunderstood.</a:t>
            </a:r>
          </a:p>
          <a:p>
            <a:endParaRPr lang="en-US" dirty="0"/>
          </a:p>
          <a:p>
            <a:r>
              <a:rPr lang="en-US" dirty="0"/>
              <a:t>When a child is holding onto anxious feelings without an outlet they can begin sooner or later to show some ”leaking out”- things such as anger outbursts – poor concentration, bed wetting, social withdrawal, feeling or being sick can begin to manifest.</a:t>
            </a:r>
          </a:p>
        </p:txBody>
      </p:sp>
      <p:sp>
        <p:nvSpPr>
          <p:cNvPr id="4" name="Slide Number Placeholder 3"/>
          <p:cNvSpPr>
            <a:spLocks noGrp="1"/>
          </p:cNvSpPr>
          <p:nvPr>
            <p:ph type="sldNum" sz="quarter" idx="5"/>
          </p:nvPr>
        </p:nvSpPr>
        <p:spPr/>
        <p:txBody>
          <a:bodyPr/>
          <a:lstStyle/>
          <a:p>
            <a:fld id="{D24EB474-4500-4CA8-A4FE-2423436EBB0B}" type="slidenum">
              <a:rPr lang="en-GB" noProof="0" smtClean="0"/>
              <a:t>10</a:t>
            </a:fld>
            <a:endParaRPr lang="en-GB" noProof="0"/>
          </a:p>
        </p:txBody>
      </p:sp>
    </p:spTree>
    <p:extLst>
      <p:ext uri="{BB962C8B-B14F-4D97-AF65-F5344CB8AC3E}">
        <p14:creationId xmlns:p14="http://schemas.microsoft.com/office/powerpoint/2010/main" val="184819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SOME CHILDREN THE FEAR OF AN AUTHORITY FIGURE AND THEIR OWN EMOTIONAL DYSREGULATION CAN HAVE LASTING IMPACT ON THE CHILD. </a:t>
            </a:r>
          </a:p>
          <a:p>
            <a:r>
              <a:rPr lang="en-US" dirty="0"/>
              <a:t>IN AHMEDS CASE THE TEACHER’S EMOTIONAL DYSREGULATION AND SUBSEQUENT LOSS OF EMPER WAS INTERNALISED AND PROCESSED THROUGH VIVID DREAMS.</a:t>
            </a:r>
          </a:p>
          <a:p>
            <a:r>
              <a:rPr lang="en-US" dirty="0"/>
              <a:t>THIS PROCESS IS CALLED DISCHARGE – AND CAN TAKE MANY FORMS SUCH AS BED-WETTING,SOILING,VOMITING AND IN THE CASE OF AHMED NIGHTMARES.</a:t>
            </a:r>
          </a:p>
          <a:p>
            <a:r>
              <a:rPr lang="en-US" dirty="0"/>
              <a:t>IF WE THINK OF A TIME WHEN WE HAVE BEEN FEELING UNDER PRESSURE – HAVE WE EXPERIENCED NIGHTMARES </a:t>
            </a:r>
          </a:p>
          <a:p>
            <a:endParaRPr lang="en-US" dirty="0"/>
          </a:p>
        </p:txBody>
      </p:sp>
      <p:sp>
        <p:nvSpPr>
          <p:cNvPr id="4" name="Slide Number Placeholder 3"/>
          <p:cNvSpPr>
            <a:spLocks noGrp="1"/>
          </p:cNvSpPr>
          <p:nvPr>
            <p:ph type="sldNum" sz="quarter" idx="5"/>
          </p:nvPr>
        </p:nvSpPr>
        <p:spPr/>
        <p:txBody>
          <a:bodyPr/>
          <a:lstStyle/>
          <a:p>
            <a:fld id="{D24EB474-4500-4CA8-A4FE-2423436EBB0B}" type="slidenum">
              <a:rPr lang="en-GB" noProof="0" smtClean="0"/>
              <a:t>13</a:t>
            </a:fld>
            <a:endParaRPr lang="en-GB" noProof="0"/>
          </a:p>
        </p:txBody>
      </p:sp>
    </p:spTree>
    <p:extLst>
      <p:ext uri="{BB962C8B-B14F-4D97-AF65-F5344CB8AC3E}">
        <p14:creationId xmlns:p14="http://schemas.microsoft.com/office/powerpoint/2010/main" val="3866192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Person </a:t>
            </a:r>
            <a:r>
              <a:rPr lang="en-US" dirty="0" err="1"/>
              <a:t>centred</a:t>
            </a:r>
            <a:r>
              <a:rPr lang="en-US" dirty="0"/>
              <a:t> therapy offers a gentle and empowering approach to support children as they navigate the complexities of life. It fosters a space for self-discovery acceptance and emotional exploration. </a:t>
            </a:r>
          </a:p>
        </p:txBody>
      </p:sp>
      <p:sp>
        <p:nvSpPr>
          <p:cNvPr id="4" name="Slide Number Placeholder 3"/>
          <p:cNvSpPr>
            <a:spLocks noGrp="1"/>
          </p:cNvSpPr>
          <p:nvPr>
            <p:ph type="sldNum" sz="quarter" idx="5"/>
          </p:nvPr>
        </p:nvSpPr>
        <p:spPr/>
        <p:txBody>
          <a:bodyPr/>
          <a:lstStyle/>
          <a:p>
            <a:fld id="{D24EB474-4500-4CA8-A4FE-2423436EBB0B}" type="slidenum">
              <a:rPr lang="en-GB" noProof="0" smtClean="0"/>
              <a:t>14</a:t>
            </a:fld>
            <a:endParaRPr lang="en-GB" noProof="0"/>
          </a:p>
        </p:txBody>
      </p:sp>
    </p:spTree>
    <p:extLst>
      <p:ext uri="{BB962C8B-B14F-4D97-AF65-F5344CB8AC3E}">
        <p14:creationId xmlns:p14="http://schemas.microsoft.com/office/powerpoint/2010/main" val="41269092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1500"/>
              </a:spcBef>
              <a:spcAft>
                <a:spcPts val="750"/>
              </a:spcAft>
            </a:pPr>
            <a:r>
              <a:rPr lang="en-GB" b="0" i="0" u="none" strike="noStrike" dirty="0">
                <a:solidFill>
                  <a:srgbClr val="001D35"/>
                </a:solidFill>
                <a:effectLst/>
                <a:latin typeface="Google Sans"/>
              </a:rPr>
              <a:t>Key points about using bubble blowing for anxiety in children:</a:t>
            </a:r>
          </a:p>
          <a:p>
            <a:pPr algn="l">
              <a:spcBef>
                <a:spcPts val="750"/>
              </a:spcBef>
              <a:spcAft>
                <a:spcPts val="600"/>
              </a:spcAft>
              <a:buFont typeface="Arial" panose="020B0604020202020204" pitchFamily="34" charset="0"/>
              <a:buChar char="•"/>
            </a:pPr>
            <a:r>
              <a:rPr lang="en-GB" b="1" i="0" u="none" strike="noStrike" dirty="0">
                <a:solidFill>
                  <a:srgbClr val="001D35"/>
                </a:solidFill>
                <a:effectLst/>
                <a:latin typeface="Google Sans"/>
              </a:rPr>
              <a:t>Breathing practice:</a:t>
            </a:r>
            <a:endParaRPr lang="en-GB" b="0" i="0" u="none" strike="noStrike"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u="none" strike="noStrike" dirty="0">
                <a:solidFill>
                  <a:srgbClr val="001D35"/>
                </a:solidFill>
                <a:effectLst/>
                <a:latin typeface="Google Sans"/>
              </a:rPr>
              <a:t>The focused exhale needed to blow bubbles naturally encourages deep, controlled breathing, which is a core element of calming techniques. </a:t>
            </a:r>
          </a:p>
          <a:p>
            <a:pPr algn="l">
              <a:spcBef>
                <a:spcPts val="750"/>
              </a:spcBef>
              <a:spcAft>
                <a:spcPts val="600"/>
              </a:spcAft>
              <a:buFont typeface="Arial" panose="020B0604020202020204" pitchFamily="34" charset="0"/>
              <a:buChar char="•"/>
            </a:pPr>
            <a:r>
              <a:rPr lang="en-GB" b="1" i="0" u="none" strike="noStrike" dirty="0">
                <a:solidFill>
                  <a:srgbClr val="001D35"/>
                </a:solidFill>
                <a:effectLst/>
                <a:latin typeface="Google Sans"/>
              </a:rPr>
              <a:t>Distraction:</a:t>
            </a:r>
            <a:endParaRPr lang="en-GB" b="0" i="0" u="none" strike="noStrike"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u="none" strike="noStrike" dirty="0">
                <a:solidFill>
                  <a:srgbClr val="001D35"/>
                </a:solidFill>
                <a:effectLst/>
                <a:latin typeface="Google Sans"/>
              </a:rPr>
              <a:t>The visual and sensory aspects of watching bubbles float can help distract children from anxious thoughts. </a:t>
            </a:r>
          </a:p>
          <a:p>
            <a:pPr algn="l">
              <a:spcBef>
                <a:spcPts val="750"/>
              </a:spcBef>
              <a:spcAft>
                <a:spcPts val="600"/>
              </a:spcAft>
              <a:buFont typeface="Arial" panose="020B0604020202020204" pitchFamily="34" charset="0"/>
              <a:buChar char="•"/>
            </a:pPr>
            <a:r>
              <a:rPr lang="en-GB" b="1" i="0" u="none" strike="noStrike" dirty="0">
                <a:solidFill>
                  <a:srgbClr val="001D35"/>
                </a:solidFill>
                <a:effectLst/>
                <a:latin typeface="Google Sans"/>
              </a:rPr>
              <a:t>Playful approach:</a:t>
            </a:r>
            <a:endParaRPr lang="en-GB" b="0" i="0" u="none" strike="noStrike"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u="none" strike="noStrike" dirty="0">
                <a:solidFill>
                  <a:srgbClr val="001D35"/>
                </a:solidFill>
                <a:effectLst/>
                <a:latin typeface="Google Sans"/>
              </a:rPr>
              <a:t>Blowing bubbles is a fun activity that can make practicing relaxation more enjoyable for children. </a:t>
            </a:r>
          </a:p>
          <a:p>
            <a:pPr algn="l">
              <a:spcBef>
                <a:spcPts val="750"/>
              </a:spcBef>
              <a:spcAft>
                <a:spcPts val="1500"/>
              </a:spcAft>
              <a:buFont typeface="Arial" panose="020B0604020202020204" pitchFamily="34" charset="0"/>
              <a:buChar char="•"/>
            </a:pPr>
            <a:r>
              <a:rPr lang="en-GB" b="1" i="0" u="none" strike="noStrike" dirty="0">
                <a:solidFill>
                  <a:srgbClr val="001D35"/>
                </a:solidFill>
                <a:effectLst/>
                <a:latin typeface="Google Sans"/>
              </a:rPr>
              <a:t>Mindfulness tool:</a:t>
            </a:r>
            <a:endParaRPr lang="en-GB" b="0" i="0" u="none" strike="noStrike" dirty="0">
              <a:solidFill>
                <a:srgbClr val="001D35"/>
              </a:solidFill>
              <a:effectLst/>
              <a:latin typeface="Google Sans"/>
            </a:endParaRPr>
          </a:p>
          <a:p>
            <a:pPr algn="l" fontAlgn="ctr">
              <a:spcBef>
                <a:spcPts val="750"/>
              </a:spcBef>
              <a:spcAft>
                <a:spcPts val="1500"/>
              </a:spcAft>
              <a:buFont typeface="Arial" panose="020B0604020202020204" pitchFamily="34" charset="0"/>
              <a:buChar char="•"/>
            </a:pPr>
            <a:r>
              <a:rPr lang="en-GB" b="0" i="0" u="none" strike="noStrike" dirty="0">
                <a:solidFill>
                  <a:srgbClr val="001D35"/>
                </a:solidFill>
                <a:effectLst/>
                <a:latin typeface="Google Sans"/>
              </a:rPr>
              <a:t>By concentrating on blowing bubbles, children can practice being present in the moment, reducing worry and rumination. </a:t>
            </a:r>
          </a:p>
          <a:p>
            <a:pPr algn="l">
              <a:spcBef>
                <a:spcPts val="1500"/>
              </a:spcBef>
              <a:spcAft>
                <a:spcPts val="750"/>
              </a:spcAft>
            </a:pPr>
            <a:r>
              <a:rPr lang="en-GB" b="0" i="0" u="none" strike="noStrike" dirty="0">
                <a:solidFill>
                  <a:srgbClr val="001D35"/>
                </a:solidFill>
                <a:effectLst/>
                <a:latin typeface="Google Sans"/>
              </a:rPr>
              <a:t>How to use bubble blowing for anxiety:</a:t>
            </a:r>
          </a:p>
          <a:p>
            <a:pPr algn="l">
              <a:spcBef>
                <a:spcPts val="750"/>
              </a:spcBef>
              <a:spcAft>
                <a:spcPts val="600"/>
              </a:spcAft>
              <a:buFont typeface="Arial" panose="020B0604020202020204" pitchFamily="34" charset="0"/>
              <a:buChar char="•"/>
            </a:pPr>
            <a:r>
              <a:rPr lang="en-GB" b="1" i="0" u="none" strike="noStrike" dirty="0">
                <a:solidFill>
                  <a:srgbClr val="001D35"/>
                </a:solidFill>
                <a:effectLst/>
                <a:latin typeface="Google Sans"/>
              </a:rPr>
              <a:t>Simple blowing:</a:t>
            </a:r>
            <a:endParaRPr lang="en-GB" b="0" i="0" u="none" strike="noStrike"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u="none" strike="noStrike" dirty="0">
                <a:solidFill>
                  <a:srgbClr val="001D35"/>
                </a:solidFill>
                <a:effectLst/>
                <a:latin typeface="Google Sans"/>
              </a:rPr>
              <a:t>Encourage children to blow bubbles slowly and steadily, focusing on their breath. </a:t>
            </a:r>
          </a:p>
          <a:p>
            <a:pPr algn="l">
              <a:spcBef>
                <a:spcPts val="750"/>
              </a:spcBef>
              <a:spcAft>
                <a:spcPts val="600"/>
              </a:spcAft>
              <a:buFont typeface="Arial" panose="020B0604020202020204" pitchFamily="34" charset="0"/>
              <a:buChar char="•"/>
            </a:pPr>
            <a:r>
              <a:rPr lang="en-GB" b="1" i="0" u="none" strike="noStrike" dirty="0">
                <a:solidFill>
                  <a:srgbClr val="001D35"/>
                </a:solidFill>
                <a:effectLst/>
                <a:latin typeface="Google Sans"/>
              </a:rPr>
              <a:t>Bubble challenges:</a:t>
            </a:r>
            <a:endParaRPr lang="en-GB" b="0" i="0" u="none" strike="noStrike"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u="none" strike="noStrike" dirty="0">
                <a:solidFill>
                  <a:srgbClr val="001D35"/>
                </a:solidFill>
                <a:effectLst/>
                <a:latin typeface="Google Sans"/>
              </a:rPr>
              <a:t>Try to blow big bubbles, or challenge them to blow a certain number of bubbles in a row. </a:t>
            </a:r>
          </a:p>
          <a:p>
            <a:pPr algn="l">
              <a:spcBef>
                <a:spcPts val="750"/>
              </a:spcBef>
              <a:spcAft>
                <a:spcPts val="600"/>
              </a:spcAft>
              <a:buFont typeface="Arial" panose="020B0604020202020204" pitchFamily="34" charset="0"/>
              <a:buChar char="•"/>
            </a:pPr>
            <a:r>
              <a:rPr lang="en-GB" b="1" i="0" u="none" strike="noStrike" dirty="0">
                <a:solidFill>
                  <a:srgbClr val="001D35"/>
                </a:solidFill>
                <a:effectLst/>
                <a:latin typeface="Google Sans"/>
              </a:rPr>
              <a:t>Imagination play:</a:t>
            </a:r>
            <a:endParaRPr lang="en-GB" b="0" i="0" u="none" strike="noStrike"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u="none" strike="noStrike" dirty="0">
                <a:solidFill>
                  <a:srgbClr val="001D35"/>
                </a:solidFill>
                <a:effectLst/>
                <a:latin typeface="Google Sans"/>
              </a:rPr>
              <a:t>Let children pretend the bubbles are their worries "floating away" as they blow them. </a:t>
            </a:r>
          </a:p>
          <a:p>
            <a:pPr algn="l">
              <a:spcBef>
                <a:spcPts val="750"/>
              </a:spcBef>
              <a:spcAft>
                <a:spcPts val="1500"/>
              </a:spcAft>
              <a:buFont typeface="Arial" panose="020B0604020202020204" pitchFamily="34" charset="0"/>
              <a:buChar char="•"/>
            </a:pPr>
            <a:r>
              <a:rPr lang="en-GB" b="1" i="0" u="none" strike="noStrike" dirty="0">
                <a:solidFill>
                  <a:srgbClr val="001D35"/>
                </a:solidFill>
                <a:effectLst/>
                <a:latin typeface="Google Sans"/>
              </a:rPr>
              <a:t>Parent involvement:</a:t>
            </a:r>
            <a:endParaRPr lang="en-GB" b="0" i="0" u="none" strike="noStrike" dirty="0">
              <a:solidFill>
                <a:srgbClr val="001D35"/>
              </a:solidFill>
              <a:effectLst/>
              <a:latin typeface="Google Sans"/>
            </a:endParaRPr>
          </a:p>
          <a:p>
            <a:pPr algn="l">
              <a:spcBef>
                <a:spcPts val="750"/>
              </a:spcBef>
              <a:spcAft>
                <a:spcPts val="1500"/>
              </a:spcAft>
              <a:buFont typeface="Arial" panose="020B0604020202020204" pitchFamily="34" charset="0"/>
              <a:buChar char="•"/>
            </a:pPr>
            <a:r>
              <a:rPr lang="en-GB" b="0" i="0" u="none" strike="noStrike" dirty="0">
                <a:solidFill>
                  <a:srgbClr val="001D35"/>
                </a:solidFill>
                <a:effectLst/>
                <a:latin typeface="Google Sans"/>
              </a:rPr>
              <a:t>Blow bubbles together and provide positive reinforcement for their efforts. </a:t>
            </a:r>
          </a:p>
          <a:p>
            <a:pPr algn="l"/>
            <a:endParaRPr lang="en-GB" b="0" i="0" u="none" strike="noStrike" dirty="0">
              <a:solidFill>
                <a:srgbClr val="0E0E0E"/>
              </a:solidFill>
              <a:effectLst/>
              <a:latin typeface="Inter"/>
            </a:endParaRPr>
          </a:p>
        </p:txBody>
      </p:sp>
      <p:sp>
        <p:nvSpPr>
          <p:cNvPr id="4" name="Slide Number Placeholder 3"/>
          <p:cNvSpPr>
            <a:spLocks noGrp="1"/>
          </p:cNvSpPr>
          <p:nvPr>
            <p:ph type="sldNum" sz="quarter" idx="5"/>
          </p:nvPr>
        </p:nvSpPr>
        <p:spPr/>
        <p:txBody>
          <a:bodyPr/>
          <a:lstStyle/>
          <a:p>
            <a:fld id="{D24EB474-4500-4CA8-A4FE-2423436EBB0B}" type="slidenum">
              <a:rPr lang="en-GB" noProof="0" smtClean="0"/>
              <a:t>15</a:t>
            </a:fld>
            <a:endParaRPr lang="en-GB" noProof="0"/>
          </a:p>
        </p:txBody>
      </p:sp>
    </p:spTree>
    <p:extLst>
      <p:ext uri="{BB962C8B-B14F-4D97-AF65-F5344CB8AC3E}">
        <p14:creationId xmlns:p14="http://schemas.microsoft.com/office/powerpoint/2010/main" val="22975601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Child-centered play therapy (CCPT) was created as a developmentally appropriate application of person-centered theory to working with children (</a:t>
            </a:r>
            <a:r>
              <a:rPr lang="en-US" dirty="0" err="1"/>
              <a:t>Axline</a:t>
            </a:r>
            <a:r>
              <a:rPr lang="en-US" dirty="0"/>
              <a:t>, 1947). For children who exhibit symptoms of anxiety, CCPT is a proposed intervention based on the theoretical assumption that the relationship between counselor and child is the change factor that helps reduce anxiety, specifically when the intervention is delivered to children in their developmentally appropriate language of play. </a:t>
            </a:r>
          </a:p>
        </p:txBody>
      </p:sp>
      <p:sp>
        <p:nvSpPr>
          <p:cNvPr id="4" name="Slide Number Placeholder 3"/>
          <p:cNvSpPr>
            <a:spLocks noGrp="1"/>
          </p:cNvSpPr>
          <p:nvPr>
            <p:ph type="sldNum" sz="quarter" idx="5"/>
          </p:nvPr>
        </p:nvSpPr>
        <p:spPr/>
        <p:txBody>
          <a:bodyPr/>
          <a:lstStyle/>
          <a:p>
            <a:fld id="{D24EB474-4500-4CA8-A4FE-2423436EBB0B}" type="slidenum">
              <a:rPr lang="en-GB" noProof="0" smtClean="0"/>
              <a:t>16</a:t>
            </a:fld>
            <a:endParaRPr lang="en-GB" noProof="0"/>
          </a:p>
        </p:txBody>
      </p:sp>
    </p:spTree>
    <p:extLst>
      <p:ext uri="{BB962C8B-B14F-4D97-AF65-F5344CB8AC3E}">
        <p14:creationId xmlns:p14="http://schemas.microsoft.com/office/powerpoint/2010/main" val="42381999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66666"/>
                </a:solidFill>
                <a:effectLst/>
                <a:latin typeface="Open Sans" panose="020B0604020202020204" pitchFamily="34" charset="0"/>
              </a:rPr>
              <a:t>Child-</a:t>
            </a:r>
            <a:r>
              <a:rPr lang="en-GB" b="0" i="0" dirty="0" err="1">
                <a:solidFill>
                  <a:srgbClr val="666666"/>
                </a:solidFill>
                <a:effectLst/>
                <a:latin typeface="Open Sans" panose="020B0604020202020204" pitchFamily="34" charset="0"/>
              </a:rPr>
              <a:t>centered</a:t>
            </a:r>
            <a:r>
              <a:rPr lang="en-GB" b="0" i="0" dirty="0">
                <a:solidFill>
                  <a:srgbClr val="666666"/>
                </a:solidFill>
                <a:effectLst/>
                <a:latin typeface="Open Sans" panose="020B0604020202020204" pitchFamily="34" charset="0"/>
              </a:rPr>
              <a:t> play therapy (CCPT) is an approach to Person-</a:t>
            </a:r>
            <a:r>
              <a:rPr lang="en-GB" b="0" i="0" dirty="0" err="1">
                <a:solidFill>
                  <a:srgbClr val="666666"/>
                </a:solidFill>
                <a:effectLst/>
                <a:latin typeface="Open Sans" panose="020B0604020202020204" pitchFamily="34" charset="0"/>
              </a:rPr>
              <a:t>centered</a:t>
            </a:r>
            <a:r>
              <a:rPr lang="en-GB" b="0" i="0" dirty="0">
                <a:solidFill>
                  <a:srgbClr val="666666"/>
                </a:solidFill>
                <a:effectLst/>
                <a:latin typeface="Open Sans" panose="020B0604020202020204" pitchFamily="34" charset="0"/>
              </a:rPr>
              <a:t> </a:t>
            </a:r>
            <a:r>
              <a:rPr lang="en-GB" b="0" i="0" dirty="0" err="1">
                <a:solidFill>
                  <a:srgbClr val="666666"/>
                </a:solidFill>
                <a:effectLst/>
                <a:latin typeface="Open Sans" panose="020B0604020202020204" pitchFamily="34" charset="0"/>
              </a:rPr>
              <a:t>Counseling</a:t>
            </a:r>
            <a:r>
              <a:rPr lang="en-GB" b="0" i="0" dirty="0">
                <a:solidFill>
                  <a:srgbClr val="666666"/>
                </a:solidFill>
                <a:effectLst/>
                <a:latin typeface="Open Sans" panose="020B0604020202020204" pitchFamily="34" charset="0"/>
              </a:rPr>
              <a:t> that effectively blends Rogerian tenets with the natural way children communicate through play. The three core elements of Person-</a:t>
            </a:r>
            <a:r>
              <a:rPr lang="en-GB" b="0" i="0" dirty="0" err="1">
                <a:solidFill>
                  <a:srgbClr val="666666"/>
                </a:solidFill>
                <a:effectLst/>
                <a:latin typeface="Open Sans" panose="020B0604020202020204" pitchFamily="34" charset="0"/>
              </a:rPr>
              <a:t>centered</a:t>
            </a:r>
            <a:r>
              <a:rPr lang="en-GB" b="0" i="0" dirty="0">
                <a:solidFill>
                  <a:srgbClr val="666666"/>
                </a:solidFill>
                <a:effectLst/>
                <a:latin typeface="Open Sans" panose="020B0604020202020204" pitchFamily="34" charset="0"/>
              </a:rPr>
              <a:t> therapy are congruence, unconditional positive regard, and empathy. </a:t>
            </a:r>
            <a:r>
              <a:rPr lang="en-GB" b="0" i="0" dirty="0" err="1">
                <a:solidFill>
                  <a:srgbClr val="666666"/>
                </a:solidFill>
                <a:effectLst/>
                <a:latin typeface="Open Sans" panose="020B0604020202020204" pitchFamily="34" charset="0"/>
              </a:rPr>
              <a:t>Axline</a:t>
            </a:r>
            <a:r>
              <a:rPr lang="en-GB" b="0" i="0" dirty="0">
                <a:solidFill>
                  <a:srgbClr val="666666"/>
                </a:solidFill>
                <a:effectLst/>
                <a:latin typeface="Open Sans" panose="020B0604020202020204" pitchFamily="34" charset="0"/>
              </a:rPr>
              <a:t> (1947) expanded the use of these concepts to the treatment of children through child-</a:t>
            </a:r>
            <a:r>
              <a:rPr lang="en-GB" b="0" i="0" dirty="0" err="1">
                <a:solidFill>
                  <a:srgbClr val="666666"/>
                </a:solidFill>
                <a:effectLst/>
                <a:latin typeface="Open Sans" panose="020B0604020202020204" pitchFamily="34" charset="0"/>
              </a:rPr>
              <a:t>centered</a:t>
            </a:r>
            <a:r>
              <a:rPr lang="en-GB" b="0" i="0" dirty="0">
                <a:solidFill>
                  <a:srgbClr val="666666"/>
                </a:solidFill>
                <a:effectLst/>
                <a:latin typeface="Open Sans" panose="020B0604020202020204" pitchFamily="34" charset="0"/>
              </a:rPr>
              <a:t> play therapy. </a:t>
            </a:r>
            <a:r>
              <a:rPr lang="en-GB" b="0" i="0" dirty="0" err="1">
                <a:solidFill>
                  <a:srgbClr val="666666"/>
                </a:solidFill>
                <a:effectLst/>
                <a:latin typeface="Open Sans" panose="020B0604020202020204" pitchFamily="34" charset="0"/>
              </a:rPr>
              <a:t>Axline</a:t>
            </a:r>
            <a:r>
              <a:rPr lang="en-GB" b="0" i="0" dirty="0">
                <a:solidFill>
                  <a:srgbClr val="666666"/>
                </a:solidFill>
                <a:effectLst/>
                <a:latin typeface="Open Sans" panose="020B0604020202020204" pitchFamily="34" charset="0"/>
              </a:rPr>
              <a:t> writes that “play is the child’s natural medium of self-expression” (1969, p. 9) providing children with a therapeutic relationship developed in a setting of acceptance, caring and empathy facilitates trust and provides the child with a safe place to explore their emotions</a:t>
            </a:r>
            <a:endParaRPr lang="en-GB" dirty="0"/>
          </a:p>
        </p:txBody>
      </p:sp>
      <p:sp>
        <p:nvSpPr>
          <p:cNvPr id="4" name="Slide Number Placeholder 3"/>
          <p:cNvSpPr>
            <a:spLocks noGrp="1"/>
          </p:cNvSpPr>
          <p:nvPr>
            <p:ph type="sldNum" sz="quarter" idx="5"/>
          </p:nvPr>
        </p:nvSpPr>
        <p:spPr/>
        <p:txBody>
          <a:bodyPr/>
          <a:lstStyle/>
          <a:p>
            <a:fld id="{D24EB474-4500-4CA8-A4FE-2423436EBB0B}" type="slidenum">
              <a:rPr lang="en-GB" noProof="0" smtClean="0"/>
              <a:t>17</a:t>
            </a:fld>
            <a:endParaRPr lang="en-GB" noProof="0"/>
          </a:p>
        </p:txBody>
      </p:sp>
    </p:spTree>
    <p:extLst>
      <p:ext uri="{BB962C8B-B14F-4D97-AF65-F5344CB8AC3E}">
        <p14:creationId xmlns:p14="http://schemas.microsoft.com/office/powerpoint/2010/main" val="8467608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91D34"/>
                </a:solidFill>
                <a:effectLst/>
                <a:latin typeface="Lora" panose="020B0604020202020204" pitchFamily="2" charset="0"/>
              </a:rPr>
              <a:t>Self-esteem is crucial to children’s academic achievement, participation, engagement in activities, social relationships, and, ultimately, their sense of wellbeing.</a:t>
            </a:r>
          </a:p>
          <a:p>
            <a:pPr algn="l"/>
            <a:r>
              <a:rPr lang="en-GB" b="0" i="0" dirty="0">
                <a:solidFill>
                  <a:srgbClr val="191D34"/>
                </a:solidFill>
                <a:effectLst/>
                <a:latin typeface="Lora" panose="020B0604020202020204" pitchFamily="2" charset="0"/>
              </a:rPr>
              <a:t>Children low in self-esteem tend to be shy and introverted, with self-imposed limitations and a fixed mindset. Those high in self-esteem are enthusiastic, active, feel a greater sense of worth, and, perhaps most importantly, feel comfortable with who they are (</a:t>
            </a:r>
            <a:r>
              <a:rPr lang="en-GB" b="0" i="0" dirty="0" err="1">
                <a:solidFill>
                  <a:srgbClr val="191D34"/>
                </a:solidFill>
                <a:effectLst/>
                <a:latin typeface="Lora" panose="020B0604020202020204" pitchFamily="2" charset="0"/>
              </a:rPr>
              <a:t>Keshky</a:t>
            </a:r>
            <a:r>
              <a:rPr lang="en-GB" b="0" i="0" dirty="0">
                <a:solidFill>
                  <a:srgbClr val="191D34"/>
                </a:solidFill>
                <a:effectLst/>
                <a:latin typeface="Lora" panose="020B0604020202020204" pitchFamily="2" charset="0"/>
              </a:rPr>
              <a:t> &amp; </a:t>
            </a:r>
            <a:r>
              <a:rPr lang="en-GB" b="0" i="0" dirty="0" err="1">
                <a:solidFill>
                  <a:srgbClr val="191D34"/>
                </a:solidFill>
                <a:effectLst/>
                <a:latin typeface="Lora" panose="020B0604020202020204" pitchFamily="2" charset="0"/>
              </a:rPr>
              <a:t>Samak</a:t>
            </a:r>
            <a:r>
              <a:rPr lang="en-GB" b="0" i="0" dirty="0">
                <a:solidFill>
                  <a:srgbClr val="191D34"/>
                </a:solidFill>
                <a:effectLst/>
                <a:latin typeface="Lora" panose="020B0604020202020204" pitchFamily="2" charset="0"/>
              </a:rPr>
              <a:t>, 2017; Dweck, 2017).</a:t>
            </a:r>
          </a:p>
          <a:p>
            <a:br>
              <a:rPr lang="en-GB" dirty="0"/>
            </a:br>
            <a:endParaRPr lang="en-GB" dirty="0"/>
          </a:p>
        </p:txBody>
      </p:sp>
      <p:sp>
        <p:nvSpPr>
          <p:cNvPr id="4" name="Slide Number Placeholder 3"/>
          <p:cNvSpPr>
            <a:spLocks noGrp="1"/>
          </p:cNvSpPr>
          <p:nvPr>
            <p:ph type="sldNum" sz="quarter" idx="5"/>
          </p:nvPr>
        </p:nvSpPr>
        <p:spPr/>
        <p:txBody>
          <a:bodyPr/>
          <a:lstStyle/>
          <a:p>
            <a:fld id="{D24EB474-4500-4CA8-A4FE-2423436EBB0B}" type="slidenum">
              <a:rPr lang="en-GB" noProof="0" smtClean="0"/>
              <a:t>19</a:t>
            </a:fld>
            <a:endParaRPr lang="en-GB" noProof="0"/>
          </a:p>
        </p:txBody>
      </p:sp>
    </p:spTree>
    <p:extLst>
      <p:ext uri="{BB962C8B-B14F-4D97-AF65-F5344CB8AC3E}">
        <p14:creationId xmlns:p14="http://schemas.microsoft.com/office/powerpoint/2010/main" val="2224848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extLst>
                <a:ext uri="{28A0092B-C50C-407E-A947-70E740481C1C}">
                  <a14:useLocalDpi xmlns:a14="http://schemas.microsoft.com/office/drawing/2010/main"/>
                </a:ext>
              </a:extLst>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userDrawn="1"/>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txBody>
          <a:bodyPr/>
          <a:lstStyle/>
          <a:p>
            <a:endParaRPr lang="en-GB" dirty="0"/>
          </a:p>
        </p:txBody>
      </p:sp>
      <p:grpSp>
        <p:nvGrpSpPr>
          <p:cNvPr id="4" name="Group 3"/>
          <p:cNvGrpSpPr/>
          <p:nvPr/>
        </p:nvGrpSpPr>
        <p:grpSpPr>
          <a:xfrm>
            <a:off x="5250180" y="1267730"/>
            <a:ext cx="1691640" cy="640080"/>
            <a:chOff x="5318306" y="1386268"/>
            <a:chExt cx="1567331" cy="640080"/>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105122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9F89F774-3FA6-43B8-9241-99959C8FD463}" type="datetime1">
              <a:rPr lang="en-US" smtClean="0"/>
              <a:t>3/3/2025</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297451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extLst>
                <a:ext uri="{28A0092B-C50C-407E-A947-70E740481C1C}">
                  <a14:useLocalDpi xmlns:a14="http://schemas.microsoft.com/office/drawing/2010/main"/>
                </a:ext>
              </a:extLst>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F9504452-5DCC-4FE2-A5C9-8A5EF6714D65}" type="datetime1">
              <a:rPr lang="en-US" smtClean="0"/>
              <a:t>3/3/2025</a:t>
            </a:fld>
            <a:endParaRPr lang="en-US"/>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737280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E579ABC2-0180-4F3A-A895-A85BC724D472}" type="datetime1">
              <a:rPr lang="en-US" smtClean="0"/>
              <a:t>3/3/2025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679988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6AEEA9BA-4E8F-439E-BEA4-91FBA01E3F5F}" type="datetime1">
              <a:rPr lang="en-US" smtClean="0"/>
              <a:t>3/3/2025</a:t>
            </a:fld>
            <a:endParaRPr lang="en-US"/>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453836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BE15BF18-0007-481C-AA29-413124BC3EE7}" type="datetime1">
              <a:rPr lang="en-US" smtClean="0"/>
              <a:t>3/3/2025</a:t>
            </a:fld>
            <a:endParaRPr lang="en-US"/>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60595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09BE9870-3748-43AD-B547-02A075CB4A1D}" type="datetime1">
              <a:rPr lang="en-US" smtClean="0"/>
              <a:t>3/3/2025</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975945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558E7897-33C5-4F1A-9307-D068E37F3DC7}" type="datetime1">
              <a:rPr lang="en-US" smtClean="0"/>
              <a:t>3/3/2025</a:t>
            </a:fld>
            <a:endParaRPr lang="en-US"/>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70C12960-6E85-460F-B6E3-5B82CB31AF3D}" type="slidenum">
              <a:rPr lang="en-US" smtClean="0"/>
              <a:t>‹#›</a:t>
            </a:fld>
            <a:endParaRPr lang="en-US"/>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99750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82E171BA-CC09-47C8-A6DF-F5C5CB59CEEC}" type="datetime1">
              <a:rPr lang="en-US" smtClean="0"/>
              <a:t>3/3/2025</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00958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C07B66AD-7C08-490A-ADA4-B47E10FB2407}" type="datetime1">
              <a:rPr lang="en-US" smtClean="0"/>
              <a:t>3/3/2025</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859961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05B95027-4255-49E7-9841-CD21BCC99996}" type="datetime1">
              <a:rPr lang="en-US" smtClean="0"/>
              <a:t>3/3/2025</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9136809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Text, and Content" type="txAndObj">
  <p:cSld name="Title, Text, and Content">
    <p:spTree>
      <p:nvGrpSpPr>
        <p:cNvPr id="1" name="Shape 23"/>
        <p:cNvGrpSpPr/>
        <p:nvPr/>
      </p:nvGrpSpPr>
      <p:grpSpPr>
        <a:xfrm>
          <a:off x="0" y="0"/>
          <a:ext cx="0" cy="0"/>
          <a:chOff x="0" y="0"/>
          <a:chExt cx="0" cy="0"/>
        </a:xfrm>
      </p:grpSpPr>
      <p:sp>
        <p:nvSpPr>
          <p:cNvPr id="24" name="Google Shape;24;p30"/>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30"/>
          <p:cNvSpPr txBox="1">
            <a:spLocks noGrp="1"/>
          </p:cNvSpPr>
          <p:nvPr>
            <p:ph type="body" idx="1"/>
          </p:nvPr>
        </p:nvSpPr>
        <p:spPr>
          <a:xfrm>
            <a:off x="609600" y="1600201"/>
            <a:ext cx="5384800" cy="4525963"/>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26" name="Google Shape;26;p30"/>
          <p:cNvSpPr txBox="1">
            <a:spLocks noGrp="1"/>
          </p:cNvSpPr>
          <p:nvPr>
            <p:ph type="body" idx="2"/>
          </p:nvPr>
        </p:nvSpPr>
        <p:spPr>
          <a:xfrm>
            <a:off x="6197600" y="1600201"/>
            <a:ext cx="5384800" cy="4525963"/>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27" name="Google Shape;27;p30"/>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30"/>
          <p:cNvSpPr txBox="1">
            <a:spLocks noGrp="1"/>
          </p:cNvSpPr>
          <p:nvPr>
            <p:ph type="ftr" idx="11"/>
          </p:nvPr>
        </p:nvSpPr>
        <p:spPr>
          <a:xfrm>
            <a:off x="4165600" y="6245225"/>
            <a:ext cx="3860800" cy="4762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30"/>
          <p:cNvSpPr txBox="1">
            <a:spLocks noGrp="1"/>
          </p:cNvSpPr>
          <p:nvPr>
            <p:ph type="sldNum" idx="12"/>
          </p:nvPr>
        </p:nvSpPr>
        <p:spPr>
          <a:xfrm>
            <a:off x="8737600" y="6245225"/>
            <a:ext cx="2844800" cy="4762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000" b="0" i="0" u="none" strike="noStrike" cap="none">
                <a:solidFill>
                  <a:schemeClr val="dk1"/>
                </a:solidFill>
                <a:latin typeface="Twentieth Century"/>
                <a:ea typeface="Twentieth Century"/>
                <a:cs typeface="Twentieth Century"/>
                <a:sym typeface="Twentieth Century"/>
              </a:defRPr>
            </a:lvl1pPr>
            <a:lvl2pPr marL="0" lvl="1" indent="0" algn="r">
              <a:spcBef>
                <a:spcPts val="0"/>
              </a:spcBef>
              <a:buNone/>
              <a:defRPr sz="1000" b="0" i="0" u="none" strike="noStrike" cap="none">
                <a:solidFill>
                  <a:schemeClr val="dk1"/>
                </a:solidFill>
                <a:latin typeface="Twentieth Century"/>
                <a:ea typeface="Twentieth Century"/>
                <a:cs typeface="Twentieth Century"/>
                <a:sym typeface="Twentieth Century"/>
              </a:defRPr>
            </a:lvl2pPr>
            <a:lvl3pPr marL="0" lvl="2" indent="0" algn="r">
              <a:spcBef>
                <a:spcPts val="0"/>
              </a:spcBef>
              <a:buNone/>
              <a:defRPr sz="1000" b="0" i="0" u="none" strike="noStrike" cap="none">
                <a:solidFill>
                  <a:schemeClr val="dk1"/>
                </a:solidFill>
                <a:latin typeface="Twentieth Century"/>
                <a:ea typeface="Twentieth Century"/>
                <a:cs typeface="Twentieth Century"/>
                <a:sym typeface="Twentieth Century"/>
              </a:defRPr>
            </a:lvl3pPr>
            <a:lvl4pPr marL="0" lvl="3" indent="0" algn="r">
              <a:spcBef>
                <a:spcPts val="0"/>
              </a:spcBef>
              <a:buNone/>
              <a:defRPr sz="1000" b="0" i="0" u="none" strike="noStrike" cap="none">
                <a:solidFill>
                  <a:schemeClr val="dk1"/>
                </a:solidFill>
                <a:latin typeface="Twentieth Century"/>
                <a:ea typeface="Twentieth Century"/>
                <a:cs typeface="Twentieth Century"/>
                <a:sym typeface="Twentieth Century"/>
              </a:defRPr>
            </a:lvl4pPr>
            <a:lvl5pPr marL="0" lvl="4" indent="0" algn="r">
              <a:spcBef>
                <a:spcPts val="0"/>
              </a:spcBef>
              <a:buNone/>
              <a:defRPr sz="1000" b="0" i="0" u="none" strike="noStrike" cap="none">
                <a:solidFill>
                  <a:schemeClr val="dk1"/>
                </a:solidFill>
                <a:latin typeface="Twentieth Century"/>
                <a:ea typeface="Twentieth Century"/>
                <a:cs typeface="Twentieth Century"/>
                <a:sym typeface="Twentieth Century"/>
              </a:defRPr>
            </a:lvl5pPr>
            <a:lvl6pPr marL="0" lvl="5" indent="0" algn="r">
              <a:spcBef>
                <a:spcPts val="0"/>
              </a:spcBef>
              <a:buNone/>
              <a:defRPr sz="1000" b="0" i="0" u="none" strike="noStrike" cap="none">
                <a:solidFill>
                  <a:schemeClr val="dk1"/>
                </a:solidFill>
                <a:latin typeface="Twentieth Century"/>
                <a:ea typeface="Twentieth Century"/>
                <a:cs typeface="Twentieth Century"/>
                <a:sym typeface="Twentieth Century"/>
              </a:defRPr>
            </a:lvl6pPr>
            <a:lvl7pPr marL="0" lvl="6" indent="0" algn="r">
              <a:spcBef>
                <a:spcPts val="0"/>
              </a:spcBef>
              <a:buNone/>
              <a:defRPr sz="1000" b="0" i="0" u="none" strike="noStrike" cap="none">
                <a:solidFill>
                  <a:schemeClr val="dk1"/>
                </a:solidFill>
                <a:latin typeface="Twentieth Century"/>
                <a:ea typeface="Twentieth Century"/>
                <a:cs typeface="Twentieth Century"/>
                <a:sym typeface="Twentieth Century"/>
              </a:defRPr>
            </a:lvl7pPr>
            <a:lvl8pPr marL="0" lvl="7" indent="0" algn="r">
              <a:spcBef>
                <a:spcPts val="0"/>
              </a:spcBef>
              <a:buNone/>
              <a:defRPr sz="1000" b="0" i="0" u="none" strike="noStrike" cap="none">
                <a:solidFill>
                  <a:schemeClr val="dk1"/>
                </a:solidFill>
                <a:latin typeface="Twentieth Century"/>
                <a:ea typeface="Twentieth Century"/>
                <a:cs typeface="Twentieth Century"/>
                <a:sym typeface="Twentieth Century"/>
              </a:defRPr>
            </a:lvl8pPr>
            <a:lvl9pPr marL="0" lvl="8" indent="0" algn="r">
              <a:spcBef>
                <a:spcPts val="0"/>
              </a:spcBef>
              <a:buNone/>
              <a:defRPr sz="1000" b="0" i="0" u="none" strike="noStrike" cap="none">
                <a:solidFill>
                  <a:schemeClr val="dk1"/>
                </a:solidFill>
                <a:latin typeface="Twentieth Century"/>
                <a:ea typeface="Twentieth Century"/>
                <a:cs typeface="Twentieth Century"/>
                <a:sym typeface="Twentieth Century"/>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492692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7DA38F49-B3E2-4BF0-BEC7-C30D34ABBB8D}" type="datetime1">
              <a:rPr lang="en-US" smtClean="0"/>
              <a:t>3/3/2025</a:t>
            </a:fld>
            <a:endParaRPr lang="en-US"/>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901362823"/>
      </p:ext>
    </p:extLst>
  </p:cSld>
  <p:clrMap bg1="dk1" tx1="lt1" bg2="dk2" tx2="lt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6.jpeg"/><Relationship Id="rId7"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hyperlink" Target="https://www.tasnimnews.com/en/news/2018/06/01/1739875/for-anxiety-a-single-intervention-is-not-enough" TargetMode="External"/><Relationship Id="rId5" Type="http://schemas.openxmlformats.org/officeDocument/2006/relationships/image" Target="../media/image17.jpeg"/><Relationship Id="rId10" Type="http://schemas.openxmlformats.org/officeDocument/2006/relationships/hyperlink" Target="https://www.pngall.com/angry-person-png/download/27557" TargetMode="External"/><Relationship Id="rId4" Type="http://schemas.openxmlformats.org/officeDocument/2006/relationships/hyperlink" Target="https://www.pikist.com/free-photo-vcumx" TargetMode="External"/><Relationship Id="rId9"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hyperlink" Target="http://commons.wikimedia.org/wiki/File:Playing_children.jpg" TargetMode="External"/><Relationship Id="rId2" Type="http://schemas.openxmlformats.org/officeDocument/2006/relationships/image" Target="../media/image21.jpeg"/><Relationship Id="rId1" Type="http://schemas.openxmlformats.org/officeDocument/2006/relationships/slideLayout" Target="../slideLayouts/slideLayout5.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hyperlink" Target="https://pxhere.com/en/photo/718668" TargetMode="External"/><Relationship Id="rId7" Type="http://schemas.openxmlformats.org/officeDocument/2006/relationships/hyperlink" Target="https://www.huffingtonpost.com/jonathan-chan/the-5-benefits-of-communi_b_10390826.html" TargetMode="External"/><Relationship Id="rId2" Type="http://schemas.openxmlformats.org/officeDocument/2006/relationships/image" Target="../media/image22.jpeg"/><Relationship Id="rId1" Type="http://schemas.openxmlformats.org/officeDocument/2006/relationships/slideLayout" Target="../slideLayouts/slideLayout5.xml"/><Relationship Id="rId6" Type="http://schemas.openxmlformats.org/officeDocument/2006/relationships/image" Target="../media/image24.jpeg"/><Relationship Id="rId11" Type="http://schemas.openxmlformats.org/officeDocument/2006/relationships/hyperlink" Target="http://www.cotswoldchildrenstherapy.co.uk/service/children-therapy/" TargetMode="External"/><Relationship Id="rId5" Type="http://schemas.openxmlformats.org/officeDocument/2006/relationships/hyperlink" Target="https://marcybrowe.com/family-photos-beach-encinitas-marcy-browe-photography/cardwellwolfersbergercameron-family-web-1023/" TargetMode="External"/><Relationship Id="rId10" Type="http://schemas.openxmlformats.org/officeDocument/2006/relationships/image" Target="../media/image26.jpeg"/><Relationship Id="rId4" Type="http://schemas.openxmlformats.org/officeDocument/2006/relationships/image" Target="../media/image23.jpeg"/><Relationship Id="rId9" Type="http://schemas.openxmlformats.org/officeDocument/2006/relationships/hyperlink" Target="https://commons.wikimedia.org/wiki/File:Pataskala_Elementary_School.jp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www.supernanny.co.uk/Advice/-/Parenting-Skills/-/Discipline-and-Reward/Dealing-with-a-very-angry-child.aspx" TargetMode="External"/><Relationship Id="rId2" Type="http://schemas.openxmlformats.org/officeDocument/2006/relationships/image" Target="../media/image28.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8" Type="http://schemas.openxmlformats.org/officeDocument/2006/relationships/image" Target="../media/image29.gif"/><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5.xml"/><Relationship Id="rId1" Type="http://schemas.openxmlformats.org/officeDocument/2006/relationships/video" Target="https://www.youtube.com/embed/tiEZRd55uvY?feature=oembed" TargetMode="Externa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2.jpeg"/><Relationship Id="rId7" Type="http://schemas.openxmlformats.org/officeDocument/2006/relationships/diagramQuickStyle" Target="../diagrams/quickStyle4.xml"/><Relationship Id="rId2" Type="http://schemas.openxmlformats.org/officeDocument/2006/relationships/image" Target="../media/image31.jpeg"/><Relationship Id="rId1" Type="http://schemas.openxmlformats.org/officeDocument/2006/relationships/slideLayout" Target="../slideLayouts/slideLayout5.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hyperlink" Target="https://dissolve.com/stock-photo/Sad-girl-feeling-alone-park-Lonely-concepts-Beautiful-royalty-free-image/101-D2779-19-016" TargetMode="External"/><Relationship Id="rId9" Type="http://schemas.microsoft.com/office/2007/relationships/diagramDrawing" Target="../diagrams/drawing4.xml"/></Relationships>
</file>

<file path=ppt/slides/_rels/slide1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vecteezy.com/vector-art/366905-cartoon-eyes-set"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bmp"/><Relationship Id="rId2" Type="http://schemas.openxmlformats.org/officeDocument/2006/relationships/notesSlide" Target="../notesSlides/notesSlide9.xml"/><Relationship Id="rId1" Type="http://schemas.openxmlformats.org/officeDocument/2006/relationships/slideLayout" Target="../slideLayouts/slideLayout5.xml"/><Relationship Id="rId5" Type="http://schemas.openxmlformats.org/officeDocument/2006/relationships/hyperlink" Target="https://wall.alphacoders.com/big.php?i=432500" TargetMode="External"/><Relationship Id="rId4" Type="http://schemas.openxmlformats.org/officeDocument/2006/relationships/image" Target="../media/image34.jpeg"/></Relationships>
</file>

<file path=ppt/slides/_rels/slide1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hyperlink" Target="https://buggybuddys.com.au/4-ways-kids-benefit-from-sand-play/" TargetMode="External"/><Relationship Id="rId5" Type="http://schemas.openxmlformats.org/officeDocument/2006/relationships/image" Target="../media/image36.jpeg"/><Relationship Id="rId4" Type="http://schemas.openxmlformats.org/officeDocument/2006/relationships/hyperlink" Target="https://freestocks.org/photo/child-drawing/"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40.png"/></Relationships>
</file>

<file path=ppt/slides/_rels/slide2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5.xml"/><Relationship Id="rId5" Type="http://schemas.openxmlformats.org/officeDocument/2006/relationships/image" Target="../media/image44.jpeg"/><Relationship Id="rId4" Type="http://schemas.openxmlformats.org/officeDocument/2006/relationships/image" Target="../media/image43.jpeg"/></Relationships>
</file>

<file path=ppt/slides/_rels/slide21.xml.rels><?xml version="1.0" encoding="UTF-8" standalone="yes"?>
<Relationships xmlns="http://schemas.openxmlformats.org/package/2006/relationships"><Relationship Id="rId3" Type="http://schemas.openxmlformats.org/officeDocument/2006/relationships/hyperlink" Target="https://adpca.org/article/pcj25/pcj25-an-introduction-to-child-centered-play-therapy/" TargetMode="External"/><Relationship Id="rId2" Type="http://schemas.openxmlformats.org/officeDocument/2006/relationships/hyperlink" Target="https://www.gov.wales/framework-embedding-whole-school-approach-emotional-and-mental-wellbeing" TargetMode="Externa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hyperlink" Target="https://www.nice.org.uk/guidance/ng223" TargetMode="External"/><Relationship Id="rId2" Type="http://schemas.openxmlformats.org/officeDocument/2006/relationships/hyperlink" Target="https://www.nhs.uk/mental-health/children-and-young-adults/advice-for-parents/anxiety-in-children/" TargetMode="External"/><Relationship Id="rId1" Type="http://schemas.openxmlformats.org/officeDocument/2006/relationships/slideLayout" Target="../slideLayouts/slideLayout5.xml"/><Relationship Id="rId4" Type="http://schemas.openxmlformats.org/officeDocument/2006/relationships/hyperlink" Target="https://www.psychotherapy.org.uk/seeking-therapy/therapy-for-children-and-young-people/"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hyperlink" Target="https://www.rch.org.au/rch/health-professionals/"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my anxieties have anxieties | Snoopy and Charlie Brown | Pinterest | I ...">
            <a:extLst>
              <a:ext uri="{FF2B5EF4-FFF2-40B4-BE49-F238E27FC236}">
                <a16:creationId xmlns:a16="http://schemas.microsoft.com/office/drawing/2014/main" id="{F3F6E650-19CF-4021-AEB5-22AF67A247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2138" y="368490"/>
            <a:ext cx="7817374" cy="61414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72B1F2F-16DE-4C06-82D3-68A97A7CA429}"/>
              </a:ext>
            </a:extLst>
          </p:cNvPr>
          <p:cNvSpPr txBox="1"/>
          <p:nvPr/>
        </p:nvSpPr>
        <p:spPr>
          <a:xfrm>
            <a:off x="8393373" y="1787857"/>
            <a:ext cx="3138985" cy="1077218"/>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General Anxiety Disorder </a:t>
            </a:r>
          </a:p>
        </p:txBody>
      </p:sp>
      <p:sp>
        <p:nvSpPr>
          <p:cNvPr id="5" name="TextBox 4">
            <a:extLst>
              <a:ext uri="{FF2B5EF4-FFF2-40B4-BE49-F238E27FC236}">
                <a16:creationId xmlns:a16="http://schemas.microsoft.com/office/drawing/2014/main" id="{2284B1FA-8C34-4382-BC41-A8AF5EF298F3}"/>
              </a:ext>
            </a:extLst>
          </p:cNvPr>
          <p:cNvSpPr txBox="1"/>
          <p:nvPr/>
        </p:nvSpPr>
        <p:spPr>
          <a:xfrm>
            <a:off x="8557146" y="5227093"/>
            <a:ext cx="3138985" cy="369332"/>
          </a:xfrm>
          <a:prstGeom prst="rect">
            <a:avLst/>
          </a:prstGeom>
          <a:noFill/>
        </p:spPr>
        <p:txBody>
          <a:bodyPr wrap="square" rtlCol="0">
            <a:spAutoFit/>
          </a:bodyPr>
          <a:lstStyle/>
          <a:p>
            <a:r>
              <a:rPr lang="en-GB" dirty="0"/>
              <a:t>Lydia Eadon</a:t>
            </a:r>
          </a:p>
        </p:txBody>
      </p:sp>
    </p:spTree>
    <p:extLst>
      <p:ext uri="{BB962C8B-B14F-4D97-AF65-F5344CB8AC3E}">
        <p14:creationId xmlns:p14="http://schemas.microsoft.com/office/powerpoint/2010/main" val="40696347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11" name="TextBox 10">
            <a:extLst>
              <a:ext uri="{FF2B5EF4-FFF2-40B4-BE49-F238E27FC236}">
                <a16:creationId xmlns:a16="http://schemas.microsoft.com/office/drawing/2014/main" id="{0961848C-F408-E797-5D50-04BEDCF6B223}"/>
              </a:ext>
            </a:extLst>
          </p:cNvPr>
          <p:cNvSpPr txBox="1"/>
          <p:nvPr/>
        </p:nvSpPr>
        <p:spPr>
          <a:xfrm>
            <a:off x="4894578" y="5217301"/>
            <a:ext cx="6901326" cy="1107996"/>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 “Our human bodies and brains are still optimised for a world that existed 100,000 years ago. However, we now are living in world which requires us to work long days and engage in consumerism”.</a:t>
            </a:r>
          </a:p>
          <a:p>
            <a:r>
              <a:rPr lang="en-US" sz="1200" i="1" dirty="0" err="1">
                <a:latin typeface="Arial" panose="020B0604020202020204" pitchFamily="34" charset="0"/>
                <a:cs typeface="Arial" panose="020B0604020202020204" pitchFamily="34" charset="0"/>
              </a:rPr>
              <a:t>J.Kaufman</a:t>
            </a:r>
            <a:r>
              <a:rPr lang="en-US" sz="1200" i="1" dirty="0">
                <a:latin typeface="Arial" panose="020B0604020202020204" pitchFamily="34" charset="0"/>
                <a:cs typeface="Arial" panose="020B0604020202020204" pitchFamily="34" charset="0"/>
              </a:rPr>
              <a:t> –The Personal MBA 2010</a:t>
            </a:r>
          </a:p>
        </p:txBody>
      </p:sp>
      <p:pic>
        <p:nvPicPr>
          <p:cNvPr id="8" name="Picture 7">
            <a:extLst>
              <a:ext uri="{FF2B5EF4-FFF2-40B4-BE49-F238E27FC236}">
                <a16:creationId xmlns:a16="http://schemas.microsoft.com/office/drawing/2014/main" id="{20ED0C57-AD69-555E-008E-4D9A6C5B81EA}"/>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87043" y="518301"/>
            <a:ext cx="4305901" cy="5563376"/>
          </a:xfrm>
          <a:prstGeom prst="rect">
            <a:avLst/>
          </a:prstGeom>
          <a:ln>
            <a:noFill/>
          </a:ln>
        </p:spPr>
      </p:pic>
      <p:pic>
        <p:nvPicPr>
          <p:cNvPr id="12" name="Picture 11">
            <a:extLst>
              <a:ext uri="{FF2B5EF4-FFF2-40B4-BE49-F238E27FC236}">
                <a16:creationId xmlns:a16="http://schemas.microsoft.com/office/drawing/2014/main" id="{8388B226-EB25-5692-BC6E-B7D0B02C006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989630" y="733331"/>
            <a:ext cx="6493937" cy="419505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5" name="Google Shape;195;p3"/>
          <p:cNvSpPr/>
          <p:nvPr/>
        </p:nvSpPr>
        <p:spPr>
          <a:xfrm>
            <a:off x="3222845" y="1160748"/>
            <a:ext cx="2232248" cy="360040"/>
          </a:xfrm>
          <a:prstGeom prst="roundRect">
            <a:avLst>
              <a:gd name="adj" fmla="val 16667"/>
            </a:avLst>
          </a:prstGeom>
          <a:solidFill>
            <a:srgbClr val="BFDAF8"/>
          </a:solidFill>
          <a:ln w="9525" cap="flat" cmpd="sng">
            <a:solidFill>
              <a:srgbClr val="3682BB"/>
            </a:solidFill>
            <a:prstDash val="solid"/>
            <a:round/>
            <a:headEnd type="none" w="sm" len="sm"/>
            <a:tailEnd type="none" w="sm" len="sm"/>
          </a:ln>
        </p:spPr>
        <p:txBody>
          <a:bodyPr spcFirstLastPara="1" wrap="square" lIns="91425" tIns="45700" rIns="91425" bIns="45700" anchor="ctr" anchorCtr="0">
            <a:noAutofit/>
          </a:bodyPr>
          <a:lstStyle/>
          <a:p>
            <a:pPr algn="ctr">
              <a:lnSpc>
                <a:spcPct val="120000"/>
              </a:lnSpc>
            </a:pPr>
            <a:r>
              <a:rPr lang="en-GB" sz="1600">
                <a:solidFill>
                  <a:srgbClr val="000000"/>
                </a:solidFill>
                <a:latin typeface="Calibri"/>
                <a:ea typeface="Calibri"/>
                <a:cs typeface="Calibri"/>
                <a:sym typeface="Calibri"/>
              </a:rPr>
              <a:t>“Bad with your nerves”</a:t>
            </a:r>
            <a:endParaRPr/>
          </a:p>
        </p:txBody>
      </p:sp>
      <p:sp>
        <p:nvSpPr>
          <p:cNvPr id="196" name="Google Shape;196;p3"/>
          <p:cNvSpPr/>
          <p:nvPr/>
        </p:nvSpPr>
        <p:spPr>
          <a:xfrm>
            <a:off x="5541513" y="1160748"/>
            <a:ext cx="1224136" cy="347890"/>
          </a:xfrm>
          <a:prstGeom prst="roundRect">
            <a:avLst>
              <a:gd name="adj" fmla="val 16667"/>
            </a:avLst>
          </a:prstGeom>
          <a:solidFill>
            <a:srgbClr val="C8C2EF"/>
          </a:solidFill>
          <a:ln w="9525" cap="flat" cmpd="sng">
            <a:solidFill>
              <a:srgbClr val="5C49AC"/>
            </a:solidFill>
            <a:prstDash val="solid"/>
            <a:round/>
            <a:headEnd type="none" w="sm" len="sm"/>
            <a:tailEnd type="none" w="sm" len="sm"/>
          </a:ln>
        </p:spPr>
        <p:txBody>
          <a:bodyPr spcFirstLastPara="1" wrap="square" lIns="91425" tIns="45700" rIns="91425" bIns="45700" anchor="ctr" anchorCtr="0">
            <a:noAutofit/>
          </a:bodyPr>
          <a:lstStyle/>
          <a:p>
            <a:pPr algn="ctr">
              <a:lnSpc>
                <a:spcPct val="120000"/>
              </a:lnSpc>
            </a:pPr>
            <a:r>
              <a:rPr lang="en-GB" sz="1600">
                <a:solidFill>
                  <a:srgbClr val="000000"/>
                </a:solidFill>
                <a:latin typeface="Calibri"/>
                <a:ea typeface="Calibri"/>
                <a:cs typeface="Calibri"/>
                <a:sym typeface="Calibri"/>
              </a:rPr>
              <a:t>“A worrier”</a:t>
            </a:r>
            <a:endParaRPr/>
          </a:p>
        </p:txBody>
      </p:sp>
      <p:sp>
        <p:nvSpPr>
          <p:cNvPr id="197" name="Google Shape;197;p3"/>
          <p:cNvSpPr/>
          <p:nvPr/>
        </p:nvSpPr>
        <p:spPr>
          <a:xfrm>
            <a:off x="1651409" y="1160748"/>
            <a:ext cx="1485015" cy="360040"/>
          </a:xfrm>
          <a:prstGeom prst="roundRect">
            <a:avLst>
              <a:gd name="adj" fmla="val 0"/>
            </a:avLst>
          </a:prstGeom>
          <a:solidFill>
            <a:srgbClr val="ADEDED"/>
          </a:solidFill>
          <a:ln w="15875" cap="flat" cmpd="sng">
            <a:solidFill>
              <a:srgbClr val="6A1C68"/>
            </a:solidFill>
            <a:prstDash val="solid"/>
            <a:round/>
            <a:headEnd type="none" w="sm" len="sm"/>
            <a:tailEnd type="none" w="sm" len="sm"/>
          </a:ln>
        </p:spPr>
        <p:txBody>
          <a:bodyPr spcFirstLastPara="1" wrap="square" lIns="91425" tIns="45700" rIns="91425" bIns="45700" anchor="ctr" anchorCtr="0">
            <a:noAutofit/>
          </a:bodyPr>
          <a:lstStyle/>
          <a:p>
            <a:pPr algn="ctr">
              <a:lnSpc>
                <a:spcPct val="120000"/>
              </a:lnSpc>
            </a:pPr>
            <a:r>
              <a:rPr lang="en-GB" sz="1600">
                <a:solidFill>
                  <a:srgbClr val="000000"/>
                </a:solidFill>
                <a:latin typeface="Calibri"/>
                <a:ea typeface="Calibri"/>
                <a:cs typeface="Calibri"/>
                <a:sym typeface="Calibri"/>
              </a:rPr>
              <a:t>“Stressed out”</a:t>
            </a:r>
            <a:endParaRPr/>
          </a:p>
        </p:txBody>
      </p:sp>
      <p:sp>
        <p:nvSpPr>
          <p:cNvPr id="198" name="Google Shape;198;p3"/>
          <p:cNvSpPr/>
          <p:nvPr/>
        </p:nvSpPr>
        <p:spPr>
          <a:xfrm>
            <a:off x="6839743" y="1160748"/>
            <a:ext cx="1656184" cy="347890"/>
          </a:xfrm>
          <a:prstGeom prst="roundRect">
            <a:avLst>
              <a:gd name="adj" fmla="val 16667"/>
            </a:avLst>
          </a:prstGeom>
          <a:solidFill>
            <a:srgbClr val="A5E4ED"/>
          </a:solidFill>
          <a:ln w="15875" cap="flat" cmpd="sng">
            <a:solidFill>
              <a:srgbClr val="6A1C68"/>
            </a:solidFill>
            <a:prstDash val="solid"/>
            <a:round/>
            <a:headEnd type="none" w="sm" len="sm"/>
            <a:tailEnd type="none" w="sm" len="sm"/>
          </a:ln>
        </p:spPr>
        <p:txBody>
          <a:bodyPr spcFirstLastPara="1" wrap="square" lIns="91425" tIns="45700" rIns="91425" bIns="45700" anchor="ctr" anchorCtr="0">
            <a:noAutofit/>
          </a:bodyPr>
          <a:lstStyle/>
          <a:p>
            <a:pPr>
              <a:lnSpc>
                <a:spcPct val="120000"/>
              </a:lnSpc>
            </a:pPr>
            <a:r>
              <a:rPr lang="en-GB" sz="1600">
                <a:solidFill>
                  <a:srgbClr val="000000"/>
                </a:solidFill>
                <a:latin typeface="Calibri"/>
                <a:ea typeface="Calibri"/>
                <a:cs typeface="Calibri"/>
                <a:sym typeface="Calibri"/>
              </a:rPr>
              <a:t>“Unable to relax”</a:t>
            </a:r>
            <a:endParaRPr/>
          </a:p>
        </p:txBody>
      </p:sp>
      <p:sp>
        <p:nvSpPr>
          <p:cNvPr id="199" name="Google Shape;199;p3"/>
          <p:cNvSpPr/>
          <p:nvPr/>
        </p:nvSpPr>
        <p:spPr>
          <a:xfrm>
            <a:off x="8570022" y="1148598"/>
            <a:ext cx="2023885" cy="372190"/>
          </a:xfrm>
          <a:prstGeom prst="roundRect">
            <a:avLst>
              <a:gd name="adj" fmla="val 16667"/>
            </a:avLst>
          </a:prstGeom>
          <a:solidFill>
            <a:srgbClr val="99FFCC"/>
          </a:solidFill>
          <a:ln w="15875" cap="flat" cmpd="sng">
            <a:solidFill>
              <a:srgbClr val="6A1C68"/>
            </a:solidFill>
            <a:prstDash val="solid"/>
            <a:round/>
            <a:headEnd type="none" w="sm" len="sm"/>
            <a:tailEnd type="none" w="sm" len="sm"/>
          </a:ln>
        </p:spPr>
        <p:txBody>
          <a:bodyPr spcFirstLastPara="1" wrap="square" lIns="91425" tIns="45700" rIns="91425" bIns="45700" anchor="ctr" anchorCtr="0">
            <a:noAutofit/>
          </a:bodyPr>
          <a:lstStyle/>
          <a:p>
            <a:pPr algn="ctr">
              <a:lnSpc>
                <a:spcPct val="120000"/>
              </a:lnSpc>
            </a:pPr>
            <a:r>
              <a:rPr lang="en-GB" sz="1600">
                <a:solidFill>
                  <a:srgbClr val="000000"/>
                </a:solidFill>
                <a:latin typeface="Calibri"/>
                <a:ea typeface="Calibri"/>
                <a:cs typeface="Calibri"/>
                <a:sym typeface="Calibri"/>
              </a:rPr>
              <a:t>“Tense and nervous”</a:t>
            </a:r>
            <a:endParaRPr/>
          </a:p>
        </p:txBody>
      </p:sp>
      <p:graphicFrame>
        <p:nvGraphicFramePr>
          <p:cNvPr id="201" name="Google Shape;194;p3">
            <a:extLst>
              <a:ext uri="{FF2B5EF4-FFF2-40B4-BE49-F238E27FC236}">
                <a16:creationId xmlns:a16="http://schemas.microsoft.com/office/drawing/2014/main" id="{A224FCD0-0CE7-D1DE-5990-70CD7DEF74AC}"/>
              </a:ext>
            </a:extLst>
          </p:cNvPr>
          <p:cNvGraphicFramePr/>
          <p:nvPr>
            <p:extLst>
              <p:ext uri="{D42A27DB-BD31-4B8C-83A1-F6EECF244321}">
                <p14:modId xmlns:p14="http://schemas.microsoft.com/office/powerpoint/2010/main" val="2571432855"/>
              </p:ext>
            </p:extLst>
          </p:nvPr>
        </p:nvGraphicFramePr>
        <p:xfrm>
          <a:off x="815247" y="969483"/>
          <a:ext cx="10796531" cy="5466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graphicFrame>
        <p:nvGraphicFramePr>
          <p:cNvPr id="2" name="TextBox 4">
            <a:extLst>
              <a:ext uri="{FF2B5EF4-FFF2-40B4-BE49-F238E27FC236}">
                <a16:creationId xmlns:a16="http://schemas.microsoft.com/office/drawing/2014/main" id="{11B49081-6EE2-151F-E34E-22F25FF6C0B2}"/>
              </a:ext>
            </a:extLst>
          </p:cNvPr>
          <p:cNvGraphicFramePr/>
          <p:nvPr>
            <p:extLst>
              <p:ext uri="{D42A27DB-BD31-4B8C-83A1-F6EECF244321}">
                <p14:modId xmlns:p14="http://schemas.microsoft.com/office/powerpoint/2010/main" val="19472868"/>
              </p:ext>
            </p:extLst>
          </p:nvPr>
        </p:nvGraphicFramePr>
        <p:xfrm>
          <a:off x="1066800" y="945480"/>
          <a:ext cx="10058400" cy="49670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2742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pic>
        <p:nvPicPr>
          <p:cNvPr id="3" name="Picture 2" descr="A person with short hair holding her head&#10;&#10;AI-generated content may be incorrect.">
            <a:extLst>
              <a:ext uri="{FF2B5EF4-FFF2-40B4-BE49-F238E27FC236}">
                <a16:creationId xmlns:a16="http://schemas.microsoft.com/office/drawing/2014/main" id="{E2BA7261-D695-67B4-DF6B-C0FEF9B6CD78}"/>
              </a:ext>
            </a:extLst>
          </p:cNvPr>
          <p:cNvPicPr>
            <a:picLocks noChangeAspect="1"/>
          </p:cNvPicPr>
          <p:nvPr/>
        </p:nvPicPr>
        <p:blipFill>
          <a:blip r:embed="rId3" cstate="email">
            <a:extLst>
              <a:ext uri="{28A0092B-C50C-407E-A947-70E740481C1C}">
                <a14:useLocalDpi xmlns:a14="http://schemas.microsoft.com/office/drawing/2010/main"/>
              </a:ext>
              <a:ext uri="{837473B0-CC2E-450A-ABE3-18F120FF3D39}">
                <a1611:picAttrSrcUrl xmlns:a1611="http://schemas.microsoft.com/office/drawing/2016/11/main" r:id="rId4"/>
              </a:ext>
            </a:extLst>
          </a:blip>
          <a:stretch>
            <a:fillRect/>
          </a:stretch>
        </p:blipFill>
        <p:spPr>
          <a:xfrm>
            <a:off x="8879594" y="446059"/>
            <a:ext cx="2102386" cy="3153579"/>
          </a:xfrm>
          <a:prstGeom prst="rect">
            <a:avLst/>
          </a:prstGeom>
        </p:spPr>
      </p:pic>
      <p:pic>
        <p:nvPicPr>
          <p:cNvPr id="5" name="Picture 4" descr="A person with his hands in his face&#10;&#10;AI-generated content may be incorrect.">
            <a:extLst>
              <a:ext uri="{FF2B5EF4-FFF2-40B4-BE49-F238E27FC236}">
                <a16:creationId xmlns:a16="http://schemas.microsoft.com/office/drawing/2014/main" id="{19B73CBF-0103-055A-318F-05B4312D6B15}"/>
              </a:ext>
            </a:extLst>
          </p:cNvPr>
          <p:cNvPicPr>
            <a:picLocks noChangeAspect="1"/>
          </p:cNvPicPr>
          <p:nvPr/>
        </p:nvPicPr>
        <p:blipFill>
          <a:blip r:embed="rId5" cstate="email">
            <a:extLst>
              <a:ext uri="{28A0092B-C50C-407E-A947-70E740481C1C}">
                <a14:useLocalDpi xmlns:a14="http://schemas.microsoft.com/office/drawing/2010/main"/>
              </a:ext>
              <a:ext uri="{837473B0-CC2E-450A-ABE3-18F120FF3D39}">
                <a1611:picAttrSrcUrl xmlns:a1611="http://schemas.microsoft.com/office/drawing/2016/11/main" r:id="rId6"/>
              </a:ext>
            </a:extLst>
          </a:blip>
          <a:stretch>
            <a:fillRect/>
          </a:stretch>
        </p:blipFill>
        <p:spPr>
          <a:xfrm>
            <a:off x="8025430" y="3838805"/>
            <a:ext cx="3512783" cy="2441384"/>
          </a:xfrm>
          <a:prstGeom prst="rect">
            <a:avLst/>
          </a:prstGeom>
        </p:spPr>
      </p:pic>
      <p:pic>
        <p:nvPicPr>
          <p:cNvPr id="8" name="Picture 7" descr="Stressed doctor at work">
            <a:extLst>
              <a:ext uri="{FF2B5EF4-FFF2-40B4-BE49-F238E27FC236}">
                <a16:creationId xmlns:a16="http://schemas.microsoft.com/office/drawing/2014/main" id="{60846700-19E1-36F3-3D71-6FFF50AD83C6}"/>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4602977" y="527075"/>
            <a:ext cx="2581380" cy="2586925"/>
          </a:xfrm>
          <a:prstGeom prst="rect">
            <a:avLst/>
          </a:prstGeom>
        </p:spPr>
      </p:pic>
      <p:sp>
        <p:nvSpPr>
          <p:cNvPr id="9" name="TextBox 8">
            <a:extLst>
              <a:ext uri="{FF2B5EF4-FFF2-40B4-BE49-F238E27FC236}">
                <a16:creationId xmlns:a16="http://schemas.microsoft.com/office/drawing/2014/main" id="{96F8EAA7-A1C6-2498-32E3-CC585B6E44AD}"/>
              </a:ext>
            </a:extLst>
          </p:cNvPr>
          <p:cNvSpPr txBox="1"/>
          <p:nvPr/>
        </p:nvSpPr>
        <p:spPr>
          <a:xfrm>
            <a:off x="7689773" y="1905918"/>
            <a:ext cx="1189821" cy="369332"/>
          </a:xfrm>
          <a:prstGeom prst="rect">
            <a:avLst/>
          </a:prstGeom>
          <a:noFill/>
        </p:spPr>
        <p:txBody>
          <a:bodyPr wrap="square" rtlCol="0">
            <a:spAutoFit/>
          </a:bodyPr>
          <a:lstStyle/>
          <a:p>
            <a:r>
              <a:rPr lang="en-US" dirty="0"/>
              <a:t>Dizziness </a:t>
            </a:r>
          </a:p>
        </p:txBody>
      </p:sp>
      <p:sp>
        <p:nvSpPr>
          <p:cNvPr id="10" name="TextBox 9">
            <a:extLst>
              <a:ext uri="{FF2B5EF4-FFF2-40B4-BE49-F238E27FC236}">
                <a16:creationId xmlns:a16="http://schemas.microsoft.com/office/drawing/2014/main" id="{0A2A2CDC-8A6D-B3D3-F326-FCF446493D7E}"/>
              </a:ext>
            </a:extLst>
          </p:cNvPr>
          <p:cNvSpPr txBox="1"/>
          <p:nvPr/>
        </p:nvSpPr>
        <p:spPr>
          <a:xfrm>
            <a:off x="4677551" y="3074921"/>
            <a:ext cx="2598262" cy="923330"/>
          </a:xfrm>
          <a:prstGeom prst="rect">
            <a:avLst/>
          </a:prstGeom>
          <a:noFill/>
        </p:spPr>
        <p:txBody>
          <a:bodyPr wrap="square" rtlCol="0">
            <a:spAutoFit/>
          </a:bodyPr>
          <a:lstStyle/>
          <a:p>
            <a:r>
              <a:rPr lang="en-US" dirty="0"/>
              <a:t>Shortness of Breath/ Noticeably fast or irregular heartbeat </a:t>
            </a:r>
          </a:p>
        </p:txBody>
      </p:sp>
      <p:sp>
        <p:nvSpPr>
          <p:cNvPr id="11" name="TextBox 10">
            <a:extLst>
              <a:ext uri="{FF2B5EF4-FFF2-40B4-BE49-F238E27FC236}">
                <a16:creationId xmlns:a16="http://schemas.microsoft.com/office/drawing/2014/main" id="{83AA12B7-FC90-15CE-92BA-FB88FD058DEC}"/>
              </a:ext>
            </a:extLst>
          </p:cNvPr>
          <p:cNvSpPr txBox="1"/>
          <p:nvPr/>
        </p:nvSpPr>
        <p:spPr>
          <a:xfrm>
            <a:off x="6542910" y="4492889"/>
            <a:ext cx="1575412" cy="369332"/>
          </a:xfrm>
          <a:prstGeom prst="rect">
            <a:avLst/>
          </a:prstGeom>
          <a:noFill/>
        </p:spPr>
        <p:txBody>
          <a:bodyPr wrap="square" rtlCol="0">
            <a:spAutoFit/>
          </a:bodyPr>
          <a:lstStyle/>
          <a:p>
            <a:r>
              <a:rPr lang="en-US" dirty="0"/>
              <a:t>Headaches </a:t>
            </a:r>
          </a:p>
        </p:txBody>
      </p:sp>
      <p:pic>
        <p:nvPicPr>
          <p:cNvPr id="15" name="Picture 14" descr="Person with eyeglasses illustration">
            <a:extLst>
              <a:ext uri="{FF2B5EF4-FFF2-40B4-BE49-F238E27FC236}">
                <a16:creationId xmlns:a16="http://schemas.microsoft.com/office/drawing/2014/main" id="{B66DAA65-8537-443A-1B4F-B2B27D311525}"/>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491291" y="407696"/>
            <a:ext cx="2758590" cy="3676341"/>
          </a:xfrm>
          <a:prstGeom prst="rect">
            <a:avLst/>
          </a:prstGeom>
        </p:spPr>
      </p:pic>
      <p:sp>
        <p:nvSpPr>
          <p:cNvPr id="16" name="TextBox 15">
            <a:extLst>
              <a:ext uri="{FF2B5EF4-FFF2-40B4-BE49-F238E27FC236}">
                <a16:creationId xmlns:a16="http://schemas.microsoft.com/office/drawing/2014/main" id="{7B404BE4-D9CB-5C51-2990-E4A03EA6ED0F}"/>
              </a:ext>
            </a:extLst>
          </p:cNvPr>
          <p:cNvSpPr txBox="1"/>
          <p:nvPr/>
        </p:nvSpPr>
        <p:spPr>
          <a:xfrm>
            <a:off x="1436315" y="2747599"/>
            <a:ext cx="1356316" cy="369332"/>
          </a:xfrm>
          <a:prstGeom prst="rect">
            <a:avLst/>
          </a:prstGeom>
          <a:noFill/>
        </p:spPr>
        <p:txBody>
          <a:bodyPr wrap="square" rtlCol="0">
            <a:spAutoFit/>
          </a:bodyPr>
          <a:lstStyle/>
          <a:p>
            <a:r>
              <a:rPr lang="en-US" dirty="0"/>
              <a:t>Tiredness </a:t>
            </a:r>
          </a:p>
        </p:txBody>
      </p:sp>
      <p:pic>
        <p:nvPicPr>
          <p:cNvPr id="18" name="Picture 17" descr="A person punching a person&#10;&#10;AI-generated content may be incorrect.">
            <a:extLst>
              <a:ext uri="{FF2B5EF4-FFF2-40B4-BE49-F238E27FC236}">
                <a16:creationId xmlns:a16="http://schemas.microsoft.com/office/drawing/2014/main" id="{BFAD58E6-7035-1948-C073-88F6A3E72B1F}"/>
              </a:ext>
            </a:extLst>
          </p:cNvPr>
          <p:cNvPicPr>
            <a:picLocks noChangeAspect="1"/>
          </p:cNvPicPr>
          <p:nvPr/>
        </p:nvPicPr>
        <p:blipFill>
          <a:blip r:embed="rId9" cstate="email">
            <a:extLst>
              <a:ext uri="{28A0092B-C50C-407E-A947-70E740481C1C}">
                <a14:useLocalDpi xmlns:a14="http://schemas.microsoft.com/office/drawing/2010/main"/>
              </a:ext>
              <a:ext uri="{837473B0-CC2E-450A-ABE3-18F120FF3D39}">
                <a1611:picAttrSrcUrl xmlns:a1611="http://schemas.microsoft.com/office/drawing/2016/11/main" r:id="rId10"/>
              </a:ext>
            </a:extLst>
          </a:blip>
          <a:stretch>
            <a:fillRect/>
          </a:stretch>
        </p:blipFill>
        <p:spPr>
          <a:xfrm>
            <a:off x="1210020" y="3599638"/>
            <a:ext cx="4330317" cy="2886878"/>
          </a:xfrm>
          <a:prstGeom prst="rect">
            <a:avLst/>
          </a:prstGeom>
        </p:spPr>
      </p:pic>
      <p:sp>
        <p:nvSpPr>
          <p:cNvPr id="20" name="TextBox 19">
            <a:extLst>
              <a:ext uri="{FF2B5EF4-FFF2-40B4-BE49-F238E27FC236}">
                <a16:creationId xmlns:a16="http://schemas.microsoft.com/office/drawing/2014/main" id="{3CF7E0CC-F843-2539-BF8D-2777197FA26E}"/>
              </a:ext>
            </a:extLst>
          </p:cNvPr>
          <p:cNvSpPr txBox="1"/>
          <p:nvPr/>
        </p:nvSpPr>
        <p:spPr>
          <a:xfrm>
            <a:off x="5266063" y="5420299"/>
            <a:ext cx="1146904" cy="369332"/>
          </a:xfrm>
          <a:prstGeom prst="rect">
            <a:avLst/>
          </a:prstGeom>
          <a:noFill/>
        </p:spPr>
        <p:txBody>
          <a:bodyPr wrap="square" rtlCol="0">
            <a:spAutoFit/>
          </a:bodyPr>
          <a:lstStyle/>
          <a:p>
            <a:r>
              <a:rPr lang="en-US" dirty="0"/>
              <a:t>ANGER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1B0E9-174A-2F5F-F7C0-715B1F1BBF1D}"/>
              </a:ext>
            </a:extLst>
          </p:cNvPr>
          <p:cNvSpPr>
            <a:spLocks noGrp="1"/>
          </p:cNvSpPr>
          <p:nvPr>
            <p:ph type="title"/>
          </p:nvPr>
        </p:nvSpPr>
        <p:spPr/>
        <p:txBody>
          <a:bodyPr>
            <a:normAutofit fontScale="90000"/>
          </a:bodyPr>
          <a:lstStyle/>
          <a:p>
            <a:pPr algn="ctr"/>
            <a:r>
              <a:rPr lang="en-US" dirty="0"/>
              <a:t>Anxiety Within Primary School Children </a:t>
            </a:r>
          </a:p>
        </p:txBody>
      </p:sp>
      <p:pic>
        <p:nvPicPr>
          <p:cNvPr id="8" name="Picture 7">
            <a:extLst>
              <a:ext uri="{FF2B5EF4-FFF2-40B4-BE49-F238E27FC236}">
                <a16:creationId xmlns:a16="http://schemas.microsoft.com/office/drawing/2014/main" id="{6C53DD68-7BF6-2173-9426-ED4BB1D3AC71}"/>
              </a:ext>
              <a:ext uri="{C183D7F6-B498-43B3-948B-1728B52AA6E4}">
                <adec:decorative xmlns:adec="http://schemas.microsoft.com/office/drawing/2017/decorative" val="1"/>
              </a:ext>
            </a:extLst>
          </p:cNvPr>
          <p:cNvPicPr>
            <a:picLocks noChangeAspect="1"/>
          </p:cNvPicPr>
          <p:nvPr/>
        </p:nvPicPr>
        <p:blipFill>
          <a:blip r:embed="rId2" cstate="email">
            <a:extLst>
              <a:ext uri="{28A0092B-C50C-407E-A947-70E740481C1C}">
                <a14:useLocalDpi xmlns:a14="http://schemas.microsoft.com/office/drawing/2010/main"/>
              </a:ext>
              <a:ext uri="{837473B0-CC2E-450A-ABE3-18F120FF3D39}">
                <a1611:picAttrSrcUrl xmlns:a1611="http://schemas.microsoft.com/office/drawing/2016/11/main" r:id="rId3"/>
              </a:ext>
            </a:extLst>
          </a:blip>
          <a:stretch>
            <a:fillRect/>
          </a:stretch>
        </p:blipFill>
        <p:spPr>
          <a:xfrm>
            <a:off x="2053812" y="1910016"/>
            <a:ext cx="7909035" cy="4305390"/>
          </a:xfrm>
          <a:prstGeom prst="rect">
            <a:avLst/>
          </a:prstGeom>
        </p:spPr>
      </p:pic>
      <p:sp>
        <p:nvSpPr>
          <p:cNvPr id="9" name="TextBox 8">
            <a:extLst>
              <a:ext uri="{FF2B5EF4-FFF2-40B4-BE49-F238E27FC236}">
                <a16:creationId xmlns:a16="http://schemas.microsoft.com/office/drawing/2014/main" id="{92581B58-96E7-2364-F672-588CE1D46AF1}"/>
              </a:ext>
            </a:extLst>
          </p:cNvPr>
          <p:cNvSpPr txBox="1"/>
          <p:nvPr/>
        </p:nvSpPr>
        <p:spPr>
          <a:xfrm>
            <a:off x="1724065" y="6940445"/>
            <a:ext cx="7772400" cy="230832"/>
          </a:xfrm>
          <a:prstGeom prst="rect">
            <a:avLst/>
          </a:prstGeom>
          <a:noFill/>
        </p:spPr>
        <p:txBody>
          <a:bodyPr wrap="square" rtlCol="0">
            <a:spAutoFit/>
          </a:bodyPr>
          <a:lstStyle/>
          <a:p>
            <a:r>
              <a:rPr lang="en-US" sz="900">
                <a:hlinkClick r:id="rId3" tooltip="http://commons.wikimedia.org/wiki/File:Playing_children.jpg"/>
              </a:rPr>
              <a:t>This Photo</a:t>
            </a:r>
            <a:r>
              <a:rPr lang="en-US" sz="900"/>
              <a:t> by Unknown Author is licensed under </a:t>
            </a:r>
            <a:r>
              <a:rPr lang="en-US" sz="900">
                <a:hlinkClick r:id="rId4" tooltip="https://creativecommons.org/licenses/by-sa/3.0/"/>
              </a:rPr>
              <a:t>CC BY-SA</a:t>
            </a:r>
            <a:endParaRPr lang="en-US" sz="900"/>
          </a:p>
        </p:txBody>
      </p:sp>
    </p:spTree>
    <p:extLst>
      <p:ext uri="{BB962C8B-B14F-4D97-AF65-F5344CB8AC3E}">
        <p14:creationId xmlns:p14="http://schemas.microsoft.com/office/powerpoint/2010/main" val="1919037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22CA356C-FEA8-3B45-2D06-5462D97839A9}"/>
              </a:ext>
            </a:extLst>
          </p:cNvPr>
          <p:cNvSpPr txBox="1"/>
          <p:nvPr/>
        </p:nvSpPr>
        <p:spPr>
          <a:xfrm>
            <a:off x="793213" y="542031"/>
            <a:ext cx="6764357" cy="1200329"/>
          </a:xfrm>
          <a:prstGeom prst="rect">
            <a:avLst/>
          </a:prstGeom>
          <a:noFill/>
        </p:spPr>
        <p:txBody>
          <a:bodyPr wrap="square" rtlCol="0">
            <a:spAutoFit/>
          </a:bodyPr>
          <a:lstStyle/>
          <a:p>
            <a:pPr algn="l"/>
            <a:r>
              <a:rPr lang="en-GB" b="1" i="0" u="none" strike="noStrike" dirty="0">
                <a:effectLst/>
                <a:latin typeface="Arial" panose="020B0604020202020204" pitchFamily="34" charset="0"/>
                <a:cs typeface="Arial" panose="020B0604020202020204" pitchFamily="34" charset="0"/>
              </a:rPr>
              <a:t>Social, emotional and mental wellbeing in primary and secondary education </a:t>
            </a:r>
          </a:p>
          <a:p>
            <a:pPr algn="l"/>
            <a:r>
              <a:rPr lang="en-GB" b="0" i="0" u="none" strike="noStrike" dirty="0">
                <a:effectLst/>
                <a:latin typeface="Arial" panose="020B0604020202020204" pitchFamily="34" charset="0"/>
                <a:cs typeface="Arial" panose="020B0604020202020204" pitchFamily="34" charset="0"/>
              </a:rPr>
              <a:t>NICE guideline [NG223] Published: 06 July 2022</a:t>
            </a:r>
          </a:p>
          <a:p>
            <a:endParaRPr lang="en-US" dirty="0"/>
          </a:p>
        </p:txBody>
      </p:sp>
      <p:pic>
        <p:nvPicPr>
          <p:cNvPr id="11" name="Picture 10" descr="A child with curly hair&#10;&#10;AI-generated content may be incorrect.">
            <a:extLst>
              <a:ext uri="{FF2B5EF4-FFF2-40B4-BE49-F238E27FC236}">
                <a16:creationId xmlns:a16="http://schemas.microsoft.com/office/drawing/2014/main" id="{7D97DFA0-CF59-280C-C310-0FDB6E19F327}"/>
              </a:ext>
            </a:extLst>
          </p:cNvPr>
          <p:cNvPicPr>
            <a:picLocks noChangeAspect="1"/>
          </p:cNvPicPr>
          <p:nvPr/>
        </p:nvPicPr>
        <p:blipFill>
          <a:blip r:embed="rId2" cstate="email">
            <a:extLst>
              <a:ext uri="{28A0092B-C50C-407E-A947-70E740481C1C}">
                <a14:useLocalDpi xmlns:a14="http://schemas.microsoft.com/office/drawing/2010/main"/>
              </a:ext>
              <a:ext uri="{837473B0-CC2E-450A-ABE3-18F120FF3D39}">
                <a1611:picAttrSrcUrl xmlns:a1611="http://schemas.microsoft.com/office/drawing/2016/11/main" r:id="rId3"/>
              </a:ext>
            </a:extLst>
          </a:blip>
          <a:stretch>
            <a:fillRect/>
          </a:stretch>
        </p:blipFill>
        <p:spPr>
          <a:xfrm>
            <a:off x="3581765" y="2484154"/>
            <a:ext cx="4407743" cy="2631487"/>
          </a:xfrm>
          <a:prstGeom prst="rect">
            <a:avLst/>
          </a:prstGeom>
        </p:spPr>
      </p:pic>
      <p:pic>
        <p:nvPicPr>
          <p:cNvPr id="13" name="Picture 12" descr="A person and person holding hands on a beach&#10;&#10;AI-generated content may be incorrect.">
            <a:extLst>
              <a:ext uri="{FF2B5EF4-FFF2-40B4-BE49-F238E27FC236}">
                <a16:creationId xmlns:a16="http://schemas.microsoft.com/office/drawing/2014/main" id="{286BC718-007E-A141-C512-AB88E3391B24}"/>
              </a:ext>
            </a:extLst>
          </p:cNvPr>
          <p:cNvPicPr>
            <a:picLocks noChangeAspect="1"/>
          </p:cNvPicPr>
          <p:nvPr/>
        </p:nvPicPr>
        <p:blipFill>
          <a:blip r:embed="rId4" cstate="email">
            <a:extLst>
              <a:ext uri="{28A0092B-C50C-407E-A947-70E740481C1C}">
                <a14:useLocalDpi xmlns:a14="http://schemas.microsoft.com/office/drawing/2010/main"/>
              </a:ext>
              <a:ext uri="{837473B0-CC2E-450A-ABE3-18F120FF3D39}">
                <a1611:picAttrSrcUrl xmlns:a1611="http://schemas.microsoft.com/office/drawing/2016/11/main" r:id="rId5"/>
              </a:ext>
            </a:extLst>
          </a:blip>
          <a:stretch>
            <a:fillRect/>
          </a:stretch>
        </p:blipFill>
        <p:spPr>
          <a:xfrm>
            <a:off x="1255763" y="3920276"/>
            <a:ext cx="3073624" cy="2195721"/>
          </a:xfrm>
          <a:prstGeom prst="rect">
            <a:avLst/>
          </a:prstGeom>
        </p:spPr>
      </p:pic>
      <p:pic>
        <p:nvPicPr>
          <p:cNvPr id="15" name="Picture 14" descr="A group of people holding hands in a circle&#10;&#10;AI-generated content may be incorrect.">
            <a:extLst>
              <a:ext uri="{FF2B5EF4-FFF2-40B4-BE49-F238E27FC236}">
                <a16:creationId xmlns:a16="http://schemas.microsoft.com/office/drawing/2014/main" id="{9133C5BF-D31A-E190-F433-DFA95CD98070}"/>
              </a:ext>
            </a:extLst>
          </p:cNvPr>
          <p:cNvPicPr>
            <a:picLocks noChangeAspect="1"/>
          </p:cNvPicPr>
          <p:nvPr/>
        </p:nvPicPr>
        <p:blipFill>
          <a:blip r:embed="rId6" cstate="email">
            <a:extLst>
              <a:ext uri="{28A0092B-C50C-407E-A947-70E740481C1C}">
                <a14:useLocalDpi xmlns:a14="http://schemas.microsoft.com/office/drawing/2010/main"/>
              </a:ext>
              <a:ext uri="{837473B0-CC2E-450A-ABE3-18F120FF3D39}">
                <a1611:picAttrSrcUrl xmlns:a1611="http://schemas.microsoft.com/office/drawing/2016/11/main" r:id="rId7"/>
              </a:ext>
            </a:extLst>
          </a:blip>
          <a:stretch>
            <a:fillRect/>
          </a:stretch>
        </p:blipFill>
        <p:spPr>
          <a:xfrm>
            <a:off x="1473368" y="1596222"/>
            <a:ext cx="2856019" cy="1428010"/>
          </a:xfrm>
          <a:prstGeom prst="rect">
            <a:avLst/>
          </a:prstGeom>
        </p:spPr>
      </p:pic>
      <p:pic>
        <p:nvPicPr>
          <p:cNvPr id="17" name="Picture 16" descr="A brick building with a lawn and a sign&#10;&#10;AI-generated content may be incorrect.">
            <a:extLst>
              <a:ext uri="{FF2B5EF4-FFF2-40B4-BE49-F238E27FC236}">
                <a16:creationId xmlns:a16="http://schemas.microsoft.com/office/drawing/2014/main" id="{3FFF4384-11B4-8C3C-8F01-BF61FA134C5D}"/>
              </a:ext>
            </a:extLst>
          </p:cNvPr>
          <p:cNvPicPr>
            <a:picLocks noChangeAspect="1"/>
          </p:cNvPicPr>
          <p:nvPr/>
        </p:nvPicPr>
        <p:blipFill>
          <a:blip r:embed="rId8" cstate="email">
            <a:extLst>
              <a:ext uri="{28A0092B-C50C-407E-A947-70E740481C1C}">
                <a14:useLocalDpi xmlns:a14="http://schemas.microsoft.com/office/drawing/2010/main"/>
              </a:ext>
              <a:ext uri="{837473B0-CC2E-450A-ABE3-18F120FF3D39}">
                <a1611:picAttrSrcUrl xmlns:a1611="http://schemas.microsoft.com/office/drawing/2016/11/main" r:id="rId9"/>
              </a:ext>
            </a:extLst>
          </a:blip>
          <a:stretch>
            <a:fillRect/>
          </a:stretch>
        </p:blipFill>
        <p:spPr>
          <a:xfrm>
            <a:off x="7793380" y="1294006"/>
            <a:ext cx="2584213" cy="1730226"/>
          </a:xfrm>
          <a:prstGeom prst="rect">
            <a:avLst/>
          </a:prstGeom>
        </p:spPr>
      </p:pic>
      <p:pic>
        <p:nvPicPr>
          <p:cNvPr id="23" name="Picture 22" descr="A person and a child sitting at a table&#10;&#10;AI-generated content may be incorrect.">
            <a:extLst>
              <a:ext uri="{FF2B5EF4-FFF2-40B4-BE49-F238E27FC236}">
                <a16:creationId xmlns:a16="http://schemas.microsoft.com/office/drawing/2014/main" id="{D57A5090-B51A-8BF6-2A0C-42DAED0A8B9E}"/>
              </a:ext>
            </a:extLst>
          </p:cNvPr>
          <p:cNvPicPr>
            <a:picLocks noChangeAspect="1"/>
          </p:cNvPicPr>
          <p:nvPr/>
        </p:nvPicPr>
        <p:blipFill>
          <a:blip r:embed="rId10" cstate="email">
            <a:extLst>
              <a:ext uri="{28A0092B-C50C-407E-A947-70E740481C1C}">
                <a14:useLocalDpi xmlns:a14="http://schemas.microsoft.com/office/drawing/2010/main"/>
              </a:ext>
              <a:ext uri="{837473B0-CC2E-450A-ABE3-18F120FF3D39}">
                <a1611:picAttrSrcUrl xmlns:a1611="http://schemas.microsoft.com/office/drawing/2016/11/main" r:id="rId11"/>
              </a:ext>
            </a:extLst>
          </a:blip>
          <a:stretch>
            <a:fillRect/>
          </a:stretch>
        </p:blipFill>
        <p:spPr>
          <a:xfrm>
            <a:off x="7862615" y="3920276"/>
            <a:ext cx="3182728" cy="2331099"/>
          </a:xfrm>
          <a:prstGeom prst="rect">
            <a:avLst/>
          </a:prstGeom>
        </p:spPr>
      </p:pic>
    </p:spTree>
    <p:extLst>
      <p:ext uri="{BB962C8B-B14F-4D97-AF65-F5344CB8AC3E}">
        <p14:creationId xmlns:p14="http://schemas.microsoft.com/office/powerpoint/2010/main" val="24643896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88FFE-2B7C-F2A5-AB0B-DD1FAD6AD7A2}"/>
              </a:ext>
            </a:extLst>
          </p:cNvPr>
          <p:cNvSpPr>
            <a:spLocks noGrp="1"/>
          </p:cNvSpPr>
          <p:nvPr>
            <p:ph type="title"/>
          </p:nvPr>
        </p:nvSpPr>
        <p:spPr/>
        <p:txBody>
          <a:bodyPr>
            <a:normAutofit fontScale="90000"/>
          </a:bodyPr>
          <a:lstStyle/>
          <a:p>
            <a:r>
              <a:rPr lang="en-US" dirty="0"/>
              <a:t>Whole School Approach (WG 2021)</a:t>
            </a:r>
          </a:p>
        </p:txBody>
      </p:sp>
      <p:sp>
        <p:nvSpPr>
          <p:cNvPr id="4" name="Content Placeholder 3">
            <a:extLst>
              <a:ext uri="{FF2B5EF4-FFF2-40B4-BE49-F238E27FC236}">
                <a16:creationId xmlns:a16="http://schemas.microsoft.com/office/drawing/2014/main" id="{420C2949-3F04-2155-923B-57644046E060}"/>
              </a:ext>
            </a:extLst>
          </p:cNvPr>
          <p:cNvSpPr>
            <a:spLocks noGrp="1"/>
          </p:cNvSpPr>
          <p:nvPr>
            <p:ph sz="half" idx="2"/>
          </p:nvPr>
        </p:nvSpPr>
        <p:spPr>
          <a:xfrm>
            <a:off x="1203960" y="1950820"/>
            <a:ext cx="9796000" cy="3200400"/>
          </a:xfrm>
        </p:spPr>
        <p:txBody>
          <a:bodyPr>
            <a:normAutofit/>
          </a:bodyPr>
          <a:lstStyle/>
          <a:p>
            <a:r>
              <a:rPr lang="en-US" sz="2000" dirty="0">
                <a:latin typeface="Arial" panose="020B0604020202020204" pitchFamily="34" charset="0"/>
                <a:cs typeface="Arial" panose="020B0604020202020204" pitchFamily="34" charset="0"/>
              </a:rPr>
              <a:t>Implemented in 2021, to improve the emotional and mental wellbeing of children within the school community.</a:t>
            </a:r>
          </a:p>
          <a:p>
            <a:r>
              <a:rPr lang="en-US" sz="2000" dirty="0">
                <a:latin typeface="Arial" panose="020B0604020202020204" pitchFamily="34" charset="0"/>
                <a:cs typeface="Arial" panose="020B0604020202020204" pitchFamily="34" charset="0"/>
              </a:rPr>
              <a:t>The Framework embedded a ’Whole School Approach’ utilising three core values. </a:t>
            </a:r>
          </a:p>
        </p:txBody>
      </p:sp>
      <p:sp>
        <p:nvSpPr>
          <p:cNvPr id="6" name="Content Placeholder 5">
            <a:extLst>
              <a:ext uri="{FF2B5EF4-FFF2-40B4-BE49-F238E27FC236}">
                <a16:creationId xmlns:a16="http://schemas.microsoft.com/office/drawing/2014/main" id="{EDC17412-D943-F864-CDD5-32008D6B25E7}"/>
              </a:ext>
            </a:extLst>
          </p:cNvPr>
          <p:cNvSpPr>
            <a:spLocks noGrp="1"/>
          </p:cNvSpPr>
          <p:nvPr>
            <p:ph sz="quarter" idx="4"/>
          </p:nvPr>
        </p:nvSpPr>
        <p:spPr>
          <a:xfrm>
            <a:off x="1900624" y="3367485"/>
            <a:ext cx="4754880" cy="3200400"/>
          </a:xfrm>
        </p:spPr>
        <p:txBody>
          <a:bodyPr/>
          <a:lstStyle/>
          <a:p>
            <a:pPr marL="342900" indent="-342900">
              <a:buFont typeface="+mj-lt"/>
              <a:buAutoNum type="arabicParenR"/>
            </a:pPr>
            <a:r>
              <a:rPr lang="en-US" sz="2000" dirty="0">
                <a:latin typeface="Arial" panose="020B0604020202020204" pitchFamily="34" charset="0"/>
                <a:cs typeface="Arial" panose="020B0604020202020204" pitchFamily="34" charset="0"/>
              </a:rPr>
              <a:t>Efficacy </a:t>
            </a:r>
          </a:p>
          <a:p>
            <a:pPr marL="342900" indent="-342900">
              <a:buFont typeface="+mj-lt"/>
              <a:buAutoNum type="arabicParenR"/>
            </a:pPr>
            <a:r>
              <a:rPr lang="en-US" sz="2000" dirty="0">
                <a:latin typeface="Arial" panose="020B0604020202020204" pitchFamily="34" charset="0"/>
                <a:cs typeface="Arial" panose="020B0604020202020204" pitchFamily="34" charset="0"/>
              </a:rPr>
              <a:t>Belonging</a:t>
            </a:r>
          </a:p>
          <a:p>
            <a:pPr marL="342900" indent="-342900">
              <a:buFont typeface="+mj-lt"/>
              <a:buAutoNum type="arabicParenR"/>
            </a:pPr>
            <a:r>
              <a:rPr lang="en-US" sz="2000" dirty="0">
                <a:latin typeface="Arial" panose="020B0604020202020204" pitchFamily="34" charset="0"/>
                <a:cs typeface="Arial" panose="020B0604020202020204" pitchFamily="34" charset="0"/>
              </a:rPr>
              <a:t>Voice </a:t>
            </a:r>
            <a:endParaRPr lang="en-US" dirty="0">
              <a:latin typeface="Arial" panose="020B0604020202020204" pitchFamily="34" charset="0"/>
              <a:cs typeface="Arial" panose="020B0604020202020204" pitchFamily="34" charset="0"/>
            </a:endParaRPr>
          </a:p>
        </p:txBody>
      </p:sp>
      <p:pic>
        <p:nvPicPr>
          <p:cNvPr id="5122" name="Picture 2" descr="10 Life Lessons We Learned From Charlie Brown">
            <a:extLst>
              <a:ext uri="{FF2B5EF4-FFF2-40B4-BE49-F238E27FC236}">
                <a16:creationId xmlns:a16="http://schemas.microsoft.com/office/drawing/2014/main" id="{612250B5-B6F3-49A6-9FB0-CB04A80B76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0955" y="3838972"/>
            <a:ext cx="4514850" cy="2257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7957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217EA-8AA1-3E04-27F4-C800C54B8B4F}"/>
              </a:ext>
            </a:extLst>
          </p:cNvPr>
          <p:cNvSpPr>
            <a:spLocks noGrp="1"/>
          </p:cNvSpPr>
          <p:nvPr>
            <p:ph type="title"/>
          </p:nvPr>
        </p:nvSpPr>
        <p:spPr>
          <a:xfrm>
            <a:off x="1024053" y="547808"/>
            <a:ext cx="10143893" cy="4765747"/>
          </a:xfrm>
        </p:spPr>
        <p:txBody>
          <a:bodyPr>
            <a:normAutofit/>
          </a:bodyPr>
          <a:lstStyle/>
          <a:p>
            <a:r>
              <a:rPr lang="en-US" sz="4000" dirty="0">
                <a:latin typeface="Arial" panose="020B0604020202020204" pitchFamily="34" charset="0"/>
                <a:cs typeface="Arial" panose="020B0604020202020204" pitchFamily="34" charset="0"/>
              </a:rPr>
              <a:t>In school age children the loudest can often garner the most attention. Anger is obvious however what largely goes unnoticed are the internal anxieties and thoughts which lead to the external behaviours.</a:t>
            </a:r>
            <a:br>
              <a:rPr lang="en-US" dirty="0"/>
            </a:br>
            <a:r>
              <a:rPr lang="en-US" sz="2800" dirty="0">
                <a:latin typeface="Arial" panose="020B0604020202020204" pitchFamily="34" charset="0"/>
                <a:cs typeface="Arial" panose="020B0604020202020204" pitchFamily="34" charset="0"/>
              </a:rPr>
              <a:t>(rch.org.au, 2022)</a:t>
            </a:r>
            <a:endParaRPr lang="en-US" sz="2000" dirty="0">
              <a:latin typeface="Arial" panose="020B0604020202020204" pitchFamily="34" charset="0"/>
              <a:cs typeface="Arial" panose="020B0604020202020204" pitchFamily="34" charset="0"/>
            </a:endParaRPr>
          </a:p>
        </p:txBody>
      </p:sp>
      <p:pic>
        <p:nvPicPr>
          <p:cNvPr id="8" name="Picture 7" descr="A child with his mouth open&#10;&#10;AI-generated content may be incorrect.">
            <a:extLst>
              <a:ext uri="{FF2B5EF4-FFF2-40B4-BE49-F238E27FC236}">
                <a16:creationId xmlns:a16="http://schemas.microsoft.com/office/drawing/2014/main" id="{5C8F22AF-83DC-2CD4-56DF-8D30B54661FE}"/>
              </a:ext>
            </a:extLst>
          </p:cNvPr>
          <p:cNvPicPr>
            <a:picLocks noChangeAspect="1"/>
          </p:cNvPicPr>
          <p:nvPr/>
        </p:nvPicPr>
        <p:blipFill>
          <a:blip r:embed="rId2" cstate="email">
            <a:extLst>
              <a:ext uri="{28A0092B-C50C-407E-A947-70E740481C1C}">
                <a14:useLocalDpi xmlns:a14="http://schemas.microsoft.com/office/drawing/2010/main"/>
              </a:ext>
              <a:ext uri="{837473B0-CC2E-450A-ABE3-18F120FF3D39}">
                <a1611:picAttrSrcUrl xmlns:a1611="http://schemas.microsoft.com/office/drawing/2016/11/main" r:id="rId3"/>
              </a:ext>
            </a:extLst>
          </a:blip>
          <a:stretch>
            <a:fillRect/>
          </a:stretch>
        </p:blipFill>
        <p:spPr>
          <a:xfrm>
            <a:off x="5854390" y="4215161"/>
            <a:ext cx="4683512" cy="2196789"/>
          </a:xfrm>
          <a:prstGeom prst="rect">
            <a:avLst/>
          </a:prstGeom>
        </p:spPr>
      </p:pic>
    </p:spTree>
    <p:extLst>
      <p:ext uri="{BB962C8B-B14F-4D97-AF65-F5344CB8AC3E}">
        <p14:creationId xmlns:p14="http://schemas.microsoft.com/office/powerpoint/2010/main" val="294928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3DE8C63E-8D14-47EC-8FFD-7471461ED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txBody>
          <a:bodyPr/>
          <a:lstStyle/>
          <a:p>
            <a:endParaRPr lang="en-US"/>
          </a:p>
        </p:txBody>
      </p:sp>
      <p:sp>
        <p:nvSpPr>
          <p:cNvPr id="42" name="Rectangle 41">
            <a:extLst>
              <a:ext uri="{FF2B5EF4-FFF2-40B4-BE49-F238E27FC236}">
                <a16:creationId xmlns:a16="http://schemas.microsoft.com/office/drawing/2014/main" id="{E0F55756-5517-4E65-9936-F04BB3279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txBody>
          <a:bodyPr/>
          <a:lstStyle/>
          <a:p>
            <a:endParaRPr lang="en-US"/>
          </a:p>
        </p:txBody>
      </p:sp>
      <p:sp>
        <p:nvSpPr>
          <p:cNvPr id="44" name="Rectangle 43">
            <a:extLst>
              <a:ext uri="{FF2B5EF4-FFF2-40B4-BE49-F238E27FC236}">
                <a16:creationId xmlns:a16="http://schemas.microsoft.com/office/drawing/2014/main" id="{9BC3E364-5A48-4567-B65D-0880753EE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solidFill>
            <a:schemeClr val="tx2"/>
          </a:solidFill>
          <a:ln w="6350" cap="sq" cmpd="sng" algn="ctr">
            <a:noFill/>
            <a:prstDash val="solid"/>
            <a:miter lim="800000"/>
          </a:ln>
          <a:effectLst/>
        </p:spPr>
        <p:txBody>
          <a:bodyPr/>
          <a:lstStyle/>
          <a:p>
            <a:endParaRPr lang="en-US"/>
          </a:p>
        </p:txBody>
      </p:sp>
      <p:sp>
        <p:nvSpPr>
          <p:cNvPr id="46" name="Rectangle 45">
            <a:extLst>
              <a:ext uri="{FF2B5EF4-FFF2-40B4-BE49-F238E27FC236}">
                <a16:creationId xmlns:a16="http://schemas.microsoft.com/office/drawing/2014/main" id="{0B80BFB4-DA7E-4E98-BE01-534889F415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175" y="1005675"/>
            <a:ext cx="4800601" cy="4870174"/>
          </a:xfrm>
          <a:prstGeom prst="rect">
            <a:avLst/>
          </a:prstGeom>
          <a:solidFill>
            <a:schemeClr val="tx1"/>
          </a:solidFill>
          <a:ln w="6350" cap="sq" cmpd="sng" algn="ctr">
            <a:noFill/>
            <a:prstDash val="solid"/>
            <a:miter lim="800000"/>
          </a:ln>
          <a:effectLst/>
        </p:spPr>
        <p:txBody>
          <a:bodyPr/>
          <a:lstStyle/>
          <a:p>
            <a:endParaRPr lang="en-US"/>
          </a:p>
        </p:txBody>
      </p:sp>
      <p:graphicFrame>
        <p:nvGraphicFramePr>
          <p:cNvPr id="11" name="Diagram 10">
            <a:extLst>
              <a:ext uri="{FF2B5EF4-FFF2-40B4-BE49-F238E27FC236}">
                <a16:creationId xmlns:a16="http://schemas.microsoft.com/office/drawing/2014/main" id="{3F5BEF5F-C76D-EBE4-8064-AC278BD26DB4}"/>
              </a:ext>
            </a:extLst>
          </p:cNvPr>
          <p:cNvGraphicFramePr/>
          <p:nvPr>
            <p:extLst>
              <p:ext uri="{D42A27DB-BD31-4B8C-83A1-F6EECF244321}">
                <p14:modId xmlns:p14="http://schemas.microsoft.com/office/powerpoint/2010/main" val="1261788096"/>
              </p:ext>
            </p:extLst>
          </p:nvPr>
        </p:nvGraphicFramePr>
        <p:xfrm>
          <a:off x="6314384" y="2103120"/>
          <a:ext cx="4810816"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Sad Charlie Brown GIFs | Tenor">
            <a:extLst>
              <a:ext uri="{FF2B5EF4-FFF2-40B4-BE49-F238E27FC236}">
                <a16:creationId xmlns:a16="http://schemas.microsoft.com/office/drawing/2014/main" id="{78045A49-E8FA-4ACE-BDD6-7C3DACB08F11}"/>
              </a:ext>
            </a:extLst>
          </p:cNvPr>
          <p:cNvPicPr>
            <a:picLocks noChangeAspect="1" noChangeArrowheads="1" noCrop="1"/>
          </p:cNvPicPr>
          <p:nvPr/>
        </p:nvPicPr>
        <p:blipFill>
          <a:blip r:embed="rId8">
            <a:extLst>
              <a:ext uri="{28A0092B-C50C-407E-A947-70E740481C1C}">
                <a14:useLocalDpi xmlns:a14="http://schemas.microsoft.com/office/drawing/2010/main" val="0"/>
              </a:ext>
            </a:extLst>
          </a:blip>
          <a:srcRect/>
          <a:stretch>
            <a:fillRect/>
          </a:stretch>
        </p:blipFill>
        <p:spPr bwMode="auto">
          <a:xfrm>
            <a:off x="1066800" y="1005675"/>
            <a:ext cx="4745976" cy="49601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4156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F197EE6-C91B-E991-D769-9056552ECC65}"/>
              </a:ext>
            </a:extLst>
          </p:cNvPr>
          <p:cNvSpPr>
            <a:spLocks noGrp="1"/>
          </p:cNvSpPr>
          <p:nvPr>
            <p:ph type="body" idx="1"/>
          </p:nvPr>
        </p:nvSpPr>
        <p:spPr/>
        <p:txBody>
          <a:bodyPr/>
          <a:lstStyle/>
          <a:p>
            <a:endParaRPr lang="en-US"/>
          </a:p>
        </p:txBody>
      </p:sp>
      <p:pic>
        <p:nvPicPr>
          <p:cNvPr id="7" name="Online Media 6" descr="Simple Tricks To Helps Kids With Worry | Mental Health Video">
            <a:hlinkClick r:id="" action="ppaction://media"/>
            <a:extLst>
              <a:ext uri="{FF2B5EF4-FFF2-40B4-BE49-F238E27FC236}">
                <a16:creationId xmlns:a16="http://schemas.microsoft.com/office/drawing/2014/main" id="{57585D66-93FD-88FD-3DFD-796E568A6DEF}"/>
              </a:ext>
            </a:extLst>
          </p:cNvPr>
          <p:cNvPicPr>
            <a:picLocks noGrp="1" noRot="1" noChangeAspect="1"/>
          </p:cNvPicPr>
          <p:nvPr>
            <p:ph sz="half" idx="2"/>
            <a:videoFile r:link="rId1"/>
          </p:nvPr>
        </p:nvPicPr>
        <p:blipFill>
          <a:blip r:embed="rId3"/>
          <a:stretch>
            <a:fillRect/>
          </a:stretch>
        </p:blipFill>
        <p:spPr>
          <a:xfrm>
            <a:off x="417452" y="377043"/>
            <a:ext cx="11351941" cy="6065629"/>
          </a:xfrm>
          <a:prstGeom prst="rect">
            <a:avLst/>
          </a:prstGeom>
        </p:spPr>
      </p:pic>
    </p:spTree>
    <p:extLst>
      <p:ext uri="{BB962C8B-B14F-4D97-AF65-F5344CB8AC3E}">
        <p14:creationId xmlns:p14="http://schemas.microsoft.com/office/powerpoint/2010/main" val="465550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Smiling faces of three children with heads side-by-side, head in centre appears upside-down">
            <a:extLst>
              <a:ext uri="{FF2B5EF4-FFF2-40B4-BE49-F238E27FC236}">
                <a16:creationId xmlns:a16="http://schemas.microsoft.com/office/drawing/2014/main" id="{2FF86C66-EB72-6016-1542-1432F7E95041}"/>
              </a:ext>
            </a:extLst>
          </p:cNvPr>
          <p:cNvPicPr>
            <a:picLocks noGrp="1" noChangeAspect="1"/>
          </p:cNvPicPr>
          <p:nvPr>
            <p:ph sz="half" idx="2"/>
          </p:nvPr>
        </p:nvPicPr>
        <p:blipFill>
          <a:blip r:embed="rId2" cstate="email">
            <a:extLst>
              <a:ext uri="{28A0092B-C50C-407E-A947-70E740481C1C}">
                <a14:useLocalDpi xmlns:a14="http://schemas.microsoft.com/office/drawing/2010/main"/>
              </a:ext>
            </a:extLst>
          </a:blip>
          <a:stretch>
            <a:fillRect/>
          </a:stretch>
        </p:blipFill>
        <p:spPr>
          <a:xfrm>
            <a:off x="1069975" y="3050026"/>
            <a:ext cx="4754563" cy="3169708"/>
          </a:xfrm>
        </p:spPr>
      </p:pic>
      <p:pic>
        <p:nvPicPr>
          <p:cNvPr id="21" name="Content Placeholder 20" descr="A child hugging a teddy bear&#10;&#10;AI-generated content may be incorrect.">
            <a:extLst>
              <a:ext uri="{FF2B5EF4-FFF2-40B4-BE49-F238E27FC236}">
                <a16:creationId xmlns:a16="http://schemas.microsoft.com/office/drawing/2014/main" id="{4CE96AF4-7C7D-6CBE-ECC6-E58F61EF6003}"/>
              </a:ext>
            </a:extLst>
          </p:cNvPr>
          <p:cNvPicPr>
            <a:picLocks noGrp="1" noChangeAspect="1"/>
          </p:cNvPicPr>
          <p:nvPr>
            <p:ph sz="quarter" idx="4"/>
          </p:nvPr>
        </p:nvPicPr>
        <p:blipFill>
          <a:blip r:embed="rId3" cstate="email">
            <a:extLst>
              <a:ext uri="{28A0092B-C50C-407E-A947-70E740481C1C}">
                <a14:useLocalDpi xmlns:a14="http://schemas.microsoft.com/office/drawing/2010/main"/>
              </a:ext>
              <a:ext uri="{837473B0-CC2E-450A-ABE3-18F120FF3D39}">
                <a1611:picAttrSrcUrl xmlns:a1611="http://schemas.microsoft.com/office/drawing/2016/11/main" r:id="rId4"/>
              </a:ext>
            </a:extLst>
          </a:blip>
          <a:stretch>
            <a:fillRect/>
          </a:stretch>
        </p:blipFill>
        <p:spPr>
          <a:xfrm>
            <a:off x="6367464" y="3050027"/>
            <a:ext cx="4754561" cy="3169707"/>
          </a:xfrm>
        </p:spPr>
      </p:pic>
      <p:graphicFrame>
        <p:nvGraphicFramePr>
          <p:cNvPr id="23" name="TextBox 10">
            <a:extLst>
              <a:ext uri="{FF2B5EF4-FFF2-40B4-BE49-F238E27FC236}">
                <a16:creationId xmlns:a16="http://schemas.microsoft.com/office/drawing/2014/main" id="{4BA4E445-9535-665D-BD1D-593DC677E1A1}"/>
              </a:ext>
            </a:extLst>
          </p:cNvPr>
          <p:cNvGraphicFramePr/>
          <p:nvPr>
            <p:extLst>
              <p:ext uri="{D42A27DB-BD31-4B8C-83A1-F6EECF244321}">
                <p14:modId xmlns:p14="http://schemas.microsoft.com/office/powerpoint/2010/main" val="876696033"/>
              </p:ext>
            </p:extLst>
          </p:nvPr>
        </p:nvGraphicFramePr>
        <p:xfrm>
          <a:off x="1623152" y="874284"/>
          <a:ext cx="8945696" cy="20313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8535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9" name="Rectangle 78">
            <a:extLst>
              <a:ext uri="{FF2B5EF4-FFF2-40B4-BE49-F238E27FC236}">
                <a16:creationId xmlns:a16="http://schemas.microsoft.com/office/drawing/2014/main" id="{3DE8C63E-8D14-47EC-8FFD-7471461ED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txBody>
          <a:bodyPr/>
          <a:lstStyle/>
          <a:p>
            <a:endParaRPr lang="en-US"/>
          </a:p>
        </p:txBody>
      </p:sp>
      <p:sp>
        <p:nvSpPr>
          <p:cNvPr id="81" name="Rectangle 80">
            <a:extLst>
              <a:ext uri="{FF2B5EF4-FFF2-40B4-BE49-F238E27FC236}">
                <a16:creationId xmlns:a16="http://schemas.microsoft.com/office/drawing/2014/main" id="{E0F55756-5517-4E65-9936-F04BB3279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txBody>
          <a:bodyPr/>
          <a:lstStyle/>
          <a:p>
            <a:endParaRPr lang="en-US"/>
          </a:p>
        </p:txBody>
      </p:sp>
      <p:sp>
        <p:nvSpPr>
          <p:cNvPr id="83" name="Rectangle 82">
            <a:extLst>
              <a:ext uri="{FF2B5EF4-FFF2-40B4-BE49-F238E27FC236}">
                <a16:creationId xmlns:a16="http://schemas.microsoft.com/office/drawing/2014/main" id="{EFF5D5D3-8E5C-431F-8A46-4EC7333E6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2EED4FE5-E011-48EB-BF16-B127FDB76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20386" y="237744"/>
            <a:ext cx="2926080" cy="6382512"/>
          </a:xfrm>
          <a:prstGeom prst="rect">
            <a:avLst/>
          </a:prstGeom>
          <a:solidFill>
            <a:schemeClr val="tx1"/>
          </a:solidFill>
          <a:ln w="6350" cap="flat" cmpd="sng" algn="ctr">
            <a:solidFill>
              <a:schemeClr val="tx1">
                <a:lumMod val="75000"/>
              </a:schemeClr>
            </a:solidFill>
            <a:prstDash val="solid"/>
          </a:ln>
          <a:effectLst>
            <a:softEdge rad="0"/>
          </a:effectLst>
        </p:spPr>
        <p:txBody>
          <a:bodyPr/>
          <a:lstStyle/>
          <a:p>
            <a:endParaRPr lang="en-US"/>
          </a:p>
        </p:txBody>
      </p:sp>
      <p:sp>
        <p:nvSpPr>
          <p:cNvPr id="87" name="Rectangle 86">
            <a:extLst>
              <a:ext uri="{FF2B5EF4-FFF2-40B4-BE49-F238E27FC236}">
                <a16:creationId xmlns:a16="http://schemas.microsoft.com/office/drawing/2014/main" id="{7D1D3795-2AE3-4E10-B3E0-8C87DE95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B994E601-5EF9-711C-C091-35EEB5F45BF9}"/>
              </a:ext>
            </a:extLst>
          </p:cNvPr>
          <p:cNvSpPr>
            <a:spLocks noGrp="1"/>
          </p:cNvSpPr>
          <p:nvPr>
            <p:ph type="title"/>
          </p:nvPr>
        </p:nvSpPr>
        <p:spPr>
          <a:xfrm>
            <a:off x="9387189" y="612843"/>
            <a:ext cx="2247091" cy="1499738"/>
          </a:xfrm>
        </p:spPr>
        <p:txBody>
          <a:bodyPr vert="horz" lIns="91440" tIns="45720" rIns="91440" bIns="45720" rtlCol="0" anchor="b">
            <a:normAutofit/>
          </a:bodyPr>
          <a:lstStyle/>
          <a:p>
            <a:r>
              <a:rPr lang="en-US" sz="2800" dirty="0"/>
              <a:t>“The Eyes Might Eat Me Up”</a:t>
            </a:r>
          </a:p>
        </p:txBody>
      </p:sp>
      <p:pic>
        <p:nvPicPr>
          <p:cNvPr id="12" name="Content Placeholder 11" descr="A set of cartoon eyes&#10;&#10;AI-generated content may be incorrect.">
            <a:extLst>
              <a:ext uri="{FF2B5EF4-FFF2-40B4-BE49-F238E27FC236}">
                <a16:creationId xmlns:a16="http://schemas.microsoft.com/office/drawing/2014/main" id="{101F9CA9-28C7-1810-0005-A25F4F2834B1}"/>
              </a:ext>
            </a:extLst>
          </p:cNvPr>
          <p:cNvPicPr>
            <a:picLocks noGrp="1" noChangeAspect="1"/>
          </p:cNvPicPr>
          <p:nvPr>
            <p:ph sz="half" idx="2"/>
          </p:nvPr>
        </p:nvPicPr>
        <p:blipFill>
          <a:blip r:embed="rId3" cstate="email">
            <a:extLst>
              <a:ext uri="{28A0092B-C50C-407E-A947-70E740481C1C}">
                <a14:useLocalDpi xmlns:a14="http://schemas.microsoft.com/office/drawing/2010/main"/>
              </a:ext>
              <a:ext uri="{837473B0-CC2E-450A-ABE3-18F120FF3D39}">
                <a1611:picAttrSrcUrl xmlns:a1611="http://schemas.microsoft.com/office/drawing/2016/11/main" r:id="rId4"/>
              </a:ext>
            </a:extLst>
          </a:blip>
          <a:stretch>
            <a:fillRect/>
          </a:stretch>
        </p:blipFill>
        <p:spPr>
          <a:xfrm>
            <a:off x="711190" y="740417"/>
            <a:ext cx="7681665" cy="5377165"/>
          </a:xfrm>
          <a:prstGeom prst="rect">
            <a:avLst/>
          </a:prstGeom>
        </p:spPr>
      </p:pic>
      <p:sp>
        <p:nvSpPr>
          <p:cNvPr id="6" name="Content Placeholder 5">
            <a:extLst>
              <a:ext uri="{FF2B5EF4-FFF2-40B4-BE49-F238E27FC236}">
                <a16:creationId xmlns:a16="http://schemas.microsoft.com/office/drawing/2014/main" id="{9DB1AA8B-A568-51AC-0B68-DA621656EA20}"/>
              </a:ext>
            </a:extLst>
          </p:cNvPr>
          <p:cNvSpPr>
            <a:spLocks noGrp="1"/>
          </p:cNvSpPr>
          <p:nvPr>
            <p:ph sz="quarter" idx="4"/>
          </p:nvPr>
        </p:nvSpPr>
        <p:spPr>
          <a:xfrm>
            <a:off x="9387190" y="2149813"/>
            <a:ext cx="2247090" cy="4046706"/>
          </a:xfrm>
        </p:spPr>
        <p:txBody>
          <a:bodyPr vert="horz" lIns="91440" tIns="45720" rIns="91440" bIns="45720" rtlCol="0">
            <a:normAutofit lnSpcReduction="10000"/>
          </a:bodyPr>
          <a:lstStyle/>
          <a:p>
            <a:r>
              <a:rPr lang="en-US" sz="1300" dirty="0">
                <a:latin typeface="Arial" panose="020B0604020202020204" pitchFamily="34" charset="0"/>
                <a:cs typeface="Arial" panose="020B0604020202020204" pitchFamily="34" charset="0"/>
              </a:rPr>
              <a:t>Ahmed experienced a teacher who regularly lost their temper.</a:t>
            </a:r>
          </a:p>
          <a:p>
            <a:r>
              <a:rPr lang="en-US" sz="1300" dirty="0">
                <a:latin typeface="Arial" panose="020B0604020202020204" pitchFamily="34" charset="0"/>
                <a:cs typeface="Arial" panose="020B0604020202020204" pitchFamily="34" charset="0"/>
              </a:rPr>
              <a:t>They saw them as very fierce and threatening.</a:t>
            </a:r>
          </a:p>
          <a:p>
            <a:r>
              <a:rPr lang="en-US" sz="1300" dirty="0">
                <a:latin typeface="Arial" panose="020B0604020202020204" pitchFamily="34" charset="0"/>
                <a:cs typeface="Arial" panose="020B0604020202020204" pitchFamily="34" charset="0"/>
              </a:rPr>
              <a:t>Ahmed became increasingly withdrawn and anxious.</a:t>
            </a:r>
          </a:p>
          <a:p>
            <a:r>
              <a:rPr lang="en-US" sz="1300" dirty="0">
                <a:latin typeface="Arial" panose="020B0604020202020204" pitchFamily="34" charset="0"/>
                <a:cs typeface="Arial" panose="020B0604020202020204" pitchFamily="34" charset="0"/>
              </a:rPr>
              <a:t>He started having nightmares where eyes were coming out of wallpaper and walls.</a:t>
            </a:r>
          </a:p>
          <a:p>
            <a:r>
              <a:rPr lang="en-US" sz="1300" dirty="0">
                <a:latin typeface="Arial" panose="020B0604020202020204" pitchFamily="34" charset="0"/>
                <a:cs typeface="Arial" panose="020B0604020202020204" pitchFamily="34" charset="0"/>
              </a:rPr>
              <a:t>His parents became concerned at his frequent ‘Night Terrors” and annoyed due to their own lack of sleep.</a:t>
            </a:r>
          </a:p>
          <a:p>
            <a:r>
              <a:rPr lang="en-US" sz="1300" dirty="0">
                <a:latin typeface="Arial" panose="020B0604020202020204" pitchFamily="34" charset="0"/>
                <a:cs typeface="Arial" panose="020B0604020202020204" pitchFamily="34" charset="0"/>
              </a:rPr>
              <a:t>(</a:t>
            </a:r>
            <a:r>
              <a:rPr lang="en-US" sz="1300" dirty="0" err="1">
                <a:latin typeface="Arial" panose="020B0604020202020204" pitchFamily="34" charset="0"/>
                <a:cs typeface="Arial" panose="020B0604020202020204" pitchFamily="34" charset="0"/>
              </a:rPr>
              <a:t>M.Sunderland</a:t>
            </a:r>
            <a:r>
              <a:rPr lang="en-US" sz="1300" dirty="0">
                <a:latin typeface="Arial" panose="020B0604020202020204" pitchFamily="34" charset="0"/>
                <a:cs typeface="Arial" panose="020B0604020202020204" pitchFamily="34" charset="0"/>
              </a:rPr>
              <a:t> 2003)</a:t>
            </a:r>
          </a:p>
        </p:txBody>
      </p:sp>
    </p:spTree>
    <p:extLst>
      <p:ext uri="{BB962C8B-B14F-4D97-AF65-F5344CB8AC3E}">
        <p14:creationId xmlns:p14="http://schemas.microsoft.com/office/powerpoint/2010/main" val="1782921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77C5C-E0FE-1D1C-2C9F-357DB4DA44EB}"/>
              </a:ext>
            </a:extLst>
          </p:cNvPr>
          <p:cNvSpPr>
            <a:spLocks noGrp="1"/>
          </p:cNvSpPr>
          <p:nvPr>
            <p:ph type="title"/>
          </p:nvPr>
        </p:nvSpPr>
        <p:spPr/>
        <p:txBody>
          <a:bodyPr>
            <a:normAutofit fontScale="90000"/>
          </a:bodyPr>
          <a:lstStyle/>
          <a:p>
            <a:pPr algn="ctr"/>
            <a:r>
              <a:rPr lang="en-US" dirty="0">
                <a:latin typeface="Arial" panose="020B0604020202020204" pitchFamily="34" charset="0"/>
                <a:cs typeface="Arial" panose="020B0604020202020204" pitchFamily="34" charset="0"/>
              </a:rPr>
              <a:t>Therapy Options for Children                  A Brief Comparison</a:t>
            </a:r>
          </a:p>
        </p:txBody>
      </p:sp>
      <p:sp>
        <p:nvSpPr>
          <p:cNvPr id="3" name="Text Placeholder 2">
            <a:extLst>
              <a:ext uri="{FF2B5EF4-FFF2-40B4-BE49-F238E27FC236}">
                <a16:creationId xmlns:a16="http://schemas.microsoft.com/office/drawing/2014/main" id="{A56D0E27-E59B-5BD6-B45F-BA61DA4E65C3}"/>
              </a:ext>
            </a:extLst>
          </p:cNvPr>
          <p:cNvSpPr>
            <a:spLocks noGrp="1"/>
          </p:cNvSpPr>
          <p:nvPr>
            <p:ph type="body" idx="1"/>
          </p:nvPr>
        </p:nvSpPr>
        <p:spPr/>
        <p:txBody>
          <a:bodyPr/>
          <a:lstStyle/>
          <a:p>
            <a:r>
              <a:rPr lang="en-US" b="1" dirty="0">
                <a:latin typeface="Arial" panose="020B0604020202020204" pitchFamily="34" charset="0"/>
                <a:cs typeface="Arial" panose="020B0604020202020204" pitchFamily="34" charset="0"/>
              </a:rPr>
              <a:t>Cognitive-Behavioural Therapy - CBT</a:t>
            </a:r>
          </a:p>
        </p:txBody>
      </p:sp>
      <p:sp>
        <p:nvSpPr>
          <p:cNvPr id="4" name="Content Placeholder 3">
            <a:extLst>
              <a:ext uri="{FF2B5EF4-FFF2-40B4-BE49-F238E27FC236}">
                <a16:creationId xmlns:a16="http://schemas.microsoft.com/office/drawing/2014/main" id="{277CB9EE-7131-C09F-2FD5-E7DC87EE2D47}"/>
              </a:ext>
            </a:extLst>
          </p:cNvPr>
          <p:cNvSpPr>
            <a:spLocks noGrp="1"/>
          </p:cNvSpPr>
          <p:nvPr>
            <p:ph sz="half" idx="2"/>
          </p:nvPr>
        </p:nvSpPr>
        <p:spPr/>
        <p:txBody>
          <a:bodyPr/>
          <a:lstStyle/>
          <a:p>
            <a:r>
              <a:rPr lang="en-US" dirty="0">
                <a:latin typeface="Arial" panose="020B0604020202020204" pitchFamily="34" charset="0"/>
                <a:cs typeface="Arial" panose="020B0604020202020204" pitchFamily="34" charset="0"/>
              </a:rPr>
              <a:t>Focus is on identifying and challenging negative thought patterns and behaviours </a:t>
            </a:r>
          </a:p>
          <a:p>
            <a:endParaRPr lang="en-US" dirty="0">
              <a:latin typeface="Arial" panose="020B0604020202020204" pitchFamily="34" charset="0"/>
              <a:cs typeface="Arial" panose="020B0604020202020204" pitchFamily="34" charset="0"/>
            </a:endParaRPr>
          </a:p>
          <a:p>
            <a:pPr marL="0" indent="0" algn="ctr">
              <a:spcBef>
                <a:spcPts val="0"/>
              </a:spcBef>
              <a:buNone/>
            </a:pPr>
            <a:r>
              <a:rPr lang="en-US" b="1" dirty="0">
                <a:solidFill>
                  <a:schemeClr val="tx2"/>
                </a:solidFill>
                <a:latin typeface="Arial" panose="020B0604020202020204" pitchFamily="34" charset="0"/>
                <a:cs typeface="Arial" panose="020B0604020202020204" pitchFamily="34" charset="0"/>
              </a:rPr>
              <a:t>Psychodynamic Therapy</a:t>
            </a:r>
          </a:p>
          <a:p>
            <a:r>
              <a:rPr lang="en-US" dirty="0">
                <a:latin typeface="Arial" panose="020B0604020202020204" pitchFamily="34" charset="0"/>
                <a:cs typeface="Arial" panose="020B0604020202020204" pitchFamily="34" charset="0"/>
              </a:rPr>
              <a:t>Focus is more on past experiences and unconscious motivation.</a:t>
            </a:r>
          </a:p>
        </p:txBody>
      </p:sp>
      <p:sp>
        <p:nvSpPr>
          <p:cNvPr id="5" name="Text Placeholder 4">
            <a:extLst>
              <a:ext uri="{FF2B5EF4-FFF2-40B4-BE49-F238E27FC236}">
                <a16:creationId xmlns:a16="http://schemas.microsoft.com/office/drawing/2014/main" id="{1FC4C108-33AA-88E7-169B-3D7BBFB65D86}"/>
              </a:ext>
            </a:extLst>
          </p:cNvPr>
          <p:cNvSpPr>
            <a:spLocks noGrp="1"/>
          </p:cNvSpPr>
          <p:nvPr>
            <p:ph type="body" sz="quarter" idx="3"/>
          </p:nvPr>
        </p:nvSpPr>
        <p:spPr/>
        <p:txBody>
          <a:bodyPr/>
          <a:lstStyle/>
          <a:p>
            <a:r>
              <a:rPr lang="en-US" b="1" dirty="0">
                <a:latin typeface="Arial" panose="020B0604020202020204" pitchFamily="34" charset="0"/>
                <a:cs typeface="Arial" panose="020B0604020202020204" pitchFamily="34" charset="0"/>
              </a:rPr>
              <a:t>Person-Centered Therapy</a:t>
            </a:r>
          </a:p>
        </p:txBody>
      </p:sp>
      <p:sp>
        <p:nvSpPr>
          <p:cNvPr id="6" name="Content Placeholder 5">
            <a:extLst>
              <a:ext uri="{FF2B5EF4-FFF2-40B4-BE49-F238E27FC236}">
                <a16:creationId xmlns:a16="http://schemas.microsoft.com/office/drawing/2014/main" id="{D238AB53-B283-EF60-9CA8-22392F814202}"/>
              </a:ext>
            </a:extLst>
          </p:cNvPr>
          <p:cNvSpPr>
            <a:spLocks noGrp="1"/>
          </p:cNvSpPr>
          <p:nvPr>
            <p:ph sz="quarter" idx="4"/>
          </p:nvPr>
        </p:nvSpPr>
        <p:spPr>
          <a:xfrm>
            <a:off x="6373368" y="2774554"/>
            <a:ext cx="4754880" cy="3200400"/>
          </a:xfrm>
        </p:spPr>
        <p:txBody>
          <a:bodyPr/>
          <a:lstStyle/>
          <a:p>
            <a:r>
              <a:rPr lang="en-US" dirty="0">
                <a:latin typeface="Arial" panose="020B0604020202020204" pitchFamily="34" charset="0"/>
                <a:cs typeface="Arial" panose="020B0604020202020204" pitchFamily="34" charset="0"/>
              </a:rPr>
              <a:t>Emphasis is on self-discovery and emotional exploration before addressing and naming specific behaviours.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Prioritises the present moment and the </a:t>
            </a:r>
            <a:r>
              <a:rPr lang="en-US" dirty="0" err="1">
                <a:latin typeface="Arial" panose="020B0604020202020204" pitchFamily="34" charset="0"/>
                <a:cs typeface="Arial" panose="020B0604020202020204" pitchFamily="34" charset="0"/>
              </a:rPr>
              <a:t>childs’</a:t>
            </a:r>
            <a:r>
              <a:rPr lang="en-US" dirty="0">
                <a:latin typeface="Arial" panose="020B0604020202020204" pitchFamily="34" charset="0"/>
                <a:cs typeface="Arial" panose="020B0604020202020204" pitchFamily="34" charset="0"/>
              </a:rPr>
              <a:t> understanding of their own experience.</a:t>
            </a:r>
          </a:p>
          <a:p>
            <a:pPr marL="0" indent="0">
              <a:buNone/>
            </a:pPr>
            <a:r>
              <a:rPr lang="en-US" dirty="0">
                <a:latin typeface="Arial" panose="020B0604020202020204" pitchFamily="34" charset="0"/>
                <a:cs typeface="Arial" panose="020B0604020202020204" pitchFamily="34" charset="0"/>
              </a:rPr>
              <a:t>(Psychotherapy.org.uk, 2025)</a:t>
            </a:r>
          </a:p>
        </p:txBody>
      </p:sp>
    </p:spTree>
    <p:extLst>
      <p:ext uri="{BB962C8B-B14F-4D97-AF65-F5344CB8AC3E}">
        <p14:creationId xmlns:p14="http://schemas.microsoft.com/office/powerpoint/2010/main" val="1658577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5" name="Rectangle 184">
            <a:extLst>
              <a:ext uri="{FF2B5EF4-FFF2-40B4-BE49-F238E27FC236}">
                <a16:creationId xmlns:a16="http://schemas.microsoft.com/office/drawing/2014/main" id="{06FF3823-BBAD-4D28-B6DB-E416E2409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3">
              <a:alphaModFix amt="45000"/>
              <a:duotone>
                <a:schemeClr val="accent2">
                  <a:shade val="45000"/>
                  <a:satMod val="135000"/>
                </a:schemeClr>
                <a:prstClr val="white"/>
              </a:duotone>
              <a:extLst>
                <a:ext uri="{28A0092B-C50C-407E-A947-70E740481C1C}">
                  <a14:useLocalDpi xmlns:a14="http://schemas.microsoft.com/office/drawing/2010/main"/>
                </a:ext>
              </a:extLst>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7" name="Rectangle 186">
            <a:extLst>
              <a:ext uri="{FF2B5EF4-FFF2-40B4-BE49-F238E27FC236}">
                <a16:creationId xmlns:a16="http://schemas.microsoft.com/office/drawing/2014/main" id="{0E20F056-0FFD-4EE9-BDCB-8963C7F8B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txBody>
          <a:bodyPr/>
          <a:lstStyle/>
          <a:p>
            <a:endParaRPr lang="en-US"/>
          </a:p>
        </p:txBody>
      </p:sp>
      <p:sp>
        <p:nvSpPr>
          <p:cNvPr id="189" name="Rectangle 188">
            <a:extLst>
              <a:ext uri="{FF2B5EF4-FFF2-40B4-BE49-F238E27FC236}">
                <a16:creationId xmlns:a16="http://schemas.microsoft.com/office/drawing/2014/main" id="{87507ED7-71D7-4B95-8D4F-7B3E18623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solidFill>
            <a:schemeClr val="bg2"/>
          </a:solidFill>
          <a:ln w="9525" cap="sq" cmpd="sng" algn="ctr">
            <a:noFill/>
            <a:prstDash val="solid"/>
            <a:miter lim="800000"/>
          </a:ln>
          <a:effectLst/>
        </p:spPr>
        <p:txBody>
          <a:bodyPr/>
          <a:lstStyle/>
          <a:p>
            <a:endParaRPr lang="en-US"/>
          </a:p>
        </p:txBody>
      </p:sp>
      <p:grpSp>
        <p:nvGrpSpPr>
          <p:cNvPr id="191" name="Group 190">
            <a:extLst>
              <a:ext uri="{FF2B5EF4-FFF2-40B4-BE49-F238E27FC236}">
                <a16:creationId xmlns:a16="http://schemas.microsoft.com/office/drawing/2014/main" id="{AA38E6D2-F0D9-4B69-ABEB-EB70412E8C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2227748" cy="731520"/>
            <a:chOff x="4828372" y="1267730"/>
            <a:chExt cx="2227748" cy="731520"/>
          </a:xfrm>
        </p:grpSpPr>
        <p:sp>
          <p:nvSpPr>
            <p:cNvPr id="192" name="Rectangle 191">
              <a:extLst>
                <a:ext uri="{FF2B5EF4-FFF2-40B4-BE49-F238E27FC236}">
                  <a16:creationId xmlns:a16="http://schemas.microsoft.com/office/drawing/2014/main" id="{025EA075-7728-48F3-B18E-92389160D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193" name="Group 192">
              <a:extLst>
                <a:ext uri="{FF2B5EF4-FFF2-40B4-BE49-F238E27FC236}">
                  <a16:creationId xmlns:a16="http://schemas.microsoft.com/office/drawing/2014/main" id="{1115E6AD-1E2A-40FE-B424-56271D8A89F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94" name="Straight Connector 193">
                <a:extLst>
                  <a:ext uri="{FF2B5EF4-FFF2-40B4-BE49-F238E27FC236}">
                    <a16:creationId xmlns:a16="http://schemas.microsoft.com/office/drawing/2014/main" id="{D2CFBBA0-D70F-4068-8385-B020EA21AA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D963F62F-FFD6-43CD-BE0D-00770BB97C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875688F4-0BFA-49D0-92B0-84CBE5508B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grpSp>
      <p:sp>
        <p:nvSpPr>
          <p:cNvPr id="198" name="Rectangle 197">
            <a:extLst>
              <a:ext uri="{FF2B5EF4-FFF2-40B4-BE49-F238E27FC236}">
                <a16:creationId xmlns:a16="http://schemas.microsoft.com/office/drawing/2014/main" id="{6F2A811B-2722-4E88-B695-9B9458A71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Picture 9" descr="A group of bubbles floating in the air&#10;&#10;AI-generated content may be incorrect.">
            <a:extLst>
              <a:ext uri="{FF2B5EF4-FFF2-40B4-BE49-F238E27FC236}">
                <a16:creationId xmlns:a16="http://schemas.microsoft.com/office/drawing/2014/main" id="{D59F675A-B88E-1C85-B3F1-04CB80C91189}"/>
              </a:ext>
            </a:extLst>
          </p:cNvPr>
          <p:cNvPicPr>
            <a:picLocks noChangeAspect="1"/>
          </p:cNvPicPr>
          <p:nvPr/>
        </p:nvPicPr>
        <p:blipFill>
          <a:blip r:embed="rId4" cstate="email">
            <a:duotone>
              <a:schemeClr val="accent1">
                <a:shade val="45000"/>
                <a:satMod val="135000"/>
              </a:schemeClr>
              <a:prstClr val="white"/>
            </a:duotone>
            <a:alphaModFix amt="85000"/>
            <a:extLst>
              <a:ext uri="{28A0092B-C50C-407E-A947-70E740481C1C}">
                <a14:useLocalDpi xmlns:a14="http://schemas.microsoft.com/office/drawing/2010/main"/>
              </a:ext>
              <a:ext uri="{837473B0-CC2E-450A-ABE3-18F120FF3D39}">
                <a1611:picAttrSrcUrl xmlns:a1611="http://schemas.microsoft.com/office/drawing/2016/11/main" r:id="rId5"/>
              </a:ext>
            </a:extLst>
          </a:blip>
          <a:srcRect/>
          <a:stretch/>
        </p:blipFill>
        <p:spPr>
          <a:xfrm>
            <a:off x="20" y="1"/>
            <a:ext cx="12191979" cy="6857999"/>
          </a:xfrm>
          <a:prstGeom prst="rect">
            <a:avLst/>
          </a:prstGeom>
        </p:spPr>
      </p:pic>
      <p:sp>
        <p:nvSpPr>
          <p:cNvPr id="200" name="Rectangle 199">
            <a:extLst>
              <a:ext uri="{FF2B5EF4-FFF2-40B4-BE49-F238E27FC236}">
                <a16:creationId xmlns:a16="http://schemas.microsoft.com/office/drawing/2014/main" id="{6E710504-B252-41B4-B6AC-60832639A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solidFill>
              <a:schemeClr val="bg1"/>
            </a:solidFill>
            <a:prstDash val="solid"/>
          </a:ln>
          <a:effectLst>
            <a:outerShdw blurRad="63500" algn="ctr" rotWithShape="0">
              <a:prstClr val="black">
                <a:alpha val="40000"/>
              </a:prstClr>
            </a:outerShdw>
            <a:softEdge rad="0"/>
          </a:effectLst>
        </p:spPr>
        <p:txBody>
          <a:bodyPr/>
          <a:lstStyle/>
          <a:p>
            <a:endParaRPr lang="en-US"/>
          </a:p>
        </p:txBody>
      </p:sp>
      <p:sp>
        <p:nvSpPr>
          <p:cNvPr id="202" name="Rectangle 201">
            <a:extLst>
              <a:ext uri="{FF2B5EF4-FFF2-40B4-BE49-F238E27FC236}">
                <a16:creationId xmlns:a16="http://schemas.microsoft.com/office/drawing/2014/main" id="{8A578831-9D03-442B-B09A-EFD290D57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solidFill>
            <a:schemeClr val="tx2"/>
          </a:solidFill>
          <a:ln w="6350" cap="sq" cmpd="sng" algn="ctr">
            <a:noFill/>
            <a:prstDash val="solid"/>
            <a:miter lim="800000"/>
          </a:ln>
          <a:effectLst/>
        </p:spPr>
        <p:txBody>
          <a:bodyPr/>
          <a:lstStyle/>
          <a:p>
            <a:endParaRPr lang="en-US"/>
          </a:p>
        </p:txBody>
      </p:sp>
      <p:sp>
        <p:nvSpPr>
          <p:cNvPr id="8" name="Title 7">
            <a:extLst>
              <a:ext uri="{FF2B5EF4-FFF2-40B4-BE49-F238E27FC236}">
                <a16:creationId xmlns:a16="http://schemas.microsoft.com/office/drawing/2014/main" id="{F8B2E6F0-DF39-0259-81A8-638D1BAEA719}"/>
              </a:ext>
            </a:extLst>
          </p:cNvPr>
          <p:cNvSpPr>
            <a:spLocks noGrp="1"/>
          </p:cNvSpPr>
          <p:nvPr>
            <p:ph type="title"/>
          </p:nvPr>
        </p:nvSpPr>
        <p:spPr>
          <a:xfrm>
            <a:off x="1561708" y="2091263"/>
            <a:ext cx="9068586" cy="2590800"/>
          </a:xfrm>
        </p:spPr>
        <p:txBody>
          <a:bodyPr vert="horz" lIns="91440" tIns="45720" rIns="91440" bIns="45720" rtlCol="0" anchor="ctr">
            <a:normAutofit/>
          </a:bodyPr>
          <a:lstStyle/>
          <a:p>
            <a:pPr algn="ctr">
              <a:lnSpc>
                <a:spcPct val="83000"/>
              </a:lnSpc>
            </a:pPr>
            <a:r>
              <a:rPr lang="en-US" sz="7200" cap="all" spc="-100">
                <a:solidFill>
                  <a:schemeClr val="bg1"/>
                </a:solidFill>
                <a:effectLst>
                  <a:outerShdw blurRad="38100" dist="12700" dir="2700000" algn="tl" rotWithShape="0">
                    <a:prstClr val="black">
                      <a:alpha val="40000"/>
                    </a:prstClr>
                  </a:outerShdw>
                </a:effectLst>
              </a:rPr>
              <a:t>BUBBLE BLOWING </a:t>
            </a:r>
          </a:p>
        </p:txBody>
      </p:sp>
      <p:sp>
        <p:nvSpPr>
          <p:cNvPr id="204" name="Rectangle 203">
            <a:extLst>
              <a:ext uri="{FF2B5EF4-FFF2-40B4-BE49-F238E27FC236}">
                <a16:creationId xmlns:a16="http://schemas.microsoft.com/office/drawing/2014/main" id="{2EA8F454-736F-4057-A0F0-720553B71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206" name="Straight Connector 205">
            <a:extLst>
              <a:ext uri="{FF2B5EF4-FFF2-40B4-BE49-F238E27FC236}">
                <a16:creationId xmlns:a16="http://schemas.microsoft.com/office/drawing/2014/main" id="{F1F1A1AF-CBCA-46CF-89D4-DB1B44DDA6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D1F9FDB0-D119-4819-BA94-9FB09812C4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92CA620A-24B1-4FA5-B5D8-66677F6110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35912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4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F35BF45-CCB5-4261-9CB3-98487052A8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sp useBgFill="1">
        <p:nvSpPr>
          <p:cNvPr id="17" name="Rectangle 16">
            <a:extLst>
              <a:ext uri="{FF2B5EF4-FFF2-40B4-BE49-F238E27FC236}">
                <a16:creationId xmlns:a16="http://schemas.microsoft.com/office/drawing/2014/main" id="{B382A844-9990-455C-8897-B136EC32C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94F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child coloring a picture&#10;&#10;AI-generated content may be incorrect.">
            <a:extLst>
              <a:ext uri="{FF2B5EF4-FFF2-40B4-BE49-F238E27FC236}">
                <a16:creationId xmlns:a16="http://schemas.microsoft.com/office/drawing/2014/main" id="{1E2560F0-AB2F-9423-DF43-A187875F3930}"/>
              </a:ext>
            </a:extLst>
          </p:cNvPr>
          <p:cNvPicPr>
            <a:picLocks noChangeAspect="1"/>
          </p:cNvPicPr>
          <p:nvPr/>
        </p:nvPicPr>
        <p:blipFill>
          <a:blip r:embed="rId3" cstate="email">
            <a:extLst>
              <a:ext uri="{28A0092B-C50C-407E-A947-70E740481C1C}">
                <a14:useLocalDpi xmlns:a14="http://schemas.microsoft.com/office/drawing/2010/main"/>
              </a:ext>
              <a:ext uri="{837473B0-CC2E-450A-ABE3-18F120FF3D39}">
                <a1611:picAttrSrcUrl xmlns:a1611="http://schemas.microsoft.com/office/drawing/2016/11/main" r:id="rId4"/>
              </a:ext>
            </a:extLst>
          </a:blip>
          <a:srcRect/>
          <a:stretch/>
        </p:blipFill>
        <p:spPr>
          <a:xfrm>
            <a:off x="20" y="10"/>
            <a:ext cx="12191980" cy="6857990"/>
          </a:xfrm>
          <a:prstGeom prst="rect">
            <a:avLst/>
          </a:prstGeom>
        </p:spPr>
      </p:pic>
      <p:pic>
        <p:nvPicPr>
          <p:cNvPr id="8" name="Picture 7" descr="A baby playing in the sand&#10;&#10;AI-generated content may be incorrect.">
            <a:extLst>
              <a:ext uri="{FF2B5EF4-FFF2-40B4-BE49-F238E27FC236}">
                <a16:creationId xmlns:a16="http://schemas.microsoft.com/office/drawing/2014/main" id="{89D2216C-5875-9624-2A86-BA0FC0325C42}"/>
              </a:ext>
            </a:extLst>
          </p:cNvPr>
          <p:cNvPicPr>
            <a:picLocks noChangeAspect="1"/>
          </p:cNvPicPr>
          <p:nvPr/>
        </p:nvPicPr>
        <p:blipFill>
          <a:blip r:embed="rId5" cstate="email">
            <a:extLst>
              <a:ext uri="{28A0092B-C50C-407E-A947-70E740481C1C}">
                <a14:useLocalDpi xmlns:a14="http://schemas.microsoft.com/office/drawing/2010/main"/>
              </a:ext>
              <a:ext uri="{837473B0-CC2E-450A-ABE3-18F120FF3D39}">
                <a1611:picAttrSrcUrl xmlns:a1611="http://schemas.microsoft.com/office/drawing/2016/11/main" r:id="rId6"/>
              </a:ext>
            </a:extLst>
          </a:blip>
          <a:srcRect r="-3" b="-3"/>
          <a:stretch/>
        </p:blipFill>
        <p:spPr>
          <a:xfrm>
            <a:off x="1141411" y="1113710"/>
            <a:ext cx="5542156" cy="3955999"/>
          </a:xfrm>
          <a:prstGeom prst="rect">
            <a:avLst/>
          </a:prstGeom>
          <a:ln w="152400">
            <a:solidFill>
              <a:srgbClr val="FFFFFF"/>
            </a:solidFill>
            <a:miter lim="800000"/>
          </a:ln>
        </p:spPr>
      </p:pic>
    </p:spTree>
    <p:extLst>
      <p:ext uri="{BB962C8B-B14F-4D97-AF65-F5344CB8AC3E}">
        <p14:creationId xmlns:p14="http://schemas.microsoft.com/office/powerpoint/2010/main" val="18316614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F9A2BAF-0F59-46A1-ADAE-18D8745493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pic>
        <p:nvPicPr>
          <p:cNvPr id="5" name="Picture 4" descr="A group of stuffed animals&#10;&#10;AI-generated content may be incorrect.">
            <a:extLst>
              <a:ext uri="{FF2B5EF4-FFF2-40B4-BE49-F238E27FC236}">
                <a16:creationId xmlns:a16="http://schemas.microsoft.com/office/drawing/2014/main" id="{30B1554E-DACA-E712-BC25-4D5E4CDFA9C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4644" y="0"/>
            <a:ext cx="12266644" cy="6858000"/>
          </a:xfrm>
          <a:prstGeom prst="rect">
            <a:avLst/>
          </a:prstGeom>
        </p:spPr>
      </p:pic>
    </p:spTree>
    <p:extLst>
      <p:ext uri="{BB962C8B-B14F-4D97-AF65-F5344CB8AC3E}">
        <p14:creationId xmlns:p14="http://schemas.microsoft.com/office/powerpoint/2010/main" val="2545877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E4944-826A-45B1-ABF3-4CB90D542A50}"/>
              </a:ext>
            </a:extLst>
          </p:cNvPr>
          <p:cNvSpPr>
            <a:spLocks noGrp="1"/>
          </p:cNvSpPr>
          <p:nvPr>
            <p:ph type="title"/>
          </p:nvPr>
        </p:nvSpPr>
        <p:spPr>
          <a:xfrm>
            <a:off x="1050878" y="642593"/>
            <a:ext cx="10074322" cy="1445513"/>
          </a:xfrm>
        </p:spPr>
        <p:txBody>
          <a:bodyPr/>
          <a:lstStyle/>
          <a:p>
            <a:r>
              <a:rPr lang="en-GB" dirty="0"/>
              <a:t>WORRY BUDDY </a:t>
            </a:r>
          </a:p>
        </p:txBody>
      </p:sp>
      <p:sp>
        <p:nvSpPr>
          <p:cNvPr id="4" name="Content Placeholder 3">
            <a:extLst>
              <a:ext uri="{FF2B5EF4-FFF2-40B4-BE49-F238E27FC236}">
                <a16:creationId xmlns:a16="http://schemas.microsoft.com/office/drawing/2014/main" id="{BD04E6E2-5860-4AF2-9E4A-D6A802AEA212}"/>
              </a:ext>
            </a:extLst>
          </p:cNvPr>
          <p:cNvSpPr>
            <a:spLocks noGrp="1"/>
          </p:cNvSpPr>
          <p:nvPr>
            <p:ph sz="half" idx="2"/>
          </p:nvPr>
        </p:nvSpPr>
        <p:spPr/>
        <p:txBody>
          <a:bodyPr>
            <a:noAutofit/>
          </a:bodyPr>
          <a:lstStyle/>
          <a:p>
            <a:r>
              <a:rPr lang="en-GB" sz="2000" b="0" i="0" dirty="0">
                <a:effectLst/>
                <a:latin typeface="Arial" panose="020B0604020202020204" pitchFamily="34" charset="0"/>
                <a:cs typeface="Arial" panose="020B0604020202020204" pitchFamily="34" charset="0"/>
              </a:rPr>
              <a:t>The benefits of using play therapy for anxiety are numerous. It allows children to express themselves in a natural, age-appropriate manner, reduces stress, and helps them develop problem-solving skills. Moreover, play therapy can improve self-esteem, enhance social skills, and provide children with a sense of control over their anxious thoughts and feelings (Neurolaunch,2024)</a:t>
            </a:r>
            <a:endParaRPr lang="en-GB" sz="2000" dirty="0">
              <a:latin typeface="Arial" panose="020B0604020202020204" pitchFamily="34" charset="0"/>
              <a:cs typeface="Arial" panose="020B0604020202020204" pitchFamily="34" charset="0"/>
            </a:endParaRPr>
          </a:p>
        </p:txBody>
      </p:sp>
      <p:pic>
        <p:nvPicPr>
          <p:cNvPr id="1026" name="Picture 2" descr="How to Use a Worry Monster - Calm Ahoy Kids">
            <a:extLst>
              <a:ext uri="{FF2B5EF4-FFF2-40B4-BE49-F238E27FC236}">
                <a16:creationId xmlns:a16="http://schemas.microsoft.com/office/drawing/2014/main" id="{3D39A970-F6F8-4D08-9A1C-B7BFDF883103}"/>
              </a:ext>
            </a:extLst>
          </p:cNvPr>
          <p:cNvPicPr>
            <a:picLocks noGrp="1" noChangeAspect="1" noChangeArrowheads="1"/>
          </p:cNvPicPr>
          <p:nvPr>
            <p:ph sz="quarter" idx="4"/>
          </p:nvPr>
        </p:nvPicPr>
        <p:blipFill>
          <a:blip r:embed="rId2">
            <a:extLst>
              <a:ext uri="{28A0092B-C50C-407E-A947-70E740481C1C}">
                <a14:useLocalDpi xmlns:a14="http://schemas.microsoft.com/office/drawing/2010/main" val="0"/>
              </a:ext>
            </a:extLst>
          </a:blip>
          <a:srcRect/>
          <a:stretch>
            <a:fillRect/>
          </a:stretch>
        </p:blipFill>
        <p:spPr bwMode="auto">
          <a:xfrm>
            <a:off x="6493669" y="2998787"/>
            <a:ext cx="4514850" cy="2714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13967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FD6F3A8-B172-24B1-BB26-09C434D71B0F}"/>
              </a:ext>
            </a:extLst>
          </p:cNvPr>
          <p:cNvSpPr>
            <a:spLocks noGrp="1"/>
          </p:cNvSpPr>
          <p:nvPr>
            <p:ph type="body" idx="1"/>
          </p:nvPr>
        </p:nvSpPr>
        <p:spPr>
          <a:xfrm>
            <a:off x="1063752" y="830841"/>
            <a:ext cx="4754880" cy="640080"/>
          </a:xfrm>
        </p:spPr>
        <p:txBody>
          <a:bodyPr>
            <a:normAutofit/>
          </a:bodyPr>
          <a:lstStyle/>
          <a:p>
            <a:r>
              <a:rPr lang="en-US" sz="2800" dirty="0"/>
              <a:t>Positive Affirmations </a:t>
            </a:r>
          </a:p>
        </p:txBody>
      </p:sp>
      <p:sp>
        <p:nvSpPr>
          <p:cNvPr id="5" name="Text Placeholder 4">
            <a:extLst>
              <a:ext uri="{FF2B5EF4-FFF2-40B4-BE49-F238E27FC236}">
                <a16:creationId xmlns:a16="http://schemas.microsoft.com/office/drawing/2014/main" id="{B8F3FEF0-AB08-82C3-B7A6-8F86E60C293A}"/>
              </a:ext>
            </a:extLst>
          </p:cNvPr>
          <p:cNvSpPr>
            <a:spLocks noGrp="1"/>
          </p:cNvSpPr>
          <p:nvPr>
            <p:ph type="body" sz="quarter" idx="3"/>
          </p:nvPr>
        </p:nvSpPr>
        <p:spPr>
          <a:xfrm>
            <a:off x="6219458" y="830841"/>
            <a:ext cx="4754880" cy="640080"/>
          </a:xfrm>
        </p:spPr>
        <p:txBody>
          <a:bodyPr>
            <a:normAutofit/>
          </a:bodyPr>
          <a:lstStyle/>
          <a:p>
            <a:r>
              <a:rPr lang="en-US" sz="2800" dirty="0"/>
              <a:t>Self- Esteem Building </a:t>
            </a:r>
          </a:p>
        </p:txBody>
      </p:sp>
      <p:pic>
        <p:nvPicPr>
          <p:cNvPr id="1030" name="Picture 6">
            <a:extLst>
              <a:ext uri="{FF2B5EF4-FFF2-40B4-BE49-F238E27FC236}">
                <a16:creationId xmlns:a16="http://schemas.microsoft.com/office/drawing/2014/main" id="{7169CD3C-938F-F8B8-FBB7-5773E3064BA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266191" y="1606980"/>
            <a:ext cx="4350001" cy="4350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47F6B8F4-C022-B320-0467-CBA4AF7DCAA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799299" y="1455373"/>
            <a:ext cx="3595198" cy="4653214"/>
          </a:xfrm>
          <a:prstGeom prst="rect">
            <a:avLst/>
          </a:prstGeom>
        </p:spPr>
      </p:pic>
    </p:spTree>
    <p:extLst>
      <p:ext uri="{BB962C8B-B14F-4D97-AF65-F5344CB8AC3E}">
        <p14:creationId xmlns:p14="http://schemas.microsoft.com/office/powerpoint/2010/main" val="11776752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AC940B-335D-9676-AA6C-EEA6BE6D84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F1B23F-CB1A-267F-1EAD-D1F2D66AD411}"/>
              </a:ext>
            </a:extLst>
          </p:cNvPr>
          <p:cNvSpPr>
            <a:spLocks noGrp="1"/>
          </p:cNvSpPr>
          <p:nvPr>
            <p:ph type="title"/>
          </p:nvPr>
        </p:nvSpPr>
        <p:spPr>
          <a:xfrm>
            <a:off x="3615520" y="313899"/>
            <a:ext cx="4818796" cy="1487605"/>
          </a:xfrm>
        </p:spPr>
        <p:txBody>
          <a:bodyPr>
            <a:normAutofit/>
          </a:bodyPr>
          <a:lstStyle/>
          <a:p>
            <a:r>
              <a:rPr lang="en-US" dirty="0"/>
              <a:t>Further reading</a:t>
            </a:r>
          </a:p>
        </p:txBody>
      </p:sp>
      <p:pic>
        <p:nvPicPr>
          <p:cNvPr id="2050" name="Picture 2">
            <a:extLst>
              <a:ext uri="{FF2B5EF4-FFF2-40B4-BE49-F238E27FC236}">
                <a16:creationId xmlns:a16="http://schemas.microsoft.com/office/drawing/2014/main" id="{D1BBD7D8-592D-437A-874A-553F008777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3080" y="1234555"/>
            <a:ext cx="3425588" cy="342558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504CD21D-CFC6-4513-AD7C-51BC653A1F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7938" y="1801504"/>
            <a:ext cx="3847530" cy="384753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FBD44A60-C7D2-4C9C-B7CA-61FE9DC3EC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52092" y="645984"/>
            <a:ext cx="2714767" cy="2714767"/>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a:extLst>
              <a:ext uri="{FF2B5EF4-FFF2-40B4-BE49-F238E27FC236}">
                <a16:creationId xmlns:a16="http://schemas.microsoft.com/office/drawing/2014/main" id="{D080568B-19B4-4A6D-A42A-B38D0CD57EA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80826" y="3254991"/>
            <a:ext cx="2004890" cy="2957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19323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BF32E693-5627-4BA0-99BB-E7805FD03B48}"/>
              </a:ext>
            </a:extLst>
          </p:cNvPr>
          <p:cNvSpPr txBox="1"/>
          <p:nvPr/>
        </p:nvSpPr>
        <p:spPr>
          <a:xfrm>
            <a:off x="436728" y="409433"/>
            <a:ext cx="11354937" cy="5909310"/>
          </a:xfrm>
          <a:prstGeom prst="rect">
            <a:avLst/>
          </a:prstGeom>
          <a:noFill/>
        </p:spPr>
        <p:txBody>
          <a:bodyPr wrap="square">
            <a:spAutoFit/>
          </a:bodyPr>
          <a:lstStyle/>
          <a:p>
            <a:pPr algn="l"/>
            <a:r>
              <a:rPr lang="en-GB" sz="3600" b="0" i="0" dirty="0">
                <a:effectLst/>
                <a:latin typeface="Arial" panose="020B0604020202020204" pitchFamily="34" charset="0"/>
              </a:rPr>
              <a:t>Reference list</a:t>
            </a:r>
          </a:p>
          <a:p>
            <a:pPr algn="l"/>
            <a:endParaRPr lang="en-GB" sz="3600" b="0" i="0" dirty="0">
              <a:effectLst/>
              <a:latin typeface="Arial" panose="020B0604020202020204" pitchFamily="34" charset="0"/>
            </a:endParaRPr>
          </a:p>
          <a:p>
            <a:pPr algn="l"/>
            <a:r>
              <a:rPr lang="en-GB" b="0" i="0" dirty="0">
                <a:effectLst/>
                <a:latin typeface="Arial" panose="020B0604020202020204" pitchFamily="34" charset="0"/>
              </a:rPr>
              <a:t>Donald Woods Winnicott (2016). </a:t>
            </a:r>
            <a:r>
              <a:rPr lang="en-GB" b="0" i="1" dirty="0">
                <a:effectLst/>
                <a:latin typeface="Arial" panose="020B0604020202020204" pitchFamily="34" charset="0"/>
              </a:rPr>
              <a:t>The Collected Works of D.W. Winnicott</a:t>
            </a:r>
            <a:r>
              <a:rPr lang="en-GB" b="0" i="0" dirty="0">
                <a:effectLst/>
                <a:latin typeface="Arial" panose="020B0604020202020204" pitchFamily="34" charset="0"/>
              </a:rPr>
              <a:t>. Oxford University Press.</a:t>
            </a:r>
          </a:p>
          <a:p>
            <a:pPr algn="l"/>
            <a:endParaRPr lang="en-GB" b="0" i="0" dirty="0">
              <a:effectLst/>
              <a:latin typeface="Arial" panose="020B0604020202020204" pitchFamily="34" charset="0"/>
            </a:endParaRPr>
          </a:p>
          <a:p>
            <a:pPr algn="l"/>
            <a:r>
              <a:rPr lang="en-GB" b="0" i="0" dirty="0">
                <a:effectLst/>
                <a:latin typeface="Arial" panose="020B0604020202020204" pitchFamily="34" charset="0"/>
              </a:rPr>
              <a:t>Dweck, C. (2012). </a:t>
            </a:r>
            <a:r>
              <a:rPr lang="en-GB" b="0" i="1" dirty="0">
                <a:effectLst/>
                <a:latin typeface="Arial" panose="020B0604020202020204" pitchFamily="34" charset="0"/>
              </a:rPr>
              <a:t>Mindset: How You Can Fulfil Your Potential</a:t>
            </a:r>
            <a:r>
              <a:rPr lang="en-GB" b="0" i="0" dirty="0">
                <a:effectLst/>
                <a:latin typeface="Arial" panose="020B0604020202020204" pitchFamily="34" charset="0"/>
              </a:rPr>
              <a:t>. London: Constable &amp; Robinson.</a:t>
            </a:r>
          </a:p>
          <a:p>
            <a:pPr algn="l"/>
            <a:endParaRPr lang="en-GB" b="0" i="0" dirty="0">
              <a:effectLst/>
              <a:latin typeface="Arial" panose="020B0604020202020204" pitchFamily="34" charset="0"/>
            </a:endParaRPr>
          </a:p>
          <a:p>
            <a:pPr algn="l"/>
            <a:r>
              <a:rPr lang="en-GB" b="0" i="0" dirty="0">
                <a:effectLst/>
                <a:latin typeface="Arial" panose="020B0604020202020204" pitchFamily="34" charset="0"/>
              </a:rPr>
              <a:t>GOV.WALES. (2021). </a:t>
            </a:r>
            <a:r>
              <a:rPr lang="en-GB" b="0" i="1" dirty="0">
                <a:effectLst/>
                <a:latin typeface="Arial" panose="020B0604020202020204" pitchFamily="34" charset="0"/>
              </a:rPr>
              <a:t>Framework on embedding a whole-school approach to emotional and mental wellbeing</a:t>
            </a:r>
            <a:r>
              <a:rPr lang="en-GB" b="0" i="0" dirty="0">
                <a:effectLst/>
                <a:latin typeface="Arial" panose="020B0604020202020204" pitchFamily="34" charset="0"/>
              </a:rPr>
              <a:t>. [online] Available at: </a:t>
            </a:r>
            <a:r>
              <a:rPr lang="en-GB" b="0" i="0" dirty="0">
                <a:effectLst/>
                <a:latin typeface="Arial" panose="020B0604020202020204" pitchFamily="34" charset="0"/>
                <a:hlinkClick r:id="rId2"/>
              </a:rPr>
              <a:t>https://www.gov.wales/framework-embedding-whole-school-approach-emotional-and-mental-wellbeing</a:t>
            </a:r>
            <a:r>
              <a:rPr lang="en-GB" b="0" i="0" dirty="0">
                <a:effectLst/>
                <a:latin typeface="Arial" panose="020B0604020202020204" pitchFamily="34" charset="0"/>
              </a:rPr>
              <a:t>.</a:t>
            </a:r>
          </a:p>
          <a:p>
            <a:pPr algn="l"/>
            <a:endParaRPr lang="en-GB" b="0" i="0" dirty="0">
              <a:effectLst/>
              <a:latin typeface="Arial" panose="020B0604020202020204" pitchFamily="34" charset="0"/>
            </a:endParaRPr>
          </a:p>
          <a:p>
            <a:pPr algn="l"/>
            <a:r>
              <a:rPr lang="en-GB" b="0" i="0" dirty="0">
                <a:effectLst/>
                <a:latin typeface="Arial" panose="020B0604020202020204" pitchFamily="34" charset="0"/>
              </a:rPr>
              <a:t>Kaufman, J. (2010). </a:t>
            </a:r>
            <a:r>
              <a:rPr lang="en-GB" b="0" i="1" dirty="0">
                <a:effectLst/>
                <a:latin typeface="Arial" panose="020B0604020202020204" pitchFamily="34" charset="0"/>
              </a:rPr>
              <a:t>The Personal MBA: Master the Art of Business</a:t>
            </a:r>
            <a:r>
              <a:rPr lang="en-GB" b="0" i="0" dirty="0">
                <a:effectLst/>
                <a:latin typeface="Arial" panose="020B0604020202020204" pitchFamily="34" charset="0"/>
              </a:rPr>
              <a:t>. New York: PENGUIN.</a:t>
            </a:r>
          </a:p>
          <a:p>
            <a:pPr algn="l"/>
            <a:endParaRPr lang="en-GB" b="0" i="0" dirty="0">
              <a:effectLst/>
              <a:latin typeface="Arial" panose="020B0604020202020204" pitchFamily="34" charset="0"/>
            </a:endParaRPr>
          </a:p>
          <a:p>
            <a:pPr algn="l"/>
            <a:r>
              <a:rPr lang="en-GB" b="0" i="0" dirty="0">
                <a:effectLst/>
                <a:latin typeface="Arial" panose="020B0604020202020204" pitchFamily="34" charset="0"/>
              </a:rPr>
              <a:t>Moss, L. and Hamlet, H. (2020). </a:t>
            </a:r>
            <a:r>
              <a:rPr lang="en-GB" b="0" i="1" dirty="0">
                <a:effectLst/>
                <a:latin typeface="Arial" panose="020B0604020202020204" pitchFamily="34" charset="0"/>
              </a:rPr>
              <a:t>An Introduction to Child-</a:t>
            </a:r>
            <a:r>
              <a:rPr lang="en-GB" b="0" i="1" dirty="0" err="1">
                <a:effectLst/>
                <a:latin typeface="Arial" panose="020B0604020202020204" pitchFamily="34" charset="0"/>
              </a:rPr>
              <a:t>Centered</a:t>
            </a:r>
            <a:r>
              <a:rPr lang="en-GB" b="0" i="1" dirty="0">
                <a:effectLst/>
                <a:latin typeface="Arial" panose="020B0604020202020204" pitchFamily="34" charset="0"/>
              </a:rPr>
              <a:t> Play Therapy - ADPCA</a:t>
            </a:r>
            <a:r>
              <a:rPr lang="en-GB" b="0" i="0" dirty="0">
                <a:effectLst/>
                <a:latin typeface="Arial" panose="020B0604020202020204" pitchFamily="34" charset="0"/>
              </a:rPr>
              <a:t>. [online] The Association for the Development of the Person-</a:t>
            </a:r>
            <a:r>
              <a:rPr lang="en-GB" b="0" i="0" dirty="0" err="1">
                <a:effectLst/>
                <a:latin typeface="Arial" panose="020B0604020202020204" pitchFamily="34" charset="0"/>
              </a:rPr>
              <a:t>Centered</a:t>
            </a:r>
            <a:r>
              <a:rPr lang="en-GB" b="0" i="0" dirty="0">
                <a:effectLst/>
                <a:latin typeface="Arial" panose="020B0604020202020204" pitchFamily="34" charset="0"/>
              </a:rPr>
              <a:t> Approach. Available at: </a:t>
            </a:r>
            <a:r>
              <a:rPr lang="en-GB" b="0" i="0" dirty="0">
                <a:effectLst/>
                <a:latin typeface="Arial" panose="020B0604020202020204" pitchFamily="34" charset="0"/>
                <a:hlinkClick r:id="rId3"/>
              </a:rPr>
              <a:t>https://adpca.org/article/pcj25/pcj25-an-introduction-to-child-centered-play-therapy/</a:t>
            </a:r>
            <a:r>
              <a:rPr lang="en-GB" b="0" i="0" dirty="0">
                <a:effectLst/>
                <a:latin typeface="Arial" panose="020B0604020202020204" pitchFamily="34" charset="0"/>
              </a:rPr>
              <a:t>.</a:t>
            </a:r>
          </a:p>
          <a:p>
            <a:pPr algn="l"/>
            <a:endParaRPr lang="en-GB" b="0" i="0" dirty="0">
              <a:effectLst/>
              <a:latin typeface="Arial" panose="020B0604020202020204" pitchFamily="34" charset="0"/>
            </a:endParaRPr>
          </a:p>
          <a:p>
            <a:pPr algn="l"/>
            <a:r>
              <a:rPr lang="en-GB" b="0" i="0" dirty="0" err="1">
                <a:effectLst/>
                <a:latin typeface="Arial" panose="020B0604020202020204" pitchFamily="34" charset="0"/>
              </a:rPr>
              <a:t>NeuroLaunch</a:t>
            </a:r>
            <a:r>
              <a:rPr lang="en-GB" b="0" i="0" dirty="0">
                <a:effectLst/>
                <a:latin typeface="Arial" panose="020B0604020202020204" pitchFamily="34" charset="0"/>
              </a:rPr>
              <a:t> editorial (2024). </a:t>
            </a:r>
            <a:r>
              <a:rPr lang="en-GB" b="0" i="1" dirty="0">
                <a:effectLst/>
                <a:latin typeface="Arial" panose="020B0604020202020204" pitchFamily="34" charset="0"/>
              </a:rPr>
              <a:t>Effective Play Therapy Activities for Managing Childhood Anxiety: A Comprehensive Guide</a:t>
            </a:r>
            <a:r>
              <a:rPr lang="en-GB" b="0" i="0" dirty="0">
                <a:effectLst/>
                <a:latin typeface="Arial" panose="020B0604020202020204" pitchFamily="34" charset="0"/>
              </a:rPr>
              <a:t>. [online] NeuroLaunch.com. Available at: https://neurolaunch.com/play-therapy-activities-for-anxiety/ [Accessed 3 Mar. 2025].</a:t>
            </a:r>
          </a:p>
        </p:txBody>
      </p:sp>
    </p:spTree>
    <p:extLst>
      <p:ext uri="{BB962C8B-B14F-4D97-AF65-F5344CB8AC3E}">
        <p14:creationId xmlns:p14="http://schemas.microsoft.com/office/powerpoint/2010/main" val="8986230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4383DEF-4193-4A32-97A2-38C282782BBA}"/>
              </a:ext>
            </a:extLst>
          </p:cNvPr>
          <p:cNvSpPr txBox="1"/>
          <p:nvPr/>
        </p:nvSpPr>
        <p:spPr>
          <a:xfrm>
            <a:off x="309348" y="341194"/>
            <a:ext cx="11573303" cy="6186309"/>
          </a:xfrm>
          <a:prstGeom prst="rect">
            <a:avLst/>
          </a:prstGeom>
          <a:noFill/>
        </p:spPr>
        <p:txBody>
          <a:bodyPr wrap="square">
            <a:spAutoFit/>
          </a:bodyPr>
          <a:lstStyle/>
          <a:p>
            <a:pPr algn="l"/>
            <a:r>
              <a:rPr lang="en-GB" sz="3600" b="0" i="0" dirty="0">
                <a:effectLst/>
                <a:latin typeface="Arial" panose="020B0604020202020204" pitchFamily="34" charset="0"/>
              </a:rPr>
              <a:t>Reference List </a:t>
            </a:r>
          </a:p>
          <a:p>
            <a:pPr algn="l"/>
            <a:endParaRPr lang="en-GB" dirty="0">
              <a:latin typeface="Arial" panose="020B0604020202020204" pitchFamily="34" charset="0"/>
            </a:endParaRPr>
          </a:p>
          <a:p>
            <a:pPr algn="l"/>
            <a:endParaRPr lang="en-GB" b="0" i="0" dirty="0">
              <a:effectLst/>
              <a:latin typeface="Arial" panose="020B0604020202020204" pitchFamily="34" charset="0"/>
            </a:endParaRPr>
          </a:p>
          <a:p>
            <a:pPr algn="l"/>
            <a:r>
              <a:rPr lang="en-GB" b="0" i="0" dirty="0">
                <a:effectLst/>
                <a:latin typeface="Arial" panose="020B0604020202020204" pitchFamily="34" charset="0"/>
              </a:rPr>
              <a:t>NHS (2021). </a:t>
            </a:r>
            <a:r>
              <a:rPr lang="en-GB" b="0" i="1" dirty="0">
                <a:effectLst/>
                <a:latin typeface="Arial" panose="020B0604020202020204" pitchFamily="34" charset="0"/>
              </a:rPr>
              <a:t>Anxiety in children</a:t>
            </a:r>
            <a:r>
              <a:rPr lang="en-GB" b="0" i="0" dirty="0">
                <a:effectLst/>
                <a:latin typeface="Arial" panose="020B0604020202020204" pitchFamily="34" charset="0"/>
              </a:rPr>
              <a:t>. [online] nhs.uk. Available at: </a:t>
            </a:r>
            <a:r>
              <a:rPr lang="en-GB" b="0" i="0" dirty="0">
                <a:effectLst/>
                <a:latin typeface="Arial" panose="020B0604020202020204" pitchFamily="34" charset="0"/>
                <a:hlinkClick r:id="rId2"/>
              </a:rPr>
              <a:t>https://www.nhs.uk/mental-health/children-and-young-adults/advice-for-parents/anxiety-in-children/</a:t>
            </a:r>
            <a:r>
              <a:rPr lang="en-GB" b="0" i="0" dirty="0">
                <a:effectLst/>
                <a:latin typeface="Arial" panose="020B0604020202020204" pitchFamily="34" charset="0"/>
              </a:rPr>
              <a:t>.</a:t>
            </a:r>
          </a:p>
          <a:p>
            <a:pPr algn="l"/>
            <a:endParaRPr lang="en-GB" b="0" i="0" dirty="0">
              <a:effectLst/>
              <a:latin typeface="Arial" panose="020B0604020202020204" pitchFamily="34" charset="0"/>
            </a:endParaRPr>
          </a:p>
          <a:p>
            <a:pPr algn="l"/>
            <a:r>
              <a:rPr lang="en-GB" b="0" i="0" dirty="0">
                <a:effectLst/>
                <a:latin typeface="Arial" panose="020B0604020202020204" pitchFamily="34" charset="0"/>
              </a:rPr>
              <a:t>NICE (2022). </a:t>
            </a:r>
            <a:r>
              <a:rPr lang="en-GB" b="0" i="1" dirty="0">
                <a:effectLst/>
                <a:latin typeface="Arial" panose="020B0604020202020204" pitchFamily="34" charset="0"/>
              </a:rPr>
              <a:t>Social, emotional and mental wellbeing in primary and secondary education | Guidance | NICE</a:t>
            </a:r>
            <a:r>
              <a:rPr lang="en-GB" b="0" i="0" dirty="0">
                <a:effectLst/>
                <a:latin typeface="Arial" panose="020B0604020202020204" pitchFamily="34" charset="0"/>
              </a:rPr>
              <a:t>. [online] www.nice.org.uk. Available at: </a:t>
            </a:r>
            <a:r>
              <a:rPr lang="en-GB" b="0" i="0" dirty="0">
                <a:effectLst/>
                <a:latin typeface="Arial" panose="020B0604020202020204" pitchFamily="34" charset="0"/>
                <a:hlinkClick r:id="rId3"/>
              </a:rPr>
              <a:t>https://www.nice.org.uk/guidance/ng223</a:t>
            </a:r>
            <a:r>
              <a:rPr lang="en-GB" b="0" i="0" dirty="0">
                <a:effectLst/>
                <a:latin typeface="Arial" panose="020B0604020202020204" pitchFamily="34" charset="0"/>
              </a:rPr>
              <a:t>.</a:t>
            </a:r>
          </a:p>
          <a:p>
            <a:pPr algn="l"/>
            <a:endParaRPr lang="en-GB" dirty="0">
              <a:latin typeface="Arial" panose="020B0604020202020204" pitchFamily="34" charset="0"/>
            </a:endParaRPr>
          </a:p>
          <a:p>
            <a:pPr algn="l"/>
            <a:r>
              <a:rPr lang="en-GB" b="0" i="0" dirty="0">
                <a:effectLst/>
                <a:latin typeface="Arial" panose="020B0604020202020204" pitchFamily="34" charset="0"/>
              </a:rPr>
              <a:t>Schultz, C.M. (1950) </a:t>
            </a:r>
            <a:r>
              <a:rPr lang="en-GB" b="0" i="1" dirty="0">
                <a:effectLst/>
                <a:latin typeface="Arial" panose="020B0604020202020204" pitchFamily="34" charset="0"/>
              </a:rPr>
              <a:t>Peanuts </a:t>
            </a:r>
            <a:r>
              <a:rPr lang="en-GB" b="0" i="1">
                <a:effectLst/>
                <a:latin typeface="Arial" panose="020B0604020202020204" pitchFamily="34" charset="0"/>
              </a:rPr>
              <a:t>and Charlie Brown.</a:t>
            </a:r>
            <a:endParaRPr lang="en-GB" b="0" i="1" dirty="0">
              <a:effectLst/>
              <a:latin typeface="Arial" panose="020B0604020202020204" pitchFamily="34" charset="0"/>
            </a:endParaRPr>
          </a:p>
          <a:p>
            <a:pPr algn="l"/>
            <a:endParaRPr lang="en-GB" b="0" i="0" dirty="0">
              <a:effectLst/>
              <a:latin typeface="Arial" panose="020B0604020202020204" pitchFamily="34" charset="0"/>
            </a:endParaRPr>
          </a:p>
          <a:p>
            <a:pPr algn="l"/>
            <a:r>
              <a:rPr lang="en-GB" b="0" i="0" dirty="0">
                <a:effectLst/>
                <a:latin typeface="Arial" panose="020B0604020202020204" pitchFamily="34" charset="0"/>
              </a:rPr>
              <a:t>Sunderland, M. (2003). </a:t>
            </a:r>
            <a:r>
              <a:rPr lang="en-GB" b="0" i="1" dirty="0">
                <a:effectLst/>
                <a:latin typeface="Arial" panose="020B0604020202020204" pitchFamily="34" charset="0"/>
              </a:rPr>
              <a:t>Helping children with fear : a guidebook</a:t>
            </a:r>
            <a:r>
              <a:rPr lang="en-GB" b="0" i="0" dirty="0">
                <a:effectLst/>
                <a:latin typeface="Arial" panose="020B0604020202020204" pitchFamily="34" charset="0"/>
              </a:rPr>
              <a:t>. Routledge.</a:t>
            </a:r>
          </a:p>
          <a:p>
            <a:pPr algn="l"/>
            <a:endParaRPr lang="en-GB" b="0" i="0" dirty="0">
              <a:effectLst/>
              <a:latin typeface="Arial" panose="020B0604020202020204" pitchFamily="34" charset="0"/>
            </a:endParaRPr>
          </a:p>
          <a:p>
            <a:pPr algn="l"/>
            <a:r>
              <a:rPr lang="en-GB" b="0" i="0" dirty="0">
                <a:effectLst/>
                <a:latin typeface="Arial" panose="020B0604020202020204" pitchFamily="34" charset="0"/>
              </a:rPr>
              <a:t>Sutton, J. (2020). </a:t>
            </a:r>
            <a:r>
              <a:rPr lang="en-GB" b="0" i="1" dirty="0">
                <a:effectLst/>
                <a:latin typeface="Arial" panose="020B0604020202020204" pitchFamily="34" charset="0"/>
              </a:rPr>
              <a:t>Self-Esteem and Children: Your Ultimate Guide (incl. Activities)</a:t>
            </a:r>
            <a:r>
              <a:rPr lang="en-GB" b="0" i="0" dirty="0">
                <a:effectLst/>
                <a:latin typeface="Arial" panose="020B0604020202020204" pitchFamily="34" charset="0"/>
              </a:rPr>
              <a:t>. [online] PositivePsychology.com. Available at: https://positivepsychology.com/self-esteem-for-children/.</a:t>
            </a:r>
          </a:p>
          <a:p>
            <a:pPr algn="l"/>
            <a:r>
              <a:rPr lang="en-GB" b="0" i="0" dirty="0">
                <a:effectLst/>
                <a:latin typeface="Arial" panose="020B0604020202020204" pitchFamily="34" charset="0"/>
              </a:rPr>
              <a:t>Syed, M. (2020). </a:t>
            </a:r>
            <a:r>
              <a:rPr lang="en-GB" b="0" i="1" dirty="0">
                <a:effectLst/>
                <a:latin typeface="Arial" panose="020B0604020202020204" pitchFamily="34" charset="0"/>
              </a:rPr>
              <a:t>Dare to Be You</a:t>
            </a:r>
            <a:r>
              <a:rPr lang="en-GB" b="0" i="0" dirty="0">
                <a:effectLst/>
                <a:latin typeface="Arial" panose="020B0604020202020204" pitchFamily="34" charset="0"/>
              </a:rPr>
              <a:t>. Hachette UK.</a:t>
            </a:r>
          </a:p>
          <a:p>
            <a:pPr algn="l"/>
            <a:endParaRPr lang="en-GB" b="0" i="0" dirty="0">
              <a:effectLst/>
              <a:latin typeface="Arial" panose="020B0604020202020204" pitchFamily="34" charset="0"/>
            </a:endParaRPr>
          </a:p>
          <a:p>
            <a:pPr algn="l"/>
            <a:r>
              <a:rPr lang="en-GB" b="0" i="0" dirty="0">
                <a:effectLst/>
                <a:latin typeface="Arial" panose="020B0604020202020204" pitchFamily="34" charset="0"/>
              </a:rPr>
              <a:t>Virginia Mae </a:t>
            </a:r>
            <a:r>
              <a:rPr lang="en-GB" b="0" i="0" dirty="0" err="1">
                <a:effectLst/>
                <a:latin typeface="Arial" panose="020B0604020202020204" pitchFamily="34" charset="0"/>
              </a:rPr>
              <a:t>Axline</a:t>
            </a:r>
            <a:r>
              <a:rPr lang="en-GB" b="0" i="0" dirty="0">
                <a:effectLst/>
                <a:latin typeface="Arial" panose="020B0604020202020204" pitchFamily="34" charset="0"/>
              </a:rPr>
              <a:t> (2011). </a:t>
            </a:r>
            <a:r>
              <a:rPr lang="en-GB" b="0" i="1" dirty="0">
                <a:effectLst/>
                <a:latin typeface="Arial" panose="020B0604020202020204" pitchFamily="34" charset="0"/>
              </a:rPr>
              <a:t>Play therapy : the inner dynamics of childhood</a:t>
            </a:r>
            <a:r>
              <a:rPr lang="en-GB" b="0" i="0" dirty="0">
                <a:effectLst/>
                <a:latin typeface="Arial" panose="020B0604020202020204" pitchFamily="34" charset="0"/>
              </a:rPr>
              <a:t>. United States: Hesperides Press.</a:t>
            </a:r>
          </a:p>
          <a:p>
            <a:pPr algn="l"/>
            <a:r>
              <a:rPr lang="en-GB" b="0" i="0" dirty="0">
                <a:effectLst/>
                <a:latin typeface="Arial" panose="020B0604020202020204" pitchFamily="34" charset="0"/>
              </a:rPr>
              <a:t>www.psychotherapy.org.uk. (2025). </a:t>
            </a:r>
            <a:r>
              <a:rPr lang="en-GB" b="0" i="1" dirty="0">
                <a:effectLst/>
                <a:latin typeface="Arial" panose="020B0604020202020204" pitchFamily="34" charset="0"/>
              </a:rPr>
              <a:t>Therapy for children and young people</a:t>
            </a:r>
            <a:r>
              <a:rPr lang="en-GB" b="0" i="0" dirty="0">
                <a:effectLst/>
                <a:latin typeface="Arial" panose="020B0604020202020204" pitchFamily="34" charset="0"/>
              </a:rPr>
              <a:t>. [online] Available at: </a:t>
            </a:r>
            <a:r>
              <a:rPr lang="en-GB" b="0" i="0" dirty="0">
                <a:effectLst/>
                <a:latin typeface="Arial" panose="020B0604020202020204" pitchFamily="34" charset="0"/>
                <a:hlinkClick r:id="rId4"/>
              </a:rPr>
              <a:t>https://www.psychotherapy.org.uk/seeking-therapy/therapy-for-children-and-young-people/</a:t>
            </a:r>
            <a:r>
              <a:rPr lang="en-GB" b="0" i="0" dirty="0">
                <a:effectLst/>
                <a:latin typeface="Arial" panose="020B0604020202020204" pitchFamily="34" charset="0"/>
              </a:rPr>
              <a:t>.</a:t>
            </a:r>
          </a:p>
          <a:p>
            <a:pPr algn="l"/>
            <a:endParaRPr lang="en-GB" b="0" i="0" dirty="0">
              <a:effectLst/>
              <a:latin typeface="Arial" panose="020B0604020202020204" pitchFamily="34" charset="0"/>
            </a:endParaRPr>
          </a:p>
        </p:txBody>
      </p:sp>
    </p:spTree>
    <p:extLst>
      <p:ext uri="{BB962C8B-B14F-4D97-AF65-F5344CB8AC3E}">
        <p14:creationId xmlns:p14="http://schemas.microsoft.com/office/powerpoint/2010/main" val="32622722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8BBB006-2046-4364-A1D0-AA4168050F74}"/>
              </a:ext>
            </a:extLst>
          </p:cNvPr>
          <p:cNvSpPr txBox="1"/>
          <p:nvPr/>
        </p:nvSpPr>
        <p:spPr>
          <a:xfrm>
            <a:off x="436727" y="464024"/>
            <a:ext cx="11395881" cy="2862322"/>
          </a:xfrm>
          <a:prstGeom prst="rect">
            <a:avLst/>
          </a:prstGeom>
          <a:noFill/>
        </p:spPr>
        <p:txBody>
          <a:bodyPr wrap="square">
            <a:spAutoFit/>
          </a:bodyPr>
          <a:lstStyle/>
          <a:p>
            <a:pPr algn="l"/>
            <a:r>
              <a:rPr lang="en-GB" sz="3600" b="0" i="0" dirty="0">
                <a:effectLst/>
                <a:latin typeface="Arial" panose="020B0604020202020204" pitchFamily="34" charset="0"/>
              </a:rPr>
              <a:t>Reference List </a:t>
            </a:r>
          </a:p>
          <a:p>
            <a:pPr algn="l"/>
            <a:endParaRPr lang="en-GB" dirty="0">
              <a:latin typeface="Arial" panose="020B0604020202020204" pitchFamily="34" charset="0"/>
            </a:endParaRPr>
          </a:p>
          <a:p>
            <a:pPr algn="l"/>
            <a:endParaRPr lang="en-GB" b="0" i="0" dirty="0">
              <a:effectLst/>
              <a:latin typeface="Arial" panose="020B0604020202020204" pitchFamily="34" charset="0"/>
            </a:endParaRPr>
          </a:p>
          <a:p>
            <a:pPr algn="l"/>
            <a:endParaRPr lang="en-GB" dirty="0">
              <a:latin typeface="Arial" panose="020B0604020202020204" pitchFamily="34" charset="0"/>
            </a:endParaRPr>
          </a:p>
          <a:p>
            <a:pPr algn="l"/>
            <a:r>
              <a:rPr lang="en-GB" b="0" i="0" dirty="0">
                <a:effectLst/>
                <a:latin typeface="Arial" panose="020B0604020202020204" pitchFamily="34" charset="0"/>
              </a:rPr>
              <a:t>www.rch.org.au. (2022). </a:t>
            </a:r>
            <a:r>
              <a:rPr lang="en-GB" b="0" i="1" dirty="0">
                <a:effectLst/>
                <a:latin typeface="Arial" panose="020B0604020202020204" pitchFamily="34" charset="0"/>
              </a:rPr>
              <a:t>The Royal Children’s Hospital : Health Professionals</a:t>
            </a:r>
            <a:r>
              <a:rPr lang="en-GB" b="0" i="0" dirty="0">
                <a:effectLst/>
                <a:latin typeface="Arial" panose="020B0604020202020204" pitchFamily="34" charset="0"/>
              </a:rPr>
              <a:t>. [online] Available at: </a:t>
            </a:r>
            <a:r>
              <a:rPr lang="en-GB" b="0" i="0" dirty="0">
                <a:effectLst/>
                <a:latin typeface="Arial" panose="020B0604020202020204" pitchFamily="34" charset="0"/>
                <a:hlinkClick r:id="rId2"/>
              </a:rPr>
              <a:t>https://www.rch.org.au/rch/health-professionals/</a:t>
            </a:r>
            <a:r>
              <a:rPr lang="en-GB" b="0" i="0" dirty="0">
                <a:effectLst/>
                <a:latin typeface="Arial" panose="020B0604020202020204" pitchFamily="34" charset="0"/>
              </a:rPr>
              <a:t>.</a:t>
            </a:r>
          </a:p>
          <a:p>
            <a:pPr algn="l"/>
            <a:endParaRPr lang="en-GB" b="0" i="0" dirty="0">
              <a:effectLst/>
              <a:latin typeface="Arial" panose="020B0604020202020204" pitchFamily="34" charset="0"/>
            </a:endParaRPr>
          </a:p>
          <a:p>
            <a:pPr algn="l"/>
            <a:r>
              <a:rPr lang="en-GB" b="0" i="0" dirty="0">
                <a:effectLst/>
                <a:latin typeface="Arial" panose="020B0604020202020204" pitchFamily="34" charset="0"/>
              </a:rPr>
              <a:t>Youtu.be. (2025). </a:t>
            </a:r>
            <a:r>
              <a:rPr lang="en-GB" b="0" i="1" dirty="0">
                <a:effectLst/>
                <a:latin typeface="Arial" panose="020B0604020202020204" pitchFamily="34" charset="0"/>
              </a:rPr>
              <a:t>Hey Do You Worry</a:t>
            </a:r>
            <a:r>
              <a:rPr lang="en-GB" b="0" i="0" dirty="0">
                <a:effectLst/>
                <a:latin typeface="Arial" panose="020B0604020202020204" pitchFamily="34" charset="0"/>
              </a:rPr>
              <a:t>. [online] Available at: https://youtu.be/tiEZRd55uvY [Accessed 3 Mar. 2025].</a:t>
            </a:r>
          </a:p>
        </p:txBody>
      </p:sp>
      <p:pic>
        <p:nvPicPr>
          <p:cNvPr id="3074" name="Picture 2" descr="Thank you for listening powerpoint slide - strategyvint">
            <a:extLst>
              <a:ext uri="{FF2B5EF4-FFF2-40B4-BE49-F238E27FC236}">
                <a16:creationId xmlns:a16="http://schemas.microsoft.com/office/drawing/2014/main" id="{D366162D-9647-44BD-AB2E-A10950864F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7152" y="3172148"/>
            <a:ext cx="3684896" cy="3153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48526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923</TotalTime>
  <Words>2209</Words>
  <Application>Microsoft Office PowerPoint</Application>
  <PresentationFormat>Widescreen</PresentationFormat>
  <Paragraphs>192</Paragraphs>
  <Slides>23</Slides>
  <Notes>12</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Arial</vt:lpstr>
      <vt:lpstr>Calibri</vt:lpstr>
      <vt:lpstr>Century Gothic</vt:lpstr>
      <vt:lpstr>Google Sans</vt:lpstr>
      <vt:lpstr>Inter</vt:lpstr>
      <vt:lpstr>Lora</vt:lpstr>
      <vt:lpstr>Open Sans</vt:lpstr>
      <vt:lpstr>Twentieth Century</vt:lpstr>
      <vt:lpstr>Savon</vt:lpstr>
      <vt:lpstr>PowerPoint Presentation</vt:lpstr>
      <vt:lpstr>PowerPoint Presentation</vt:lpstr>
      <vt:lpstr>PowerPoint Presentation</vt:lpstr>
      <vt:lpstr>PowerPoint Presentation</vt:lpstr>
      <vt:lpstr>PowerPoint Presentation</vt:lpstr>
      <vt:lpstr>Anxiety Within Primary School Children </vt:lpstr>
      <vt:lpstr>PowerPoint Presentation</vt:lpstr>
      <vt:lpstr>Whole School Approach (WG 2021)</vt:lpstr>
      <vt:lpstr>In school age children the loudest can often garner the most attention. Anger is obvious however what largely goes unnoticed are the internal anxieties and thoughts which lead to the external behaviours. (rch.org.au, 2022)</vt:lpstr>
      <vt:lpstr>PowerPoint Presentation</vt:lpstr>
      <vt:lpstr>PowerPoint Presentation</vt:lpstr>
      <vt:lpstr>PowerPoint Presentation</vt:lpstr>
      <vt:lpstr>“The Eyes Might Eat Me Up”</vt:lpstr>
      <vt:lpstr>Therapy Options for Children                  A Brief Comparison</vt:lpstr>
      <vt:lpstr>BUBBLE BLOWING </vt:lpstr>
      <vt:lpstr>PowerPoint Presentation</vt:lpstr>
      <vt:lpstr>PowerPoint Presentation</vt:lpstr>
      <vt:lpstr>WORRY BUDDY </vt:lpstr>
      <vt:lpstr>PowerPoint Presentation</vt:lpstr>
      <vt:lpstr>Further reading</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Generalised Anxiety Disorder</dc:title>
  <dc:creator>Lydia Eadon-Rowlands (Swansea Bay UHB - Single Point Of Access)</dc:creator>
  <cp:lastModifiedBy>Lydia Eadon-Rowlands (Swansea Bay UHB - Single Point Of Access)</cp:lastModifiedBy>
  <cp:revision>22</cp:revision>
  <dcterms:created xsi:type="dcterms:W3CDTF">2025-02-11T16:05:02Z</dcterms:created>
  <dcterms:modified xsi:type="dcterms:W3CDTF">2025-03-03T18:05:58Z</dcterms:modified>
</cp:coreProperties>
</file>