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59" r:id="rId5"/>
    <p:sldId id="260" r:id="rId6"/>
    <p:sldId id="277" r:id="rId7"/>
    <p:sldId id="261" r:id="rId8"/>
    <p:sldId id="279" r:id="rId9"/>
    <p:sldId id="276" r:id="rId10"/>
    <p:sldId id="275" r:id="rId11"/>
    <p:sldId id="274" r:id="rId12"/>
    <p:sldId id="268" r:id="rId13"/>
    <p:sldId id="263" r:id="rId14"/>
    <p:sldId id="270" r:id="rId15"/>
    <p:sldId id="267" r:id="rId16"/>
    <p:sldId id="280" r:id="rId17"/>
    <p:sldId id="272" r:id="rId18"/>
    <p:sldId id="264" r:id="rId19"/>
    <p:sldId id="271" r:id="rId20"/>
    <p:sldId id="281" r:id="rId21"/>
    <p:sldId id="26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0A62E60-80CC-4C79-B66C-EB1275D945FB}">
          <p14:sldIdLst>
            <p14:sldId id="256"/>
          </p14:sldIdLst>
        </p14:section>
        <p14:section name="Introduction" id="{D722FAF5-A9B8-41BC-B439-B9C52C99EC26}">
          <p14:sldIdLst>
            <p14:sldId id="257"/>
            <p14:sldId id="258"/>
          </p14:sldIdLst>
        </p14:section>
        <p14:section name="Identification" id="{23937D38-8749-4E36-83B8-13714752AA36}">
          <p14:sldIdLst>
            <p14:sldId id="259"/>
            <p14:sldId id="260"/>
            <p14:sldId id="277"/>
            <p14:sldId id="261"/>
            <p14:sldId id="279"/>
            <p14:sldId id="276"/>
          </p14:sldIdLst>
        </p14:section>
        <p14:section name="Non Natives" id="{C69F6934-0460-48F3-A9F1-AAD07FFEAAB6}">
          <p14:sldIdLst>
            <p14:sldId id="275"/>
            <p14:sldId id="274"/>
          </p14:sldIdLst>
        </p14:section>
        <p14:section name="GCN and construction" id="{2C7927FD-2B80-407D-A4D2-9F2A31BDD7E3}">
          <p14:sldIdLst>
            <p14:sldId id="268"/>
          </p14:sldIdLst>
        </p14:section>
        <p14:section name="Survey techniques" id="{EA6FAB87-B783-4E74-94B1-DDAA0E8D87C6}">
          <p14:sldIdLst>
            <p14:sldId id="263"/>
            <p14:sldId id="270"/>
            <p14:sldId id="267"/>
            <p14:sldId id="280"/>
            <p14:sldId id="272"/>
            <p14:sldId id="264"/>
            <p14:sldId id="271"/>
            <p14:sldId id="281"/>
          </p14:sldIdLst>
        </p14:section>
        <p14:section name="Mitigation" id="{4986C8E3-F77F-4173-8217-1F84DC5FE453}">
          <p14:sldIdLst/>
        </p14:section>
        <p14:section name="Biliorgaphy" id="{784194C9-E769-4A52-BB9F-691B89B98F35}">
          <p14:sldIdLst>
            <p14:sldId id="266"/>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topher Beynon (P133455)" initials="CB(" lastIdx="1" clrIdx="0">
    <p:extLst>
      <p:ext uri="{19B8F6BF-5375-455C-9EA6-DF929625EA0E}">
        <p15:presenceInfo xmlns:p15="http://schemas.microsoft.com/office/powerpoint/2012/main" userId="S-1-5-21-809251214-2178901256-4152538893-671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277" autoAdjust="0"/>
    <p:restoredTop sz="92749" autoAdjust="0"/>
  </p:normalViewPr>
  <p:slideViewPr>
    <p:cSldViewPr snapToGrid="0">
      <p:cViewPr varScale="1">
        <p:scale>
          <a:sx n="106" d="100"/>
          <a:sy n="106" d="100"/>
        </p:scale>
        <p:origin x="135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FCCE22-7455-41D3-81B6-F9C93C12E0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2CC022A-FE06-4FF0-BEE5-791366753EEF}"/>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F78D50-44E4-4DC6-9FC0-70D5FCCA04A7}" type="datetimeFigureOut">
              <a:rPr lang="en-GB" smtClean="0"/>
              <a:t>18/11/2019</a:t>
            </a:fld>
            <a:endParaRPr lang="en-GB"/>
          </a:p>
        </p:txBody>
      </p:sp>
      <p:sp>
        <p:nvSpPr>
          <p:cNvPr id="4" name="Slide Image Placeholder 3">
            <a:extLst>
              <a:ext uri="{FF2B5EF4-FFF2-40B4-BE49-F238E27FC236}">
                <a16:creationId xmlns:a16="http://schemas.microsoft.com/office/drawing/2014/main" id="{72B990B8-339A-4AE8-BA6D-613F7D31BCA3}"/>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7C3C4DE6-6820-4F82-9DA4-FBBE62ED6352}"/>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B609EB4C-A7E9-4D55-9CFB-444F92482B3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68A2D751-1C7C-4CBE-A08A-9E1A8E0402BD}"/>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EF089B-0766-4BB9-9BAA-1739B4E390F4}"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GCN is the largest tailed amphibian in Britain reaching lengths of 15cm, distinctively larger that other natives in this group.  The species have a wide distribution being found throughout lowland Great Britain, and absent from Ireland.  GCN can also be found abundantly across Europe, by like the UK have seen significant losses in the last century.</a:t>
            </a:r>
          </a:p>
        </p:txBody>
      </p:sp>
      <p:sp>
        <p:nvSpPr>
          <p:cNvPr id="4" name="Slide Number Placeholder 3"/>
          <p:cNvSpPr>
            <a:spLocks noGrp="1"/>
          </p:cNvSpPr>
          <p:nvPr>
            <p:ph type="sldNum" sz="quarter" idx="5"/>
          </p:nvPr>
        </p:nvSpPr>
        <p:spPr/>
        <p:txBody>
          <a:bodyPr/>
          <a:lstStyle/>
          <a:p>
            <a:fld id="{88EF089B-0766-4BB9-9BAA-1739B4E390F4}" type="slidenum">
              <a:rPr lang="en-GB" smtClean="0"/>
              <a:t>2</a:t>
            </a:fld>
            <a:endParaRPr lang="en-GB"/>
          </a:p>
        </p:txBody>
      </p:sp>
    </p:spTree>
    <p:extLst>
      <p:ext uri="{BB962C8B-B14F-4D97-AF65-F5344CB8AC3E}">
        <p14:creationId xmlns:p14="http://schemas.microsoft.com/office/powerpoint/2010/main" val="39686853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decline has afforded this GCN the accolade of Britain’s most strictly protected amphibian. It is included in Annexes II and IV of the Habitats Directive, protected under the Conservation of Habitats and Species Regulations 2017, Wildlife and Countryside Act 1981(as amended) as well as Species Action Plans.  These protections make it an offence to deliberately capture, disturb, take or destroy the eggs, or destroy a breeding site or resting place, however despite this legislation protecting great crested newts is often not interpreted in a way that most benefits conservation, nor is it effectively enforced, so these areas require further attention.</a:t>
            </a:r>
          </a:p>
        </p:txBody>
      </p:sp>
      <p:sp>
        <p:nvSpPr>
          <p:cNvPr id="4" name="Slide Number Placeholder 3"/>
          <p:cNvSpPr>
            <a:spLocks noGrp="1"/>
          </p:cNvSpPr>
          <p:nvPr>
            <p:ph type="sldNum" sz="quarter" idx="5"/>
          </p:nvPr>
        </p:nvSpPr>
        <p:spPr/>
        <p:txBody>
          <a:bodyPr/>
          <a:lstStyle/>
          <a:p>
            <a:fld id="{88EF089B-0766-4BB9-9BAA-1739B4E390F4}" type="slidenum">
              <a:rPr lang="en-GB" smtClean="0"/>
              <a:t>3</a:t>
            </a:fld>
            <a:endParaRPr lang="en-GB"/>
          </a:p>
        </p:txBody>
      </p:sp>
    </p:spTree>
    <p:extLst>
      <p:ext uri="{BB962C8B-B14F-4D97-AF65-F5344CB8AC3E}">
        <p14:creationId xmlns:p14="http://schemas.microsoft.com/office/powerpoint/2010/main" val="3073314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 quick quiz which one is the GCN and what are the other species? So from top left we have a male Smooth Newt, top right a .male Palmate, bottom left is the GCN, and the final one and red herring is the Alpine newt which is a non native species.</a:t>
            </a:r>
          </a:p>
        </p:txBody>
      </p:sp>
      <p:sp>
        <p:nvSpPr>
          <p:cNvPr id="4" name="Slide Number Placeholder 3"/>
          <p:cNvSpPr>
            <a:spLocks noGrp="1"/>
          </p:cNvSpPr>
          <p:nvPr>
            <p:ph type="sldNum" sz="quarter" idx="5"/>
          </p:nvPr>
        </p:nvSpPr>
        <p:spPr/>
        <p:txBody>
          <a:bodyPr/>
          <a:lstStyle/>
          <a:p>
            <a:fld id="{A1438390-F8FD-4C49-8C38-426383C46F2A}" type="slidenum">
              <a:rPr lang="en-GB" smtClean="0"/>
              <a:t>4</a:t>
            </a:fld>
            <a:endParaRPr lang="en-GB"/>
          </a:p>
        </p:txBody>
      </p:sp>
    </p:spTree>
    <p:extLst>
      <p:ext uri="{BB962C8B-B14F-4D97-AF65-F5344CB8AC3E}">
        <p14:creationId xmlns:p14="http://schemas.microsoft.com/office/powerpoint/2010/main" val="430900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while it will be hard to confuse a GCN with the other native species it is important to know what you are looking at.  Both Smooth and Palmate newts are regularly found in garden ponds.  The females of these species look very similar, both being small and olive in colour.  The Palmate Newt is slightly smaller than the smooth newt and has a unspotted pink or yellow throat, with males have a filament at the tip of their tail and black webbing on their back feet.  The smooth newts reach lengths of 10cm.  Their belly is a yellowy orange usually with black spots and/or blotches, and has a spotted throat, with males developing a wavy crest along the back during the breeding season.</a:t>
            </a:r>
          </a:p>
        </p:txBody>
      </p:sp>
      <p:sp>
        <p:nvSpPr>
          <p:cNvPr id="4" name="Slide Number Placeholder 3"/>
          <p:cNvSpPr>
            <a:spLocks noGrp="1"/>
          </p:cNvSpPr>
          <p:nvPr>
            <p:ph type="sldNum" sz="quarter" idx="5"/>
          </p:nvPr>
        </p:nvSpPr>
        <p:spPr/>
        <p:txBody>
          <a:bodyPr/>
          <a:lstStyle/>
          <a:p>
            <a:fld id="{88EF089B-0766-4BB9-9BAA-1739B4E390F4}" type="slidenum">
              <a:rPr lang="en-GB" smtClean="0"/>
              <a:t>5</a:t>
            </a:fld>
            <a:endParaRPr lang="en-GB"/>
          </a:p>
        </p:txBody>
      </p:sp>
    </p:spTree>
    <p:extLst>
      <p:ext uri="{BB962C8B-B14F-4D97-AF65-F5344CB8AC3E}">
        <p14:creationId xmlns:p14="http://schemas.microsoft.com/office/powerpoint/2010/main" val="3313095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for the GCN both male and females are mainly black with warty skin, and are distinctive from the other native species by size alone.  Males have a jagged crest that distinctive break between the torso and the tail, which is absent in the females, although this is only present during the breeding season.    The underside tends to be a vivid orange with black spots, the females see this orange colouration extending into the tail, while males have a whitish stripe down the tail.  Other distinctive features include orange rings on the feet, and white speckles on the face and sides in males and females.</a:t>
            </a:r>
          </a:p>
        </p:txBody>
      </p:sp>
      <p:sp>
        <p:nvSpPr>
          <p:cNvPr id="4" name="Slide Number Placeholder 3"/>
          <p:cNvSpPr>
            <a:spLocks noGrp="1"/>
          </p:cNvSpPr>
          <p:nvPr>
            <p:ph type="sldNum" sz="quarter" idx="5"/>
          </p:nvPr>
        </p:nvSpPr>
        <p:spPr/>
        <p:txBody>
          <a:bodyPr/>
          <a:lstStyle/>
          <a:p>
            <a:fld id="{88EF089B-0766-4BB9-9BAA-1739B4E390F4}" type="slidenum">
              <a:rPr lang="en-GB" smtClean="0"/>
              <a:t>6</a:t>
            </a:fld>
            <a:endParaRPr lang="en-GB"/>
          </a:p>
        </p:txBody>
      </p:sp>
    </p:spTree>
    <p:extLst>
      <p:ext uri="{BB962C8B-B14F-4D97-AF65-F5344CB8AC3E}">
        <p14:creationId xmlns:p14="http://schemas.microsoft.com/office/powerpoint/2010/main" val="2344909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GCN inhabits a wide range of habitats including farmland, woods, grasslands, dunes, quarries, industrial and “brown-field” sites, the great crested newt favours large ponds with abundant weeds and no fish. The habitat structure within the site such as hedgerows, varied topography and the availability of refuges in which the individuals can hide is very important and can determine whether the species can occupy a site or not. Occasionally the great crested newt also uses garden ponds and natural springs.</a:t>
            </a:r>
          </a:p>
          <a:p>
            <a:r>
              <a:rPr lang="en-GB" dirty="0"/>
              <a:t>The condition of land between occupied sites is an important factor, as many newt populations persist as metapopulations – a series of local populations between which individuals migrate. If there is little connectivity between patches of suitable habitat, migration will be unlikely.</a:t>
            </a:r>
          </a:p>
          <a:p>
            <a:endParaRPr lang="en-GB" dirty="0"/>
          </a:p>
        </p:txBody>
      </p:sp>
      <p:sp>
        <p:nvSpPr>
          <p:cNvPr id="4" name="Slide Number Placeholder 3"/>
          <p:cNvSpPr>
            <a:spLocks noGrp="1"/>
          </p:cNvSpPr>
          <p:nvPr>
            <p:ph type="sldNum" sz="quarter" idx="5"/>
          </p:nvPr>
        </p:nvSpPr>
        <p:spPr/>
        <p:txBody>
          <a:bodyPr/>
          <a:lstStyle/>
          <a:p>
            <a:fld id="{88EF089B-0766-4BB9-9BAA-1739B4E390F4}" type="slidenum">
              <a:rPr lang="en-GB" smtClean="0"/>
              <a:t>7</a:t>
            </a:fld>
            <a:endParaRPr lang="en-GB"/>
          </a:p>
        </p:txBody>
      </p:sp>
    </p:spTree>
    <p:extLst>
      <p:ext uri="{BB962C8B-B14F-4D97-AF65-F5344CB8AC3E}">
        <p14:creationId xmlns:p14="http://schemas.microsoft.com/office/powerpoint/2010/main" val="2987102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GCN tend to emerge from their terrestrial hibernation sites in March migrating </a:t>
            </a:r>
            <a:r>
              <a:rPr lang="en-GB" dirty="0" err="1"/>
              <a:t>en</a:t>
            </a:r>
            <a:r>
              <a:rPr lang="en-GB" dirty="0"/>
              <a:t>-mass to their aquatic habitats, where the males set up territories and begin their breeding behaviour which includes an elaborate courtship display.  The main egg laying occurs between mid-April and June with the female laying approximately 250 per session, each egg individually deposited, typically on the submerged leaf of a marginal plant, under water and often close to the surface. The hind legs and feet are used to wrap the leaf around the egg.  Hatching rates of great crested newt eggs are dependent on temperature, but tend to be around a fortnight, with complete metamorphosis after 16 weeks.  </a:t>
            </a:r>
          </a:p>
          <a:p>
            <a:r>
              <a:rPr lang="en-GB" dirty="0"/>
              <a:t>Adults return to a terrestrial life towards the end of June, however some will continue to adopt the aquatic lifestyle.  Once temperatures drop to around 5 degrees they enter hibernation sites which include under logs, piles of leaves and holes in the ground.</a:t>
            </a:r>
          </a:p>
          <a:p>
            <a:endParaRPr lang="en-GB" dirty="0"/>
          </a:p>
        </p:txBody>
      </p:sp>
      <p:sp>
        <p:nvSpPr>
          <p:cNvPr id="4" name="Slide Number Placeholder 3"/>
          <p:cNvSpPr>
            <a:spLocks noGrp="1"/>
          </p:cNvSpPr>
          <p:nvPr>
            <p:ph type="sldNum" sz="quarter" idx="5"/>
          </p:nvPr>
        </p:nvSpPr>
        <p:spPr/>
        <p:txBody>
          <a:bodyPr/>
          <a:lstStyle/>
          <a:p>
            <a:fld id="{88EF089B-0766-4BB9-9BAA-1739B4E390F4}" type="slidenum">
              <a:rPr lang="en-GB" smtClean="0"/>
              <a:t>8</a:t>
            </a:fld>
            <a:endParaRPr lang="en-GB"/>
          </a:p>
        </p:txBody>
      </p:sp>
    </p:spTree>
    <p:extLst>
      <p:ext uri="{BB962C8B-B14F-4D97-AF65-F5344CB8AC3E}">
        <p14:creationId xmlns:p14="http://schemas.microsoft.com/office/powerpoint/2010/main" val="1065857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As with many species these days habitat loss and fragmentation through development is the main cause for decline, however this is not the only cause for their declining populations.  Changes in the management of agricultural businesses see suitable habitat repurposed, or left unmanaged leading to its degradation.  The species is sensitive to changes in water quality thus any pollution of waterbodies used has been identified as one of the most harmful factors for the species aside from habitat loss; while further a field the species faces further pressures from the pet trade and fisheries where predatory species pose a significant risk.  Coming back to the UK the is home to two other European newt species introduced in the  late 1930s and with these introductions comes the risk of interbreeding and disease such as the chytrid fungus (</a:t>
            </a:r>
            <a:r>
              <a:rPr lang="en-GB" dirty="0" err="1"/>
              <a:t>Batrachochytrium</a:t>
            </a:r>
            <a:r>
              <a:rPr lang="en-GB" dirty="0"/>
              <a:t> </a:t>
            </a:r>
            <a:r>
              <a:rPr lang="en-GB" dirty="0" err="1"/>
              <a:t>dendrobatidis</a:t>
            </a:r>
            <a:r>
              <a:rPr lang="en-GB" dirty="0"/>
              <a:t>).</a:t>
            </a:r>
          </a:p>
        </p:txBody>
      </p:sp>
      <p:sp>
        <p:nvSpPr>
          <p:cNvPr id="4" name="Slide Number Placeholder 3"/>
          <p:cNvSpPr>
            <a:spLocks noGrp="1"/>
          </p:cNvSpPr>
          <p:nvPr>
            <p:ph type="sldNum" sz="quarter" idx="5"/>
          </p:nvPr>
        </p:nvSpPr>
        <p:spPr/>
        <p:txBody>
          <a:bodyPr/>
          <a:lstStyle/>
          <a:p>
            <a:fld id="{A1438390-F8FD-4C49-8C38-426383C46F2A}" type="slidenum">
              <a:rPr lang="en-GB" smtClean="0"/>
              <a:t>9</a:t>
            </a:fld>
            <a:endParaRPr lang="en-GB"/>
          </a:p>
        </p:txBody>
      </p:sp>
    </p:spTree>
    <p:extLst>
      <p:ext uri="{BB962C8B-B14F-4D97-AF65-F5344CB8AC3E}">
        <p14:creationId xmlns:p14="http://schemas.microsoft.com/office/powerpoint/2010/main" val="3177792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first of the two introduced species is the Italian Crested Newt, it is very similar in appearance and size to the native great crested newt (</a:t>
            </a:r>
            <a:r>
              <a:rPr lang="en-GB" dirty="0" err="1"/>
              <a:t>Triturus</a:t>
            </a:r>
            <a:r>
              <a:rPr lang="en-GB" dirty="0"/>
              <a:t> </a:t>
            </a:r>
            <a:r>
              <a:rPr lang="en-GB" dirty="0" err="1"/>
              <a:t>cristatus</a:t>
            </a:r>
            <a:r>
              <a:rPr lang="en-GB" dirty="0"/>
              <a:t>), although the belly colouration is often, but not always, a deeper shade of orange when compared with that of the native great crested newt.  Out of the two introduced species  this poses the greatest threat to the native populations where their ranges overlap, for example  in Switzerland the introduced ICN have become the dominant species, displacing the native great crested newts.  Furthermore, the ICN takes away from the carrying capacity of the habitat, potentially reducing the numbers of GCN in that area, which also leads to interbreeding between the two species, thus contaminating the genetic pool.  </a:t>
            </a:r>
          </a:p>
        </p:txBody>
      </p:sp>
      <p:sp>
        <p:nvSpPr>
          <p:cNvPr id="4" name="Slide Number Placeholder 3"/>
          <p:cNvSpPr>
            <a:spLocks noGrp="1"/>
          </p:cNvSpPr>
          <p:nvPr>
            <p:ph type="sldNum" sz="quarter" idx="5"/>
          </p:nvPr>
        </p:nvSpPr>
        <p:spPr/>
        <p:txBody>
          <a:bodyPr/>
          <a:lstStyle/>
          <a:p>
            <a:fld id="{A1438390-F8FD-4C49-8C38-426383C46F2A}" type="slidenum">
              <a:rPr lang="en-GB" smtClean="0"/>
              <a:t>10</a:t>
            </a:fld>
            <a:endParaRPr lang="en-GB"/>
          </a:p>
        </p:txBody>
      </p:sp>
    </p:spTree>
    <p:extLst>
      <p:ext uri="{BB962C8B-B14F-4D97-AF65-F5344CB8AC3E}">
        <p14:creationId xmlns:p14="http://schemas.microsoft.com/office/powerpoint/2010/main" val="40911205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the ICN and the alpine newt also have the potential to be vectors for the chytrid fungus which has caused a 30% decline in amphibian populations worldwide.  Sadly, a new form of Chytrid was discovered in the Netherlands in 2013 which while currently not present in the UK is a significant risk to populations of native GCNs.</a:t>
            </a:r>
          </a:p>
        </p:txBody>
      </p:sp>
      <p:sp>
        <p:nvSpPr>
          <p:cNvPr id="4" name="Slide Number Placeholder 3"/>
          <p:cNvSpPr>
            <a:spLocks noGrp="1"/>
          </p:cNvSpPr>
          <p:nvPr>
            <p:ph type="sldNum" sz="quarter" idx="5"/>
          </p:nvPr>
        </p:nvSpPr>
        <p:spPr/>
        <p:txBody>
          <a:bodyPr/>
          <a:lstStyle/>
          <a:p>
            <a:fld id="{A1438390-F8FD-4C49-8C38-426383C46F2A}" type="slidenum">
              <a:rPr lang="en-GB" smtClean="0"/>
              <a:t>11</a:t>
            </a:fld>
            <a:endParaRPr lang="en-GB"/>
          </a:p>
        </p:txBody>
      </p:sp>
    </p:spTree>
    <p:extLst>
      <p:ext uri="{BB962C8B-B14F-4D97-AF65-F5344CB8AC3E}">
        <p14:creationId xmlns:p14="http://schemas.microsoft.com/office/powerpoint/2010/main" val="2594171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their protected status every precaution needs to be taken to ensure that any GCN populations have minimal disturbance.  The extent of the surveys required is dependant on the scale of your project, for example a large highways scheme will require far more extensive surveys than a small residential development.  Depending on the scale of the development every pond falling within the scope of impact will need to be assessed for suitability, this can range from 250m to 500m for larger infrastructure projects.  </a:t>
            </a:r>
          </a:p>
          <a:p>
            <a:endParaRPr lang="en-GB" dirty="0"/>
          </a:p>
          <a:p>
            <a:r>
              <a:rPr lang="en-GB" dirty="0"/>
              <a:t>Rapid risk assessments are used to identify or exclude  suitable ponds  within the allotted area, with any suitable sites subjected to a more detailed survey protocols.  These are carried out once the GCN have returned to the water after hibernation, with surveys carried out between mid-March to mid-June; two of the four surveys completed during the optimal breeding period of mid-April to mid-May.</a:t>
            </a:r>
          </a:p>
        </p:txBody>
      </p:sp>
      <p:sp>
        <p:nvSpPr>
          <p:cNvPr id="4" name="Slide Number Placeholder 3"/>
          <p:cNvSpPr>
            <a:spLocks noGrp="1"/>
          </p:cNvSpPr>
          <p:nvPr>
            <p:ph type="sldNum" sz="quarter" idx="5"/>
          </p:nvPr>
        </p:nvSpPr>
        <p:spPr/>
        <p:txBody>
          <a:bodyPr/>
          <a:lstStyle/>
          <a:p>
            <a:fld id="{A1438390-F8FD-4C49-8C38-426383C46F2A}" type="slidenum">
              <a:rPr lang="en-GB" smtClean="0"/>
              <a:t>12</a:t>
            </a:fld>
            <a:endParaRPr lang="en-GB"/>
          </a:p>
        </p:txBody>
      </p:sp>
    </p:spTree>
    <p:extLst>
      <p:ext uri="{BB962C8B-B14F-4D97-AF65-F5344CB8AC3E}">
        <p14:creationId xmlns:p14="http://schemas.microsoft.com/office/powerpoint/2010/main" val="152718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first methods in addition to direct survey techniques, for which a relevant license is required, is a method for determining whether habitat is suitable for newts which is referred to as the Habitat Suitability Index or HSI (Oldham et al., 2000). This has subsequently been modified by Lee Brady for field use by volunteer surveyors. (N.B. the HSI is only a measure of habitat suitability, and not a substitute for surveys for newts).</a:t>
            </a:r>
          </a:p>
          <a:p>
            <a:r>
              <a:rPr lang="en-GB" dirty="0"/>
              <a:t>In general, ponds with high HSI scores are more likely to support great crested newts than those with low scores. Although the system is not sufficiently precise to conclude that any particular pond with a high score will support newts, or that any pond with a low score will not do so, there is a positive correlation between HSI scores and the numbers of great crested newts observed. The relationship is not sufficiently strong, however, to allow for estimations of the numbers of newts in any particular pond.</a:t>
            </a:r>
          </a:p>
          <a:p>
            <a:endParaRPr lang="en-GB" dirty="0"/>
          </a:p>
        </p:txBody>
      </p:sp>
      <p:sp>
        <p:nvSpPr>
          <p:cNvPr id="4" name="Slide Number Placeholder 3"/>
          <p:cNvSpPr>
            <a:spLocks noGrp="1"/>
          </p:cNvSpPr>
          <p:nvPr>
            <p:ph type="sldNum" sz="quarter" idx="5"/>
          </p:nvPr>
        </p:nvSpPr>
        <p:spPr/>
        <p:txBody>
          <a:bodyPr/>
          <a:lstStyle/>
          <a:p>
            <a:fld id="{A1438390-F8FD-4C49-8C38-426383C46F2A}" type="slidenum">
              <a:rPr lang="en-GB" smtClean="0"/>
              <a:t>13</a:t>
            </a:fld>
            <a:endParaRPr lang="en-GB"/>
          </a:p>
        </p:txBody>
      </p:sp>
    </p:spTree>
    <p:extLst>
      <p:ext uri="{BB962C8B-B14F-4D97-AF65-F5344CB8AC3E}">
        <p14:creationId xmlns:p14="http://schemas.microsoft.com/office/powerpoint/2010/main" val="280069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new(</a:t>
            </a:r>
            <a:r>
              <a:rPr lang="en-GB" dirty="0" err="1"/>
              <a:t>ish</a:t>
            </a:r>
            <a:r>
              <a:rPr lang="en-GB" dirty="0"/>
              <a:t>!) survey technique for detecting the presence of great crested newt eDNA in waterbodies has recently become available. Under the new technique, samples of pond water are taken and analysed for traces of DNA which are released by great crested newts (for example from their skin, faeces, mucus, eggs). Testing of this technique has shown that a single water sample taken at any time during the newt breeding season (late April to June) has over a 99% success rate of detecting newts.</a:t>
            </a:r>
          </a:p>
          <a:p>
            <a:endParaRPr lang="en-GB" dirty="0"/>
          </a:p>
          <a:p>
            <a:endParaRPr lang="en-GB" dirty="0"/>
          </a:p>
        </p:txBody>
      </p:sp>
      <p:sp>
        <p:nvSpPr>
          <p:cNvPr id="4" name="Slide Number Placeholder 3"/>
          <p:cNvSpPr>
            <a:spLocks noGrp="1"/>
          </p:cNvSpPr>
          <p:nvPr>
            <p:ph type="sldNum" sz="quarter" idx="5"/>
          </p:nvPr>
        </p:nvSpPr>
        <p:spPr/>
        <p:txBody>
          <a:bodyPr/>
          <a:lstStyle/>
          <a:p>
            <a:fld id="{88EF089B-0766-4BB9-9BAA-1739B4E390F4}" type="slidenum">
              <a:rPr lang="en-GB" smtClean="0"/>
              <a:t>14</a:t>
            </a:fld>
            <a:endParaRPr lang="en-GB"/>
          </a:p>
        </p:txBody>
      </p:sp>
    </p:spTree>
    <p:extLst>
      <p:ext uri="{BB962C8B-B14F-4D97-AF65-F5344CB8AC3E}">
        <p14:creationId xmlns:p14="http://schemas.microsoft.com/office/powerpoint/2010/main" val="16716080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methods of survey are bottle traps, these are made of empty 2-litre bottles which have the top third/quarter cut off, the tops are inverted into the bottom section of the bottle. This creates a funnel with a narrow bottleneck to encourage newts to enter the bottle. Once inside they are unable to find their way back out again. Two holes are made, so that garden canes or similar can be inserted through the bottle traps; the canes are then pushed into the pond to secure them in place.</a:t>
            </a:r>
          </a:p>
          <a:p>
            <a:r>
              <a:rPr lang="en-GB" dirty="0"/>
              <a:t>Bottle traps are laid out is in the evening. It is safer to put out bottle traps out in daylight as working around water can be dangerous at night. The traps are checked early the next morning, no more than 12 hours after setting them. If the morning is going to be warm, it is best to get to the site earlier so that anything that has been caught doesn’t get too hot.</a:t>
            </a:r>
          </a:p>
          <a:p>
            <a:r>
              <a:rPr lang="en-GB" dirty="0"/>
              <a:t>Bottle trapping surveys must not be undertaken if the overnight temperature is below 5 degrees centigrade. Similarly, the survey is generally called off if there is heavy rain as there is less chance of catching newts and it is difficult to torch the pond.</a:t>
            </a:r>
          </a:p>
          <a:p>
            <a:r>
              <a:rPr lang="en-GB" dirty="0"/>
              <a:t>The Dewsbury Newt Trap is an innovative design of refuge trap for use in newt surveys. The design of the trap provides access to fresh air at the top of the trap and a thermally stable refuge at the bottom of the pond.  In preliminary trials this method was found to be more effective at catching newts than traditional bottle trapping methods.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8EF089B-0766-4BB9-9BAA-1739B4E390F4}" type="slidenum">
              <a:rPr lang="en-GB" smtClean="0"/>
              <a:t>15</a:t>
            </a:fld>
            <a:endParaRPr lang="en-GB"/>
          </a:p>
        </p:txBody>
      </p:sp>
    </p:spTree>
    <p:extLst>
      <p:ext uri="{BB962C8B-B14F-4D97-AF65-F5344CB8AC3E}">
        <p14:creationId xmlns:p14="http://schemas.microsoft.com/office/powerpoint/2010/main" val="25374512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laying bottle traps surveyors carry out aquatic vegetation checks for newt eggs. A leaf containing a newts’ egg is very distinctive. The female newts lay an egg before using their back feet to fold the leaf over it to protect the egg. The egg itself acts as a glue to stick the folded leaf down.  GCN eggs are bright white and easily distinguishable from other newt species.</a:t>
            </a:r>
          </a:p>
        </p:txBody>
      </p:sp>
      <p:sp>
        <p:nvSpPr>
          <p:cNvPr id="4" name="Slide Number Placeholder 3"/>
          <p:cNvSpPr>
            <a:spLocks noGrp="1"/>
          </p:cNvSpPr>
          <p:nvPr>
            <p:ph type="sldNum" sz="quarter" idx="5"/>
          </p:nvPr>
        </p:nvSpPr>
        <p:spPr/>
        <p:txBody>
          <a:bodyPr/>
          <a:lstStyle/>
          <a:p>
            <a:fld id="{88EF089B-0766-4BB9-9BAA-1739B4E390F4}" type="slidenum">
              <a:rPr lang="en-GB" smtClean="0"/>
              <a:t>16</a:t>
            </a:fld>
            <a:endParaRPr lang="en-GB"/>
          </a:p>
        </p:txBody>
      </p:sp>
    </p:spTree>
    <p:extLst>
      <p:ext uri="{BB962C8B-B14F-4D97-AF65-F5344CB8AC3E}">
        <p14:creationId xmlns:p14="http://schemas.microsoft.com/office/powerpoint/2010/main" val="15715313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involves visiting the great crested newt pond after dark and shining a powerful torch into the water to see great crested newts below the surface. It is advised to use a 1 million candle power torch as other beams are not bright enough to penetrate into deeper water. Newts and many other aquatic invertebrates are nocturnal, so you can often see some amazing nature activities while torching for great crested newts!</a:t>
            </a:r>
          </a:p>
        </p:txBody>
      </p:sp>
      <p:sp>
        <p:nvSpPr>
          <p:cNvPr id="4" name="Slide Number Placeholder 3"/>
          <p:cNvSpPr>
            <a:spLocks noGrp="1"/>
          </p:cNvSpPr>
          <p:nvPr>
            <p:ph type="sldNum" sz="quarter" idx="5"/>
          </p:nvPr>
        </p:nvSpPr>
        <p:spPr/>
        <p:txBody>
          <a:bodyPr/>
          <a:lstStyle/>
          <a:p>
            <a:fld id="{88EF089B-0766-4BB9-9BAA-1739B4E390F4}" type="slidenum">
              <a:rPr lang="en-GB" smtClean="0"/>
              <a:t>17</a:t>
            </a:fld>
            <a:endParaRPr lang="en-GB"/>
          </a:p>
        </p:txBody>
      </p:sp>
    </p:spTree>
    <p:extLst>
      <p:ext uri="{BB962C8B-B14F-4D97-AF65-F5344CB8AC3E}">
        <p14:creationId xmlns:p14="http://schemas.microsoft.com/office/powerpoint/2010/main" val="2913258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new method of surveying filtering through into ecology is the use of conservation dogs, these have had great success in recovery of bat strike in wind turbine fields, and is now being tested as a means to identify GCN in the field which will be primarily used as part of the mitigation process.  However it may be widely used during periods of inactivity to identify GCN hibernation sites.</a:t>
            </a:r>
          </a:p>
          <a:p>
            <a:endParaRPr lang="en-GB" dirty="0"/>
          </a:p>
          <a:p>
            <a:r>
              <a:rPr lang="en-GB" dirty="0"/>
              <a:t>The dogs were trilled in the Manchester smart motorway project where they have proven successful at locating GCN on the site.</a:t>
            </a:r>
          </a:p>
        </p:txBody>
      </p:sp>
      <p:sp>
        <p:nvSpPr>
          <p:cNvPr id="4" name="Slide Number Placeholder 3"/>
          <p:cNvSpPr>
            <a:spLocks noGrp="1"/>
          </p:cNvSpPr>
          <p:nvPr>
            <p:ph type="sldNum" sz="quarter" idx="5"/>
          </p:nvPr>
        </p:nvSpPr>
        <p:spPr/>
        <p:txBody>
          <a:bodyPr/>
          <a:lstStyle/>
          <a:p>
            <a:fld id="{88EF089B-0766-4BB9-9BAA-1739B4E390F4}" type="slidenum">
              <a:rPr lang="en-GB" smtClean="0"/>
              <a:t>18</a:t>
            </a:fld>
            <a:endParaRPr lang="en-GB"/>
          </a:p>
        </p:txBody>
      </p:sp>
    </p:spTree>
    <p:extLst>
      <p:ext uri="{BB962C8B-B14F-4D97-AF65-F5344CB8AC3E}">
        <p14:creationId xmlns:p14="http://schemas.microsoft.com/office/powerpoint/2010/main" val="1870395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methods of survey include pitfall traps and refugia searching, these tend to be supplementary techniques as they are a bit hit and miss, where pitfall traps are time intensive and pose health and safety risks, you are liable for any injuries caused using this method, therefore they tend to be only used during mitigation phases of the project.</a:t>
            </a:r>
          </a:p>
        </p:txBody>
      </p:sp>
      <p:sp>
        <p:nvSpPr>
          <p:cNvPr id="4" name="Slide Number Placeholder 3"/>
          <p:cNvSpPr>
            <a:spLocks noGrp="1"/>
          </p:cNvSpPr>
          <p:nvPr>
            <p:ph type="sldNum" sz="quarter" idx="5"/>
          </p:nvPr>
        </p:nvSpPr>
        <p:spPr/>
        <p:txBody>
          <a:bodyPr/>
          <a:lstStyle/>
          <a:p>
            <a:fld id="{88EF089B-0766-4BB9-9BAA-1739B4E390F4}" type="slidenum">
              <a:rPr lang="en-GB" smtClean="0"/>
              <a:t>19</a:t>
            </a:fld>
            <a:endParaRPr lang="en-GB"/>
          </a:p>
        </p:txBody>
      </p:sp>
    </p:spTree>
    <p:extLst>
      <p:ext uri="{BB962C8B-B14F-4D97-AF65-F5344CB8AC3E}">
        <p14:creationId xmlns:p14="http://schemas.microsoft.com/office/powerpoint/2010/main" val="31319876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F089B-0766-4BB9-9BAA-1739B4E390F4}" type="slidenum">
              <a:rPr lang="en-GB" smtClean="0"/>
              <a:t>20</a:t>
            </a:fld>
            <a:endParaRPr lang="en-GB"/>
          </a:p>
        </p:txBody>
      </p:sp>
    </p:spTree>
    <p:extLst>
      <p:ext uri="{BB962C8B-B14F-4D97-AF65-F5344CB8AC3E}">
        <p14:creationId xmlns:p14="http://schemas.microsoft.com/office/powerpoint/2010/main" val="3679674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F089B-0766-4BB9-9BAA-1739B4E390F4}" type="slidenum">
              <a:rPr lang="en-GB" smtClean="0"/>
              <a:t>21</a:t>
            </a:fld>
            <a:endParaRPr lang="en-GB"/>
          </a:p>
        </p:txBody>
      </p:sp>
    </p:spTree>
    <p:extLst>
      <p:ext uri="{BB962C8B-B14F-4D97-AF65-F5344CB8AC3E}">
        <p14:creationId xmlns:p14="http://schemas.microsoft.com/office/powerpoint/2010/main" val="1602009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4C21E-552F-40A0-BCA0-7161DC8AE33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30C4FF-08BA-4A7B-A06F-015317792B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58F961-8AB5-4D03-9B3F-222526E06C42}"/>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5" name="Footer Placeholder 4">
            <a:extLst>
              <a:ext uri="{FF2B5EF4-FFF2-40B4-BE49-F238E27FC236}">
                <a16:creationId xmlns:a16="http://schemas.microsoft.com/office/drawing/2014/main" id="{C9450E33-955A-495F-AD54-241CC4048A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241CA9-74B4-47CA-8B7A-7FC9CC5E85DF}"/>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1283477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152A3-B6C1-46B5-BD9F-92B72F1F0D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275BDB-5D7E-4D77-945F-8A80C9CAAB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F67A8-D408-4C56-AFD1-6F6B113AB8C5}"/>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5" name="Footer Placeholder 4">
            <a:extLst>
              <a:ext uri="{FF2B5EF4-FFF2-40B4-BE49-F238E27FC236}">
                <a16:creationId xmlns:a16="http://schemas.microsoft.com/office/drawing/2014/main" id="{73AADC2B-73BF-43F6-BB8C-762720EDDA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0CD06-C6B5-4B79-BB9D-47D40E826DC3}"/>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4074385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DBF4D-F005-4CFD-851A-5AA0532DF2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E5DA00-097E-4F0A-BFD4-54D117F6D3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B40F50C-1EF7-4A09-8010-80B1EDB9BB49}"/>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5" name="Footer Placeholder 4">
            <a:extLst>
              <a:ext uri="{FF2B5EF4-FFF2-40B4-BE49-F238E27FC236}">
                <a16:creationId xmlns:a16="http://schemas.microsoft.com/office/drawing/2014/main" id="{D0480149-B48F-4DBA-9765-31762F7B10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E96A61-EB12-4C77-B365-4E5EA3AAC511}"/>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3298396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3770B-ED8B-4122-A7EB-8812D4DBEF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3AC7E6-5C6F-4BF8-8592-E5F2F8D446A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0E5161-8CAD-4E1C-BCB4-C048FB58480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D3EDF1-FEA3-4227-A7E6-6B34D950D7F2}"/>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6" name="Footer Placeholder 5">
            <a:extLst>
              <a:ext uri="{FF2B5EF4-FFF2-40B4-BE49-F238E27FC236}">
                <a16:creationId xmlns:a16="http://schemas.microsoft.com/office/drawing/2014/main" id="{8560F85F-B4BC-4BFA-8E43-D1E5A0A8F2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B772B7-5C64-4DCF-A5B8-55616DC79B38}"/>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1565027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A5D0A-87D9-4C52-8F0C-0C390CDFC8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FC5D78-BB70-4174-BB6F-9C7CE85A8F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E134E66-E407-45EA-B8B5-747D2B1E446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12A481-6C1A-49B0-8A28-B458015BC7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D0654CE-68C5-45A8-9D55-1EBFF27F315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FEAC7D-1E71-4CC8-BFF9-D28A5E41847A}"/>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8" name="Footer Placeholder 7">
            <a:extLst>
              <a:ext uri="{FF2B5EF4-FFF2-40B4-BE49-F238E27FC236}">
                <a16:creationId xmlns:a16="http://schemas.microsoft.com/office/drawing/2014/main" id="{3AE736C5-76F0-41ED-95C6-A2896C6775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7A58AC-B9A3-4F91-AE70-BFAAFFBED6FF}"/>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1508795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D6BD8-055E-4735-88E5-BA0EB9D67D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491F82-64B9-4977-BE62-82C91F1702EE}"/>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4" name="Footer Placeholder 3">
            <a:extLst>
              <a:ext uri="{FF2B5EF4-FFF2-40B4-BE49-F238E27FC236}">
                <a16:creationId xmlns:a16="http://schemas.microsoft.com/office/drawing/2014/main" id="{43186664-8902-46A6-BFCE-CC69D6B293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F7290E-012C-476E-8670-6E82C64CC369}"/>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2308788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B98BAC-92CE-479E-AB0F-176A05ABA3A7}"/>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3" name="Footer Placeholder 2">
            <a:extLst>
              <a:ext uri="{FF2B5EF4-FFF2-40B4-BE49-F238E27FC236}">
                <a16:creationId xmlns:a16="http://schemas.microsoft.com/office/drawing/2014/main" id="{FFFE038A-E161-4E2C-88B6-914BDCE81E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225FF5-D77D-4333-9A8C-7B9816E864D1}"/>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74284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14DD-CBBF-41F4-9833-AC05526B6B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6EABAA-D278-4A05-ABD2-783341A5A1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14A7A9-E025-40F6-9CE9-E978BD2824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2804F09-9C84-43AD-82BD-17FB09B1F44B}"/>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6" name="Footer Placeholder 5">
            <a:extLst>
              <a:ext uri="{FF2B5EF4-FFF2-40B4-BE49-F238E27FC236}">
                <a16:creationId xmlns:a16="http://schemas.microsoft.com/office/drawing/2014/main" id="{6E92D763-0196-44CC-A5EA-4E1BECCC48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000A5-C1E0-49BE-B0C2-F489A76B450D}"/>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3688074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E4B6C-FEB4-4686-9347-2DA9F0B5B3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0F1E18-D6D1-4842-AA33-B01B0E9601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96C880-19DA-414F-8B21-4359F50BA2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07F655-52E5-41FD-AB88-C3DBC571EC25}"/>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6" name="Footer Placeholder 5">
            <a:extLst>
              <a:ext uri="{FF2B5EF4-FFF2-40B4-BE49-F238E27FC236}">
                <a16:creationId xmlns:a16="http://schemas.microsoft.com/office/drawing/2014/main" id="{B29DB251-2253-4D62-BBFD-8D9AB164F8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5B86B9-BA62-4F3D-B095-14B8DD7A4A42}"/>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3241978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C4F0D-0D91-4642-8F39-0A3926AB3C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F92EB0-57AE-4B3F-A56D-22058A7E8A7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72F89A-FE19-4BA1-B448-098CD7C565D6}"/>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5" name="Footer Placeholder 4">
            <a:extLst>
              <a:ext uri="{FF2B5EF4-FFF2-40B4-BE49-F238E27FC236}">
                <a16:creationId xmlns:a16="http://schemas.microsoft.com/office/drawing/2014/main" id="{A3C3B9A1-94DD-4E02-9CE2-274F606957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AE55AF-1885-493F-840C-CC3A63BB72B3}"/>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420007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E8E3B1-C7C2-4284-B689-A678CA5576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FAD097-8328-40C5-A673-2F720BD3DB8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443507-AF1B-4D7A-AF2A-5F0B9BC48BA6}"/>
              </a:ext>
            </a:extLst>
          </p:cNvPr>
          <p:cNvSpPr>
            <a:spLocks noGrp="1"/>
          </p:cNvSpPr>
          <p:nvPr>
            <p:ph type="dt" sz="half" idx="10"/>
          </p:nvPr>
        </p:nvSpPr>
        <p:spPr/>
        <p:txBody>
          <a:bodyPr/>
          <a:lstStyle/>
          <a:p>
            <a:fld id="{820CE675-F377-4EC8-92A7-6C10BD1F6364}" type="datetimeFigureOut">
              <a:rPr lang="en-GB" smtClean="0"/>
              <a:t>18/11/2019</a:t>
            </a:fld>
            <a:endParaRPr lang="en-GB"/>
          </a:p>
        </p:txBody>
      </p:sp>
      <p:sp>
        <p:nvSpPr>
          <p:cNvPr id="5" name="Footer Placeholder 4">
            <a:extLst>
              <a:ext uri="{FF2B5EF4-FFF2-40B4-BE49-F238E27FC236}">
                <a16:creationId xmlns:a16="http://schemas.microsoft.com/office/drawing/2014/main" id="{269EB004-0419-40A8-AD1F-57B4E8F965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1C789-08CF-4C1B-8226-DC5B058E149E}"/>
              </a:ext>
            </a:extLst>
          </p:cNvPr>
          <p:cNvSpPr>
            <a:spLocks noGrp="1"/>
          </p:cNvSpPr>
          <p:nvPr>
            <p:ph type="sldNum" sz="quarter" idx="12"/>
          </p:nvPr>
        </p:nvSpPr>
        <p:spPr/>
        <p:txBody>
          <a:bodyPr/>
          <a:lstStyle/>
          <a:p>
            <a:fld id="{436F15EC-4E52-4FE8-BF03-3F8EC99C9813}" type="slidenum">
              <a:rPr lang="en-GB" smtClean="0"/>
              <a:t>‹#›</a:t>
            </a:fld>
            <a:endParaRPr lang="en-GB"/>
          </a:p>
        </p:txBody>
      </p:sp>
    </p:spTree>
    <p:extLst>
      <p:ext uri="{BB962C8B-B14F-4D97-AF65-F5344CB8AC3E}">
        <p14:creationId xmlns:p14="http://schemas.microsoft.com/office/powerpoint/2010/main" val="1961943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60FBBB-6FCA-475A-9F91-61BA1E8F66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E659F3-E3D5-47EB-9938-8C78561FC3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92F7E3-E974-4D35-920A-01565B01D5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0CE675-F377-4EC8-92A7-6C10BD1F6364}" type="datetimeFigureOut">
              <a:rPr lang="en-GB" smtClean="0"/>
              <a:t>18/11/2019</a:t>
            </a:fld>
            <a:endParaRPr lang="en-GB"/>
          </a:p>
        </p:txBody>
      </p:sp>
      <p:sp>
        <p:nvSpPr>
          <p:cNvPr id="5" name="Footer Placeholder 4">
            <a:extLst>
              <a:ext uri="{FF2B5EF4-FFF2-40B4-BE49-F238E27FC236}">
                <a16:creationId xmlns:a16="http://schemas.microsoft.com/office/drawing/2014/main" id="{36B05CB4-F4ED-410A-84F5-B450F7C9C3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02EA068-C72D-464F-8444-2E781EB922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6F15EC-4E52-4FE8-BF03-3F8EC99C9813}" type="slidenum">
              <a:rPr lang="en-GB" smtClean="0"/>
              <a:t>‹#›</a:t>
            </a:fld>
            <a:endParaRPr lang="en-GB"/>
          </a:p>
        </p:txBody>
      </p:sp>
    </p:spTree>
    <p:extLst>
      <p:ext uri="{BB962C8B-B14F-4D97-AF65-F5344CB8AC3E}">
        <p14:creationId xmlns:p14="http://schemas.microsoft.com/office/powerpoint/2010/main" val="350655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3.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4.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5.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6.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17.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21.png"/><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image" Target="../media/image24.pn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image" Target="../media/image27.png"/><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29.png"/><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32.png"/><Relationship Id="rId5" Type="http://schemas.openxmlformats.org/officeDocument/2006/relationships/image" Target="../media/image31.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2.png"/><Relationship Id="rId7"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34.png"/><Relationship Id="rId5" Type="http://schemas.openxmlformats.org/officeDocument/2006/relationships/image" Target="../media/image33.png"/><Relationship Id="rId4" Type="http://schemas.microsoft.com/office/2007/relationships/hdphoto" Target="../media/hdphoto1.wdp"/><Relationship Id="rId9"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39.png"/><Relationship Id="rId5" Type="http://schemas.openxmlformats.org/officeDocument/2006/relationships/image" Target="../media/image38.png"/><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image" Target="../media/image42.png"/><Relationship Id="rId5" Type="http://schemas.openxmlformats.org/officeDocument/2006/relationships/image" Target="../media/image41.png"/><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43.png"/><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45.png"/><Relationship Id="rId5" Type="http://schemas.openxmlformats.org/officeDocument/2006/relationships/image" Target="../media/image44.png"/><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arguk.org/info-advice/scientific-and-technical-reports/125-great-crested-newt-habitat-management-handbook/file" TargetMode="Externa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hyperlink" Target="http://www.narrs.org.uk/documents/HSI%20guidance.pdf" TargetMode="External"/><Relationship Id="rId5" Type="http://schemas.openxmlformats.org/officeDocument/2006/relationships/hyperlink" Target="https://www.arguk.org/info-advice/advice-notes/9-great-crested-newt-habitat-suitability-index-arg-advice-note-5/file" TargetMode="Externa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8A8744-6A60-401D-B826-6646002ECD09}"/>
              </a:ext>
            </a:extLst>
          </p:cNvPr>
          <p:cNvPicPr>
            <a:picLocks noChangeAspect="1"/>
          </p:cNvPicPr>
          <p:nvPr/>
        </p:nvPicPr>
        <p:blipFill>
          <a:blip r:embed="rId2"/>
          <a:stretch>
            <a:fillRect/>
          </a:stretch>
        </p:blipFill>
        <p:spPr>
          <a:xfrm>
            <a:off x="0" y="717680"/>
            <a:ext cx="8172450" cy="5105400"/>
          </a:xfrm>
          <a:prstGeom prst="rect">
            <a:avLst/>
          </a:prstGeom>
        </p:spPr>
      </p:pic>
      <p:sp>
        <p:nvSpPr>
          <p:cNvPr id="5" name="TextBox 4">
            <a:extLst>
              <a:ext uri="{FF2B5EF4-FFF2-40B4-BE49-F238E27FC236}">
                <a16:creationId xmlns:a16="http://schemas.microsoft.com/office/drawing/2014/main" id="{DB692B37-14BC-48EE-A2A2-D79BE61FC63B}"/>
              </a:ext>
            </a:extLst>
          </p:cNvPr>
          <p:cNvSpPr txBox="1"/>
          <p:nvPr/>
        </p:nvSpPr>
        <p:spPr>
          <a:xfrm>
            <a:off x="7291869" y="1847693"/>
            <a:ext cx="4534678" cy="707886"/>
          </a:xfrm>
          <a:prstGeom prst="rect">
            <a:avLst/>
          </a:prstGeom>
          <a:noFill/>
        </p:spPr>
        <p:txBody>
          <a:bodyPr wrap="square" rtlCol="0">
            <a:spAutoFit/>
          </a:bodyPr>
          <a:lstStyle/>
          <a:p>
            <a:pPr algn="ctr"/>
            <a:r>
              <a:rPr lang="en-GB" sz="4000" b="1" dirty="0"/>
              <a:t>Great Crested Newts</a:t>
            </a:r>
          </a:p>
        </p:txBody>
      </p:sp>
      <p:sp>
        <p:nvSpPr>
          <p:cNvPr id="6" name="TextBox 5">
            <a:extLst>
              <a:ext uri="{FF2B5EF4-FFF2-40B4-BE49-F238E27FC236}">
                <a16:creationId xmlns:a16="http://schemas.microsoft.com/office/drawing/2014/main" id="{7F273988-401A-40E5-B191-3F89C222273A}"/>
              </a:ext>
            </a:extLst>
          </p:cNvPr>
          <p:cNvSpPr txBox="1"/>
          <p:nvPr/>
        </p:nvSpPr>
        <p:spPr>
          <a:xfrm>
            <a:off x="6997956" y="2808715"/>
            <a:ext cx="5122505" cy="461665"/>
          </a:xfrm>
          <a:prstGeom prst="rect">
            <a:avLst/>
          </a:prstGeom>
          <a:noFill/>
        </p:spPr>
        <p:txBody>
          <a:bodyPr wrap="square" rtlCol="0">
            <a:spAutoFit/>
          </a:bodyPr>
          <a:lstStyle/>
          <a:p>
            <a:pPr algn="ctr"/>
            <a:r>
              <a:rPr lang="en-GB" sz="2400" dirty="0"/>
              <a:t>Ecology, conservation and management</a:t>
            </a:r>
          </a:p>
        </p:txBody>
      </p:sp>
      <p:sp>
        <p:nvSpPr>
          <p:cNvPr id="7" name="TextBox 6">
            <a:extLst>
              <a:ext uri="{FF2B5EF4-FFF2-40B4-BE49-F238E27FC236}">
                <a16:creationId xmlns:a16="http://schemas.microsoft.com/office/drawing/2014/main" id="{1B664EB7-A7BA-48AE-A268-5C27645CF701}"/>
              </a:ext>
            </a:extLst>
          </p:cNvPr>
          <p:cNvSpPr txBox="1"/>
          <p:nvPr/>
        </p:nvSpPr>
        <p:spPr>
          <a:xfrm>
            <a:off x="7861038" y="5893055"/>
            <a:ext cx="3396343" cy="646331"/>
          </a:xfrm>
          <a:prstGeom prst="rect">
            <a:avLst/>
          </a:prstGeom>
          <a:noFill/>
        </p:spPr>
        <p:txBody>
          <a:bodyPr wrap="square" rtlCol="0">
            <a:spAutoFit/>
          </a:bodyPr>
          <a:lstStyle/>
          <a:p>
            <a:pPr algn="ctr"/>
            <a:r>
              <a:rPr lang="en-GB" dirty="0"/>
              <a:t>L7 GIS and Habitat Management</a:t>
            </a:r>
          </a:p>
          <a:p>
            <a:pPr algn="ctr"/>
            <a:r>
              <a:rPr lang="en-GB" dirty="0"/>
              <a:t>18-11-2019</a:t>
            </a:r>
          </a:p>
        </p:txBody>
      </p:sp>
    </p:spTree>
    <p:extLst>
      <p:ext uri="{BB962C8B-B14F-4D97-AF65-F5344CB8AC3E}">
        <p14:creationId xmlns:p14="http://schemas.microsoft.com/office/powerpoint/2010/main" val="3898298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482028" y="830423"/>
            <a:ext cx="11227942" cy="5878285"/>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4294414" y="1"/>
            <a:ext cx="3603171" cy="1073020"/>
          </a:xfrm>
        </p:spPr>
        <p:txBody>
          <a:bodyPr/>
          <a:lstStyle/>
          <a:p>
            <a:pPr algn="ctr"/>
            <a:r>
              <a:rPr lang="en-GB" b="1" dirty="0">
                <a:latin typeface="Adobe Heiti Std R" panose="020B0400000000000000" pitchFamily="34" charset="-128"/>
                <a:ea typeface="Adobe Heiti Std R" panose="020B0400000000000000" pitchFamily="34" charset="-128"/>
              </a:rPr>
              <a:t>Introduction</a:t>
            </a:r>
          </a:p>
        </p:txBody>
      </p:sp>
      <p:pic>
        <p:nvPicPr>
          <p:cNvPr id="4" name="Picture 3">
            <a:extLst>
              <a:ext uri="{FF2B5EF4-FFF2-40B4-BE49-F238E27FC236}">
                <a16:creationId xmlns:a16="http://schemas.microsoft.com/office/drawing/2014/main" id="{1459F92D-2FF7-420F-AE0A-DA912CF3029C}"/>
              </a:ext>
            </a:extLst>
          </p:cNvPr>
          <p:cNvPicPr>
            <a:picLocks noChangeAspect="1"/>
          </p:cNvPicPr>
          <p:nvPr/>
        </p:nvPicPr>
        <p:blipFill>
          <a:blip r:embed="rId5"/>
          <a:stretch>
            <a:fillRect/>
          </a:stretch>
        </p:blipFill>
        <p:spPr>
          <a:xfrm>
            <a:off x="7897585" y="1369446"/>
            <a:ext cx="2189390" cy="4800238"/>
          </a:xfrm>
          <a:prstGeom prst="rect">
            <a:avLst/>
          </a:prstGeom>
        </p:spPr>
      </p:pic>
      <p:sp>
        <p:nvSpPr>
          <p:cNvPr id="5" name="TextBox 4">
            <a:extLst>
              <a:ext uri="{FF2B5EF4-FFF2-40B4-BE49-F238E27FC236}">
                <a16:creationId xmlns:a16="http://schemas.microsoft.com/office/drawing/2014/main" id="{18FE2600-DAB4-4A6D-8C94-FD38119265F9}"/>
              </a:ext>
            </a:extLst>
          </p:cNvPr>
          <p:cNvSpPr txBox="1"/>
          <p:nvPr/>
        </p:nvSpPr>
        <p:spPr>
          <a:xfrm>
            <a:off x="1354758" y="1969072"/>
            <a:ext cx="5400675" cy="3600986"/>
          </a:xfrm>
          <a:prstGeom prst="rect">
            <a:avLst/>
          </a:prstGeom>
          <a:noFill/>
        </p:spPr>
        <p:txBody>
          <a:bodyPr wrap="square" rtlCol="0">
            <a:spAutoFit/>
          </a:bodyPr>
          <a:lstStyle/>
          <a:p>
            <a:pPr marL="285750" indent="-285750">
              <a:buFont typeface="Arial" panose="020B0604020202020204" pitchFamily="34" charset="0"/>
              <a:buChar char="•"/>
            </a:pPr>
            <a:r>
              <a:rPr lang="en-GB" sz="2400" b="1" dirty="0"/>
              <a:t>Larges tailed Amphibian in the UK</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Except Ireland</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Reaching lengths of approx.. 15cm</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Significant decline over the last centaury</a:t>
            </a:r>
          </a:p>
          <a:p>
            <a:endParaRPr lang="en-GB" dirty="0"/>
          </a:p>
          <a:p>
            <a:endParaRPr lang="en-GB" dirty="0"/>
          </a:p>
        </p:txBody>
      </p:sp>
    </p:spTree>
    <p:extLst>
      <p:ext uri="{BB962C8B-B14F-4D97-AF65-F5344CB8AC3E}">
        <p14:creationId xmlns:p14="http://schemas.microsoft.com/office/powerpoint/2010/main" val="1222140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83976" y="-186612"/>
            <a:ext cx="12192000" cy="7044612"/>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4565003" y="-186612"/>
            <a:ext cx="3229947" cy="1325563"/>
          </a:xfrm>
        </p:spPr>
        <p:txBody>
          <a:bodyPr/>
          <a:lstStyle/>
          <a:p>
            <a:pPr algn="ctr"/>
            <a:r>
              <a:rPr lang="en-GB" b="1" dirty="0">
                <a:latin typeface="Adobe Heiti Std R" panose="020B0400000000000000" pitchFamily="34" charset="-128"/>
                <a:ea typeface="Adobe Heiti Std R" panose="020B0400000000000000" pitchFamily="34" charset="-128"/>
              </a:rPr>
              <a:t>Legislation</a:t>
            </a:r>
          </a:p>
        </p:txBody>
      </p:sp>
      <p:sp>
        <p:nvSpPr>
          <p:cNvPr id="4" name="TextBox 3">
            <a:extLst>
              <a:ext uri="{FF2B5EF4-FFF2-40B4-BE49-F238E27FC236}">
                <a16:creationId xmlns:a16="http://schemas.microsoft.com/office/drawing/2014/main" id="{12FA65F5-C422-4E01-BAD6-9CBF1DC0294D}"/>
              </a:ext>
            </a:extLst>
          </p:cNvPr>
          <p:cNvSpPr txBox="1"/>
          <p:nvPr/>
        </p:nvSpPr>
        <p:spPr>
          <a:xfrm>
            <a:off x="1200150" y="1100979"/>
            <a:ext cx="4629150" cy="391543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latin typeface="Adobe Heiti Std R" panose="020B0400000000000000" pitchFamily="34" charset="-128"/>
                <a:ea typeface="Adobe Heiti Std R" panose="020B0400000000000000" pitchFamily="34" charset="-128"/>
              </a:rPr>
              <a:t>Habitats </a:t>
            </a:r>
            <a:r>
              <a:rPr lang="en-GB" sz="2400" dirty="0" err="1">
                <a:latin typeface="Adobe Heiti Std R" panose="020B0400000000000000" pitchFamily="34" charset="-128"/>
                <a:ea typeface="Adobe Heiti Std R" panose="020B0400000000000000" pitchFamily="34" charset="-128"/>
              </a:rPr>
              <a:t>Direstive</a:t>
            </a:r>
            <a:endParaRPr lang="en-GB" sz="2400" dirty="0">
              <a:latin typeface="Adobe Heiti Std R" panose="020B0400000000000000" pitchFamily="34" charset="-128"/>
              <a:ea typeface="Adobe Heiti Std R" panose="020B0400000000000000" pitchFamily="34" charset="-128"/>
            </a:endParaRPr>
          </a:p>
          <a:p>
            <a:pPr marL="285750" indent="-285750">
              <a:lnSpc>
                <a:spcPct val="150000"/>
              </a:lnSpc>
              <a:buFont typeface="Arial" panose="020B0604020202020204" pitchFamily="34" charset="0"/>
              <a:buChar char="•"/>
            </a:pPr>
            <a:r>
              <a:rPr lang="en-GB" sz="2400" dirty="0">
                <a:latin typeface="Adobe Heiti Std R" panose="020B0400000000000000" pitchFamily="34" charset="-128"/>
                <a:ea typeface="Adobe Heiti Std R" panose="020B0400000000000000" pitchFamily="34" charset="-128"/>
              </a:rPr>
              <a:t>Annexes II and IV</a:t>
            </a:r>
          </a:p>
          <a:p>
            <a:pPr marL="285750" indent="-285750">
              <a:lnSpc>
                <a:spcPct val="150000"/>
              </a:lnSpc>
              <a:buFont typeface="Arial" panose="020B0604020202020204" pitchFamily="34" charset="0"/>
              <a:buChar char="•"/>
            </a:pPr>
            <a:r>
              <a:rPr lang="en-GB" sz="2400" dirty="0">
                <a:latin typeface="Adobe Heiti Std R" panose="020B0400000000000000" pitchFamily="34" charset="-128"/>
                <a:ea typeface="Adobe Heiti Std R" panose="020B0400000000000000" pitchFamily="34" charset="-128"/>
              </a:rPr>
              <a:t>Conservation of Habitats and Species Regulations 2017</a:t>
            </a:r>
          </a:p>
          <a:p>
            <a:pPr marL="285750" indent="-285750">
              <a:lnSpc>
                <a:spcPct val="150000"/>
              </a:lnSpc>
              <a:buFont typeface="Arial" panose="020B0604020202020204" pitchFamily="34" charset="0"/>
              <a:buChar char="•"/>
            </a:pPr>
            <a:r>
              <a:rPr lang="en-GB" sz="2400" dirty="0">
                <a:latin typeface="Adobe Heiti Std R" panose="020B0400000000000000" pitchFamily="34" charset="-128"/>
                <a:ea typeface="Adobe Heiti Std R" panose="020B0400000000000000" pitchFamily="34" charset="-128"/>
              </a:rPr>
              <a:t>Wildlife and Countryside Act 1981</a:t>
            </a:r>
          </a:p>
          <a:p>
            <a:pPr marL="285750" indent="-285750">
              <a:lnSpc>
                <a:spcPct val="150000"/>
              </a:lnSpc>
              <a:buFont typeface="Arial" panose="020B0604020202020204" pitchFamily="34" charset="0"/>
              <a:buChar char="•"/>
            </a:pPr>
            <a:r>
              <a:rPr lang="en-GB" sz="2400" dirty="0">
                <a:latin typeface="Adobe Heiti Std R" panose="020B0400000000000000" pitchFamily="34" charset="-128"/>
                <a:ea typeface="Adobe Heiti Std R" panose="020B0400000000000000" pitchFamily="34" charset="-128"/>
              </a:rPr>
              <a:t>Species Action Plans</a:t>
            </a:r>
          </a:p>
        </p:txBody>
      </p:sp>
      <p:pic>
        <p:nvPicPr>
          <p:cNvPr id="5" name="Picture 4">
            <a:extLst>
              <a:ext uri="{FF2B5EF4-FFF2-40B4-BE49-F238E27FC236}">
                <a16:creationId xmlns:a16="http://schemas.microsoft.com/office/drawing/2014/main" id="{773AC5D7-2095-4E1C-B529-5F497F1C0C6D}"/>
              </a:ext>
            </a:extLst>
          </p:cNvPr>
          <p:cNvPicPr>
            <a:picLocks noChangeAspect="1"/>
          </p:cNvPicPr>
          <p:nvPr/>
        </p:nvPicPr>
        <p:blipFill>
          <a:blip r:embed="rId5"/>
          <a:stretch>
            <a:fillRect/>
          </a:stretch>
        </p:blipFill>
        <p:spPr>
          <a:xfrm>
            <a:off x="6690438" y="1230669"/>
            <a:ext cx="4724400" cy="42100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44074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0"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4168451" y="0"/>
            <a:ext cx="3855098" cy="1166327"/>
          </a:xfrm>
        </p:spPr>
        <p:txBody>
          <a:bodyPr/>
          <a:lstStyle/>
          <a:p>
            <a:r>
              <a:rPr lang="en-GB" b="1" dirty="0">
                <a:latin typeface="Adobe Heiti Std R" panose="020B0400000000000000" pitchFamily="34" charset="-128"/>
                <a:ea typeface="Adobe Heiti Std R" panose="020B0400000000000000" pitchFamily="34" charset="-128"/>
              </a:rPr>
              <a:t>Identification</a:t>
            </a:r>
          </a:p>
        </p:txBody>
      </p:sp>
      <p:pic>
        <p:nvPicPr>
          <p:cNvPr id="4" name="Picture 3">
            <a:extLst>
              <a:ext uri="{FF2B5EF4-FFF2-40B4-BE49-F238E27FC236}">
                <a16:creationId xmlns:a16="http://schemas.microsoft.com/office/drawing/2014/main" id="{34741DDA-4E99-4991-8BA6-045AC0FCC9C4}"/>
              </a:ext>
            </a:extLst>
          </p:cNvPr>
          <p:cNvPicPr>
            <a:picLocks noChangeAspect="1"/>
          </p:cNvPicPr>
          <p:nvPr/>
        </p:nvPicPr>
        <p:blipFill>
          <a:blip r:embed="rId5"/>
          <a:stretch>
            <a:fillRect/>
          </a:stretch>
        </p:blipFill>
        <p:spPr>
          <a:xfrm>
            <a:off x="666749" y="1405422"/>
            <a:ext cx="5429250" cy="21431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110F4A5B-46C2-479E-A7F6-F3A5BE174D18}"/>
              </a:ext>
            </a:extLst>
          </p:cNvPr>
          <p:cNvPicPr>
            <a:picLocks noChangeAspect="1"/>
          </p:cNvPicPr>
          <p:nvPr/>
        </p:nvPicPr>
        <p:blipFill>
          <a:blip r:embed="rId6"/>
          <a:stretch>
            <a:fillRect/>
          </a:stretch>
        </p:blipFill>
        <p:spPr>
          <a:xfrm>
            <a:off x="6096001" y="1405422"/>
            <a:ext cx="5429250" cy="21431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EA97AC6D-B482-44AC-BF51-D7369A2A60B4}"/>
              </a:ext>
            </a:extLst>
          </p:cNvPr>
          <p:cNvPicPr>
            <a:picLocks noChangeAspect="1"/>
          </p:cNvPicPr>
          <p:nvPr/>
        </p:nvPicPr>
        <p:blipFill>
          <a:blip r:embed="rId7"/>
          <a:stretch>
            <a:fillRect/>
          </a:stretch>
        </p:blipFill>
        <p:spPr>
          <a:xfrm>
            <a:off x="666749" y="3548549"/>
            <a:ext cx="5429250" cy="21431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B977D60D-9D91-4412-821A-918FE85D0876}"/>
              </a:ext>
            </a:extLst>
          </p:cNvPr>
          <p:cNvPicPr>
            <a:picLocks noChangeAspect="1"/>
          </p:cNvPicPr>
          <p:nvPr/>
        </p:nvPicPr>
        <p:blipFill rotWithShape="1">
          <a:blip r:embed="rId8"/>
          <a:srcRect t="20466" b="19983"/>
          <a:stretch/>
        </p:blipFill>
        <p:spPr>
          <a:xfrm>
            <a:off x="6096001" y="3548548"/>
            <a:ext cx="5429250" cy="21431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36170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p:txBody>
          <a:bodyPr/>
          <a:lstStyle/>
          <a:p>
            <a:pPr algn="ctr"/>
            <a:r>
              <a:rPr lang="en-GB" b="1" dirty="0">
                <a:latin typeface="Adobe Heiti Std R" panose="020B0400000000000000" pitchFamily="34" charset="-128"/>
                <a:ea typeface="Adobe Heiti Std R" panose="020B0400000000000000" pitchFamily="34" charset="-128"/>
              </a:rPr>
              <a:t>The Palmate </a:t>
            </a:r>
            <a:r>
              <a:rPr lang="en-GB" b="1" i="1" dirty="0" err="1">
                <a:latin typeface="Adobe Heiti Std R" panose="020B0400000000000000" pitchFamily="34" charset="-128"/>
                <a:ea typeface="Adobe Heiti Std R" panose="020B0400000000000000" pitchFamily="34" charset="-128"/>
              </a:rPr>
              <a:t>Lissotriton</a:t>
            </a:r>
            <a:r>
              <a:rPr lang="en-GB" b="1" i="1" dirty="0">
                <a:latin typeface="Adobe Heiti Std R" panose="020B0400000000000000" pitchFamily="34" charset="-128"/>
                <a:ea typeface="Adobe Heiti Std R" panose="020B0400000000000000" pitchFamily="34" charset="-128"/>
              </a:rPr>
              <a:t> </a:t>
            </a:r>
            <a:r>
              <a:rPr lang="en-GB" b="1" i="1" dirty="0" err="1">
                <a:latin typeface="Adobe Heiti Std R" panose="020B0400000000000000" pitchFamily="34" charset="-128"/>
                <a:ea typeface="Adobe Heiti Std R" panose="020B0400000000000000" pitchFamily="34" charset="-128"/>
              </a:rPr>
              <a:t>helveticus</a:t>
            </a:r>
            <a:r>
              <a:rPr lang="en-GB" b="1" i="1" dirty="0">
                <a:latin typeface="Adobe Heiti Std R" panose="020B0400000000000000" pitchFamily="34" charset="-128"/>
                <a:ea typeface="Adobe Heiti Std R" panose="020B0400000000000000" pitchFamily="34" charset="-128"/>
              </a:rPr>
              <a:t> </a:t>
            </a:r>
            <a:r>
              <a:rPr lang="en-GB" b="1" dirty="0">
                <a:latin typeface="Adobe Heiti Std R" panose="020B0400000000000000" pitchFamily="34" charset="-128"/>
                <a:ea typeface="Adobe Heiti Std R" panose="020B0400000000000000" pitchFamily="34" charset="-128"/>
              </a:rPr>
              <a:t>and Smooth newt </a:t>
            </a:r>
            <a:r>
              <a:rPr lang="en-GB" b="1" i="1" dirty="0" err="1">
                <a:latin typeface="Adobe Heiti Std R" panose="020B0400000000000000" pitchFamily="34" charset="-128"/>
                <a:ea typeface="Adobe Heiti Std R" panose="020B0400000000000000" pitchFamily="34" charset="-128"/>
              </a:rPr>
              <a:t>Lissotriton</a:t>
            </a:r>
            <a:r>
              <a:rPr lang="en-GB" b="1" i="1" dirty="0">
                <a:latin typeface="Adobe Heiti Std R" panose="020B0400000000000000" pitchFamily="34" charset="-128"/>
                <a:ea typeface="Adobe Heiti Std R" panose="020B0400000000000000" pitchFamily="34" charset="-128"/>
              </a:rPr>
              <a:t> vulgaris</a:t>
            </a:r>
          </a:p>
        </p:txBody>
      </p:sp>
      <p:pic>
        <p:nvPicPr>
          <p:cNvPr id="7" name="Picture 6">
            <a:extLst>
              <a:ext uri="{FF2B5EF4-FFF2-40B4-BE49-F238E27FC236}">
                <a16:creationId xmlns:a16="http://schemas.microsoft.com/office/drawing/2014/main" id="{B2FACF80-DE4D-4CEF-BDE0-5185DD59FB93}"/>
              </a:ext>
            </a:extLst>
          </p:cNvPr>
          <p:cNvPicPr>
            <a:picLocks noChangeAspect="1"/>
          </p:cNvPicPr>
          <p:nvPr/>
        </p:nvPicPr>
        <p:blipFill>
          <a:blip r:embed="rId5"/>
          <a:stretch>
            <a:fillRect/>
          </a:stretch>
        </p:blipFill>
        <p:spPr>
          <a:xfrm>
            <a:off x="7722534" y="3637975"/>
            <a:ext cx="3225079" cy="24210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1FA8BFBF-00D8-42B9-817E-F35B11F3A285}"/>
              </a:ext>
            </a:extLst>
          </p:cNvPr>
          <p:cNvPicPr>
            <a:picLocks noChangeAspect="1"/>
          </p:cNvPicPr>
          <p:nvPr/>
        </p:nvPicPr>
        <p:blipFill rotWithShape="1">
          <a:blip r:embed="rId6"/>
          <a:srcRect l="11137" t="11190" r="1501" b="16796"/>
          <a:stretch/>
        </p:blipFill>
        <p:spPr>
          <a:xfrm>
            <a:off x="750894" y="3720523"/>
            <a:ext cx="3656927" cy="22559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a:extLst>
              <a:ext uri="{FF2B5EF4-FFF2-40B4-BE49-F238E27FC236}">
                <a16:creationId xmlns:a16="http://schemas.microsoft.com/office/drawing/2014/main" id="{E76D6117-243D-4BE1-AD8E-C7385982AD2C}"/>
              </a:ext>
            </a:extLst>
          </p:cNvPr>
          <p:cNvPicPr>
            <a:picLocks noChangeAspect="1"/>
          </p:cNvPicPr>
          <p:nvPr/>
        </p:nvPicPr>
        <p:blipFill>
          <a:blip r:embed="rId7"/>
          <a:stretch>
            <a:fillRect/>
          </a:stretch>
        </p:blipFill>
        <p:spPr>
          <a:xfrm>
            <a:off x="3072242" y="2055813"/>
            <a:ext cx="2347006" cy="19072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AD05A2FC-E78B-4E70-B784-45CC05C3ED0B}"/>
              </a:ext>
            </a:extLst>
          </p:cNvPr>
          <p:cNvPicPr>
            <a:picLocks noChangeAspect="1"/>
          </p:cNvPicPr>
          <p:nvPr/>
        </p:nvPicPr>
        <p:blipFill>
          <a:blip r:embed="rId8"/>
          <a:stretch>
            <a:fillRect/>
          </a:stretch>
        </p:blipFill>
        <p:spPr>
          <a:xfrm>
            <a:off x="6096000" y="2055813"/>
            <a:ext cx="2492355" cy="19072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95416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p:txBody>
          <a:bodyPr/>
          <a:lstStyle/>
          <a:p>
            <a:r>
              <a:rPr lang="en-GB" b="1" dirty="0">
                <a:latin typeface="Adobe Heiti Std R" panose="020B0400000000000000" pitchFamily="34" charset="-128"/>
                <a:ea typeface="Adobe Heiti Std R" panose="020B0400000000000000" pitchFamily="34" charset="-128"/>
              </a:rPr>
              <a:t>Great Crested Newt </a:t>
            </a:r>
            <a:r>
              <a:rPr lang="en-GB" b="1" i="1" dirty="0" err="1">
                <a:latin typeface="Adobe Heiti Std R" panose="020B0400000000000000" pitchFamily="34" charset="-128"/>
                <a:ea typeface="Adobe Heiti Std R" panose="020B0400000000000000" pitchFamily="34" charset="-128"/>
              </a:rPr>
              <a:t>Triturus</a:t>
            </a:r>
            <a:r>
              <a:rPr lang="en-GB" b="1" i="1" dirty="0">
                <a:latin typeface="Adobe Heiti Std R" panose="020B0400000000000000" pitchFamily="34" charset="-128"/>
                <a:ea typeface="Adobe Heiti Std R" panose="020B0400000000000000" pitchFamily="34" charset="-128"/>
              </a:rPr>
              <a:t> </a:t>
            </a:r>
            <a:r>
              <a:rPr lang="en-GB" b="1" i="1" dirty="0" err="1">
                <a:latin typeface="Adobe Heiti Std R" panose="020B0400000000000000" pitchFamily="34" charset="-128"/>
                <a:ea typeface="Adobe Heiti Std R" panose="020B0400000000000000" pitchFamily="34" charset="-128"/>
              </a:rPr>
              <a:t>cristatus</a:t>
            </a:r>
            <a:endParaRPr lang="en-GB" b="1" i="1" dirty="0">
              <a:latin typeface="Adobe Heiti Std R" panose="020B0400000000000000" pitchFamily="34" charset="-128"/>
              <a:ea typeface="Adobe Heiti Std R" panose="020B0400000000000000" pitchFamily="34" charset="-128"/>
            </a:endParaRPr>
          </a:p>
        </p:txBody>
      </p:sp>
      <p:pic>
        <p:nvPicPr>
          <p:cNvPr id="5" name="Picture 4">
            <a:extLst>
              <a:ext uri="{FF2B5EF4-FFF2-40B4-BE49-F238E27FC236}">
                <a16:creationId xmlns:a16="http://schemas.microsoft.com/office/drawing/2014/main" id="{4CA45CE5-89E1-4ABF-B5EF-DC5AE43E8DB9}"/>
              </a:ext>
            </a:extLst>
          </p:cNvPr>
          <p:cNvPicPr>
            <a:picLocks noChangeAspect="1"/>
          </p:cNvPicPr>
          <p:nvPr/>
        </p:nvPicPr>
        <p:blipFill>
          <a:blip r:embed="rId5"/>
          <a:stretch>
            <a:fillRect/>
          </a:stretch>
        </p:blipFill>
        <p:spPr>
          <a:xfrm>
            <a:off x="1064917" y="1612845"/>
            <a:ext cx="4305300" cy="2870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F325932C-8B09-4A7F-AFDE-C0D645E4BE02}"/>
              </a:ext>
            </a:extLst>
          </p:cNvPr>
          <p:cNvPicPr>
            <a:picLocks noChangeAspect="1"/>
          </p:cNvPicPr>
          <p:nvPr/>
        </p:nvPicPr>
        <p:blipFill>
          <a:blip r:embed="rId6"/>
          <a:stretch>
            <a:fillRect/>
          </a:stretch>
        </p:blipFill>
        <p:spPr>
          <a:xfrm>
            <a:off x="4724591" y="3173990"/>
            <a:ext cx="4194388" cy="26181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993A4132-2402-410C-A272-C3E0A3EC1E16}"/>
              </a:ext>
            </a:extLst>
          </p:cNvPr>
          <p:cNvPicPr>
            <a:picLocks noChangeAspect="1"/>
          </p:cNvPicPr>
          <p:nvPr/>
        </p:nvPicPr>
        <p:blipFill>
          <a:blip r:embed="rId7"/>
          <a:stretch>
            <a:fillRect/>
          </a:stretch>
        </p:blipFill>
        <p:spPr>
          <a:xfrm>
            <a:off x="7175714" y="1428174"/>
            <a:ext cx="4305300" cy="24193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9187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4872037" y="422275"/>
            <a:ext cx="2447925" cy="1325563"/>
          </a:xfrm>
        </p:spPr>
        <p:txBody>
          <a:bodyPr/>
          <a:lstStyle/>
          <a:p>
            <a:r>
              <a:rPr lang="en-GB" b="1" dirty="0">
                <a:latin typeface="Adobe Heiti Std R" panose="020B0400000000000000" pitchFamily="34" charset="-128"/>
                <a:ea typeface="Adobe Heiti Std R" panose="020B0400000000000000" pitchFamily="34" charset="-128"/>
              </a:rPr>
              <a:t>Habitat</a:t>
            </a:r>
          </a:p>
        </p:txBody>
      </p:sp>
      <p:pic>
        <p:nvPicPr>
          <p:cNvPr id="4" name="Picture 3">
            <a:extLst>
              <a:ext uri="{FF2B5EF4-FFF2-40B4-BE49-F238E27FC236}">
                <a16:creationId xmlns:a16="http://schemas.microsoft.com/office/drawing/2014/main" id="{9C040A80-6B80-48CC-902B-F160ECD352AC}"/>
              </a:ext>
            </a:extLst>
          </p:cNvPr>
          <p:cNvPicPr>
            <a:picLocks noChangeAspect="1"/>
          </p:cNvPicPr>
          <p:nvPr/>
        </p:nvPicPr>
        <p:blipFill>
          <a:blip r:embed="rId5"/>
          <a:stretch>
            <a:fillRect/>
          </a:stretch>
        </p:blipFill>
        <p:spPr>
          <a:xfrm>
            <a:off x="6095999" y="1728788"/>
            <a:ext cx="5461947" cy="30495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a:extLst>
              <a:ext uri="{FF2B5EF4-FFF2-40B4-BE49-F238E27FC236}">
                <a16:creationId xmlns:a16="http://schemas.microsoft.com/office/drawing/2014/main" id="{75B376F1-BB9E-4451-8D8B-CC0DB14DAE2C}"/>
              </a:ext>
            </a:extLst>
          </p:cNvPr>
          <p:cNvSpPr/>
          <p:nvPr/>
        </p:nvSpPr>
        <p:spPr>
          <a:xfrm>
            <a:off x="923922" y="1728788"/>
            <a:ext cx="4538022" cy="3785652"/>
          </a:xfrm>
          <a:prstGeom prst="rect">
            <a:avLst/>
          </a:prstGeom>
        </p:spPr>
        <p:txBody>
          <a:bodyPr wrap="square">
            <a:spAutoFit/>
          </a:bodyPr>
          <a:lstStyle/>
          <a:p>
            <a:pPr marL="342900" indent="-342900">
              <a:buFont typeface="Arial" panose="020B0604020202020204" pitchFamily="34" charset="0"/>
              <a:buChar char="•"/>
            </a:pPr>
            <a:r>
              <a:rPr lang="en-GB" sz="2400" dirty="0"/>
              <a:t>Farmland </a:t>
            </a:r>
          </a:p>
          <a:p>
            <a:pPr marL="342900" indent="-342900">
              <a:buFont typeface="Arial" panose="020B0604020202020204" pitchFamily="34" charset="0"/>
              <a:buChar char="•"/>
            </a:pPr>
            <a:r>
              <a:rPr lang="en-GB" sz="2400" dirty="0"/>
              <a:t>woods, </a:t>
            </a:r>
          </a:p>
          <a:p>
            <a:pPr marL="342900" indent="-342900">
              <a:buFont typeface="Arial" panose="020B0604020202020204" pitchFamily="34" charset="0"/>
              <a:buChar char="•"/>
            </a:pPr>
            <a:r>
              <a:rPr lang="en-GB" sz="2400" dirty="0"/>
              <a:t>grasslands, </a:t>
            </a:r>
          </a:p>
          <a:p>
            <a:pPr marL="342900" indent="-342900">
              <a:buFont typeface="Arial" panose="020B0604020202020204" pitchFamily="34" charset="0"/>
              <a:buChar char="•"/>
            </a:pPr>
            <a:r>
              <a:rPr lang="en-GB" sz="2400" dirty="0"/>
              <a:t>dunes, </a:t>
            </a:r>
          </a:p>
          <a:p>
            <a:pPr marL="342900" indent="-342900">
              <a:buFont typeface="Arial" panose="020B0604020202020204" pitchFamily="34" charset="0"/>
              <a:buChar char="•"/>
            </a:pPr>
            <a:r>
              <a:rPr lang="en-GB" sz="2400" dirty="0"/>
              <a:t>quarries, </a:t>
            </a:r>
          </a:p>
          <a:p>
            <a:pPr marL="342900" indent="-342900">
              <a:buFont typeface="Arial" panose="020B0604020202020204" pitchFamily="34" charset="0"/>
              <a:buChar char="•"/>
            </a:pPr>
            <a:r>
              <a:rPr lang="en-GB" sz="2400" dirty="0"/>
              <a:t>industrial and </a:t>
            </a:r>
          </a:p>
          <a:p>
            <a:pPr marL="342900" indent="-342900">
              <a:buFont typeface="Arial" panose="020B0604020202020204" pitchFamily="34" charset="0"/>
              <a:buChar char="•"/>
            </a:pPr>
            <a:r>
              <a:rPr lang="en-GB" sz="2400" dirty="0"/>
              <a:t>brown-field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Habitat Connectivity</a:t>
            </a:r>
          </a:p>
          <a:p>
            <a:endParaRPr lang="en-GB" sz="2400" dirty="0"/>
          </a:p>
        </p:txBody>
      </p:sp>
    </p:spTree>
    <p:extLst>
      <p:ext uri="{BB962C8B-B14F-4D97-AF65-F5344CB8AC3E}">
        <p14:creationId xmlns:p14="http://schemas.microsoft.com/office/powerpoint/2010/main" val="362702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6554586" y="444110"/>
            <a:ext cx="2470265" cy="1325563"/>
          </a:xfrm>
        </p:spPr>
        <p:txBody>
          <a:bodyPr/>
          <a:lstStyle/>
          <a:p>
            <a:r>
              <a:rPr lang="en-GB" dirty="0">
                <a:latin typeface="Adobe Heiti Std R" panose="020B0400000000000000" pitchFamily="34" charset="-128"/>
                <a:ea typeface="Adobe Heiti Std R" panose="020B0400000000000000" pitchFamily="34" charset="-128"/>
              </a:rPr>
              <a:t>Lifecycle</a:t>
            </a:r>
          </a:p>
        </p:txBody>
      </p:sp>
      <p:pic>
        <p:nvPicPr>
          <p:cNvPr id="4" name="Picture 3">
            <a:extLst>
              <a:ext uri="{FF2B5EF4-FFF2-40B4-BE49-F238E27FC236}">
                <a16:creationId xmlns:a16="http://schemas.microsoft.com/office/drawing/2014/main" id="{F2C10E52-ED28-4DA7-8B39-140AC879F11F}"/>
              </a:ext>
            </a:extLst>
          </p:cNvPr>
          <p:cNvPicPr>
            <a:picLocks noChangeAspect="1"/>
          </p:cNvPicPr>
          <p:nvPr/>
        </p:nvPicPr>
        <p:blipFill rotWithShape="1">
          <a:blip r:embed="rId5"/>
          <a:srcRect l="29046" t="35068" r="29909" b="40607"/>
          <a:stretch/>
        </p:blipFill>
        <p:spPr>
          <a:xfrm>
            <a:off x="5070425" y="1690904"/>
            <a:ext cx="6608154" cy="22029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A5B819B7-7E69-47E4-9A4A-10F134B1A63E}"/>
              </a:ext>
            </a:extLst>
          </p:cNvPr>
          <p:cNvPicPr>
            <a:picLocks noChangeAspect="1"/>
          </p:cNvPicPr>
          <p:nvPr/>
        </p:nvPicPr>
        <p:blipFill>
          <a:blip r:embed="rId6"/>
          <a:stretch>
            <a:fillRect/>
          </a:stretch>
        </p:blipFill>
        <p:spPr>
          <a:xfrm>
            <a:off x="1198172" y="938651"/>
            <a:ext cx="3484079" cy="49806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044FCEFB-36D0-4C6A-A7F3-1FD6C2814497}"/>
              </a:ext>
            </a:extLst>
          </p:cNvPr>
          <p:cNvPicPr>
            <a:picLocks noChangeAspect="1"/>
          </p:cNvPicPr>
          <p:nvPr/>
        </p:nvPicPr>
        <p:blipFill rotWithShape="1">
          <a:blip r:embed="rId7"/>
          <a:srcRect l="21423" t="44584" r="50000" b="28387"/>
          <a:stretch/>
        </p:blipFill>
        <p:spPr>
          <a:xfrm>
            <a:off x="8257124" y="4065643"/>
            <a:ext cx="3484079" cy="18537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65580EB1-DA94-4BD5-9592-AA8427C49AA6}"/>
              </a:ext>
            </a:extLst>
          </p:cNvPr>
          <p:cNvPicPr>
            <a:picLocks noChangeAspect="1"/>
          </p:cNvPicPr>
          <p:nvPr/>
        </p:nvPicPr>
        <p:blipFill rotWithShape="1">
          <a:blip r:embed="rId8"/>
          <a:srcRect l="6333" t="18104" r="21169" b="18500"/>
          <a:stretch/>
        </p:blipFill>
        <p:spPr>
          <a:xfrm>
            <a:off x="5036763" y="4149675"/>
            <a:ext cx="3035645" cy="17696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01633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4914900" y="13996"/>
            <a:ext cx="2362200" cy="1325563"/>
          </a:xfrm>
        </p:spPr>
        <p:txBody>
          <a:bodyPr/>
          <a:lstStyle/>
          <a:p>
            <a:r>
              <a:rPr lang="en-GB" b="1" dirty="0">
                <a:latin typeface="Adobe Heiti Std R" panose="020B0400000000000000" pitchFamily="34" charset="-128"/>
                <a:ea typeface="Adobe Heiti Std R" panose="020B0400000000000000" pitchFamily="34" charset="-128"/>
              </a:rPr>
              <a:t>Threats</a:t>
            </a:r>
            <a:r>
              <a:rPr lang="en-GB" dirty="0"/>
              <a:t> </a:t>
            </a:r>
          </a:p>
        </p:txBody>
      </p:sp>
      <p:sp>
        <p:nvSpPr>
          <p:cNvPr id="4" name="TextBox 3">
            <a:extLst>
              <a:ext uri="{FF2B5EF4-FFF2-40B4-BE49-F238E27FC236}">
                <a16:creationId xmlns:a16="http://schemas.microsoft.com/office/drawing/2014/main" id="{9D28B30F-7CB7-4EF7-BEC5-74F72836527A}"/>
              </a:ext>
            </a:extLst>
          </p:cNvPr>
          <p:cNvSpPr txBox="1"/>
          <p:nvPr/>
        </p:nvSpPr>
        <p:spPr>
          <a:xfrm>
            <a:off x="1174750" y="1339559"/>
            <a:ext cx="9842500" cy="4955203"/>
          </a:xfrm>
          <a:prstGeom prst="rect">
            <a:avLst/>
          </a:prstGeom>
          <a:noFill/>
        </p:spPr>
        <p:txBody>
          <a:bodyPr wrap="square" rtlCol="0">
            <a:spAutoFit/>
          </a:bodyPr>
          <a:lstStyle/>
          <a:p>
            <a:r>
              <a:rPr lang="en-GB" sz="2000" b="1" dirty="0"/>
              <a:t>Residential and Commercial	-	Habitat Loss 		</a:t>
            </a:r>
          </a:p>
          <a:p>
            <a:r>
              <a:rPr lang="en-GB" sz="2000" b="1" dirty="0"/>
              <a:t>Development	</a:t>
            </a:r>
          </a:p>
          <a:p>
            <a:endParaRPr lang="en-GB" sz="2000" b="1" dirty="0"/>
          </a:p>
          <a:p>
            <a:r>
              <a:rPr lang="en-GB" sz="2000" b="1" dirty="0"/>
              <a:t>Agriculture and aquaculture	- 	Repurposing of habitat</a:t>
            </a:r>
          </a:p>
          <a:p>
            <a:r>
              <a:rPr lang="en-GB" sz="2000" b="1" dirty="0"/>
              <a:t>					Pollution of waterbodies</a:t>
            </a:r>
          </a:p>
          <a:p>
            <a:r>
              <a:rPr lang="en-GB" sz="2000" b="1" dirty="0"/>
              <a:t>					Introduction of fish stocks		</a:t>
            </a:r>
          </a:p>
          <a:p>
            <a:endParaRPr lang="en-GB" sz="2000" b="1" dirty="0"/>
          </a:p>
          <a:p>
            <a:r>
              <a:rPr lang="en-GB" sz="2000" b="1" dirty="0"/>
              <a:t>Biological resource use		-	Harvesting and disturbance of terrestrial habitat</a:t>
            </a:r>
          </a:p>
          <a:p>
            <a:endParaRPr lang="en-GB" sz="2000" b="1" dirty="0"/>
          </a:p>
          <a:p>
            <a:r>
              <a:rPr lang="en-GB" sz="2000" b="1" dirty="0"/>
              <a:t>Invasive species			-	Competition, interbreeding, and disease</a:t>
            </a:r>
          </a:p>
          <a:p>
            <a:endParaRPr lang="en-GB" sz="2000" b="1" dirty="0"/>
          </a:p>
          <a:p>
            <a:r>
              <a:rPr lang="en-GB" sz="2000" b="1" dirty="0"/>
              <a:t>Pollution 			-	Domestic &amp; urban waste water</a:t>
            </a:r>
          </a:p>
          <a:p>
            <a:r>
              <a:rPr lang="en-GB" sz="2000" b="1" dirty="0"/>
              <a:t>					Industrial &amp; military effluents</a:t>
            </a:r>
          </a:p>
          <a:p>
            <a:r>
              <a:rPr lang="en-GB" sz="2000" b="1" dirty="0"/>
              <a:t>					Agricultural &amp; forestry effluents</a:t>
            </a:r>
          </a:p>
          <a:p>
            <a:endParaRPr lang="en-GB" dirty="0"/>
          </a:p>
          <a:p>
            <a:r>
              <a:rPr lang="en-GB" dirty="0"/>
              <a:t> </a:t>
            </a:r>
          </a:p>
        </p:txBody>
      </p:sp>
      <p:sp>
        <p:nvSpPr>
          <p:cNvPr id="5" name="Rectangle 4">
            <a:extLst>
              <a:ext uri="{FF2B5EF4-FFF2-40B4-BE49-F238E27FC236}">
                <a16:creationId xmlns:a16="http://schemas.microsoft.com/office/drawing/2014/main" id="{FAD21F66-FB31-40F7-AEF6-9ECF4CD6FCAF}"/>
              </a:ext>
            </a:extLst>
          </p:cNvPr>
          <p:cNvSpPr/>
          <p:nvPr/>
        </p:nvSpPr>
        <p:spPr>
          <a:xfrm>
            <a:off x="3048000" y="2967335"/>
            <a:ext cx="6096000" cy="369332"/>
          </a:xfrm>
          <a:prstGeom prst="rect">
            <a:avLst/>
          </a:prstGeom>
        </p:spPr>
        <p:txBody>
          <a:bodyPr>
            <a:spAutoFit/>
          </a:bodyPr>
          <a:lstStyle/>
          <a:p>
            <a:endParaRPr lang="en-GB" dirty="0"/>
          </a:p>
        </p:txBody>
      </p:sp>
    </p:spTree>
    <p:extLst>
      <p:ext uri="{BB962C8B-B14F-4D97-AF65-F5344CB8AC3E}">
        <p14:creationId xmlns:p14="http://schemas.microsoft.com/office/powerpoint/2010/main" val="2856587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0" y="0"/>
            <a:ext cx="12192000" cy="6844004"/>
          </a:xfrm>
          <a:prstGeom prst="rect">
            <a:avLst/>
          </a:prstGeom>
        </p:spPr>
      </p:pic>
      <p:sp>
        <p:nvSpPr>
          <p:cNvPr id="7" name="Rectangle 6">
            <a:extLst>
              <a:ext uri="{FF2B5EF4-FFF2-40B4-BE49-F238E27FC236}">
                <a16:creationId xmlns:a16="http://schemas.microsoft.com/office/drawing/2014/main" id="{E840EECA-D176-45FE-B30F-51C12402B147}"/>
              </a:ext>
            </a:extLst>
          </p:cNvPr>
          <p:cNvSpPr/>
          <p:nvPr/>
        </p:nvSpPr>
        <p:spPr>
          <a:xfrm>
            <a:off x="1996961" y="166899"/>
            <a:ext cx="8198078" cy="646331"/>
          </a:xfrm>
          <a:prstGeom prst="rect">
            <a:avLst/>
          </a:prstGeom>
        </p:spPr>
        <p:txBody>
          <a:bodyPr wrap="none">
            <a:spAutoFit/>
          </a:bodyPr>
          <a:lstStyle/>
          <a:p>
            <a:r>
              <a:rPr lang="en-GB" sz="3600" b="0" i="0" dirty="0">
                <a:solidFill>
                  <a:srgbClr val="000000"/>
                </a:solidFill>
                <a:effectLst/>
                <a:latin typeface="Adobe Heiti Std R" panose="020B0400000000000000" pitchFamily="34" charset="-128"/>
                <a:ea typeface="Adobe Heiti Std R" panose="020B0400000000000000" pitchFamily="34" charset="-128"/>
              </a:rPr>
              <a:t>Italian Crested Newt - </a:t>
            </a:r>
            <a:r>
              <a:rPr lang="en-GB" sz="3600" b="0" i="1" dirty="0" err="1">
                <a:solidFill>
                  <a:srgbClr val="000000"/>
                </a:solidFill>
                <a:effectLst/>
                <a:latin typeface="Adobe Heiti Std R" panose="020B0400000000000000" pitchFamily="34" charset="-128"/>
                <a:ea typeface="Adobe Heiti Std R" panose="020B0400000000000000" pitchFamily="34" charset="-128"/>
              </a:rPr>
              <a:t>Triturus</a:t>
            </a:r>
            <a:r>
              <a:rPr lang="en-GB" sz="3600" b="0" i="1" dirty="0">
                <a:solidFill>
                  <a:srgbClr val="000000"/>
                </a:solidFill>
                <a:effectLst/>
                <a:latin typeface="Adobe Heiti Std R" panose="020B0400000000000000" pitchFamily="34" charset="-128"/>
                <a:ea typeface="Adobe Heiti Std R" panose="020B0400000000000000" pitchFamily="34" charset="-128"/>
              </a:rPr>
              <a:t> carnifex</a:t>
            </a:r>
            <a:endParaRPr lang="en-GB" sz="3600" dirty="0">
              <a:latin typeface="Adobe Heiti Std R" panose="020B0400000000000000" pitchFamily="34" charset="-128"/>
              <a:ea typeface="Adobe Heiti Std R" panose="020B0400000000000000" pitchFamily="34" charset="-128"/>
            </a:endParaRPr>
          </a:p>
        </p:txBody>
      </p:sp>
      <p:pic>
        <p:nvPicPr>
          <p:cNvPr id="8" name="Picture 7">
            <a:extLst>
              <a:ext uri="{FF2B5EF4-FFF2-40B4-BE49-F238E27FC236}">
                <a16:creationId xmlns:a16="http://schemas.microsoft.com/office/drawing/2014/main" id="{B9A0C919-96A2-4906-B482-AEE133078935}"/>
              </a:ext>
            </a:extLst>
          </p:cNvPr>
          <p:cNvPicPr>
            <a:picLocks noChangeAspect="1"/>
          </p:cNvPicPr>
          <p:nvPr/>
        </p:nvPicPr>
        <p:blipFill rotWithShape="1">
          <a:blip r:embed="rId5"/>
          <a:srcRect l="21429" t="24306" r="20790" b="39385"/>
          <a:stretch/>
        </p:blipFill>
        <p:spPr>
          <a:xfrm>
            <a:off x="298579" y="1700348"/>
            <a:ext cx="11448662" cy="3671393"/>
          </a:xfrm>
          <a:prstGeom prst="rect">
            <a:avLst/>
          </a:prstGeom>
        </p:spPr>
      </p:pic>
      <p:pic>
        <p:nvPicPr>
          <p:cNvPr id="6" name="Picture 5">
            <a:extLst>
              <a:ext uri="{FF2B5EF4-FFF2-40B4-BE49-F238E27FC236}">
                <a16:creationId xmlns:a16="http://schemas.microsoft.com/office/drawing/2014/main" id="{3289ECCF-CBCC-48F5-AA21-2769193649B8}"/>
              </a:ext>
            </a:extLst>
          </p:cNvPr>
          <p:cNvPicPr>
            <a:picLocks noChangeAspect="1"/>
          </p:cNvPicPr>
          <p:nvPr/>
        </p:nvPicPr>
        <p:blipFill>
          <a:blip r:embed="rId6"/>
          <a:stretch>
            <a:fillRect/>
          </a:stretch>
        </p:blipFill>
        <p:spPr>
          <a:xfrm>
            <a:off x="2581547" y="1336257"/>
            <a:ext cx="3810000" cy="25241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00D16C4E-C574-4AC6-82D9-2BBE7193C308}"/>
              </a:ext>
            </a:extLst>
          </p:cNvPr>
          <p:cNvPicPr>
            <a:picLocks noChangeAspect="1"/>
          </p:cNvPicPr>
          <p:nvPr/>
        </p:nvPicPr>
        <p:blipFill>
          <a:blip r:embed="rId7"/>
          <a:stretch>
            <a:fillRect/>
          </a:stretch>
        </p:blipFill>
        <p:spPr>
          <a:xfrm>
            <a:off x="598015" y="3091371"/>
            <a:ext cx="3668486" cy="24303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857531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1087533" y="182905"/>
            <a:ext cx="10016934" cy="1325563"/>
          </a:xfrm>
        </p:spPr>
        <p:txBody>
          <a:bodyPr/>
          <a:lstStyle/>
          <a:p>
            <a:r>
              <a:rPr lang="en-GB" b="1" dirty="0">
                <a:latin typeface="Adobe Heiti Std R" panose="020B0400000000000000" pitchFamily="34" charset="-128"/>
                <a:ea typeface="Adobe Heiti Std R" panose="020B0400000000000000" pitchFamily="34" charset="-128"/>
              </a:rPr>
              <a:t>Alpine Newt - </a:t>
            </a:r>
            <a:r>
              <a:rPr lang="en-GB" b="1" i="1" dirty="0" err="1">
                <a:latin typeface="Adobe Heiti Std R" panose="020B0400000000000000" pitchFamily="34" charset="-128"/>
                <a:ea typeface="Adobe Heiti Std R" panose="020B0400000000000000" pitchFamily="34" charset="-128"/>
              </a:rPr>
              <a:t>Ichthyosaura</a:t>
            </a:r>
            <a:r>
              <a:rPr lang="en-GB" b="1" i="1" dirty="0">
                <a:latin typeface="Adobe Heiti Std R" panose="020B0400000000000000" pitchFamily="34" charset="-128"/>
                <a:ea typeface="Adobe Heiti Std R" panose="020B0400000000000000" pitchFamily="34" charset="-128"/>
              </a:rPr>
              <a:t> </a:t>
            </a:r>
            <a:r>
              <a:rPr lang="en-GB" b="1" i="1" dirty="0" err="1">
                <a:latin typeface="Adobe Heiti Std R" panose="020B0400000000000000" pitchFamily="34" charset="-128"/>
                <a:ea typeface="Adobe Heiti Std R" panose="020B0400000000000000" pitchFamily="34" charset="-128"/>
              </a:rPr>
              <a:t>alpestris</a:t>
            </a:r>
            <a:endParaRPr lang="en-GB" b="1" i="1" dirty="0">
              <a:latin typeface="Adobe Heiti Std R" panose="020B0400000000000000" pitchFamily="34" charset="-128"/>
              <a:ea typeface="Adobe Heiti Std R" panose="020B0400000000000000" pitchFamily="34" charset="-128"/>
            </a:endParaRPr>
          </a:p>
        </p:txBody>
      </p:sp>
      <p:pic>
        <p:nvPicPr>
          <p:cNvPr id="8" name="Picture 7">
            <a:extLst>
              <a:ext uri="{FF2B5EF4-FFF2-40B4-BE49-F238E27FC236}">
                <a16:creationId xmlns:a16="http://schemas.microsoft.com/office/drawing/2014/main" id="{F89D6818-F7BB-4C3D-8C12-5413AA3CC02C}"/>
              </a:ext>
            </a:extLst>
          </p:cNvPr>
          <p:cNvPicPr>
            <a:picLocks noChangeAspect="1"/>
          </p:cNvPicPr>
          <p:nvPr/>
        </p:nvPicPr>
        <p:blipFill rotWithShape="1">
          <a:blip r:embed="rId5"/>
          <a:srcRect l="21658" t="26269" r="21480" b="40136"/>
          <a:stretch/>
        </p:blipFill>
        <p:spPr>
          <a:xfrm>
            <a:off x="562166" y="2055813"/>
            <a:ext cx="10986924" cy="3421256"/>
          </a:xfrm>
          <a:prstGeom prst="rect">
            <a:avLst/>
          </a:prstGeom>
        </p:spPr>
      </p:pic>
      <p:pic>
        <p:nvPicPr>
          <p:cNvPr id="7" name="Picture 6">
            <a:extLst>
              <a:ext uri="{FF2B5EF4-FFF2-40B4-BE49-F238E27FC236}">
                <a16:creationId xmlns:a16="http://schemas.microsoft.com/office/drawing/2014/main" id="{B718D791-6959-47FF-AAFC-D353EF7E5437}"/>
              </a:ext>
            </a:extLst>
          </p:cNvPr>
          <p:cNvPicPr>
            <a:picLocks noChangeAspect="1"/>
          </p:cNvPicPr>
          <p:nvPr/>
        </p:nvPicPr>
        <p:blipFill rotWithShape="1">
          <a:blip r:embed="rId6"/>
          <a:srcRect t="20057"/>
          <a:stretch/>
        </p:blipFill>
        <p:spPr>
          <a:xfrm>
            <a:off x="7796714" y="3107094"/>
            <a:ext cx="4073831" cy="14608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C91209A1-7208-4F1F-9C54-D02FC7B7276F}"/>
              </a:ext>
            </a:extLst>
          </p:cNvPr>
          <p:cNvPicPr>
            <a:picLocks noChangeAspect="1"/>
          </p:cNvPicPr>
          <p:nvPr/>
        </p:nvPicPr>
        <p:blipFill>
          <a:blip r:embed="rId7"/>
          <a:stretch>
            <a:fillRect/>
          </a:stretch>
        </p:blipFill>
        <p:spPr>
          <a:xfrm>
            <a:off x="240711" y="3197252"/>
            <a:ext cx="3826140" cy="12804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Rectangle 9">
            <a:extLst>
              <a:ext uri="{FF2B5EF4-FFF2-40B4-BE49-F238E27FC236}">
                <a16:creationId xmlns:a16="http://schemas.microsoft.com/office/drawing/2014/main" id="{BC8C03A3-4A4F-4114-9A5D-1C2DC67BB921}"/>
              </a:ext>
            </a:extLst>
          </p:cNvPr>
          <p:cNvSpPr/>
          <p:nvPr/>
        </p:nvSpPr>
        <p:spPr>
          <a:xfrm>
            <a:off x="562166" y="5633378"/>
            <a:ext cx="9748694" cy="400110"/>
          </a:xfrm>
          <a:prstGeom prst="rect">
            <a:avLst/>
          </a:prstGeom>
        </p:spPr>
        <p:txBody>
          <a:bodyPr wrap="none">
            <a:spAutoFit/>
          </a:bodyPr>
          <a:lstStyle/>
          <a:p>
            <a:r>
              <a:rPr lang="en-GB" sz="2000" b="1" dirty="0"/>
              <a:t>Chytrid fungus - </a:t>
            </a:r>
            <a:r>
              <a:rPr lang="en-GB" sz="2000" b="1" i="1" dirty="0" err="1"/>
              <a:t>Batrachochytrium</a:t>
            </a:r>
            <a:r>
              <a:rPr lang="en-GB" sz="2000" b="1" i="1" dirty="0"/>
              <a:t> </a:t>
            </a:r>
            <a:r>
              <a:rPr lang="en-GB" sz="2000" b="1" i="1" dirty="0" err="1"/>
              <a:t>dendrobatidis</a:t>
            </a:r>
            <a:r>
              <a:rPr lang="en-GB" sz="2000" b="1" i="1" dirty="0"/>
              <a:t> </a:t>
            </a:r>
            <a:r>
              <a:rPr lang="en-GB" sz="2000" b="1" dirty="0"/>
              <a:t>and </a:t>
            </a:r>
            <a:r>
              <a:rPr lang="en-GB" sz="2000" b="1" i="1" dirty="0" err="1"/>
              <a:t>Batrachochytrium</a:t>
            </a:r>
            <a:r>
              <a:rPr lang="en-GB" sz="2000" b="1" i="1" dirty="0"/>
              <a:t> </a:t>
            </a:r>
            <a:r>
              <a:rPr lang="en-GB" sz="2000" b="1" i="1" dirty="0" err="1"/>
              <a:t>salamandrivorans</a:t>
            </a:r>
            <a:r>
              <a:rPr lang="en-GB" sz="2000" b="1" i="1" dirty="0"/>
              <a:t> </a:t>
            </a:r>
          </a:p>
        </p:txBody>
      </p:sp>
    </p:spTree>
    <p:extLst>
      <p:ext uri="{BB962C8B-B14F-4D97-AF65-F5344CB8AC3E}">
        <p14:creationId xmlns:p14="http://schemas.microsoft.com/office/powerpoint/2010/main" val="414908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0" y="13996"/>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3082925" y="-138403"/>
            <a:ext cx="6026150" cy="1116304"/>
          </a:xfrm>
        </p:spPr>
        <p:txBody>
          <a:bodyPr>
            <a:normAutofit fontScale="90000"/>
          </a:bodyPr>
          <a:lstStyle/>
          <a:p>
            <a:r>
              <a:rPr lang="en-GB" b="1" dirty="0">
                <a:latin typeface="Adobe Heiti Std R" panose="020B0400000000000000" pitchFamily="34" charset="-128"/>
                <a:ea typeface="Adobe Heiti Std R" panose="020B0400000000000000" pitchFamily="34" charset="-128"/>
              </a:rPr>
              <a:t>GCNs and development</a:t>
            </a:r>
          </a:p>
        </p:txBody>
      </p:sp>
      <p:pic>
        <p:nvPicPr>
          <p:cNvPr id="4" name="Picture 3">
            <a:extLst>
              <a:ext uri="{FF2B5EF4-FFF2-40B4-BE49-F238E27FC236}">
                <a16:creationId xmlns:a16="http://schemas.microsoft.com/office/drawing/2014/main" id="{E2ED2F44-7CC8-4A52-A648-AC6C1F52129F}"/>
              </a:ext>
            </a:extLst>
          </p:cNvPr>
          <p:cNvPicPr>
            <a:picLocks noChangeAspect="1"/>
          </p:cNvPicPr>
          <p:nvPr/>
        </p:nvPicPr>
        <p:blipFill rotWithShape="1">
          <a:blip r:embed="rId5"/>
          <a:srcRect l="19375" t="16482" r="19688" b="8704"/>
          <a:stretch/>
        </p:blipFill>
        <p:spPr>
          <a:xfrm>
            <a:off x="453176" y="1130300"/>
            <a:ext cx="7509724" cy="51862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A13BCFD4-6A62-411B-BE70-9FACCD38596D}"/>
              </a:ext>
            </a:extLst>
          </p:cNvPr>
          <p:cNvPicPr>
            <a:picLocks noChangeAspect="1"/>
          </p:cNvPicPr>
          <p:nvPr/>
        </p:nvPicPr>
        <p:blipFill>
          <a:blip r:embed="rId6"/>
          <a:stretch>
            <a:fillRect/>
          </a:stretch>
        </p:blipFill>
        <p:spPr>
          <a:xfrm>
            <a:off x="8054818" y="1652984"/>
            <a:ext cx="3581086" cy="3552031"/>
          </a:xfrm>
          <a:prstGeom prst="rect">
            <a:avLst/>
          </a:prstGeom>
        </p:spPr>
      </p:pic>
    </p:spTree>
    <p:extLst>
      <p:ext uri="{BB962C8B-B14F-4D97-AF65-F5344CB8AC3E}">
        <p14:creationId xmlns:p14="http://schemas.microsoft.com/office/powerpoint/2010/main" val="1163493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0"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2913483" y="13996"/>
            <a:ext cx="6365033" cy="1325563"/>
          </a:xfrm>
        </p:spPr>
        <p:txBody>
          <a:bodyPr/>
          <a:lstStyle/>
          <a:p>
            <a:r>
              <a:rPr lang="en-GB" dirty="0">
                <a:latin typeface="Adobe Heiti Std R" panose="020B0400000000000000" pitchFamily="34" charset="-128"/>
                <a:ea typeface="Adobe Heiti Std R" panose="020B0400000000000000" pitchFamily="34" charset="-128"/>
              </a:rPr>
              <a:t>Habitat Suitability Index</a:t>
            </a:r>
          </a:p>
        </p:txBody>
      </p:sp>
      <p:pic>
        <p:nvPicPr>
          <p:cNvPr id="4" name="Picture 3">
            <a:extLst>
              <a:ext uri="{FF2B5EF4-FFF2-40B4-BE49-F238E27FC236}">
                <a16:creationId xmlns:a16="http://schemas.microsoft.com/office/drawing/2014/main" id="{F5C5216F-7FF8-4B91-A304-3FA6F3D9A4AC}"/>
              </a:ext>
            </a:extLst>
          </p:cNvPr>
          <p:cNvPicPr>
            <a:picLocks noChangeAspect="1"/>
          </p:cNvPicPr>
          <p:nvPr/>
        </p:nvPicPr>
        <p:blipFill>
          <a:blip r:embed="rId5"/>
          <a:stretch>
            <a:fillRect/>
          </a:stretch>
        </p:blipFill>
        <p:spPr>
          <a:xfrm>
            <a:off x="5570387" y="2410702"/>
            <a:ext cx="3502139" cy="3900294"/>
          </a:xfrm>
          <a:prstGeom prst="rect">
            <a:avLst/>
          </a:prstGeom>
        </p:spPr>
      </p:pic>
      <p:pic>
        <p:nvPicPr>
          <p:cNvPr id="5" name="Picture 4">
            <a:extLst>
              <a:ext uri="{FF2B5EF4-FFF2-40B4-BE49-F238E27FC236}">
                <a16:creationId xmlns:a16="http://schemas.microsoft.com/office/drawing/2014/main" id="{8962DDDF-052C-425F-B95A-DA359B51C5F3}"/>
              </a:ext>
            </a:extLst>
          </p:cNvPr>
          <p:cNvPicPr>
            <a:picLocks noChangeAspect="1"/>
          </p:cNvPicPr>
          <p:nvPr/>
        </p:nvPicPr>
        <p:blipFill rotWithShape="1">
          <a:blip r:embed="rId6"/>
          <a:srcRect l="23896" t="27377" r="56500" b="22844"/>
          <a:stretch/>
        </p:blipFill>
        <p:spPr>
          <a:xfrm>
            <a:off x="8595359" y="1816091"/>
            <a:ext cx="2640219" cy="3771102"/>
          </a:xfrm>
          <a:prstGeom prst="rect">
            <a:avLst/>
          </a:prstGeom>
        </p:spPr>
      </p:pic>
      <p:sp>
        <p:nvSpPr>
          <p:cNvPr id="6" name="Rectangle 5">
            <a:extLst>
              <a:ext uri="{FF2B5EF4-FFF2-40B4-BE49-F238E27FC236}">
                <a16:creationId xmlns:a16="http://schemas.microsoft.com/office/drawing/2014/main" id="{9441AE09-A2BF-4446-9918-D71A984C0BE2}"/>
              </a:ext>
            </a:extLst>
          </p:cNvPr>
          <p:cNvSpPr/>
          <p:nvPr/>
        </p:nvSpPr>
        <p:spPr>
          <a:xfrm>
            <a:off x="523447" y="1360175"/>
            <a:ext cx="8914744" cy="461665"/>
          </a:xfrm>
          <a:prstGeom prst="rect">
            <a:avLst/>
          </a:prstGeom>
        </p:spPr>
        <p:txBody>
          <a:bodyPr wrap="square">
            <a:spAutoFit/>
          </a:bodyPr>
          <a:lstStyle/>
          <a:p>
            <a:r>
              <a:rPr lang="it-IT" sz="2400" b="1" dirty="0"/>
              <a:t>HSI = (SI1 x SI2 x SI3 x SI4 x SI5 x SI6 x SI7 x SI8 x SI9 x SI10)1/10</a:t>
            </a:r>
            <a:endParaRPr lang="en-GB" sz="2400" b="1" dirty="0"/>
          </a:p>
        </p:txBody>
      </p:sp>
      <p:sp>
        <p:nvSpPr>
          <p:cNvPr id="7" name="Rectangle 6">
            <a:extLst>
              <a:ext uri="{FF2B5EF4-FFF2-40B4-BE49-F238E27FC236}">
                <a16:creationId xmlns:a16="http://schemas.microsoft.com/office/drawing/2014/main" id="{F7DE8707-6A31-4E1E-921E-99089796CCB8}"/>
              </a:ext>
            </a:extLst>
          </p:cNvPr>
          <p:cNvSpPr/>
          <p:nvPr/>
        </p:nvSpPr>
        <p:spPr>
          <a:xfrm>
            <a:off x="523447" y="1921875"/>
            <a:ext cx="6515373" cy="400110"/>
          </a:xfrm>
          <a:prstGeom prst="rect">
            <a:avLst/>
          </a:prstGeom>
        </p:spPr>
        <p:txBody>
          <a:bodyPr wrap="none">
            <a:spAutoFit/>
          </a:bodyPr>
          <a:lstStyle/>
          <a:p>
            <a:r>
              <a:rPr lang="en-GB" sz="2000" b="1" dirty="0"/>
              <a:t>The calculated HSI for a pond should score between 0 and 1</a:t>
            </a:r>
          </a:p>
        </p:txBody>
      </p:sp>
      <p:sp>
        <p:nvSpPr>
          <p:cNvPr id="8" name="Rectangle 7">
            <a:extLst>
              <a:ext uri="{FF2B5EF4-FFF2-40B4-BE49-F238E27FC236}">
                <a16:creationId xmlns:a16="http://schemas.microsoft.com/office/drawing/2014/main" id="{F287C9F6-CEC2-4391-B6C0-E4824E62F899}"/>
              </a:ext>
            </a:extLst>
          </p:cNvPr>
          <p:cNvSpPr/>
          <p:nvPr/>
        </p:nvSpPr>
        <p:spPr>
          <a:xfrm>
            <a:off x="956420" y="2419170"/>
            <a:ext cx="3981339" cy="390029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2400" b="1" dirty="0"/>
              <a:t>Summary of scoring system</a:t>
            </a:r>
          </a:p>
          <a:p>
            <a:endParaRPr lang="en-GB" sz="2400" b="1" dirty="0"/>
          </a:p>
          <a:p>
            <a:pPr marL="342900" indent="-342900">
              <a:buFont typeface="Arial" panose="020B0604020202020204" pitchFamily="34" charset="0"/>
              <a:buChar char="•"/>
            </a:pPr>
            <a:r>
              <a:rPr lang="en-GB" sz="2000" b="1" dirty="0"/>
              <a:t>Location </a:t>
            </a:r>
          </a:p>
          <a:p>
            <a:pPr marL="342900" indent="-342900">
              <a:buFont typeface="Arial" panose="020B0604020202020204" pitchFamily="34" charset="0"/>
              <a:buChar char="•"/>
            </a:pPr>
            <a:r>
              <a:rPr lang="en-GB" sz="2000" b="1" dirty="0"/>
              <a:t>Pond area</a:t>
            </a:r>
          </a:p>
          <a:p>
            <a:pPr marL="342900" indent="-342900">
              <a:buFont typeface="Arial" panose="020B0604020202020204" pitchFamily="34" charset="0"/>
              <a:buChar char="•"/>
            </a:pPr>
            <a:r>
              <a:rPr lang="en-GB" sz="2000" b="1" dirty="0"/>
              <a:t>Pond drying</a:t>
            </a:r>
          </a:p>
          <a:p>
            <a:pPr marL="342900" indent="-342900">
              <a:buFont typeface="Arial" panose="020B0604020202020204" pitchFamily="34" charset="0"/>
              <a:buChar char="•"/>
            </a:pPr>
            <a:r>
              <a:rPr lang="en-GB" sz="2000" b="1" dirty="0"/>
              <a:t>Water quality</a:t>
            </a:r>
          </a:p>
          <a:p>
            <a:pPr marL="342900" indent="-342900">
              <a:buFont typeface="Arial" panose="020B0604020202020204" pitchFamily="34" charset="0"/>
              <a:buChar char="•"/>
            </a:pPr>
            <a:r>
              <a:rPr lang="en-GB" sz="2000" b="1" dirty="0"/>
              <a:t>Shade</a:t>
            </a:r>
          </a:p>
          <a:p>
            <a:pPr marL="342900" indent="-342900">
              <a:buFont typeface="Arial" panose="020B0604020202020204" pitchFamily="34" charset="0"/>
              <a:buChar char="•"/>
            </a:pPr>
            <a:r>
              <a:rPr lang="en-GB" sz="2000" b="1" dirty="0"/>
              <a:t>Fowl</a:t>
            </a:r>
          </a:p>
          <a:p>
            <a:pPr marL="342900" indent="-342900">
              <a:buFont typeface="Arial" panose="020B0604020202020204" pitchFamily="34" charset="0"/>
              <a:buChar char="•"/>
            </a:pPr>
            <a:r>
              <a:rPr lang="en-GB" sz="2000" b="1" dirty="0"/>
              <a:t>Fish</a:t>
            </a:r>
          </a:p>
          <a:p>
            <a:pPr marL="342900" indent="-342900">
              <a:buFont typeface="Arial" panose="020B0604020202020204" pitchFamily="34" charset="0"/>
              <a:buChar char="•"/>
            </a:pPr>
            <a:r>
              <a:rPr lang="en-GB" sz="2000" b="1" dirty="0"/>
              <a:t>Ponds</a:t>
            </a:r>
          </a:p>
          <a:p>
            <a:pPr marL="342900" indent="-342900">
              <a:buFont typeface="Arial" panose="020B0604020202020204" pitchFamily="34" charset="0"/>
              <a:buChar char="•"/>
            </a:pPr>
            <a:r>
              <a:rPr lang="en-GB" sz="2000" b="1" dirty="0"/>
              <a:t>Terrestrial habitat</a:t>
            </a:r>
          </a:p>
          <a:p>
            <a:pPr marL="342900" indent="-342900">
              <a:buFont typeface="Arial" panose="020B0604020202020204" pitchFamily="34" charset="0"/>
              <a:buChar char="•"/>
            </a:pPr>
            <a:r>
              <a:rPr lang="en-GB" sz="2000" b="1" dirty="0"/>
              <a:t>And Macrophytes </a:t>
            </a:r>
          </a:p>
        </p:txBody>
      </p:sp>
    </p:spTree>
    <p:extLst>
      <p:ext uri="{BB962C8B-B14F-4D97-AF65-F5344CB8AC3E}">
        <p14:creationId xmlns:p14="http://schemas.microsoft.com/office/powerpoint/2010/main" val="3666780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5241471" y="13996"/>
            <a:ext cx="1709057" cy="1325563"/>
          </a:xfrm>
        </p:spPr>
        <p:txBody>
          <a:bodyPr/>
          <a:lstStyle/>
          <a:p>
            <a:r>
              <a:rPr lang="en-GB" dirty="0">
                <a:latin typeface="Adobe Heiti Std R" panose="020B0400000000000000" pitchFamily="34" charset="-128"/>
                <a:ea typeface="Adobe Heiti Std R" panose="020B0400000000000000" pitchFamily="34" charset="-128"/>
              </a:rPr>
              <a:t>eDNA</a:t>
            </a:r>
          </a:p>
        </p:txBody>
      </p:sp>
      <p:pic>
        <p:nvPicPr>
          <p:cNvPr id="4" name="Picture 3">
            <a:extLst>
              <a:ext uri="{FF2B5EF4-FFF2-40B4-BE49-F238E27FC236}">
                <a16:creationId xmlns:a16="http://schemas.microsoft.com/office/drawing/2014/main" id="{AA6E5BEF-EBAE-4031-9A66-999BC89C8F8C}"/>
              </a:ext>
            </a:extLst>
          </p:cNvPr>
          <p:cNvPicPr>
            <a:picLocks noChangeAspect="1"/>
          </p:cNvPicPr>
          <p:nvPr/>
        </p:nvPicPr>
        <p:blipFill>
          <a:blip r:embed="rId5"/>
          <a:stretch>
            <a:fillRect/>
          </a:stretch>
        </p:blipFill>
        <p:spPr>
          <a:xfrm>
            <a:off x="1046399" y="1660849"/>
            <a:ext cx="4648232" cy="3536302"/>
          </a:xfrm>
          <a:prstGeom prst="rect">
            <a:avLst/>
          </a:prstGeom>
        </p:spPr>
      </p:pic>
      <p:pic>
        <p:nvPicPr>
          <p:cNvPr id="5" name="Picture 4">
            <a:extLst>
              <a:ext uri="{FF2B5EF4-FFF2-40B4-BE49-F238E27FC236}">
                <a16:creationId xmlns:a16="http://schemas.microsoft.com/office/drawing/2014/main" id="{D146540C-4431-4EB1-8789-2466A677E5C0}"/>
              </a:ext>
            </a:extLst>
          </p:cNvPr>
          <p:cNvPicPr>
            <a:picLocks noChangeAspect="1"/>
          </p:cNvPicPr>
          <p:nvPr/>
        </p:nvPicPr>
        <p:blipFill rotWithShape="1">
          <a:blip r:embed="rId6"/>
          <a:srcRect r="50853"/>
          <a:stretch/>
        </p:blipFill>
        <p:spPr>
          <a:xfrm>
            <a:off x="5905529" y="1542435"/>
            <a:ext cx="2902404" cy="2857500"/>
          </a:xfrm>
          <a:prstGeom prst="rect">
            <a:avLst/>
          </a:prstGeom>
        </p:spPr>
      </p:pic>
      <p:pic>
        <p:nvPicPr>
          <p:cNvPr id="6" name="Picture 5">
            <a:extLst>
              <a:ext uri="{FF2B5EF4-FFF2-40B4-BE49-F238E27FC236}">
                <a16:creationId xmlns:a16="http://schemas.microsoft.com/office/drawing/2014/main" id="{032CE0E5-9656-453E-A727-89D9D0C5B3C5}"/>
              </a:ext>
            </a:extLst>
          </p:cNvPr>
          <p:cNvPicPr>
            <a:picLocks noChangeAspect="1"/>
          </p:cNvPicPr>
          <p:nvPr/>
        </p:nvPicPr>
        <p:blipFill rotWithShape="1">
          <a:blip r:embed="rId6"/>
          <a:srcRect l="50853"/>
          <a:stretch/>
        </p:blipFill>
        <p:spPr>
          <a:xfrm>
            <a:off x="8243197" y="2486025"/>
            <a:ext cx="2902404" cy="2857500"/>
          </a:xfrm>
          <a:prstGeom prst="rect">
            <a:avLst/>
          </a:prstGeom>
        </p:spPr>
      </p:pic>
    </p:spTree>
    <p:extLst>
      <p:ext uri="{BB962C8B-B14F-4D97-AF65-F5344CB8AC3E}">
        <p14:creationId xmlns:p14="http://schemas.microsoft.com/office/powerpoint/2010/main" val="825405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1756488" y="13996"/>
            <a:ext cx="8679024" cy="1325563"/>
          </a:xfrm>
        </p:spPr>
        <p:txBody>
          <a:bodyPr/>
          <a:lstStyle/>
          <a:p>
            <a:r>
              <a:rPr lang="en-GB" dirty="0">
                <a:latin typeface="Adobe Heiti Std R" panose="020B0400000000000000" pitchFamily="34" charset="-128"/>
                <a:ea typeface="Adobe Heiti Std R" panose="020B0400000000000000" pitchFamily="34" charset="-128"/>
              </a:rPr>
              <a:t>Bottle Trapping and egg searches</a:t>
            </a:r>
          </a:p>
        </p:txBody>
      </p:sp>
      <p:pic>
        <p:nvPicPr>
          <p:cNvPr id="5" name="Picture 4">
            <a:extLst>
              <a:ext uri="{FF2B5EF4-FFF2-40B4-BE49-F238E27FC236}">
                <a16:creationId xmlns:a16="http://schemas.microsoft.com/office/drawing/2014/main" id="{8E23A6B6-D4E5-41D5-A180-0C355D7CAB8F}"/>
              </a:ext>
            </a:extLst>
          </p:cNvPr>
          <p:cNvPicPr>
            <a:picLocks noChangeAspect="1"/>
          </p:cNvPicPr>
          <p:nvPr/>
        </p:nvPicPr>
        <p:blipFill>
          <a:blip r:embed="rId5"/>
          <a:stretch>
            <a:fillRect/>
          </a:stretch>
        </p:blipFill>
        <p:spPr>
          <a:xfrm>
            <a:off x="7993956" y="3943349"/>
            <a:ext cx="3321744" cy="2371725"/>
          </a:xfrm>
          <a:prstGeom prst="rect">
            <a:avLst/>
          </a:prstGeom>
        </p:spPr>
      </p:pic>
      <p:pic>
        <p:nvPicPr>
          <p:cNvPr id="6" name="Picture 5">
            <a:extLst>
              <a:ext uri="{FF2B5EF4-FFF2-40B4-BE49-F238E27FC236}">
                <a16:creationId xmlns:a16="http://schemas.microsoft.com/office/drawing/2014/main" id="{944B2F90-4317-4692-84EA-E780D66CA037}"/>
              </a:ext>
            </a:extLst>
          </p:cNvPr>
          <p:cNvPicPr>
            <a:picLocks noChangeAspect="1"/>
          </p:cNvPicPr>
          <p:nvPr/>
        </p:nvPicPr>
        <p:blipFill rotWithShape="1">
          <a:blip r:embed="rId6"/>
          <a:srcRect t="12800" b="15800"/>
          <a:stretch/>
        </p:blipFill>
        <p:spPr>
          <a:xfrm>
            <a:off x="7993956" y="1410705"/>
            <a:ext cx="3321744" cy="2371725"/>
          </a:xfrm>
          <a:prstGeom prst="rect">
            <a:avLst/>
          </a:prstGeom>
        </p:spPr>
      </p:pic>
      <p:pic>
        <p:nvPicPr>
          <p:cNvPr id="7" name="Picture 6">
            <a:extLst>
              <a:ext uri="{FF2B5EF4-FFF2-40B4-BE49-F238E27FC236}">
                <a16:creationId xmlns:a16="http://schemas.microsoft.com/office/drawing/2014/main" id="{50020E75-F4E2-48BA-8D58-34C321B7CE44}"/>
              </a:ext>
            </a:extLst>
          </p:cNvPr>
          <p:cNvPicPr>
            <a:picLocks noChangeAspect="1"/>
          </p:cNvPicPr>
          <p:nvPr/>
        </p:nvPicPr>
        <p:blipFill rotWithShape="1">
          <a:blip r:embed="rId7"/>
          <a:srcRect l="22362" t="20570" r="13158" b="12917"/>
          <a:stretch/>
        </p:blipFill>
        <p:spPr>
          <a:xfrm>
            <a:off x="371138" y="1029023"/>
            <a:ext cx="2018455" cy="2771775"/>
          </a:xfrm>
          <a:prstGeom prst="rect">
            <a:avLst/>
          </a:prstGeom>
        </p:spPr>
      </p:pic>
      <p:pic>
        <p:nvPicPr>
          <p:cNvPr id="9" name="Picture 8">
            <a:extLst>
              <a:ext uri="{FF2B5EF4-FFF2-40B4-BE49-F238E27FC236}">
                <a16:creationId xmlns:a16="http://schemas.microsoft.com/office/drawing/2014/main" id="{10E13D4E-9619-4FBE-B293-D0F53E8CF717}"/>
              </a:ext>
            </a:extLst>
          </p:cNvPr>
          <p:cNvPicPr>
            <a:picLocks noChangeAspect="1"/>
          </p:cNvPicPr>
          <p:nvPr/>
        </p:nvPicPr>
        <p:blipFill>
          <a:blip r:embed="rId8"/>
          <a:stretch>
            <a:fillRect/>
          </a:stretch>
        </p:blipFill>
        <p:spPr>
          <a:xfrm>
            <a:off x="3622926" y="1990564"/>
            <a:ext cx="4324078" cy="2884778"/>
          </a:xfrm>
          <a:prstGeom prst="rect">
            <a:avLst/>
          </a:prstGeom>
        </p:spPr>
      </p:pic>
      <p:pic>
        <p:nvPicPr>
          <p:cNvPr id="8" name="Picture 7">
            <a:extLst>
              <a:ext uri="{FF2B5EF4-FFF2-40B4-BE49-F238E27FC236}">
                <a16:creationId xmlns:a16="http://schemas.microsoft.com/office/drawing/2014/main" id="{B0619A95-2F3A-4886-B5FC-EB9D70374B41}"/>
              </a:ext>
            </a:extLst>
          </p:cNvPr>
          <p:cNvPicPr>
            <a:picLocks noChangeAspect="1"/>
          </p:cNvPicPr>
          <p:nvPr/>
        </p:nvPicPr>
        <p:blipFill>
          <a:blip r:embed="rId9"/>
          <a:stretch>
            <a:fillRect/>
          </a:stretch>
        </p:blipFill>
        <p:spPr>
          <a:xfrm>
            <a:off x="1233334" y="2472352"/>
            <a:ext cx="2493224" cy="3319105"/>
          </a:xfrm>
          <a:prstGeom prst="rect">
            <a:avLst/>
          </a:prstGeom>
        </p:spPr>
      </p:pic>
    </p:spTree>
    <p:extLst>
      <p:ext uri="{BB962C8B-B14F-4D97-AF65-F5344CB8AC3E}">
        <p14:creationId xmlns:p14="http://schemas.microsoft.com/office/powerpoint/2010/main" val="146692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4271088" y="13996"/>
            <a:ext cx="3649824" cy="1325563"/>
          </a:xfrm>
        </p:spPr>
        <p:txBody>
          <a:bodyPr/>
          <a:lstStyle/>
          <a:p>
            <a:r>
              <a:rPr lang="en-GB" dirty="0">
                <a:latin typeface="Adobe Heiti Std R" panose="020B0400000000000000" pitchFamily="34" charset="-128"/>
                <a:ea typeface="Adobe Heiti Std R" panose="020B0400000000000000" pitchFamily="34" charset="-128"/>
              </a:rPr>
              <a:t>Egg Searches</a:t>
            </a:r>
          </a:p>
        </p:txBody>
      </p:sp>
      <p:pic>
        <p:nvPicPr>
          <p:cNvPr id="4" name="Picture 3">
            <a:extLst>
              <a:ext uri="{FF2B5EF4-FFF2-40B4-BE49-F238E27FC236}">
                <a16:creationId xmlns:a16="http://schemas.microsoft.com/office/drawing/2014/main" id="{78D2702E-8DBE-4CCB-B973-F6DC173D074F}"/>
              </a:ext>
            </a:extLst>
          </p:cNvPr>
          <p:cNvPicPr>
            <a:picLocks noChangeAspect="1"/>
          </p:cNvPicPr>
          <p:nvPr/>
        </p:nvPicPr>
        <p:blipFill>
          <a:blip r:embed="rId5"/>
          <a:stretch>
            <a:fillRect/>
          </a:stretch>
        </p:blipFill>
        <p:spPr>
          <a:xfrm>
            <a:off x="754164" y="1586947"/>
            <a:ext cx="4968671" cy="1835055"/>
          </a:xfrm>
          <a:prstGeom prst="rect">
            <a:avLst/>
          </a:prstGeom>
        </p:spPr>
      </p:pic>
      <p:pic>
        <p:nvPicPr>
          <p:cNvPr id="5" name="Picture 4">
            <a:extLst>
              <a:ext uri="{FF2B5EF4-FFF2-40B4-BE49-F238E27FC236}">
                <a16:creationId xmlns:a16="http://schemas.microsoft.com/office/drawing/2014/main" id="{24FC0070-DFB1-4967-B193-C80885013B80}"/>
              </a:ext>
            </a:extLst>
          </p:cNvPr>
          <p:cNvPicPr>
            <a:picLocks noChangeAspect="1"/>
          </p:cNvPicPr>
          <p:nvPr/>
        </p:nvPicPr>
        <p:blipFill>
          <a:blip r:embed="rId6"/>
          <a:stretch>
            <a:fillRect/>
          </a:stretch>
        </p:blipFill>
        <p:spPr>
          <a:xfrm>
            <a:off x="754163" y="3669390"/>
            <a:ext cx="4968671" cy="1755800"/>
          </a:xfrm>
          <a:prstGeom prst="rect">
            <a:avLst/>
          </a:prstGeom>
        </p:spPr>
      </p:pic>
      <p:pic>
        <p:nvPicPr>
          <p:cNvPr id="6" name="Picture 5">
            <a:extLst>
              <a:ext uri="{FF2B5EF4-FFF2-40B4-BE49-F238E27FC236}">
                <a16:creationId xmlns:a16="http://schemas.microsoft.com/office/drawing/2014/main" id="{8E662662-F898-4C08-82DD-0437B3FB3215}"/>
              </a:ext>
            </a:extLst>
          </p:cNvPr>
          <p:cNvPicPr>
            <a:picLocks noChangeAspect="1"/>
          </p:cNvPicPr>
          <p:nvPr/>
        </p:nvPicPr>
        <p:blipFill>
          <a:blip r:embed="rId7"/>
          <a:stretch>
            <a:fillRect/>
          </a:stretch>
        </p:blipFill>
        <p:spPr>
          <a:xfrm>
            <a:off x="7265630" y="1442692"/>
            <a:ext cx="3383573" cy="2341067"/>
          </a:xfrm>
          <a:prstGeom prst="rect">
            <a:avLst/>
          </a:prstGeom>
        </p:spPr>
      </p:pic>
      <p:sp>
        <p:nvSpPr>
          <p:cNvPr id="7" name="TextBox 6">
            <a:extLst>
              <a:ext uri="{FF2B5EF4-FFF2-40B4-BE49-F238E27FC236}">
                <a16:creationId xmlns:a16="http://schemas.microsoft.com/office/drawing/2014/main" id="{924693A4-568B-4E3C-9A4D-2DF3749EF04C}"/>
              </a:ext>
            </a:extLst>
          </p:cNvPr>
          <p:cNvSpPr txBox="1"/>
          <p:nvPr/>
        </p:nvSpPr>
        <p:spPr>
          <a:xfrm>
            <a:off x="6259613" y="4077704"/>
            <a:ext cx="5395608" cy="1569660"/>
          </a:xfrm>
          <a:prstGeom prst="rect">
            <a:avLst/>
          </a:prstGeom>
          <a:noFill/>
        </p:spPr>
        <p:txBody>
          <a:bodyPr wrap="square" rtlCol="0">
            <a:spAutoFit/>
          </a:bodyPr>
          <a:lstStyle/>
          <a:p>
            <a:pPr marL="342900" indent="-342900">
              <a:buFont typeface="Arial" panose="020B0604020202020204" pitchFamily="34" charset="0"/>
              <a:buChar char="•"/>
            </a:pPr>
            <a:r>
              <a:rPr lang="en-GB" sz="2400" b="1" dirty="0"/>
              <a:t>GCN eggs tend to be bright white</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Smooth and Palmate are more olive in colour</a:t>
            </a:r>
          </a:p>
        </p:txBody>
      </p:sp>
    </p:spTree>
    <p:extLst>
      <p:ext uri="{BB962C8B-B14F-4D97-AF65-F5344CB8AC3E}">
        <p14:creationId xmlns:p14="http://schemas.microsoft.com/office/powerpoint/2010/main" val="2750280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4275753" y="0"/>
            <a:ext cx="3640494" cy="1325563"/>
          </a:xfrm>
        </p:spPr>
        <p:txBody>
          <a:bodyPr/>
          <a:lstStyle/>
          <a:p>
            <a:r>
              <a:rPr lang="en-GB" dirty="0">
                <a:latin typeface="Adobe Heiti Std R" panose="020B0400000000000000" pitchFamily="34" charset="-128"/>
                <a:ea typeface="Adobe Heiti Std R" panose="020B0400000000000000" pitchFamily="34" charset="-128"/>
              </a:rPr>
              <a:t>Night surveys</a:t>
            </a:r>
          </a:p>
        </p:txBody>
      </p:sp>
      <p:pic>
        <p:nvPicPr>
          <p:cNvPr id="4" name="Picture 3">
            <a:extLst>
              <a:ext uri="{FF2B5EF4-FFF2-40B4-BE49-F238E27FC236}">
                <a16:creationId xmlns:a16="http://schemas.microsoft.com/office/drawing/2014/main" id="{8D75B4EE-2C1A-44E5-BC82-ADF37C41843B}"/>
              </a:ext>
            </a:extLst>
          </p:cNvPr>
          <p:cNvPicPr>
            <a:picLocks noChangeAspect="1"/>
          </p:cNvPicPr>
          <p:nvPr/>
        </p:nvPicPr>
        <p:blipFill>
          <a:blip r:embed="rId5"/>
          <a:stretch>
            <a:fillRect/>
          </a:stretch>
        </p:blipFill>
        <p:spPr>
          <a:xfrm>
            <a:off x="8902821" y="1325563"/>
            <a:ext cx="2302605" cy="2095418"/>
          </a:xfrm>
          <a:prstGeom prst="rect">
            <a:avLst/>
          </a:prstGeom>
        </p:spPr>
      </p:pic>
      <p:sp>
        <p:nvSpPr>
          <p:cNvPr id="5" name="Rectangle 4">
            <a:extLst>
              <a:ext uri="{FF2B5EF4-FFF2-40B4-BE49-F238E27FC236}">
                <a16:creationId xmlns:a16="http://schemas.microsoft.com/office/drawing/2014/main" id="{D5EC6F69-A51B-4DCE-8804-633C20E7D176}"/>
              </a:ext>
            </a:extLst>
          </p:cNvPr>
          <p:cNvSpPr/>
          <p:nvPr/>
        </p:nvSpPr>
        <p:spPr>
          <a:xfrm>
            <a:off x="1419377" y="1430777"/>
            <a:ext cx="5019249" cy="4801314"/>
          </a:xfrm>
          <a:prstGeom prst="rect">
            <a:avLst/>
          </a:prstGeom>
        </p:spPr>
        <p:txBody>
          <a:bodyPr wrap="square">
            <a:spAutoFit/>
          </a:bodyPr>
          <a:lstStyle/>
          <a:p>
            <a:pPr marL="342900" indent="-342900">
              <a:buFont typeface="Arial" panose="020B0604020202020204" pitchFamily="34" charset="0"/>
              <a:buChar char="•"/>
            </a:pPr>
            <a:r>
              <a:rPr lang="en-GB" sz="2400" b="1" dirty="0"/>
              <a:t>Newts primarily nocturnal  </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Detects presence and allows a count</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Best time March-May</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Warm, still evenings </a:t>
            </a:r>
          </a:p>
          <a:p>
            <a:pPr marL="342900" indent="-342900">
              <a:buFont typeface="Arial" panose="020B0604020202020204" pitchFamily="34" charset="0"/>
              <a:buChar char="•"/>
            </a:pPr>
            <a:r>
              <a:rPr lang="en-GB" sz="2400" b="1" dirty="0"/>
              <a:t>(Avoid wind, rain, or low temperatures)</a:t>
            </a:r>
          </a:p>
          <a:p>
            <a:endParaRPr lang="en-GB" dirty="0"/>
          </a:p>
          <a:p>
            <a:pPr marL="342900" indent="-342900">
              <a:buFont typeface="Arial" panose="020B0604020202020204" pitchFamily="34" charset="0"/>
              <a:buChar char="•"/>
            </a:pPr>
            <a:r>
              <a:rPr lang="en-GB" sz="2400" b="1" dirty="0"/>
              <a:t>Larvae detected late summer, early autumn</a:t>
            </a:r>
          </a:p>
        </p:txBody>
      </p:sp>
      <p:pic>
        <p:nvPicPr>
          <p:cNvPr id="6" name="Picture 5">
            <a:extLst>
              <a:ext uri="{FF2B5EF4-FFF2-40B4-BE49-F238E27FC236}">
                <a16:creationId xmlns:a16="http://schemas.microsoft.com/office/drawing/2014/main" id="{74C42587-E531-474E-AC99-BD2C90CAD71A}"/>
              </a:ext>
            </a:extLst>
          </p:cNvPr>
          <p:cNvPicPr>
            <a:picLocks noChangeAspect="1"/>
          </p:cNvPicPr>
          <p:nvPr/>
        </p:nvPicPr>
        <p:blipFill>
          <a:blip r:embed="rId6"/>
          <a:stretch>
            <a:fillRect/>
          </a:stretch>
        </p:blipFill>
        <p:spPr>
          <a:xfrm>
            <a:off x="7406722" y="3200400"/>
            <a:ext cx="3724469" cy="2793352"/>
          </a:xfrm>
          <a:prstGeom prst="rect">
            <a:avLst/>
          </a:prstGeom>
        </p:spPr>
      </p:pic>
    </p:spTree>
    <p:extLst>
      <p:ext uri="{BB962C8B-B14F-4D97-AF65-F5344CB8AC3E}">
        <p14:creationId xmlns:p14="http://schemas.microsoft.com/office/powerpoint/2010/main" val="41733650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3357562" y="336550"/>
            <a:ext cx="5476875" cy="1325563"/>
          </a:xfrm>
        </p:spPr>
        <p:txBody>
          <a:bodyPr/>
          <a:lstStyle/>
          <a:p>
            <a:r>
              <a:rPr lang="en-GB" b="1" dirty="0">
                <a:latin typeface="Adobe Heiti Std R" panose="020B0400000000000000" pitchFamily="34" charset="-128"/>
                <a:ea typeface="Adobe Heiti Std R" panose="020B0400000000000000" pitchFamily="34" charset="-128"/>
              </a:rPr>
              <a:t>Conservation Dogs</a:t>
            </a:r>
          </a:p>
        </p:txBody>
      </p:sp>
      <p:pic>
        <p:nvPicPr>
          <p:cNvPr id="4" name="Picture 3">
            <a:extLst>
              <a:ext uri="{FF2B5EF4-FFF2-40B4-BE49-F238E27FC236}">
                <a16:creationId xmlns:a16="http://schemas.microsoft.com/office/drawing/2014/main" id="{693A71E3-2BE1-47BD-9008-4B1DEE63B5E7}"/>
              </a:ext>
            </a:extLst>
          </p:cNvPr>
          <p:cNvPicPr>
            <a:picLocks noChangeAspect="1"/>
          </p:cNvPicPr>
          <p:nvPr/>
        </p:nvPicPr>
        <p:blipFill>
          <a:blip r:embed="rId5"/>
          <a:stretch>
            <a:fillRect/>
          </a:stretch>
        </p:blipFill>
        <p:spPr>
          <a:xfrm>
            <a:off x="1182370" y="1662113"/>
            <a:ext cx="2817834" cy="42291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a:extLst>
              <a:ext uri="{FF2B5EF4-FFF2-40B4-BE49-F238E27FC236}">
                <a16:creationId xmlns:a16="http://schemas.microsoft.com/office/drawing/2014/main" id="{4F8F8428-66C7-4EF9-B355-D4941EA7CDAD}"/>
              </a:ext>
            </a:extLst>
          </p:cNvPr>
          <p:cNvSpPr/>
          <p:nvPr/>
        </p:nvSpPr>
        <p:spPr>
          <a:xfrm>
            <a:off x="5786437" y="2437835"/>
            <a:ext cx="6096000" cy="2677656"/>
          </a:xfrm>
          <a:prstGeom prst="rect">
            <a:avLst/>
          </a:prstGeom>
        </p:spPr>
        <p:txBody>
          <a:bodyPr>
            <a:spAutoFit/>
          </a:bodyPr>
          <a:lstStyle/>
          <a:p>
            <a:pPr marL="285750" indent="-285750">
              <a:buFont typeface="Arial" panose="020B0604020202020204" pitchFamily="34" charset="0"/>
              <a:buChar char="•"/>
            </a:pPr>
            <a:r>
              <a:rPr lang="en-GB" sz="2400" dirty="0"/>
              <a:t>C</a:t>
            </a:r>
            <a:r>
              <a:rPr lang="en-GB" sz="2400" b="1" dirty="0"/>
              <a:t>over extensive areas</a:t>
            </a:r>
          </a:p>
          <a:p>
            <a:pPr marL="285750" indent="-285750">
              <a:buFont typeface="Arial" panose="020B0604020202020204" pitchFamily="34" charset="0"/>
              <a:buChar char="•"/>
            </a:pPr>
            <a:r>
              <a:rPr lang="en-GB" sz="2400" b="1" dirty="0"/>
              <a:t>Faster than humans with increased detection rate</a:t>
            </a:r>
          </a:p>
          <a:p>
            <a:pPr marL="285750" indent="-285750">
              <a:buFont typeface="Arial" panose="020B0604020202020204" pitchFamily="34" charset="0"/>
              <a:buChar char="•"/>
            </a:pPr>
            <a:r>
              <a:rPr lang="en-GB" sz="2400" b="1" dirty="0"/>
              <a:t>Accurate </a:t>
            </a:r>
          </a:p>
          <a:p>
            <a:pPr marL="285750" indent="-285750">
              <a:buFont typeface="Arial" panose="020B0604020202020204" pitchFamily="34" charset="0"/>
              <a:buChar char="•"/>
            </a:pPr>
            <a:r>
              <a:rPr lang="en-GB" sz="2400" b="1" dirty="0"/>
              <a:t>Cost effective</a:t>
            </a:r>
          </a:p>
          <a:p>
            <a:pPr marL="285750" indent="-285750">
              <a:buFont typeface="Arial" panose="020B0604020202020204" pitchFamily="34" charset="0"/>
              <a:buChar char="•"/>
            </a:pPr>
            <a:r>
              <a:rPr lang="en-GB" sz="2400" b="1" dirty="0"/>
              <a:t>Non-evasive</a:t>
            </a:r>
          </a:p>
          <a:p>
            <a:pPr marL="285750" indent="-285750">
              <a:buFont typeface="Arial" panose="020B0604020202020204" pitchFamily="34" charset="0"/>
              <a:buChar char="•"/>
            </a:pPr>
            <a:r>
              <a:rPr lang="en-GB" sz="2400" b="1" dirty="0"/>
              <a:t>Positive public appeal</a:t>
            </a:r>
            <a:r>
              <a:rPr lang="en-GB" dirty="0"/>
              <a:t>! </a:t>
            </a:r>
          </a:p>
        </p:txBody>
      </p:sp>
    </p:spTree>
    <p:extLst>
      <p:ext uri="{BB962C8B-B14F-4D97-AF65-F5344CB8AC3E}">
        <p14:creationId xmlns:p14="http://schemas.microsoft.com/office/powerpoint/2010/main" val="66216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2600325" y="307975"/>
            <a:ext cx="6991350" cy="1325563"/>
          </a:xfrm>
        </p:spPr>
        <p:txBody>
          <a:bodyPr/>
          <a:lstStyle/>
          <a:p>
            <a:r>
              <a:rPr lang="en-GB" dirty="0">
                <a:latin typeface="Adobe Heiti Std R" panose="020B0400000000000000" pitchFamily="34" charset="-128"/>
                <a:ea typeface="Adobe Heiti Std R" panose="020B0400000000000000" pitchFamily="34" charset="-128"/>
              </a:rPr>
              <a:t>Pitfall traps and Searching</a:t>
            </a:r>
          </a:p>
        </p:txBody>
      </p:sp>
      <p:pic>
        <p:nvPicPr>
          <p:cNvPr id="4" name="Picture 3">
            <a:extLst>
              <a:ext uri="{FF2B5EF4-FFF2-40B4-BE49-F238E27FC236}">
                <a16:creationId xmlns:a16="http://schemas.microsoft.com/office/drawing/2014/main" id="{96E8A345-083A-4DAF-A799-A0E8C5B0706A}"/>
              </a:ext>
            </a:extLst>
          </p:cNvPr>
          <p:cNvPicPr>
            <a:picLocks noChangeAspect="1"/>
          </p:cNvPicPr>
          <p:nvPr/>
        </p:nvPicPr>
        <p:blipFill>
          <a:blip r:embed="rId5"/>
          <a:stretch>
            <a:fillRect/>
          </a:stretch>
        </p:blipFill>
        <p:spPr>
          <a:xfrm>
            <a:off x="1266825" y="1941513"/>
            <a:ext cx="4000500" cy="3000375"/>
          </a:xfrm>
          <a:prstGeom prst="rect">
            <a:avLst/>
          </a:prstGeom>
        </p:spPr>
      </p:pic>
      <p:pic>
        <p:nvPicPr>
          <p:cNvPr id="5" name="Picture 4">
            <a:extLst>
              <a:ext uri="{FF2B5EF4-FFF2-40B4-BE49-F238E27FC236}">
                <a16:creationId xmlns:a16="http://schemas.microsoft.com/office/drawing/2014/main" id="{2FA7E19D-52F6-411D-8B32-A43787027A5F}"/>
              </a:ext>
            </a:extLst>
          </p:cNvPr>
          <p:cNvPicPr>
            <a:picLocks noChangeAspect="1"/>
          </p:cNvPicPr>
          <p:nvPr/>
        </p:nvPicPr>
        <p:blipFill>
          <a:blip r:embed="rId6"/>
          <a:stretch>
            <a:fillRect/>
          </a:stretch>
        </p:blipFill>
        <p:spPr>
          <a:xfrm>
            <a:off x="6924677" y="1385199"/>
            <a:ext cx="3409952" cy="4529826"/>
          </a:xfrm>
          <a:prstGeom prst="rect">
            <a:avLst/>
          </a:prstGeom>
        </p:spPr>
      </p:pic>
    </p:spTree>
    <p:extLst>
      <p:ext uri="{BB962C8B-B14F-4D97-AF65-F5344CB8AC3E}">
        <p14:creationId xmlns:p14="http://schemas.microsoft.com/office/powerpoint/2010/main" val="39549360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a:xfrm>
            <a:off x="4524375" y="280193"/>
            <a:ext cx="3143250" cy="1325563"/>
          </a:xfrm>
        </p:spPr>
        <p:txBody>
          <a:bodyPr/>
          <a:lstStyle/>
          <a:p>
            <a:r>
              <a:rPr lang="en-GB" dirty="0">
                <a:latin typeface="Adobe Heiti Std R" panose="020B0400000000000000" pitchFamily="34" charset="-128"/>
                <a:ea typeface="Adobe Heiti Std R" panose="020B0400000000000000" pitchFamily="34" charset="-128"/>
              </a:rPr>
              <a:t>Mitigation</a:t>
            </a:r>
          </a:p>
        </p:txBody>
      </p:sp>
      <p:sp>
        <p:nvSpPr>
          <p:cNvPr id="6" name="TextBox 5">
            <a:extLst>
              <a:ext uri="{FF2B5EF4-FFF2-40B4-BE49-F238E27FC236}">
                <a16:creationId xmlns:a16="http://schemas.microsoft.com/office/drawing/2014/main" id="{8ECB9159-4507-43C8-BCFA-0EA299B001FD}"/>
              </a:ext>
            </a:extLst>
          </p:cNvPr>
          <p:cNvSpPr txBox="1"/>
          <p:nvPr/>
        </p:nvSpPr>
        <p:spPr>
          <a:xfrm>
            <a:off x="2392283" y="2399640"/>
            <a:ext cx="7715250" cy="1815882"/>
          </a:xfrm>
          <a:prstGeom prst="rect">
            <a:avLst/>
          </a:prstGeom>
          <a:noFill/>
        </p:spPr>
        <p:txBody>
          <a:bodyPr wrap="square" rtlCol="0">
            <a:spAutoFit/>
          </a:bodyPr>
          <a:lstStyle/>
          <a:p>
            <a:pPr algn="just"/>
            <a:r>
              <a:rPr lang="en-GB" sz="2800" dirty="0">
                <a:latin typeface="Adobe Heiti Std R" panose="020B0400000000000000" pitchFamily="34" charset="-128"/>
                <a:ea typeface="Adobe Heiti Std R" panose="020B0400000000000000" pitchFamily="34" charset="-128"/>
              </a:rPr>
              <a:t>Self study:  Consider what mitigation methods you would use for the translocation of a newt population for a large infrastructure project such as the creation of a roadway.</a:t>
            </a:r>
          </a:p>
        </p:txBody>
      </p:sp>
    </p:spTree>
    <p:extLst>
      <p:ext uri="{BB962C8B-B14F-4D97-AF65-F5344CB8AC3E}">
        <p14:creationId xmlns:p14="http://schemas.microsoft.com/office/powerpoint/2010/main" val="3497218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918EFB-ED64-4D44-A85B-ABF1393CEB13}"/>
              </a:ext>
            </a:extLst>
          </p:cNvPr>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1" y="0"/>
            <a:ext cx="12192000" cy="6844004"/>
          </a:xfrm>
          <a:prstGeom prst="rect">
            <a:avLst/>
          </a:prstGeom>
        </p:spPr>
      </p:pic>
      <p:sp>
        <p:nvSpPr>
          <p:cNvPr id="2" name="Title 1">
            <a:extLst>
              <a:ext uri="{FF2B5EF4-FFF2-40B4-BE49-F238E27FC236}">
                <a16:creationId xmlns:a16="http://schemas.microsoft.com/office/drawing/2014/main" id="{B8D55866-C524-443E-B92C-CAC42668AFC2}"/>
              </a:ext>
            </a:extLst>
          </p:cNvPr>
          <p:cNvSpPr>
            <a:spLocks noGrp="1"/>
          </p:cNvSpPr>
          <p:nvPr>
            <p:ph type="title"/>
          </p:nvPr>
        </p:nvSpPr>
        <p:spPr/>
        <p:txBody>
          <a:bodyPr/>
          <a:lstStyle/>
          <a:p>
            <a:pPr algn="ctr"/>
            <a:r>
              <a:rPr lang="en-GB" dirty="0">
                <a:latin typeface="Adobe Heiti Std R" panose="020B0400000000000000" pitchFamily="34" charset="-128"/>
                <a:ea typeface="Adobe Heiti Std R" panose="020B0400000000000000" pitchFamily="34" charset="-128"/>
              </a:rPr>
              <a:t>Bibliography</a:t>
            </a:r>
            <a:r>
              <a:rPr lang="en-GB" dirty="0"/>
              <a:t> </a:t>
            </a:r>
          </a:p>
        </p:txBody>
      </p:sp>
      <p:sp>
        <p:nvSpPr>
          <p:cNvPr id="4" name="TextBox 3">
            <a:extLst>
              <a:ext uri="{FF2B5EF4-FFF2-40B4-BE49-F238E27FC236}">
                <a16:creationId xmlns:a16="http://schemas.microsoft.com/office/drawing/2014/main" id="{EEF9FDAA-D7F9-4D46-BF26-DFFA252B3517}"/>
              </a:ext>
            </a:extLst>
          </p:cNvPr>
          <p:cNvSpPr txBox="1"/>
          <p:nvPr/>
        </p:nvSpPr>
        <p:spPr>
          <a:xfrm>
            <a:off x="307910" y="2052735"/>
            <a:ext cx="11616612" cy="4524315"/>
          </a:xfrm>
          <a:prstGeom prst="rect">
            <a:avLst/>
          </a:prstGeom>
          <a:noFill/>
        </p:spPr>
        <p:txBody>
          <a:bodyPr wrap="square" rtlCol="0">
            <a:spAutoFit/>
          </a:bodyPr>
          <a:lstStyle/>
          <a:p>
            <a:r>
              <a:rPr lang="en-GB" dirty="0"/>
              <a:t>ARG UK Advice Note 5 - Great Crested Newt Habitat Suitability Index</a:t>
            </a:r>
          </a:p>
          <a:p>
            <a:r>
              <a:rPr lang="en-GB" dirty="0">
                <a:hlinkClick r:id="rId5"/>
              </a:rPr>
              <a:t>https://www.arguk.org/info-advice/advice-notes/9-great-crested-newt-habitat-suitability-index-arg-advice-note-5/file</a:t>
            </a:r>
            <a:endParaRPr lang="en-GB" dirty="0"/>
          </a:p>
          <a:p>
            <a:endParaRPr lang="en-GB" dirty="0"/>
          </a:p>
          <a:p>
            <a:r>
              <a:rPr lang="en-GB" dirty="0"/>
              <a:t>Great Crested Newt Habitat Suitability Index</a:t>
            </a:r>
          </a:p>
          <a:p>
            <a:r>
              <a:rPr lang="en-GB" dirty="0">
                <a:hlinkClick r:id="rId6"/>
              </a:rPr>
              <a:t>http://www.narrs.org.uk/documents/HSI%20guidance.pdf</a:t>
            </a:r>
            <a:endParaRPr lang="en-GB" dirty="0"/>
          </a:p>
          <a:p>
            <a:endParaRPr lang="en-GB" dirty="0"/>
          </a:p>
          <a:p>
            <a:r>
              <a:rPr lang="en-GB" dirty="0"/>
              <a:t>Great Crested Newt Conservation Handbook</a:t>
            </a:r>
          </a:p>
          <a:p>
            <a:r>
              <a:rPr lang="en-GB" dirty="0">
                <a:hlinkClick r:id="rId7"/>
              </a:rPr>
              <a:t>https://www.arguk.org/info-advice/scientific-and-technical-reports/125-great-crested-newt-habitat-management-handbook/file</a:t>
            </a:r>
            <a:endParaRPr lang="en-GB" dirty="0"/>
          </a:p>
          <a:p>
            <a:endParaRPr lang="en-GB" dirty="0"/>
          </a:p>
          <a:p>
            <a:r>
              <a:rPr lang="en-GB" dirty="0"/>
              <a:t>https://www.zsl.org/science/whats-on/the-devourer-of-newts-a-novel-chytrid-fungus-on-britain%E2%80%99s-doorstep</a:t>
            </a:r>
          </a:p>
          <a:p>
            <a:endParaRPr lang="en-GB" dirty="0"/>
          </a:p>
          <a:p>
            <a:r>
              <a:rPr lang="en-GB" dirty="0"/>
              <a:t>https://www.arc-trust.org/Handlers/Download.ashx?IDMF=bb742bc6-2d7d-4dc5-bd59-03c3f8018eed</a:t>
            </a:r>
          </a:p>
          <a:p>
            <a:endParaRPr lang="en-GB" dirty="0"/>
          </a:p>
          <a:p>
            <a:endParaRPr lang="en-GB" dirty="0"/>
          </a:p>
          <a:p>
            <a:endParaRPr lang="en-GB" dirty="0"/>
          </a:p>
        </p:txBody>
      </p:sp>
    </p:spTree>
    <p:extLst>
      <p:ext uri="{BB962C8B-B14F-4D97-AF65-F5344CB8AC3E}">
        <p14:creationId xmlns:p14="http://schemas.microsoft.com/office/powerpoint/2010/main" val="568954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599</TotalTime>
  <Words>2584</Words>
  <Application>Microsoft Office PowerPoint</Application>
  <PresentationFormat>Widescreen</PresentationFormat>
  <Paragraphs>159</Paragraphs>
  <Slides>21</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Adobe Heiti Std R</vt:lpstr>
      <vt:lpstr>Arial</vt:lpstr>
      <vt:lpstr>Calibri</vt:lpstr>
      <vt:lpstr>Calibri Light</vt:lpstr>
      <vt:lpstr>Office Theme</vt:lpstr>
      <vt:lpstr>PowerPoint Presentation</vt:lpstr>
      <vt:lpstr>Introduction</vt:lpstr>
      <vt:lpstr>Legislation</vt:lpstr>
      <vt:lpstr>Identification</vt:lpstr>
      <vt:lpstr>The Palmate Lissotriton helveticus and Smooth newt Lissotriton vulgaris</vt:lpstr>
      <vt:lpstr>Great Crested Newt Triturus cristatus</vt:lpstr>
      <vt:lpstr>Habitat</vt:lpstr>
      <vt:lpstr>Lifecycle</vt:lpstr>
      <vt:lpstr>Threats </vt:lpstr>
      <vt:lpstr>PowerPoint Presentation</vt:lpstr>
      <vt:lpstr>Alpine Newt - Ichthyosaura alpestris</vt:lpstr>
      <vt:lpstr>GCNs and development</vt:lpstr>
      <vt:lpstr>Habitat Suitability Index</vt:lpstr>
      <vt:lpstr>eDNA</vt:lpstr>
      <vt:lpstr>Bottle Trapping and egg searches</vt:lpstr>
      <vt:lpstr>Egg Searches</vt:lpstr>
      <vt:lpstr>Night surveys</vt:lpstr>
      <vt:lpstr>Conservation Dogs</vt:lpstr>
      <vt:lpstr>Pitfall traps and Searching</vt:lpstr>
      <vt:lpstr>Mitigation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Beynon (P133455)</dc:creator>
  <cp:lastModifiedBy>Rhian Jenkins</cp:lastModifiedBy>
  <cp:revision>46</cp:revision>
  <dcterms:created xsi:type="dcterms:W3CDTF">2019-11-17T16:39:19Z</dcterms:created>
  <dcterms:modified xsi:type="dcterms:W3CDTF">2019-11-18T19:00:32Z</dcterms:modified>
</cp:coreProperties>
</file>