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1"/>
  </p:notesMasterIdLst>
  <p:sldIdLst>
    <p:sldId id="256" r:id="rId2"/>
    <p:sldId id="259" r:id="rId3"/>
    <p:sldId id="258" r:id="rId4"/>
    <p:sldId id="257" r:id="rId5"/>
    <p:sldId id="270" r:id="rId6"/>
    <p:sldId id="260" r:id="rId7"/>
    <p:sldId id="261" r:id="rId8"/>
    <p:sldId id="263" r:id="rId9"/>
    <p:sldId id="262" r:id="rId10"/>
    <p:sldId id="264" r:id="rId11"/>
    <p:sldId id="265" r:id="rId12"/>
    <p:sldId id="266" r:id="rId13"/>
    <p:sldId id="267" r:id="rId14"/>
    <p:sldId id="268" r:id="rId15"/>
    <p:sldId id="269"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90" r:id="rId35"/>
    <p:sldId id="294" r:id="rId36"/>
    <p:sldId id="295" r:id="rId37"/>
    <p:sldId id="296" r:id="rId38"/>
    <p:sldId id="299" r:id="rId39"/>
    <p:sldId id="293" r:id="rId40"/>
    <p:sldId id="300" r:id="rId41"/>
    <p:sldId id="297" r:id="rId42"/>
    <p:sldId id="301" r:id="rId43"/>
    <p:sldId id="298" r:id="rId44"/>
    <p:sldId id="302" r:id="rId45"/>
    <p:sldId id="303" r:id="rId46"/>
    <p:sldId id="304" r:id="rId47"/>
    <p:sldId id="305" r:id="rId48"/>
    <p:sldId id="306" r:id="rId49"/>
    <p:sldId id="307" r:id="rId50"/>
    <p:sldId id="308" r:id="rId51"/>
    <p:sldId id="309" r:id="rId52"/>
    <p:sldId id="310" r:id="rId53"/>
    <p:sldId id="311" r:id="rId54"/>
    <p:sldId id="312" r:id="rId55"/>
    <p:sldId id="313" r:id="rId56"/>
    <p:sldId id="315" r:id="rId57"/>
    <p:sldId id="314" r:id="rId58"/>
    <p:sldId id="316" r:id="rId59"/>
    <p:sldId id="317" r:id="rId60"/>
    <p:sldId id="318" r:id="rId61"/>
    <p:sldId id="319" r:id="rId62"/>
    <p:sldId id="320" r:id="rId63"/>
    <p:sldId id="321" r:id="rId64"/>
    <p:sldId id="322" r:id="rId65"/>
    <p:sldId id="323" r:id="rId66"/>
    <p:sldId id="324" r:id="rId67"/>
    <p:sldId id="325" r:id="rId68"/>
    <p:sldId id="326" r:id="rId69"/>
    <p:sldId id="327" r:id="rId70"/>
    <p:sldId id="330" r:id="rId71"/>
    <p:sldId id="331" r:id="rId72"/>
    <p:sldId id="332" r:id="rId73"/>
    <p:sldId id="333" r:id="rId74"/>
    <p:sldId id="335" r:id="rId75"/>
    <p:sldId id="328" r:id="rId76"/>
    <p:sldId id="329" r:id="rId77"/>
    <p:sldId id="291" r:id="rId78"/>
    <p:sldId id="292" r:id="rId79"/>
    <p:sldId id="334" r:id="rId8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206"/>
    <p:restoredTop sz="94693"/>
  </p:normalViewPr>
  <p:slideViewPr>
    <p:cSldViewPr snapToGrid="0">
      <p:cViewPr varScale="1">
        <p:scale>
          <a:sx n="149" d="100"/>
          <a:sy n="149" d="100"/>
        </p:scale>
        <p:origin x="14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6DE26C-D12B-CD4F-8426-E3272767ECA8}" type="datetimeFigureOut">
              <a:rPr lang="en-GB" smtClean="0"/>
              <a:t>09/11/2020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34BF72-D074-F049-AEC9-8FE1D2CBFB7A}" type="slidenum">
              <a:rPr lang="en-GB" smtClean="0"/>
              <a:t>‹#›</a:t>
            </a:fld>
            <a:endParaRPr lang="en-GB"/>
          </a:p>
        </p:txBody>
      </p:sp>
    </p:spTree>
    <p:extLst>
      <p:ext uri="{BB962C8B-B14F-4D97-AF65-F5344CB8AC3E}">
        <p14:creationId xmlns:p14="http://schemas.microsoft.com/office/powerpoint/2010/main" val="2341557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Even though Vitruvius’ writings weren’t discovered until much later, they contain references to various scenic elements not recorded in such detail.</a:t>
            </a:r>
          </a:p>
          <a:p>
            <a:endParaRPr lang="en-GB"/>
          </a:p>
          <a:p>
            <a:r>
              <a:rPr lang="en-GB"/>
              <a:t>In 1513 a production of </a:t>
            </a:r>
            <a:r>
              <a:rPr lang="en-GB" err="1"/>
              <a:t>Poenulus</a:t>
            </a:r>
            <a:r>
              <a:rPr lang="en-GB"/>
              <a:t> was mounted in Roe within a setting which was believed to be an attempt to reproduce what was thought to be the correct appearance of a Roman theatre.</a:t>
            </a:r>
          </a:p>
          <a:p>
            <a:endParaRPr lang="en-GB"/>
          </a:p>
          <a:p>
            <a:r>
              <a:rPr lang="en-GB"/>
              <a:t>It was described as almost a hundred feet wide, twenty-four feet deep and around 8 feet high. At the back of the stage there was a highly decorated arcade screen, divided into five sections using columns with gilded basins and capitals. Each section framing an opening covered with curtains made of gold cloth. Above was a frieze of beautiful paintings and a gilded cornice, at the end of the screen were two great towers with doors.</a:t>
            </a:r>
          </a:p>
          <a:p>
            <a:endParaRPr lang="en-GB"/>
          </a:p>
        </p:txBody>
      </p:sp>
      <p:sp>
        <p:nvSpPr>
          <p:cNvPr id="4" name="Slide Number Placeholder 3"/>
          <p:cNvSpPr>
            <a:spLocks noGrp="1"/>
          </p:cNvSpPr>
          <p:nvPr>
            <p:ph type="sldNum" sz="quarter" idx="5"/>
          </p:nvPr>
        </p:nvSpPr>
        <p:spPr/>
        <p:txBody>
          <a:bodyPr/>
          <a:lstStyle/>
          <a:p>
            <a:fld id="{E434BF72-D074-F049-AEC9-8FE1D2CBFB7A}" type="slidenum">
              <a:rPr lang="en-GB" smtClean="0"/>
              <a:t>49</a:t>
            </a:fld>
            <a:endParaRPr lang="en-GB"/>
          </a:p>
        </p:txBody>
      </p:sp>
    </p:spTree>
    <p:extLst>
      <p:ext uri="{BB962C8B-B14F-4D97-AF65-F5344CB8AC3E}">
        <p14:creationId xmlns:p14="http://schemas.microsoft.com/office/powerpoint/2010/main" val="3059666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34BF72-D074-F049-AEC9-8FE1D2CBFB7A}" type="slidenum">
              <a:rPr lang="en-GB" smtClean="0"/>
              <a:t>62</a:t>
            </a:fld>
            <a:endParaRPr lang="en-GB"/>
          </a:p>
        </p:txBody>
      </p:sp>
    </p:spTree>
    <p:extLst>
      <p:ext uri="{BB962C8B-B14F-4D97-AF65-F5344CB8AC3E}">
        <p14:creationId xmlns:p14="http://schemas.microsoft.com/office/powerpoint/2010/main" val="2712938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11/9/20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11/9/20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11/9/20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11/9/20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11/9/20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youtube.com/watch?v=FBUpnG1G4yQ&amp;feature=emb_logo" TargetMode="Externa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tate.org.uk/art/artworks/moholy-bauhaus-building-dessau-p79916"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xml"/><Relationship Id="rId1" Type="http://schemas.openxmlformats.org/officeDocument/2006/relationships/video" Target="https://www.youtube.com/embed/vO4wi8V8CvQ?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3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hyperlink" Target="https://mediadecoder.blogs.nytimes.com/2010/07/05/on-the-economists-cover-only-a-part-of-the-picture/"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fotoforensics.com/" TargetMode="External"/><Relationship Id="rId1" Type="http://schemas.openxmlformats.org/officeDocument/2006/relationships/slideLayout" Target="../slideLayouts/slideLayout2.xml"/><Relationship Id="rId6" Type="http://schemas.openxmlformats.org/officeDocument/2006/relationships/image" Target="../media/image1.jpeg"/><Relationship Id="rId5" Type="http://schemas.openxmlformats.org/officeDocument/2006/relationships/image" Target="../media/image53.png"/><Relationship Id="rId4" Type="http://schemas.openxmlformats.org/officeDocument/2006/relationships/image" Target="../media/image52.png"/></Relationships>
</file>

<file path=ppt/slides/_rels/slide32.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3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6.gi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jpeg"/><Relationship Id="rId1" Type="http://schemas.openxmlformats.org/officeDocument/2006/relationships/slideLayout" Target="../slideLayouts/slideLayout2.xml"/><Relationship Id="rId4" Type="http://schemas.openxmlformats.org/officeDocument/2006/relationships/image" Target="../media/image89.png"/></Relationships>
</file>

<file path=ppt/slides/_rels/slide58.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jpeg"/><Relationship Id="rId1" Type="http://schemas.openxmlformats.org/officeDocument/2006/relationships/slideLayout" Target="../slideLayouts/slideLayout2.xml"/><Relationship Id="rId4" Type="http://schemas.openxmlformats.org/officeDocument/2006/relationships/image" Target="../media/image95.jpg"/></Relationships>
</file>

<file path=ppt/slides/_rels/slide6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7.jpe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image" Target="../media/image104.png"/><Relationship Id="rId1" Type="http://schemas.openxmlformats.org/officeDocument/2006/relationships/slideLayout" Target="../slideLayouts/slideLayout2.xml"/><Relationship Id="rId6" Type="http://schemas.openxmlformats.org/officeDocument/2006/relationships/image" Target="../media/image108.png"/><Relationship Id="rId5" Type="http://schemas.openxmlformats.org/officeDocument/2006/relationships/image" Target="../media/image107.png"/><Relationship Id="rId10" Type="http://schemas.openxmlformats.org/officeDocument/2006/relationships/image" Target="../media/image112.png"/><Relationship Id="rId4" Type="http://schemas.openxmlformats.org/officeDocument/2006/relationships/image" Target="../media/image106.png"/><Relationship Id="rId9" Type="http://schemas.openxmlformats.org/officeDocument/2006/relationships/image" Target="../media/image111.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png"/><Relationship Id="rId1" Type="http://schemas.openxmlformats.org/officeDocument/2006/relationships/slideLayout" Target="../slideLayouts/slideLayout2.xml"/><Relationship Id="rId4" Type="http://schemas.openxmlformats.org/officeDocument/2006/relationships/image" Target="../media/image115.jpe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116.jp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08FF-E48E-FB46-8704-8680C77CC6C6}"/>
              </a:ext>
            </a:extLst>
          </p:cNvPr>
          <p:cNvSpPr>
            <a:spLocks noGrp="1"/>
          </p:cNvSpPr>
          <p:nvPr>
            <p:ph type="ctrTitle"/>
          </p:nvPr>
        </p:nvSpPr>
        <p:spPr>
          <a:xfrm>
            <a:off x="2417779" y="802298"/>
            <a:ext cx="8763743" cy="2541431"/>
          </a:xfrm>
        </p:spPr>
        <p:txBody>
          <a:bodyPr>
            <a:normAutofit fontScale="90000"/>
          </a:bodyPr>
          <a:lstStyle/>
          <a:p>
            <a:pPr algn="ctr"/>
            <a:r>
              <a:rPr lang="en-US"/>
              <a:t>Principles of Design</a:t>
            </a:r>
            <a:br>
              <a:rPr lang="en-US"/>
            </a:br>
            <a:r>
              <a:rPr lang="en-US"/>
              <a:t>Process Workbook</a:t>
            </a:r>
          </a:p>
        </p:txBody>
      </p:sp>
      <p:sp>
        <p:nvSpPr>
          <p:cNvPr id="3" name="Subtitle 2">
            <a:extLst>
              <a:ext uri="{FF2B5EF4-FFF2-40B4-BE49-F238E27FC236}">
                <a16:creationId xmlns:a16="http://schemas.microsoft.com/office/drawing/2014/main" id="{536F9383-8079-B841-BC91-095D0A3AD2BA}"/>
              </a:ext>
            </a:extLst>
          </p:cNvPr>
          <p:cNvSpPr>
            <a:spLocks noGrp="1"/>
          </p:cNvSpPr>
          <p:nvPr>
            <p:ph type="subTitle" idx="1"/>
          </p:nvPr>
        </p:nvSpPr>
        <p:spPr/>
        <p:txBody>
          <a:bodyPr/>
          <a:lstStyle/>
          <a:p>
            <a:pPr algn="ctr"/>
            <a:r>
              <a:rPr lang="en-US"/>
              <a:t>Gemma Payne 2004977</a:t>
            </a:r>
          </a:p>
        </p:txBody>
      </p:sp>
    </p:spTree>
    <p:extLst>
      <p:ext uri="{BB962C8B-B14F-4D97-AF65-F5344CB8AC3E}">
        <p14:creationId xmlns:p14="http://schemas.microsoft.com/office/powerpoint/2010/main" val="106933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5A27A-022C-F040-8A0C-8D7E1D343B85}"/>
              </a:ext>
            </a:extLst>
          </p:cNvPr>
          <p:cNvSpPr>
            <a:spLocks noGrp="1"/>
          </p:cNvSpPr>
          <p:nvPr>
            <p:ph type="title"/>
          </p:nvPr>
        </p:nvSpPr>
        <p:spPr/>
        <p:txBody>
          <a:bodyPr/>
          <a:lstStyle/>
          <a:p>
            <a:r>
              <a:rPr lang="en-US"/>
              <a:t>30/09/20        Left/Right sides of the brain</a:t>
            </a:r>
          </a:p>
        </p:txBody>
      </p:sp>
      <p:sp>
        <p:nvSpPr>
          <p:cNvPr id="4" name="TextBox 3">
            <a:extLst>
              <a:ext uri="{FF2B5EF4-FFF2-40B4-BE49-F238E27FC236}">
                <a16:creationId xmlns:a16="http://schemas.microsoft.com/office/drawing/2014/main" id="{318DF3CE-BD83-EC4C-96B8-F362F831A7A8}"/>
              </a:ext>
            </a:extLst>
          </p:cNvPr>
          <p:cNvSpPr txBox="1"/>
          <p:nvPr/>
        </p:nvSpPr>
        <p:spPr>
          <a:xfrm>
            <a:off x="1540565" y="2007704"/>
            <a:ext cx="3588026" cy="369332"/>
          </a:xfrm>
          <a:prstGeom prst="rect">
            <a:avLst/>
          </a:prstGeom>
          <a:noFill/>
        </p:spPr>
        <p:txBody>
          <a:bodyPr wrap="square" rtlCol="0">
            <a:spAutoFit/>
          </a:bodyPr>
          <a:lstStyle/>
          <a:p>
            <a:r>
              <a:rPr lang="en-US"/>
              <a:t>Right or Left side of the brain quiz</a:t>
            </a:r>
          </a:p>
        </p:txBody>
      </p:sp>
      <p:pic>
        <p:nvPicPr>
          <p:cNvPr id="6" name="Picture 5" descr="Graphical user interface, text, application, email&#10;&#10;Description automatically generated">
            <a:extLst>
              <a:ext uri="{FF2B5EF4-FFF2-40B4-BE49-F238E27FC236}">
                <a16:creationId xmlns:a16="http://schemas.microsoft.com/office/drawing/2014/main" id="{A6D22E70-5CCA-774F-9FE0-3207C7F93389}"/>
              </a:ext>
            </a:extLst>
          </p:cNvPr>
          <p:cNvPicPr>
            <a:picLocks noChangeAspect="1"/>
          </p:cNvPicPr>
          <p:nvPr/>
        </p:nvPicPr>
        <p:blipFill>
          <a:blip r:embed="rId2"/>
          <a:stretch>
            <a:fillRect/>
          </a:stretch>
        </p:blipFill>
        <p:spPr>
          <a:xfrm>
            <a:off x="1191453" y="2377036"/>
            <a:ext cx="4286250" cy="3429000"/>
          </a:xfrm>
          <a:prstGeom prst="rect">
            <a:avLst/>
          </a:prstGeom>
        </p:spPr>
      </p:pic>
      <p:sp>
        <p:nvSpPr>
          <p:cNvPr id="3" name="TextBox 2">
            <a:extLst>
              <a:ext uri="{FF2B5EF4-FFF2-40B4-BE49-F238E27FC236}">
                <a16:creationId xmlns:a16="http://schemas.microsoft.com/office/drawing/2014/main" id="{70D95F2A-D52A-3547-A7B7-F5D812A07E08}"/>
              </a:ext>
            </a:extLst>
          </p:cNvPr>
          <p:cNvSpPr txBox="1"/>
          <p:nvPr/>
        </p:nvSpPr>
        <p:spPr>
          <a:xfrm>
            <a:off x="6977270" y="2305878"/>
            <a:ext cx="3588026" cy="1477328"/>
          </a:xfrm>
          <a:prstGeom prst="rect">
            <a:avLst/>
          </a:prstGeom>
          <a:noFill/>
        </p:spPr>
        <p:txBody>
          <a:bodyPr wrap="square" rtlCol="0">
            <a:spAutoFit/>
          </a:bodyPr>
          <a:lstStyle/>
          <a:p>
            <a:r>
              <a:rPr lang="en-US" u="sng"/>
              <a:t>Thinking Processes</a:t>
            </a:r>
          </a:p>
          <a:p>
            <a:pPr marL="285750" indent="-285750">
              <a:buFont typeface="Arial" panose="020B0604020202020204" pitchFamily="34" charset="0"/>
              <a:buChar char="•"/>
            </a:pPr>
            <a:r>
              <a:rPr lang="en-US"/>
              <a:t>Linear</a:t>
            </a:r>
          </a:p>
          <a:p>
            <a:pPr marL="742950" lvl="1" indent="-285750">
              <a:buFont typeface="Arial" panose="020B0604020202020204" pitchFamily="34" charset="0"/>
              <a:buChar char="•"/>
            </a:pPr>
            <a:r>
              <a:rPr lang="en-US"/>
              <a:t>Step by step</a:t>
            </a:r>
          </a:p>
          <a:p>
            <a:pPr marL="285750" indent="-285750">
              <a:buFont typeface="Arial" panose="020B0604020202020204" pitchFamily="34" charset="0"/>
              <a:buChar char="•"/>
            </a:pPr>
            <a:r>
              <a:rPr lang="en-US"/>
              <a:t>Divergent</a:t>
            </a:r>
          </a:p>
          <a:p>
            <a:pPr marL="742950" lvl="1" indent="-285750">
              <a:buFont typeface="Arial" panose="020B0604020202020204" pitchFamily="34" charset="0"/>
              <a:buChar char="•"/>
            </a:pPr>
            <a:r>
              <a:rPr lang="en-US"/>
              <a:t>Leaps between things/ideas</a:t>
            </a:r>
          </a:p>
        </p:txBody>
      </p:sp>
      <p:sp>
        <p:nvSpPr>
          <p:cNvPr id="5" name="TextBox 4">
            <a:extLst>
              <a:ext uri="{FF2B5EF4-FFF2-40B4-BE49-F238E27FC236}">
                <a16:creationId xmlns:a16="http://schemas.microsoft.com/office/drawing/2014/main" id="{F5253195-4FEE-0647-A82C-935E0E2A1FF2}"/>
              </a:ext>
            </a:extLst>
          </p:cNvPr>
          <p:cNvSpPr txBox="1"/>
          <p:nvPr/>
        </p:nvSpPr>
        <p:spPr>
          <a:xfrm>
            <a:off x="6867940" y="4081597"/>
            <a:ext cx="5059016" cy="1477328"/>
          </a:xfrm>
          <a:prstGeom prst="rect">
            <a:avLst/>
          </a:prstGeom>
          <a:noFill/>
        </p:spPr>
        <p:txBody>
          <a:bodyPr wrap="square" rtlCol="0">
            <a:spAutoFit/>
          </a:bodyPr>
          <a:lstStyle/>
          <a:p>
            <a:r>
              <a:rPr lang="en-US" u="sng"/>
              <a:t>Tricks</a:t>
            </a:r>
            <a:r>
              <a:rPr lang="en-US"/>
              <a:t> – How out brain looks at things</a:t>
            </a:r>
          </a:p>
          <a:p>
            <a:pPr marL="285750" indent="-285750">
              <a:buFont typeface="Arial" panose="020B0604020202020204" pitchFamily="34" charset="0"/>
              <a:buChar char="•"/>
            </a:pPr>
            <a:r>
              <a:rPr lang="en-US"/>
              <a:t>Gator – Instinctive response</a:t>
            </a:r>
          </a:p>
          <a:p>
            <a:pPr marL="285750" indent="-285750">
              <a:buFont typeface="Arial" panose="020B0604020202020204" pitchFamily="34" charset="0"/>
              <a:buChar char="•"/>
            </a:pPr>
            <a:r>
              <a:rPr lang="en-US"/>
              <a:t>Monkey – Mind jumps between tasks/multitask</a:t>
            </a:r>
          </a:p>
          <a:p>
            <a:pPr marL="285750" indent="-285750">
              <a:buFont typeface="Arial" panose="020B0604020202020204" pitchFamily="34" charset="0"/>
              <a:buChar char="•"/>
            </a:pPr>
            <a:r>
              <a:rPr lang="en-US"/>
              <a:t>Elephant – Learning patterns/ Previous experience</a:t>
            </a:r>
          </a:p>
        </p:txBody>
      </p:sp>
    </p:spTree>
    <p:extLst>
      <p:ext uri="{BB962C8B-B14F-4D97-AF65-F5344CB8AC3E}">
        <p14:creationId xmlns:p14="http://schemas.microsoft.com/office/powerpoint/2010/main" val="1314609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7CD9-6A45-844E-B5AF-A013A373DABE}"/>
              </a:ext>
            </a:extLst>
          </p:cNvPr>
          <p:cNvSpPr>
            <a:spLocks noGrp="1"/>
          </p:cNvSpPr>
          <p:nvPr>
            <p:ph type="title"/>
          </p:nvPr>
        </p:nvSpPr>
        <p:spPr/>
        <p:txBody>
          <a:bodyPr/>
          <a:lstStyle/>
          <a:p>
            <a:r>
              <a:rPr lang="en-US"/>
              <a:t>30/09/20          Continuous line drawing</a:t>
            </a:r>
            <a:br>
              <a:rPr lang="en-US"/>
            </a:br>
            <a:endParaRPr lang="en-US"/>
          </a:p>
        </p:txBody>
      </p:sp>
      <p:pic>
        <p:nvPicPr>
          <p:cNvPr id="6" name="Picture 5" descr="A close up of text on a whiteboard&#10;&#10;Description automatically generated">
            <a:extLst>
              <a:ext uri="{FF2B5EF4-FFF2-40B4-BE49-F238E27FC236}">
                <a16:creationId xmlns:a16="http://schemas.microsoft.com/office/drawing/2014/main" id="{EBABB113-D580-6B47-8557-32B3C47C4506}"/>
              </a:ext>
            </a:extLst>
          </p:cNvPr>
          <p:cNvPicPr>
            <a:picLocks noChangeAspect="1"/>
          </p:cNvPicPr>
          <p:nvPr/>
        </p:nvPicPr>
        <p:blipFill>
          <a:blip r:embed="rId2"/>
          <a:stretch>
            <a:fillRect/>
          </a:stretch>
        </p:blipFill>
        <p:spPr>
          <a:xfrm>
            <a:off x="717556" y="2414174"/>
            <a:ext cx="2638562" cy="1978921"/>
          </a:xfrm>
          <a:prstGeom prst="rect">
            <a:avLst/>
          </a:prstGeom>
        </p:spPr>
      </p:pic>
      <p:pic>
        <p:nvPicPr>
          <p:cNvPr id="8" name="Picture 7" descr="A close up of text on a whiteboard&#10;&#10;Description automatically generated">
            <a:extLst>
              <a:ext uri="{FF2B5EF4-FFF2-40B4-BE49-F238E27FC236}">
                <a16:creationId xmlns:a16="http://schemas.microsoft.com/office/drawing/2014/main" id="{EB9B64F0-5793-9B4C-8EB5-E8F2217B2E2C}"/>
              </a:ext>
            </a:extLst>
          </p:cNvPr>
          <p:cNvPicPr>
            <a:picLocks noChangeAspect="1"/>
          </p:cNvPicPr>
          <p:nvPr/>
        </p:nvPicPr>
        <p:blipFill>
          <a:blip r:embed="rId3"/>
          <a:stretch>
            <a:fillRect/>
          </a:stretch>
        </p:blipFill>
        <p:spPr>
          <a:xfrm>
            <a:off x="3573439" y="2414175"/>
            <a:ext cx="2638560" cy="1978920"/>
          </a:xfrm>
          <a:prstGeom prst="rect">
            <a:avLst/>
          </a:prstGeom>
        </p:spPr>
      </p:pic>
      <p:pic>
        <p:nvPicPr>
          <p:cNvPr id="10" name="Picture 9" descr="A close up of text on a whiteboard&#10;&#10;Description automatically generated">
            <a:extLst>
              <a:ext uri="{FF2B5EF4-FFF2-40B4-BE49-F238E27FC236}">
                <a16:creationId xmlns:a16="http://schemas.microsoft.com/office/drawing/2014/main" id="{798B5E1A-1140-0F43-AF83-0283BACCD1CB}"/>
              </a:ext>
            </a:extLst>
          </p:cNvPr>
          <p:cNvPicPr>
            <a:picLocks noChangeAspect="1"/>
          </p:cNvPicPr>
          <p:nvPr/>
        </p:nvPicPr>
        <p:blipFill>
          <a:blip r:embed="rId4"/>
          <a:stretch>
            <a:fillRect/>
          </a:stretch>
        </p:blipFill>
        <p:spPr>
          <a:xfrm>
            <a:off x="6506644" y="2367097"/>
            <a:ext cx="2638560" cy="1978920"/>
          </a:xfrm>
          <a:prstGeom prst="rect">
            <a:avLst/>
          </a:prstGeom>
        </p:spPr>
      </p:pic>
      <p:pic>
        <p:nvPicPr>
          <p:cNvPr id="12" name="Picture 11" descr="A close up of text on a whiteboard&#10;&#10;Description automatically generated">
            <a:extLst>
              <a:ext uri="{FF2B5EF4-FFF2-40B4-BE49-F238E27FC236}">
                <a16:creationId xmlns:a16="http://schemas.microsoft.com/office/drawing/2014/main" id="{CDF7B5B8-7F4B-484A-9E2B-69E93D95CD0E}"/>
              </a:ext>
            </a:extLst>
          </p:cNvPr>
          <p:cNvPicPr>
            <a:picLocks noChangeAspect="1"/>
          </p:cNvPicPr>
          <p:nvPr/>
        </p:nvPicPr>
        <p:blipFill>
          <a:blip r:embed="rId5"/>
          <a:stretch>
            <a:fillRect/>
          </a:stretch>
        </p:blipFill>
        <p:spPr>
          <a:xfrm>
            <a:off x="9362525" y="2367097"/>
            <a:ext cx="2638559" cy="1978919"/>
          </a:xfrm>
          <a:prstGeom prst="rect">
            <a:avLst/>
          </a:prstGeom>
        </p:spPr>
      </p:pic>
    </p:spTree>
    <p:extLst>
      <p:ext uri="{BB962C8B-B14F-4D97-AF65-F5344CB8AC3E}">
        <p14:creationId xmlns:p14="http://schemas.microsoft.com/office/powerpoint/2010/main" val="2237279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12F92-AC30-DF47-91A8-7DB583FC85C0}"/>
              </a:ext>
            </a:extLst>
          </p:cNvPr>
          <p:cNvSpPr>
            <a:spLocks noGrp="1"/>
          </p:cNvSpPr>
          <p:nvPr>
            <p:ph type="title"/>
          </p:nvPr>
        </p:nvSpPr>
        <p:spPr/>
        <p:txBody>
          <a:bodyPr/>
          <a:lstStyle/>
          <a:p>
            <a:r>
              <a:rPr lang="en-US"/>
              <a:t>30/09/20</a:t>
            </a:r>
          </a:p>
        </p:txBody>
      </p:sp>
      <p:sp>
        <p:nvSpPr>
          <p:cNvPr id="3" name="TextBox 2">
            <a:extLst>
              <a:ext uri="{FF2B5EF4-FFF2-40B4-BE49-F238E27FC236}">
                <a16:creationId xmlns:a16="http://schemas.microsoft.com/office/drawing/2014/main" id="{9BA7E4B8-5E9A-2A43-8856-B72C9C04664F}"/>
              </a:ext>
            </a:extLst>
          </p:cNvPr>
          <p:cNvSpPr txBox="1"/>
          <p:nvPr/>
        </p:nvSpPr>
        <p:spPr>
          <a:xfrm>
            <a:off x="1273139" y="1971962"/>
            <a:ext cx="6102160" cy="1200329"/>
          </a:xfrm>
          <a:prstGeom prst="rect">
            <a:avLst/>
          </a:prstGeom>
          <a:noFill/>
        </p:spPr>
        <p:txBody>
          <a:bodyPr wrap="square" rtlCol="0">
            <a:spAutoFit/>
          </a:bodyPr>
          <a:lstStyle/>
          <a:p>
            <a:pPr marL="285750" indent="-285750">
              <a:buFont typeface="Arial" panose="020B0604020202020204" pitchFamily="34" charset="0"/>
              <a:buChar char="•"/>
            </a:pPr>
            <a:r>
              <a:rPr lang="en-US"/>
              <a:t>Scenography</a:t>
            </a:r>
          </a:p>
          <a:p>
            <a:pPr marL="742950" lvl="1" indent="-285750">
              <a:buFont typeface="Arial" panose="020B0604020202020204" pitchFamily="34" charset="0"/>
              <a:buChar char="•"/>
            </a:pPr>
            <a:r>
              <a:rPr lang="en-US"/>
              <a:t>Design of the space in which a performance takes place</a:t>
            </a:r>
          </a:p>
          <a:p>
            <a:pPr marL="742950" lvl="1" indent="-285750">
              <a:buFont typeface="Arial" panose="020B0604020202020204" pitchFamily="34" charset="0"/>
              <a:buChar char="•"/>
            </a:pPr>
            <a:r>
              <a:rPr lang="en-US"/>
              <a:t>The design and painting of theatrical scenery</a:t>
            </a:r>
          </a:p>
          <a:p>
            <a:pPr lvl="1"/>
            <a:endParaRPr lang="en-US"/>
          </a:p>
        </p:txBody>
      </p:sp>
      <p:sp>
        <p:nvSpPr>
          <p:cNvPr id="4" name="TextBox 3">
            <a:extLst>
              <a:ext uri="{FF2B5EF4-FFF2-40B4-BE49-F238E27FC236}">
                <a16:creationId xmlns:a16="http://schemas.microsoft.com/office/drawing/2014/main" id="{AB3BC126-4684-C64C-A4D1-DAD4C67E8442}"/>
              </a:ext>
            </a:extLst>
          </p:cNvPr>
          <p:cNvSpPr txBox="1"/>
          <p:nvPr/>
        </p:nvSpPr>
        <p:spPr>
          <a:xfrm>
            <a:off x="1378460" y="3037271"/>
            <a:ext cx="5684717" cy="1477328"/>
          </a:xfrm>
          <a:prstGeom prst="rect">
            <a:avLst/>
          </a:prstGeom>
          <a:noFill/>
        </p:spPr>
        <p:txBody>
          <a:bodyPr wrap="square" rtlCol="0">
            <a:spAutoFit/>
          </a:bodyPr>
          <a:lstStyle/>
          <a:p>
            <a:pPr marL="285750" indent="-285750">
              <a:buFont typeface="Arial" panose="020B0604020202020204" pitchFamily="34" charset="0"/>
              <a:buChar char="•"/>
            </a:pPr>
            <a:r>
              <a:rPr lang="en-US"/>
              <a:t>Biomimicry</a:t>
            </a:r>
          </a:p>
          <a:p>
            <a:pPr marL="742950" lvl="1" indent="-285750">
              <a:buFont typeface="Arial" panose="020B0604020202020204" pitchFamily="34" charset="0"/>
              <a:buChar char="•"/>
            </a:pPr>
            <a:r>
              <a:rPr lang="en-US" err="1"/>
              <a:t>Immitation</a:t>
            </a:r>
            <a:r>
              <a:rPr lang="en-US"/>
              <a:t> of the living (literal. </a:t>
            </a:r>
            <a:r>
              <a:rPr lang="en-US" i="1" err="1">
                <a:solidFill>
                  <a:schemeClr val="tx2">
                    <a:lumMod val="60000"/>
                    <a:lumOff val="40000"/>
                  </a:schemeClr>
                </a:solidFill>
              </a:rPr>
              <a:t>youmatter.world</a:t>
            </a:r>
            <a:r>
              <a:rPr lang="en-US"/>
              <a:t>)</a:t>
            </a:r>
          </a:p>
          <a:p>
            <a:pPr marL="742950" lvl="1" indent="-285750">
              <a:buFont typeface="Arial" panose="020B0604020202020204" pitchFamily="34" charset="0"/>
              <a:buChar char="•"/>
            </a:pPr>
            <a:r>
              <a:rPr lang="en-US"/>
              <a:t>Creating/designing using natures natural designs.</a:t>
            </a:r>
          </a:p>
          <a:p>
            <a:pPr marL="742950" lvl="1" indent="-285750">
              <a:buFont typeface="Arial" panose="020B0604020202020204" pitchFamily="34" charset="0"/>
              <a:buChar char="•"/>
            </a:pPr>
            <a:r>
              <a:rPr lang="en-US"/>
              <a:t>Designs which take inspiration from nature.</a:t>
            </a:r>
          </a:p>
          <a:p>
            <a:pPr marL="742950" lvl="1" indent="-285750">
              <a:buFont typeface="Arial" panose="020B0604020202020204" pitchFamily="34" charset="0"/>
              <a:buChar char="•"/>
            </a:pPr>
            <a:endParaRPr lang="en-US"/>
          </a:p>
        </p:txBody>
      </p:sp>
      <p:sp>
        <p:nvSpPr>
          <p:cNvPr id="6" name="TextBox 5">
            <a:extLst>
              <a:ext uri="{FF2B5EF4-FFF2-40B4-BE49-F238E27FC236}">
                <a16:creationId xmlns:a16="http://schemas.microsoft.com/office/drawing/2014/main" id="{E51E06FE-83DB-7B40-B7FC-0AA02DCC7FB2}"/>
              </a:ext>
            </a:extLst>
          </p:cNvPr>
          <p:cNvSpPr txBox="1"/>
          <p:nvPr/>
        </p:nvSpPr>
        <p:spPr>
          <a:xfrm>
            <a:off x="2774906" y="3103843"/>
            <a:ext cx="4651513" cy="276999"/>
          </a:xfrm>
          <a:prstGeom prst="rect">
            <a:avLst/>
          </a:prstGeom>
          <a:noFill/>
        </p:spPr>
        <p:txBody>
          <a:bodyPr wrap="square" rtlCol="0">
            <a:spAutoFit/>
          </a:bodyPr>
          <a:lstStyle/>
          <a:p>
            <a:r>
              <a:rPr lang="en-US" sz="1200">
                <a:hlinkClick r:id="rId2" tooltip="What is Biomimicry?"/>
              </a:rPr>
              <a:t>https://www.youtube.com/watch?v=FBUpnG1G4yQ&amp;feature=emb_logo</a:t>
            </a:r>
            <a:endParaRPr lang="en-US" sz="1200"/>
          </a:p>
        </p:txBody>
      </p:sp>
      <p:sp>
        <p:nvSpPr>
          <p:cNvPr id="8" name="TextBox 7">
            <a:extLst>
              <a:ext uri="{FF2B5EF4-FFF2-40B4-BE49-F238E27FC236}">
                <a16:creationId xmlns:a16="http://schemas.microsoft.com/office/drawing/2014/main" id="{885303C2-1933-9B44-858B-A532D5AB34EB}"/>
              </a:ext>
            </a:extLst>
          </p:cNvPr>
          <p:cNvSpPr txBox="1"/>
          <p:nvPr/>
        </p:nvSpPr>
        <p:spPr>
          <a:xfrm>
            <a:off x="7971182" y="3037271"/>
            <a:ext cx="3637722" cy="3016210"/>
          </a:xfrm>
          <a:prstGeom prst="rect">
            <a:avLst/>
          </a:prstGeom>
          <a:noFill/>
        </p:spPr>
        <p:txBody>
          <a:bodyPr wrap="square" rtlCol="0">
            <a:spAutoFit/>
          </a:bodyPr>
          <a:lstStyle/>
          <a:p>
            <a:r>
              <a:rPr lang="en-US"/>
              <a:t>Examples of Biomimicry</a:t>
            </a:r>
          </a:p>
          <a:p>
            <a:pPr marL="171450" indent="-171450">
              <a:buFont typeface="Arial" panose="020B0604020202020204" pitchFamily="34" charset="0"/>
              <a:buChar char="•"/>
            </a:pPr>
            <a:r>
              <a:rPr lang="en-GB" sz="1100"/>
              <a:t>Climbing pads capable of supporting human weight are a mimic of the biomechanics of gecko feet. </a:t>
            </a:r>
          </a:p>
          <a:p>
            <a:pPr marL="171450" indent="-171450">
              <a:buFont typeface="Arial" panose="020B0604020202020204" pitchFamily="34" charset="0"/>
              <a:buChar char="•"/>
            </a:pPr>
            <a:r>
              <a:rPr lang="en-GB" sz="1100"/>
              <a:t>The aerodynamics of the famous Japanese Bullet train was inspired by the shape of a bird’s beak.</a:t>
            </a:r>
          </a:p>
          <a:p>
            <a:pPr marL="171450" indent="-171450">
              <a:buFont typeface="Arial" panose="020B0604020202020204" pitchFamily="34" charset="0"/>
              <a:buChar char="•"/>
            </a:pPr>
            <a:r>
              <a:rPr lang="en-GB" sz="1100"/>
              <a:t>The first flying machine heavier than the air from the Wright brothers, in 1903, was inspired by flying pigeons.</a:t>
            </a:r>
          </a:p>
          <a:p>
            <a:pPr marL="171450" indent="-171450">
              <a:buFont typeface="Arial" panose="020B0604020202020204" pitchFamily="34" charset="0"/>
              <a:buChar char="•"/>
            </a:pPr>
            <a:r>
              <a:rPr lang="en-GB" sz="1100"/>
              <a:t>Architecture is inspired by termite mounds to design passive cooling structures.</a:t>
            </a:r>
          </a:p>
          <a:p>
            <a:pPr marL="171450" indent="-171450">
              <a:buFont typeface="Arial" panose="020B0604020202020204" pitchFamily="34" charset="0"/>
              <a:buChar char="•"/>
            </a:pPr>
            <a:r>
              <a:rPr lang="en-GB" sz="1100"/>
              <a:t>Velcro is born from the observation of the hooks implemented by some plants for the propagation of their seeds via animal’s coat.</a:t>
            </a:r>
          </a:p>
          <a:p>
            <a:pPr marL="171450" indent="-171450">
              <a:buFont typeface="Arial" panose="020B0604020202020204" pitchFamily="34" charset="0"/>
              <a:buChar char="•"/>
            </a:pPr>
            <a:r>
              <a:rPr lang="en-GB" sz="1100"/>
              <a:t>The study of shark skin is at the origin of particularly effective swimming suits, as well as a varnish for planes fuselage</a:t>
            </a:r>
          </a:p>
          <a:p>
            <a:pPr marL="285750" indent="-285750">
              <a:buFont typeface="Arial" panose="020B0604020202020204" pitchFamily="34" charset="0"/>
              <a:buChar char="•"/>
            </a:pPr>
            <a:endParaRPr lang="en-US"/>
          </a:p>
        </p:txBody>
      </p:sp>
      <p:sp>
        <p:nvSpPr>
          <p:cNvPr id="9" name="TextBox 8">
            <a:extLst>
              <a:ext uri="{FF2B5EF4-FFF2-40B4-BE49-F238E27FC236}">
                <a16:creationId xmlns:a16="http://schemas.microsoft.com/office/drawing/2014/main" id="{CB752EAC-B599-B745-8687-A53353B849EB}"/>
              </a:ext>
            </a:extLst>
          </p:cNvPr>
          <p:cNvSpPr txBox="1"/>
          <p:nvPr/>
        </p:nvSpPr>
        <p:spPr>
          <a:xfrm>
            <a:off x="10217426" y="5575852"/>
            <a:ext cx="1292087" cy="261610"/>
          </a:xfrm>
          <a:prstGeom prst="rect">
            <a:avLst/>
          </a:prstGeom>
          <a:noFill/>
        </p:spPr>
        <p:txBody>
          <a:bodyPr wrap="square" rtlCol="0">
            <a:spAutoFit/>
          </a:bodyPr>
          <a:lstStyle/>
          <a:p>
            <a:r>
              <a:rPr lang="en-US" sz="1100">
                <a:solidFill>
                  <a:schemeClr val="tx2">
                    <a:lumMod val="60000"/>
                    <a:lumOff val="40000"/>
                  </a:schemeClr>
                </a:solidFill>
              </a:rPr>
              <a:t>(</a:t>
            </a:r>
            <a:r>
              <a:rPr lang="en-US" sz="1100" err="1">
                <a:solidFill>
                  <a:schemeClr val="tx2">
                    <a:lumMod val="60000"/>
                    <a:lumOff val="40000"/>
                  </a:schemeClr>
                </a:solidFill>
              </a:rPr>
              <a:t>Youmatter.world</a:t>
            </a:r>
            <a:r>
              <a:rPr lang="en-US" sz="1100">
                <a:solidFill>
                  <a:schemeClr val="tx2">
                    <a:lumMod val="60000"/>
                    <a:lumOff val="40000"/>
                  </a:schemeClr>
                </a:solidFill>
              </a:rPr>
              <a:t>)</a:t>
            </a:r>
          </a:p>
        </p:txBody>
      </p:sp>
      <p:pic>
        <p:nvPicPr>
          <p:cNvPr id="11" name="Picture 10" descr="A bird sitting on top of a building&#10;&#10;Description automatically generated">
            <a:extLst>
              <a:ext uri="{FF2B5EF4-FFF2-40B4-BE49-F238E27FC236}">
                <a16:creationId xmlns:a16="http://schemas.microsoft.com/office/drawing/2014/main" id="{027E2C0C-432B-A945-94BB-E767A994D163}"/>
              </a:ext>
            </a:extLst>
          </p:cNvPr>
          <p:cNvPicPr>
            <a:picLocks noChangeAspect="1"/>
          </p:cNvPicPr>
          <p:nvPr/>
        </p:nvPicPr>
        <p:blipFill>
          <a:blip r:embed="rId3"/>
          <a:stretch>
            <a:fillRect/>
          </a:stretch>
        </p:blipFill>
        <p:spPr>
          <a:xfrm>
            <a:off x="1598582" y="4421734"/>
            <a:ext cx="2870733" cy="1645119"/>
          </a:xfrm>
          <a:prstGeom prst="rect">
            <a:avLst/>
          </a:prstGeom>
        </p:spPr>
      </p:pic>
      <p:pic>
        <p:nvPicPr>
          <p:cNvPr id="13" name="Picture 12" descr="A close up of a fighter jet flying through a blue sky&#10;&#10;Description automatically generated">
            <a:extLst>
              <a:ext uri="{FF2B5EF4-FFF2-40B4-BE49-F238E27FC236}">
                <a16:creationId xmlns:a16="http://schemas.microsoft.com/office/drawing/2014/main" id="{8BDC38B9-44C5-F843-AE5E-A887F3C8CA36}"/>
              </a:ext>
            </a:extLst>
          </p:cNvPr>
          <p:cNvPicPr>
            <a:picLocks noChangeAspect="1"/>
          </p:cNvPicPr>
          <p:nvPr/>
        </p:nvPicPr>
        <p:blipFill>
          <a:blip r:embed="rId4"/>
          <a:stretch>
            <a:fillRect/>
          </a:stretch>
        </p:blipFill>
        <p:spPr>
          <a:xfrm>
            <a:off x="4886758" y="4421733"/>
            <a:ext cx="2870733" cy="1645120"/>
          </a:xfrm>
          <a:prstGeom prst="rect">
            <a:avLst/>
          </a:prstGeom>
        </p:spPr>
      </p:pic>
      <p:pic>
        <p:nvPicPr>
          <p:cNvPr id="15" name="Picture 14" descr="A group of people standing in front of a store&#10;&#10;Description automatically generated">
            <a:extLst>
              <a:ext uri="{FF2B5EF4-FFF2-40B4-BE49-F238E27FC236}">
                <a16:creationId xmlns:a16="http://schemas.microsoft.com/office/drawing/2014/main" id="{3CC92AB2-166C-864C-9B97-AA0B1FCFE2FF}"/>
              </a:ext>
            </a:extLst>
          </p:cNvPr>
          <p:cNvPicPr>
            <a:picLocks noChangeAspect="1"/>
          </p:cNvPicPr>
          <p:nvPr/>
        </p:nvPicPr>
        <p:blipFill>
          <a:blip r:embed="rId5"/>
          <a:stretch>
            <a:fillRect/>
          </a:stretch>
        </p:blipFill>
        <p:spPr>
          <a:xfrm>
            <a:off x="8013481" y="551432"/>
            <a:ext cx="3041373" cy="2433098"/>
          </a:xfrm>
          <a:prstGeom prst="rect">
            <a:avLst/>
          </a:prstGeom>
        </p:spPr>
      </p:pic>
    </p:spTree>
    <p:extLst>
      <p:ext uri="{BB962C8B-B14F-4D97-AF65-F5344CB8AC3E}">
        <p14:creationId xmlns:p14="http://schemas.microsoft.com/office/powerpoint/2010/main" val="4193708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F76A7-B425-524A-8C36-99D662281E40}"/>
              </a:ext>
            </a:extLst>
          </p:cNvPr>
          <p:cNvSpPr>
            <a:spLocks noGrp="1"/>
          </p:cNvSpPr>
          <p:nvPr>
            <p:ph type="title"/>
          </p:nvPr>
        </p:nvSpPr>
        <p:spPr/>
        <p:txBody>
          <a:bodyPr/>
          <a:lstStyle/>
          <a:p>
            <a:r>
              <a:rPr lang="en-GB"/>
              <a:t>1/10/20                    Study Task</a:t>
            </a:r>
          </a:p>
        </p:txBody>
      </p:sp>
      <p:sp>
        <p:nvSpPr>
          <p:cNvPr id="4" name="TextBox 3">
            <a:extLst>
              <a:ext uri="{FF2B5EF4-FFF2-40B4-BE49-F238E27FC236}">
                <a16:creationId xmlns:a16="http://schemas.microsoft.com/office/drawing/2014/main" id="{255194F2-31B2-3B4D-9DF2-310E89370B48}"/>
              </a:ext>
            </a:extLst>
          </p:cNvPr>
          <p:cNvSpPr txBox="1"/>
          <p:nvPr/>
        </p:nvSpPr>
        <p:spPr>
          <a:xfrm>
            <a:off x="5451676" y="1226916"/>
            <a:ext cx="2847372" cy="369332"/>
          </a:xfrm>
          <a:prstGeom prst="rect">
            <a:avLst/>
          </a:prstGeom>
          <a:noFill/>
        </p:spPr>
        <p:txBody>
          <a:bodyPr wrap="square" rtlCol="0">
            <a:spAutoFit/>
          </a:bodyPr>
          <a:lstStyle/>
          <a:p>
            <a:r>
              <a:rPr lang="en-GB"/>
              <a:t>Water Boiling</a:t>
            </a:r>
          </a:p>
        </p:txBody>
      </p:sp>
      <p:sp>
        <p:nvSpPr>
          <p:cNvPr id="5" name="TextBox 4">
            <a:extLst>
              <a:ext uri="{FF2B5EF4-FFF2-40B4-BE49-F238E27FC236}">
                <a16:creationId xmlns:a16="http://schemas.microsoft.com/office/drawing/2014/main" id="{2104AC2B-69AD-5B4E-9ABE-A4C06E94426E}"/>
              </a:ext>
            </a:extLst>
          </p:cNvPr>
          <p:cNvSpPr txBox="1"/>
          <p:nvPr/>
        </p:nvSpPr>
        <p:spPr>
          <a:xfrm>
            <a:off x="1863524" y="2210765"/>
            <a:ext cx="9005104" cy="3970318"/>
          </a:xfrm>
          <a:prstGeom prst="rect">
            <a:avLst/>
          </a:prstGeom>
          <a:noFill/>
        </p:spPr>
        <p:txBody>
          <a:bodyPr wrap="square" rtlCol="0">
            <a:spAutoFit/>
          </a:bodyPr>
          <a:lstStyle/>
          <a:p>
            <a:r>
              <a:rPr lang="en-GB"/>
              <a:t>My timeline as it happens</a:t>
            </a:r>
          </a:p>
          <a:p>
            <a:pPr marL="285750" indent="-285750">
              <a:buFont typeface="Arial" panose="020B0604020202020204" pitchFamily="34" charset="0"/>
              <a:buChar char="•"/>
            </a:pPr>
            <a:r>
              <a:rPr lang="en-GB"/>
              <a:t>Collection of very tiny bubbles quite quickly into the process. Calmly sat on the base of the pan.</a:t>
            </a:r>
          </a:p>
          <a:p>
            <a:pPr marL="285750" indent="-285750">
              <a:buFont typeface="Arial" panose="020B0604020202020204" pitchFamily="34" charset="0"/>
              <a:buChar char="•"/>
            </a:pPr>
            <a:r>
              <a:rPr lang="en-GB"/>
              <a:t>Bubbles gradually collect o the side, larger than the first collection.</a:t>
            </a:r>
          </a:p>
          <a:p>
            <a:pPr marL="285750" indent="-285750">
              <a:buFont typeface="Arial" panose="020B0604020202020204" pitchFamily="34" charset="0"/>
              <a:buChar char="•"/>
            </a:pPr>
            <a:r>
              <a:rPr lang="en-GB"/>
              <a:t>Tiny bubbles become larger, it looks like they’re popping into bigger bubbles. A closer look and I can see they’re actually joining to create larger bubbles before jumping to the surface.</a:t>
            </a:r>
          </a:p>
          <a:p>
            <a:pPr marL="285750" indent="-285750">
              <a:buFont typeface="Arial" panose="020B0604020202020204" pitchFamily="34" charset="0"/>
              <a:buChar char="•"/>
            </a:pPr>
            <a:r>
              <a:rPr lang="en-GB"/>
              <a:t>The jumping becomes quicker by the second.</a:t>
            </a:r>
          </a:p>
          <a:p>
            <a:pPr marL="285750" indent="-285750">
              <a:buFont typeface="Arial" panose="020B0604020202020204" pitchFamily="34" charset="0"/>
              <a:buChar char="•"/>
            </a:pPr>
            <a:r>
              <a:rPr lang="en-GB"/>
              <a:t>The bubbles are now climbing the sides until eventually the whole body of </a:t>
            </a:r>
            <a:r>
              <a:rPr lang="en-GB" err="1"/>
              <a:t>qater</a:t>
            </a:r>
            <a:r>
              <a:rPr lang="en-GB"/>
              <a:t> is bubbling away.</a:t>
            </a:r>
          </a:p>
          <a:p>
            <a:pPr marL="285750" indent="-285750">
              <a:buFont typeface="Arial" panose="020B0604020202020204" pitchFamily="34" charset="0"/>
              <a:buChar char="•"/>
            </a:pPr>
            <a:r>
              <a:rPr lang="en-GB"/>
              <a:t>Reminds me of a jacuzzi. Laurie mentioned in class a cauldron which was a great description for the water.</a:t>
            </a:r>
          </a:p>
          <a:p>
            <a:pPr marL="285750" indent="-285750">
              <a:buFont typeface="Arial" panose="020B0604020202020204" pitchFamily="34" charset="0"/>
              <a:buChar char="•"/>
            </a:pPr>
            <a:r>
              <a:rPr lang="en-GB"/>
              <a:t>Took a total of 5 minutes and 30 seconds to reach a very heavy and continuous bubbling point, based on my stop watch.</a:t>
            </a:r>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1893773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E04BA-6DBE-6645-A387-C8BEA62EBAEE}"/>
              </a:ext>
            </a:extLst>
          </p:cNvPr>
          <p:cNvSpPr>
            <a:spLocks noGrp="1"/>
          </p:cNvSpPr>
          <p:nvPr>
            <p:ph type="title"/>
          </p:nvPr>
        </p:nvSpPr>
        <p:spPr/>
        <p:txBody>
          <a:bodyPr/>
          <a:lstStyle/>
          <a:p>
            <a:r>
              <a:rPr lang="en-US"/>
              <a:t>1/10/20                  Modernism</a:t>
            </a:r>
          </a:p>
        </p:txBody>
      </p:sp>
      <p:sp>
        <p:nvSpPr>
          <p:cNvPr id="3" name="Content Placeholder 2">
            <a:extLst>
              <a:ext uri="{FF2B5EF4-FFF2-40B4-BE49-F238E27FC236}">
                <a16:creationId xmlns:a16="http://schemas.microsoft.com/office/drawing/2014/main" id="{2491520F-35DE-0C41-AD6C-2E39E9CF231A}"/>
              </a:ext>
            </a:extLst>
          </p:cNvPr>
          <p:cNvSpPr>
            <a:spLocks noGrp="1"/>
          </p:cNvSpPr>
          <p:nvPr>
            <p:ph idx="1"/>
          </p:nvPr>
        </p:nvSpPr>
        <p:spPr>
          <a:xfrm>
            <a:off x="1451579" y="2029086"/>
            <a:ext cx="9603275" cy="459111"/>
          </a:xfrm>
        </p:spPr>
        <p:txBody>
          <a:bodyPr/>
          <a:lstStyle/>
          <a:p>
            <a:r>
              <a:rPr lang="en-US"/>
              <a:t>Modernism is intertwined with the history of design.</a:t>
            </a:r>
          </a:p>
        </p:txBody>
      </p:sp>
      <p:sp>
        <p:nvSpPr>
          <p:cNvPr id="4" name="TextBox 3">
            <a:extLst>
              <a:ext uri="{FF2B5EF4-FFF2-40B4-BE49-F238E27FC236}">
                <a16:creationId xmlns:a16="http://schemas.microsoft.com/office/drawing/2014/main" id="{645F81E6-DD41-6447-807E-9E218237AA57}"/>
              </a:ext>
            </a:extLst>
          </p:cNvPr>
          <p:cNvSpPr txBox="1"/>
          <p:nvPr/>
        </p:nvSpPr>
        <p:spPr>
          <a:xfrm>
            <a:off x="1451579" y="2610489"/>
            <a:ext cx="6738730" cy="1569660"/>
          </a:xfrm>
          <a:prstGeom prst="rect">
            <a:avLst/>
          </a:prstGeom>
          <a:noFill/>
        </p:spPr>
        <p:txBody>
          <a:bodyPr wrap="square" rtlCol="0">
            <a:spAutoFit/>
          </a:bodyPr>
          <a:lstStyle/>
          <a:p>
            <a:r>
              <a:rPr lang="en-GB" sz="1600"/>
              <a:t>The Bauhaus was founded in 1919 in the city of Weimar by German architect Walter Gropius (1883–1969)</a:t>
            </a:r>
          </a:p>
          <a:p>
            <a:r>
              <a:rPr lang="en-GB" sz="1600"/>
              <a:t>Its core objective was a radical concept: to reimagine the material world to reflect the unity of all the arts.</a:t>
            </a:r>
          </a:p>
          <a:p>
            <a:endParaRPr lang="en-GB" sz="1600"/>
          </a:p>
          <a:p>
            <a:r>
              <a:rPr lang="en-GB" sz="1600"/>
              <a:t>The Bauhaus combined elements of both fine arts and design education.</a:t>
            </a:r>
            <a:endParaRPr lang="en-US" sz="1600"/>
          </a:p>
        </p:txBody>
      </p:sp>
      <p:sp>
        <p:nvSpPr>
          <p:cNvPr id="5" name="TextBox 4">
            <a:extLst>
              <a:ext uri="{FF2B5EF4-FFF2-40B4-BE49-F238E27FC236}">
                <a16:creationId xmlns:a16="http://schemas.microsoft.com/office/drawing/2014/main" id="{3D0BA2FA-EA14-AC4C-855C-3CECE17F4049}"/>
              </a:ext>
            </a:extLst>
          </p:cNvPr>
          <p:cNvSpPr txBox="1"/>
          <p:nvPr/>
        </p:nvSpPr>
        <p:spPr>
          <a:xfrm>
            <a:off x="6510597" y="4029762"/>
            <a:ext cx="2097156" cy="307777"/>
          </a:xfrm>
          <a:prstGeom prst="rect">
            <a:avLst/>
          </a:prstGeom>
          <a:noFill/>
        </p:spPr>
        <p:txBody>
          <a:bodyPr wrap="square" rtlCol="0">
            <a:spAutoFit/>
          </a:bodyPr>
          <a:lstStyle/>
          <a:p>
            <a:r>
              <a:rPr lang="en-US" sz="1400" i="1" err="1">
                <a:solidFill>
                  <a:schemeClr val="tx2">
                    <a:lumMod val="60000"/>
                    <a:lumOff val="40000"/>
                  </a:schemeClr>
                </a:solidFill>
              </a:rPr>
              <a:t>Metmuseum.org</a:t>
            </a:r>
            <a:endParaRPr lang="en-US" sz="1400" i="1">
              <a:solidFill>
                <a:schemeClr val="tx2">
                  <a:lumMod val="60000"/>
                  <a:lumOff val="40000"/>
                </a:schemeClr>
              </a:solidFill>
            </a:endParaRPr>
          </a:p>
        </p:txBody>
      </p:sp>
      <p:pic>
        <p:nvPicPr>
          <p:cNvPr id="7" name="Picture 6" descr="A vintage photo of a train&#10;&#10;Description automatically generated">
            <a:extLst>
              <a:ext uri="{FF2B5EF4-FFF2-40B4-BE49-F238E27FC236}">
                <a16:creationId xmlns:a16="http://schemas.microsoft.com/office/drawing/2014/main" id="{CF678B1F-3126-B340-8683-374586852BBA}"/>
              </a:ext>
            </a:extLst>
          </p:cNvPr>
          <p:cNvPicPr>
            <a:picLocks noChangeAspect="1"/>
          </p:cNvPicPr>
          <p:nvPr/>
        </p:nvPicPr>
        <p:blipFill>
          <a:blip r:embed="rId2"/>
          <a:stretch>
            <a:fillRect/>
          </a:stretch>
        </p:blipFill>
        <p:spPr>
          <a:xfrm>
            <a:off x="8110330" y="2245287"/>
            <a:ext cx="3846443" cy="2699522"/>
          </a:xfrm>
          <a:prstGeom prst="rect">
            <a:avLst/>
          </a:prstGeom>
        </p:spPr>
      </p:pic>
      <p:sp>
        <p:nvSpPr>
          <p:cNvPr id="8" name="TextBox 7">
            <a:extLst>
              <a:ext uri="{FF2B5EF4-FFF2-40B4-BE49-F238E27FC236}">
                <a16:creationId xmlns:a16="http://schemas.microsoft.com/office/drawing/2014/main" id="{A5DDCB0C-6C3C-834F-8EBF-62B7E277BF66}"/>
              </a:ext>
            </a:extLst>
          </p:cNvPr>
          <p:cNvSpPr txBox="1"/>
          <p:nvPr/>
        </p:nvSpPr>
        <p:spPr>
          <a:xfrm>
            <a:off x="8110330" y="4912754"/>
            <a:ext cx="1907848" cy="523220"/>
          </a:xfrm>
          <a:prstGeom prst="rect">
            <a:avLst/>
          </a:prstGeom>
          <a:noFill/>
        </p:spPr>
        <p:txBody>
          <a:bodyPr wrap="square" rtlCol="0">
            <a:spAutoFit/>
          </a:bodyPr>
          <a:lstStyle/>
          <a:p>
            <a:r>
              <a:rPr lang="en-GB" sz="700">
                <a:solidFill>
                  <a:schemeClr val="tx2">
                    <a:lumMod val="60000"/>
                    <a:lumOff val="40000"/>
                  </a:schemeClr>
                </a:solidFill>
              </a:rPr>
              <a:t>Lucia </a:t>
            </a:r>
            <a:r>
              <a:rPr lang="en-GB" sz="700" err="1">
                <a:solidFill>
                  <a:schemeClr val="tx2">
                    <a:lumMod val="60000"/>
                    <a:lumOff val="40000"/>
                  </a:schemeClr>
                </a:solidFill>
              </a:rPr>
              <a:t>Moholy</a:t>
            </a:r>
            <a:br>
              <a:rPr lang="en-GB" sz="700">
                <a:solidFill>
                  <a:schemeClr val="tx2">
                    <a:lumMod val="60000"/>
                    <a:lumOff val="40000"/>
                  </a:schemeClr>
                </a:solidFill>
              </a:rPr>
            </a:br>
            <a:r>
              <a:rPr lang="en-GB" sz="700" i="1">
                <a:solidFill>
                  <a:schemeClr val="tx2">
                    <a:lumMod val="60000"/>
                    <a:lumOff val="40000"/>
                  </a:schemeClr>
                </a:solidFill>
                <a:hlinkClick r:id="rId3">
                  <a:extLst>
                    <a:ext uri="{A12FA001-AC4F-418D-AE19-62706E023703}">
                      <ahyp:hlinkClr xmlns:ahyp="http://schemas.microsoft.com/office/drawing/2018/hyperlinkcolor" val="tx"/>
                    </a:ext>
                  </a:extLst>
                </a:hlinkClick>
              </a:rPr>
              <a:t>Bauhaus Building, Dessau</a:t>
            </a:r>
            <a:r>
              <a:rPr lang="en-GB" sz="700">
                <a:solidFill>
                  <a:schemeClr val="tx2">
                    <a:lumMod val="60000"/>
                    <a:lumOff val="40000"/>
                  </a:schemeClr>
                </a:solidFill>
              </a:rPr>
              <a:t> 1925–6</a:t>
            </a:r>
            <a:br>
              <a:rPr lang="en-GB" sz="700">
                <a:solidFill>
                  <a:schemeClr val="tx2">
                    <a:lumMod val="60000"/>
                    <a:lumOff val="40000"/>
                  </a:schemeClr>
                </a:solidFill>
              </a:rPr>
            </a:br>
            <a:r>
              <a:rPr lang="en-GB" sz="700">
                <a:solidFill>
                  <a:schemeClr val="tx2">
                    <a:lumMod val="60000"/>
                    <a:lumOff val="40000"/>
                  </a:schemeClr>
                </a:solidFill>
              </a:rPr>
              <a:t>Tate</a:t>
            </a:r>
            <a:br>
              <a:rPr lang="en-GB" sz="700">
                <a:solidFill>
                  <a:schemeClr val="tx2">
                    <a:lumMod val="60000"/>
                    <a:lumOff val="40000"/>
                  </a:schemeClr>
                </a:solidFill>
              </a:rPr>
            </a:br>
            <a:r>
              <a:rPr lang="en-GB" sz="700">
                <a:solidFill>
                  <a:schemeClr val="tx2">
                    <a:lumMod val="60000"/>
                    <a:lumOff val="40000"/>
                  </a:schemeClr>
                </a:solidFill>
              </a:rPr>
              <a:t>© Estate of Lucia </a:t>
            </a:r>
            <a:r>
              <a:rPr lang="en-GB" sz="700" err="1">
                <a:solidFill>
                  <a:schemeClr val="tx2">
                    <a:lumMod val="60000"/>
                    <a:lumOff val="40000"/>
                  </a:schemeClr>
                </a:solidFill>
              </a:rPr>
              <a:t>Moholy</a:t>
            </a:r>
            <a:r>
              <a:rPr lang="en-GB" sz="700">
                <a:solidFill>
                  <a:schemeClr val="tx2">
                    <a:lumMod val="60000"/>
                    <a:lumOff val="40000"/>
                  </a:schemeClr>
                </a:solidFill>
              </a:rPr>
              <a:t> / DACS 2020</a:t>
            </a:r>
            <a:endParaRPr lang="en-US" sz="700">
              <a:solidFill>
                <a:schemeClr val="tx2">
                  <a:lumMod val="60000"/>
                  <a:lumOff val="40000"/>
                </a:schemeClr>
              </a:solidFill>
            </a:endParaRPr>
          </a:p>
        </p:txBody>
      </p:sp>
      <p:pic>
        <p:nvPicPr>
          <p:cNvPr id="10" name="Picture 9" descr="A sign in front of a building&#10;&#10;Description automatically generated">
            <a:extLst>
              <a:ext uri="{FF2B5EF4-FFF2-40B4-BE49-F238E27FC236}">
                <a16:creationId xmlns:a16="http://schemas.microsoft.com/office/drawing/2014/main" id="{8327D080-B382-0C4E-9496-375FE21D2501}"/>
              </a:ext>
            </a:extLst>
          </p:cNvPr>
          <p:cNvPicPr>
            <a:picLocks noChangeAspect="1"/>
          </p:cNvPicPr>
          <p:nvPr/>
        </p:nvPicPr>
        <p:blipFill>
          <a:blip r:embed="rId4"/>
          <a:stretch>
            <a:fillRect/>
          </a:stretch>
        </p:blipFill>
        <p:spPr>
          <a:xfrm>
            <a:off x="1485811" y="4189472"/>
            <a:ext cx="2739251" cy="1864009"/>
          </a:xfrm>
          <a:prstGeom prst="rect">
            <a:avLst/>
          </a:prstGeom>
        </p:spPr>
      </p:pic>
    </p:spTree>
    <p:extLst>
      <p:ext uri="{BB962C8B-B14F-4D97-AF65-F5344CB8AC3E}">
        <p14:creationId xmlns:p14="http://schemas.microsoft.com/office/powerpoint/2010/main" val="1927048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C8DBF-71D2-BB49-8BD4-AED2CB59E4CC}"/>
              </a:ext>
            </a:extLst>
          </p:cNvPr>
          <p:cNvSpPr>
            <a:spLocks noGrp="1"/>
          </p:cNvSpPr>
          <p:nvPr>
            <p:ph type="title"/>
          </p:nvPr>
        </p:nvSpPr>
        <p:spPr/>
        <p:txBody>
          <a:bodyPr/>
          <a:lstStyle/>
          <a:p>
            <a:r>
              <a:rPr lang="en-US"/>
              <a:t>1/10/20         Arts and Crafts movement</a:t>
            </a:r>
            <a:br>
              <a:rPr lang="en-US"/>
            </a:br>
            <a:endParaRPr lang="en-US"/>
          </a:p>
        </p:txBody>
      </p:sp>
      <p:sp>
        <p:nvSpPr>
          <p:cNvPr id="4" name="TextBox 3">
            <a:extLst>
              <a:ext uri="{FF2B5EF4-FFF2-40B4-BE49-F238E27FC236}">
                <a16:creationId xmlns:a16="http://schemas.microsoft.com/office/drawing/2014/main" id="{1B4181ED-19C5-C145-9B94-5B418D8A880E}"/>
              </a:ext>
            </a:extLst>
          </p:cNvPr>
          <p:cNvSpPr txBox="1"/>
          <p:nvPr/>
        </p:nvSpPr>
        <p:spPr>
          <a:xfrm>
            <a:off x="1550504" y="1938130"/>
            <a:ext cx="5367131" cy="1477328"/>
          </a:xfrm>
          <a:prstGeom prst="rect">
            <a:avLst/>
          </a:prstGeom>
          <a:noFill/>
        </p:spPr>
        <p:txBody>
          <a:bodyPr wrap="square" rtlCol="0">
            <a:spAutoFit/>
          </a:bodyPr>
          <a:lstStyle/>
          <a:p>
            <a:endParaRPr lang="en-US"/>
          </a:p>
          <a:p>
            <a:r>
              <a:rPr lang="en-US"/>
              <a:t>“The birth of the arts and crafts movement in Britain in the late 19</a:t>
            </a:r>
            <a:r>
              <a:rPr lang="en-US" baseline="30000"/>
              <a:t>th</a:t>
            </a:r>
            <a:r>
              <a:rPr lang="en-US"/>
              <a:t> century marked the beginning of a change in the value society placed on how things were made”</a:t>
            </a:r>
          </a:p>
          <a:p>
            <a:endParaRPr lang="en-US"/>
          </a:p>
        </p:txBody>
      </p:sp>
      <p:sp>
        <p:nvSpPr>
          <p:cNvPr id="5" name="TextBox 4">
            <a:extLst>
              <a:ext uri="{FF2B5EF4-FFF2-40B4-BE49-F238E27FC236}">
                <a16:creationId xmlns:a16="http://schemas.microsoft.com/office/drawing/2014/main" id="{8F3FB65E-1A91-3548-ACC7-26F249A69CC9}"/>
              </a:ext>
            </a:extLst>
          </p:cNvPr>
          <p:cNvSpPr txBox="1"/>
          <p:nvPr/>
        </p:nvSpPr>
        <p:spPr>
          <a:xfrm>
            <a:off x="6221894" y="3092667"/>
            <a:ext cx="556591" cy="276999"/>
          </a:xfrm>
          <a:prstGeom prst="rect">
            <a:avLst/>
          </a:prstGeom>
          <a:noFill/>
        </p:spPr>
        <p:txBody>
          <a:bodyPr wrap="square" rtlCol="0">
            <a:spAutoFit/>
          </a:bodyPr>
          <a:lstStyle/>
          <a:p>
            <a:r>
              <a:rPr lang="en-US" sz="1200">
                <a:solidFill>
                  <a:schemeClr val="tx2">
                    <a:lumMod val="60000"/>
                    <a:lumOff val="40000"/>
                  </a:schemeClr>
                </a:solidFill>
              </a:rPr>
              <a:t>V&amp;A</a:t>
            </a:r>
          </a:p>
        </p:txBody>
      </p:sp>
      <p:sp>
        <p:nvSpPr>
          <p:cNvPr id="6" name="TextBox 5">
            <a:extLst>
              <a:ext uri="{FF2B5EF4-FFF2-40B4-BE49-F238E27FC236}">
                <a16:creationId xmlns:a16="http://schemas.microsoft.com/office/drawing/2014/main" id="{EAE78C75-CA7B-2B4A-B995-A2E7A5C6467E}"/>
              </a:ext>
            </a:extLst>
          </p:cNvPr>
          <p:cNvSpPr txBox="1"/>
          <p:nvPr/>
        </p:nvSpPr>
        <p:spPr>
          <a:xfrm>
            <a:off x="1550504" y="3456174"/>
            <a:ext cx="4850295" cy="646331"/>
          </a:xfrm>
          <a:prstGeom prst="rect">
            <a:avLst/>
          </a:prstGeom>
          <a:noFill/>
        </p:spPr>
        <p:txBody>
          <a:bodyPr wrap="square" rtlCol="0">
            <a:spAutoFit/>
          </a:bodyPr>
          <a:lstStyle/>
          <a:p>
            <a:r>
              <a:rPr lang="en-US"/>
              <a:t>“Fine art is that in which the hand, the head, and the hearts of man go together”</a:t>
            </a:r>
          </a:p>
        </p:txBody>
      </p:sp>
      <p:sp>
        <p:nvSpPr>
          <p:cNvPr id="7" name="TextBox 6">
            <a:extLst>
              <a:ext uri="{FF2B5EF4-FFF2-40B4-BE49-F238E27FC236}">
                <a16:creationId xmlns:a16="http://schemas.microsoft.com/office/drawing/2014/main" id="{2F5F5387-5DCE-F74A-9E1A-D284F2AFD938}"/>
              </a:ext>
            </a:extLst>
          </p:cNvPr>
          <p:cNvSpPr txBox="1"/>
          <p:nvPr/>
        </p:nvSpPr>
        <p:spPr>
          <a:xfrm>
            <a:off x="5988325" y="3815567"/>
            <a:ext cx="1023731" cy="276999"/>
          </a:xfrm>
          <a:prstGeom prst="rect">
            <a:avLst/>
          </a:prstGeom>
          <a:noFill/>
        </p:spPr>
        <p:txBody>
          <a:bodyPr wrap="square" rtlCol="0">
            <a:spAutoFit/>
          </a:bodyPr>
          <a:lstStyle/>
          <a:p>
            <a:r>
              <a:rPr lang="en-US" sz="1200">
                <a:solidFill>
                  <a:schemeClr val="tx2">
                    <a:lumMod val="60000"/>
                    <a:lumOff val="40000"/>
                  </a:schemeClr>
                </a:solidFill>
              </a:rPr>
              <a:t>John Ruskin</a:t>
            </a:r>
          </a:p>
        </p:txBody>
      </p:sp>
      <p:sp>
        <p:nvSpPr>
          <p:cNvPr id="8" name="TextBox 7">
            <a:extLst>
              <a:ext uri="{FF2B5EF4-FFF2-40B4-BE49-F238E27FC236}">
                <a16:creationId xmlns:a16="http://schemas.microsoft.com/office/drawing/2014/main" id="{4C61E8ED-6C9B-5240-B178-69D64CA80354}"/>
              </a:ext>
            </a:extLst>
          </p:cNvPr>
          <p:cNvSpPr txBox="1"/>
          <p:nvPr/>
        </p:nvSpPr>
        <p:spPr>
          <a:xfrm>
            <a:off x="1451579" y="4542582"/>
            <a:ext cx="5605670" cy="923330"/>
          </a:xfrm>
          <a:prstGeom prst="rect">
            <a:avLst/>
          </a:prstGeom>
          <a:noFill/>
        </p:spPr>
        <p:txBody>
          <a:bodyPr wrap="square" rtlCol="0">
            <a:spAutoFit/>
          </a:bodyPr>
          <a:lstStyle/>
          <a:p>
            <a:r>
              <a:rPr lang="en-US"/>
              <a:t>“English aesthetic movement of the second half of the 19</a:t>
            </a:r>
            <a:r>
              <a:rPr lang="en-US" baseline="30000"/>
              <a:t>th</a:t>
            </a:r>
            <a:r>
              <a:rPr lang="en-US"/>
              <a:t> century that represents the beginning of a new appreciation of the decorative arts throughout Europe”</a:t>
            </a:r>
          </a:p>
        </p:txBody>
      </p:sp>
      <p:sp>
        <p:nvSpPr>
          <p:cNvPr id="9" name="TextBox 8">
            <a:extLst>
              <a:ext uri="{FF2B5EF4-FFF2-40B4-BE49-F238E27FC236}">
                <a16:creationId xmlns:a16="http://schemas.microsoft.com/office/drawing/2014/main" id="{1E80D4C1-7C0E-6C40-9ABB-A921358A0CB4}"/>
              </a:ext>
            </a:extLst>
          </p:cNvPr>
          <p:cNvSpPr txBox="1"/>
          <p:nvPr/>
        </p:nvSpPr>
        <p:spPr>
          <a:xfrm>
            <a:off x="6096000" y="5462171"/>
            <a:ext cx="835353" cy="276999"/>
          </a:xfrm>
          <a:prstGeom prst="rect">
            <a:avLst/>
          </a:prstGeom>
          <a:noFill/>
        </p:spPr>
        <p:txBody>
          <a:bodyPr wrap="square" rtlCol="0">
            <a:spAutoFit/>
          </a:bodyPr>
          <a:lstStyle/>
          <a:p>
            <a:r>
              <a:rPr lang="en-US" sz="1200">
                <a:solidFill>
                  <a:schemeClr val="tx2">
                    <a:lumMod val="60000"/>
                    <a:lumOff val="40000"/>
                  </a:schemeClr>
                </a:solidFill>
              </a:rPr>
              <a:t>Britannica</a:t>
            </a:r>
          </a:p>
        </p:txBody>
      </p:sp>
      <p:pic>
        <p:nvPicPr>
          <p:cNvPr id="11" name="Picture 10" descr="A picture containing table&#10;&#10;Description automatically generated">
            <a:extLst>
              <a:ext uri="{FF2B5EF4-FFF2-40B4-BE49-F238E27FC236}">
                <a16:creationId xmlns:a16="http://schemas.microsoft.com/office/drawing/2014/main" id="{88085405-26CF-114E-BF0D-7F97513F9D14}"/>
              </a:ext>
            </a:extLst>
          </p:cNvPr>
          <p:cNvPicPr>
            <a:picLocks noChangeAspect="1"/>
          </p:cNvPicPr>
          <p:nvPr/>
        </p:nvPicPr>
        <p:blipFill>
          <a:blip r:embed="rId2"/>
          <a:stretch>
            <a:fillRect/>
          </a:stretch>
        </p:blipFill>
        <p:spPr>
          <a:xfrm>
            <a:off x="7520293" y="2306215"/>
            <a:ext cx="4068732" cy="2727322"/>
          </a:xfrm>
          <a:prstGeom prst="rect">
            <a:avLst/>
          </a:prstGeom>
        </p:spPr>
      </p:pic>
    </p:spTree>
    <p:extLst>
      <p:ext uri="{BB962C8B-B14F-4D97-AF65-F5344CB8AC3E}">
        <p14:creationId xmlns:p14="http://schemas.microsoft.com/office/powerpoint/2010/main" val="3364717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B0013D77-6314-4D7E-B3AE-F64340434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F504834-5C3B-4268-AA97-192F1C8B3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7990A57-2BDA-C447-A020-16D109AB6FB8}"/>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en-US" sz="5400"/>
              <a:t>1/10/20                William Morris</a:t>
            </a:r>
          </a:p>
        </p:txBody>
      </p:sp>
      <p:cxnSp>
        <p:nvCxnSpPr>
          <p:cNvPr id="22" name="Straight Connector 21">
            <a:extLst>
              <a:ext uri="{FF2B5EF4-FFF2-40B4-BE49-F238E27FC236}">
                <a16:creationId xmlns:a16="http://schemas.microsoft.com/office/drawing/2014/main" id="{08499C1D-827E-4262-9D7E-C9C5D41F7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14769521-3FF2-4900-8E88-FE324129CB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5" name="Rectangle 24">
              <a:extLst>
                <a:ext uri="{FF2B5EF4-FFF2-40B4-BE49-F238E27FC236}">
                  <a16:creationId xmlns:a16="http://schemas.microsoft.com/office/drawing/2014/main" id="{81FA2858-515C-4B19-957E-E33BE2525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C120D3D-6DFE-4D3F-821A-5DEB60B85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ainting hanging on a wall&#10;&#10;Description automatically generated">
            <a:extLst>
              <a:ext uri="{FF2B5EF4-FFF2-40B4-BE49-F238E27FC236}">
                <a16:creationId xmlns:a16="http://schemas.microsoft.com/office/drawing/2014/main" id="{D5CF102C-FA54-5244-A702-E7434EDA6970}"/>
              </a:ext>
            </a:extLst>
          </p:cNvPr>
          <p:cNvPicPr>
            <a:picLocks noChangeAspect="1"/>
          </p:cNvPicPr>
          <p:nvPr/>
        </p:nvPicPr>
        <p:blipFill rotWithShape="1">
          <a:blip r:embed="rId3"/>
          <a:srcRect l="745" r="1081" b="-4"/>
          <a:stretch/>
        </p:blipFill>
        <p:spPr>
          <a:xfrm>
            <a:off x="8116373" y="1116345"/>
            <a:ext cx="2799103" cy="3866172"/>
          </a:xfrm>
          <a:prstGeom prst="rect">
            <a:avLst/>
          </a:prstGeom>
        </p:spPr>
      </p:pic>
      <p:pic>
        <p:nvPicPr>
          <p:cNvPr id="28" name="Picture 27">
            <a:extLst>
              <a:ext uri="{FF2B5EF4-FFF2-40B4-BE49-F238E27FC236}">
                <a16:creationId xmlns:a16="http://schemas.microsoft.com/office/drawing/2014/main" id="{734D3980-B8F4-49E4-BADC-88E2D3517D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90E57DF2-FA2B-4494-B47E-8180C6326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8011CB8-0F86-5940-840B-A12FC8EA5AA7}"/>
              </a:ext>
            </a:extLst>
          </p:cNvPr>
          <p:cNvSpPr txBox="1"/>
          <p:nvPr/>
        </p:nvSpPr>
        <p:spPr>
          <a:xfrm>
            <a:off x="1452617" y="3646318"/>
            <a:ext cx="4979505" cy="2031325"/>
          </a:xfrm>
          <a:prstGeom prst="rect">
            <a:avLst/>
          </a:prstGeom>
          <a:noFill/>
        </p:spPr>
        <p:txBody>
          <a:bodyPr wrap="square" rtlCol="0">
            <a:spAutoFit/>
          </a:bodyPr>
          <a:lstStyle/>
          <a:p>
            <a:r>
              <a:rPr lang="en-GB"/>
              <a:t>William Morris is best known as the 19th century's most celebrated designer</a:t>
            </a:r>
          </a:p>
          <a:p>
            <a:endParaRPr lang="en-GB"/>
          </a:p>
          <a:p>
            <a:r>
              <a:rPr lang="en-GB"/>
              <a:t>A key figure in the Arts &amp; Crafts Movement, Morris championed a principle of handmade production that didn't chime with the Victorian era's focus on industrial 'progress'.</a:t>
            </a:r>
            <a:endParaRPr lang="en-US"/>
          </a:p>
        </p:txBody>
      </p:sp>
      <p:sp>
        <p:nvSpPr>
          <p:cNvPr id="7" name="TextBox 6">
            <a:extLst>
              <a:ext uri="{FF2B5EF4-FFF2-40B4-BE49-F238E27FC236}">
                <a16:creationId xmlns:a16="http://schemas.microsoft.com/office/drawing/2014/main" id="{EC4438F7-7D85-5E4F-A09C-8B840A93F43E}"/>
              </a:ext>
            </a:extLst>
          </p:cNvPr>
          <p:cNvSpPr txBox="1"/>
          <p:nvPr/>
        </p:nvSpPr>
        <p:spPr>
          <a:xfrm>
            <a:off x="5672004" y="5492772"/>
            <a:ext cx="847690" cy="276999"/>
          </a:xfrm>
          <a:prstGeom prst="rect">
            <a:avLst/>
          </a:prstGeom>
          <a:noFill/>
        </p:spPr>
        <p:txBody>
          <a:bodyPr wrap="square" rtlCol="0">
            <a:spAutoFit/>
          </a:bodyPr>
          <a:lstStyle/>
          <a:p>
            <a:r>
              <a:rPr lang="en-US" sz="1200">
                <a:solidFill>
                  <a:schemeClr val="tx2">
                    <a:lumMod val="60000"/>
                    <a:lumOff val="40000"/>
                  </a:schemeClr>
                </a:solidFill>
              </a:rPr>
              <a:t>V&amp;A</a:t>
            </a:r>
          </a:p>
        </p:txBody>
      </p:sp>
    </p:spTree>
    <p:extLst>
      <p:ext uri="{BB962C8B-B14F-4D97-AF65-F5344CB8AC3E}">
        <p14:creationId xmlns:p14="http://schemas.microsoft.com/office/powerpoint/2010/main" val="566694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454EE-1BEB-D046-A901-EBF508B35778}"/>
              </a:ext>
            </a:extLst>
          </p:cNvPr>
          <p:cNvSpPr>
            <a:spLocks noGrp="1"/>
          </p:cNvSpPr>
          <p:nvPr>
            <p:ph type="title"/>
          </p:nvPr>
        </p:nvSpPr>
        <p:spPr/>
        <p:txBody>
          <a:bodyPr/>
          <a:lstStyle/>
          <a:p>
            <a:r>
              <a:rPr lang="en-US"/>
              <a:t>1/10/20             Industrial Design</a:t>
            </a:r>
            <a:br>
              <a:rPr lang="en-US"/>
            </a:br>
            <a:endParaRPr lang="en-US"/>
          </a:p>
        </p:txBody>
      </p:sp>
      <p:sp>
        <p:nvSpPr>
          <p:cNvPr id="4" name="TextBox 3">
            <a:extLst>
              <a:ext uri="{FF2B5EF4-FFF2-40B4-BE49-F238E27FC236}">
                <a16:creationId xmlns:a16="http://schemas.microsoft.com/office/drawing/2014/main" id="{079D1C10-3C5D-784D-8CCF-CF3EE54D0FCD}"/>
              </a:ext>
            </a:extLst>
          </p:cNvPr>
          <p:cNvSpPr txBox="1"/>
          <p:nvPr/>
        </p:nvSpPr>
        <p:spPr>
          <a:xfrm>
            <a:off x="1530626" y="1958009"/>
            <a:ext cx="6400800" cy="1754326"/>
          </a:xfrm>
          <a:prstGeom prst="rect">
            <a:avLst/>
          </a:prstGeom>
          <a:noFill/>
        </p:spPr>
        <p:txBody>
          <a:bodyPr wrap="square" rtlCol="0">
            <a:spAutoFit/>
          </a:bodyPr>
          <a:lstStyle/>
          <a:p>
            <a:r>
              <a:rPr lang="en-US"/>
              <a:t>“Industrial design is the professional practice of designing products, devices, objects, and services used by millions of people around the world every day.”</a:t>
            </a:r>
          </a:p>
          <a:p>
            <a:endParaRPr lang="en-US"/>
          </a:p>
          <a:p>
            <a:r>
              <a:rPr lang="en-US"/>
              <a:t>“Industrial Design typically focus on the physical appearance, functionality and manufacturability of a product”</a:t>
            </a:r>
          </a:p>
        </p:txBody>
      </p:sp>
      <p:sp>
        <p:nvSpPr>
          <p:cNvPr id="5" name="TextBox 4">
            <a:extLst>
              <a:ext uri="{FF2B5EF4-FFF2-40B4-BE49-F238E27FC236}">
                <a16:creationId xmlns:a16="http://schemas.microsoft.com/office/drawing/2014/main" id="{68228C4E-73CF-9946-8374-592547378010}"/>
              </a:ext>
            </a:extLst>
          </p:cNvPr>
          <p:cNvSpPr txBox="1"/>
          <p:nvPr/>
        </p:nvSpPr>
        <p:spPr>
          <a:xfrm>
            <a:off x="6430617" y="3435336"/>
            <a:ext cx="1063487" cy="276999"/>
          </a:xfrm>
          <a:prstGeom prst="rect">
            <a:avLst/>
          </a:prstGeom>
          <a:noFill/>
        </p:spPr>
        <p:txBody>
          <a:bodyPr wrap="square" rtlCol="0">
            <a:spAutoFit/>
          </a:bodyPr>
          <a:lstStyle/>
          <a:p>
            <a:r>
              <a:rPr lang="en-US" sz="1200" err="1">
                <a:solidFill>
                  <a:schemeClr val="tx2">
                    <a:lumMod val="60000"/>
                    <a:lumOff val="40000"/>
                  </a:schemeClr>
                </a:solidFill>
              </a:rPr>
              <a:t>IDSA.org</a:t>
            </a:r>
            <a:endParaRPr lang="en-US" sz="1200">
              <a:solidFill>
                <a:schemeClr val="tx2">
                  <a:lumMod val="60000"/>
                  <a:lumOff val="40000"/>
                </a:schemeClr>
              </a:solidFill>
            </a:endParaRPr>
          </a:p>
        </p:txBody>
      </p:sp>
      <p:sp>
        <p:nvSpPr>
          <p:cNvPr id="6" name="TextBox 5">
            <a:extLst>
              <a:ext uri="{FF2B5EF4-FFF2-40B4-BE49-F238E27FC236}">
                <a16:creationId xmlns:a16="http://schemas.microsoft.com/office/drawing/2014/main" id="{972E3C81-3CD8-7247-A204-F79900B089B4}"/>
              </a:ext>
            </a:extLst>
          </p:cNvPr>
          <p:cNvSpPr txBox="1"/>
          <p:nvPr/>
        </p:nvSpPr>
        <p:spPr>
          <a:xfrm>
            <a:off x="1530626" y="4094922"/>
            <a:ext cx="5814391" cy="923330"/>
          </a:xfrm>
          <a:prstGeom prst="rect">
            <a:avLst/>
          </a:prstGeom>
          <a:noFill/>
        </p:spPr>
        <p:txBody>
          <a:bodyPr wrap="square" rtlCol="0">
            <a:spAutoFit/>
          </a:bodyPr>
          <a:lstStyle/>
          <a:p>
            <a:r>
              <a:rPr lang="en-US"/>
              <a:t>“Industrial Design is a process of design applied to products that are to be manufactured though techniques of mass production”</a:t>
            </a:r>
          </a:p>
        </p:txBody>
      </p:sp>
      <p:sp>
        <p:nvSpPr>
          <p:cNvPr id="7" name="TextBox 6">
            <a:extLst>
              <a:ext uri="{FF2B5EF4-FFF2-40B4-BE49-F238E27FC236}">
                <a16:creationId xmlns:a16="http://schemas.microsoft.com/office/drawing/2014/main" id="{F83D76BE-A3B2-2345-A920-941DEDC9A44C}"/>
              </a:ext>
            </a:extLst>
          </p:cNvPr>
          <p:cNvSpPr txBox="1"/>
          <p:nvPr/>
        </p:nvSpPr>
        <p:spPr>
          <a:xfrm>
            <a:off x="6361043" y="4760843"/>
            <a:ext cx="834887" cy="276999"/>
          </a:xfrm>
          <a:prstGeom prst="rect">
            <a:avLst/>
          </a:prstGeom>
          <a:noFill/>
        </p:spPr>
        <p:txBody>
          <a:bodyPr wrap="square" rtlCol="0">
            <a:spAutoFit/>
          </a:bodyPr>
          <a:lstStyle/>
          <a:p>
            <a:r>
              <a:rPr lang="en-US" sz="1200">
                <a:solidFill>
                  <a:schemeClr val="tx2">
                    <a:lumMod val="60000"/>
                    <a:lumOff val="40000"/>
                  </a:schemeClr>
                </a:solidFill>
              </a:rPr>
              <a:t>Wikipedia</a:t>
            </a:r>
          </a:p>
        </p:txBody>
      </p:sp>
      <p:pic>
        <p:nvPicPr>
          <p:cNvPr id="9" name="Picture 8" descr="A picture containing chart&#10;&#10;Description automatically generated">
            <a:extLst>
              <a:ext uri="{FF2B5EF4-FFF2-40B4-BE49-F238E27FC236}">
                <a16:creationId xmlns:a16="http://schemas.microsoft.com/office/drawing/2014/main" id="{0DDA9074-0084-514B-BB41-DE0E93578633}"/>
              </a:ext>
            </a:extLst>
          </p:cNvPr>
          <p:cNvPicPr>
            <a:picLocks noChangeAspect="1"/>
          </p:cNvPicPr>
          <p:nvPr/>
        </p:nvPicPr>
        <p:blipFill>
          <a:blip r:embed="rId2"/>
          <a:stretch>
            <a:fillRect/>
          </a:stretch>
        </p:blipFill>
        <p:spPr>
          <a:xfrm>
            <a:off x="7740318" y="2615995"/>
            <a:ext cx="3781707" cy="2192680"/>
          </a:xfrm>
          <a:prstGeom prst="rect">
            <a:avLst/>
          </a:prstGeom>
        </p:spPr>
      </p:pic>
    </p:spTree>
    <p:extLst>
      <p:ext uri="{BB962C8B-B14F-4D97-AF65-F5344CB8AC3E}">
        <p14:creationId xmlns:p14="http://schemas.microsoft.com/office/powerpoint/2010/main" val="3151472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8E753-736D-0B48-9273-65929D12355D}"/>
              </a:ext>
            </a:extLst>
          </p:cNvPr>
          <p:cNvSpPr>
            <a:spLocks noGrp="1"/>
          </p:cNvSpPr>
          <p:nvPr>
            <p:ph type="title"/>
          </p:nvPr>
        </p:nvSpPr>
        <p:spPr/>
        <p:txBody>
          <a:bodyPr/>
          <a:lstStyle/>
          <a:p>
            <a:r>
              <a:rPr lang="en-US"/>
              <a:t>1/10/20                Design Principles</a:t>
            </a:r>
          </a:p>
        </p:txBody>
      </p:sp>
      <p:sp>
        <p:nvSpPr>
          <p:cNvPr id="4" name="TextBox 3">
            <a:extLst>
              <a:ext uri="{FF2B5EF4-FFF2-40B4-BE49-F238E27FC236}">
                <a16:creationId xmlns:a16="http://schemas.microsoft.com/office/drawing/2014/main" id="{33103992-28CD-5445-8D4C-1A6B117B14C2}"/>
              </a:ext>
            </a:extLst>
          </p:cNvPr>
          <p:cNvSpPr txBox="1"/>
          <p:nvPr/>
        </p:nvSpPr>
        <p:spPr>
          <a:xfrm>
            <a:off x="1590259" y="2325757"/>
            <a:ext cx="6559827" cy="1754326"/>
          </a:xfrm>
          <a:prstGeom prst="rect">
            <a:avLst/>
          </a:prstGeom>
          <a:noFill/>
        </p:spPr>
        <p:txBody>
          <a:bodyPr wrap="square" rtlCol="0">
            <a:spAutoFit/>
          </a:bodyPr>
          <a:lstStyle/>
          <a:p>
            <a:r>
              <a:rPr lang="en-US"/>
              <a:t>Principles of Design:</a:t>
            </a:r>
          </a:p>
          <a:p>
            <a:pPr marL="285750" indent="-285750">
              <a:buFont typeface="Arial" panose="020B0604020202020204" pitchFamily="34" charset="0"/>
              <a:buChar char="•"/>
            </a:pPr>
            <a:r>
              <a:rPr lang="en-US"/>
              <a:t>Unity – Colour, style ‘pulls it together’</a:t>
            </a:r>
          </a:p>
          <a:p>
            <a:pPr marL="285750" indent="-285750">
              <a:buFont typeface="Arial" panose="020B0604020202020204" pitchFamily="34" charset="0"/>
              <a:buChar char="•"/>
            </a:pPr>
            <a:r>
              <a:rPr lang="en-US"/>
              <a:t>Rhythm – The way something is edited/shot</a:t>
            </a:r>
          </a:p>
          <a:p>
            <a:pPr marL="285750" indent="-285750">
              <a:buFont typeface="Arial" panose="020B0604020202020204" pitchFamily="34" charset="0"/>
              <a:buChar char="•"/>
            </a:pPr>
            <a:r>
              <a:rPr lang="en-US"/>
              <a:t>Emphasis – ‘Points something out’</a:t>
            </a:r>
          </a:p>
          <a:p>
            <a:pPr marL="285750" indent="-285750">
              <a:buFont typeface="Arial" panose="020B0604020202020204" pitchFamily="34" charset="0"/>
              <a:buChar char="•"/>
            </a:pPr>
            <a:r>
              <a:rPr lang="en-US"/>
              <a:t>Proportion – ‘Alice in Wonderland’</a:t>
            </a:r>
          </a:p>
          <a:p>
            <a:pPr marL="285750" indent="-285750">
              <a:buFont typeface="Arial" panose="020B0604020202020204" pitchFamily="34" charset="0"/>
              <a:buChar char="•"/>
            </a:pPr>
            <a:r>
              <a:rPr lang="en-US"/>
              <a:t>Balance – Unity/Rhythm links – What object vs what dialogue</a:t>
            </a:r>
          </a:p>
        </p:txBody>
      </p:sp>
      <p:sp>
        <p:nvSpPr>
          <p:cNvPr id="5" name="TextBox 4">
            <a:extLst>
              <a:ext uri="{FF2B5EF4-FFF2-40B4-BE49-F238E27FC236}">
                <a16:creationId xmlns:a16="http://schemas.microsoft.com/office/drawing/2014/main" id="{FFE2E708-BFFA-E543-A0A2-7E716E58BC52}"/>
              </a:ext>
            </a:extLst>
          </p:cNvPr>
          <p:cNvSpPr txBox="1"/>
          <p:nvPr/>
        </p:nvSpPr>
        <p:spPr>
          <a:xfrm>
            <a:off x="4333927" y="1159859"/>
            <a:ext cx="5744818" cy="338554"/>
          </a:xfrm>
          <a:prstGeom prst="rect">
            <a:avLst/>
          </a:prstGeom>
          <a:noFill/>
        </p:spPr>
        <p:txBody>
          <a:bodyPr wrap="square" rtlCol="0">
            <a:spAutoFit/>
          </a:bodyPr>
          <a:lstStyle/>
          <a:p>
            <a:r>
              <a:rPr lang="en-GB" sz="1600"/>
              <a:t>What we see and the nature of visual story telling</a:t>
            </a:r>
            <a:endParaRPr lang="en-US" sz="1600"/>
          </a:p>
        </p:txBody>
      </p:sp>
      <p:sp>
        <p:nvSpPr>
          <p:cNvPr id="7" name="TextBox 6">
            <a:extLst>
              <a:ext uri="{FF2B5EF4-FFF2-40B4-BE49-F238E27FC236}">
                <a16:creationId xmlns:a16="http://schemas.microsoft.com/office/drawing/2014/main" id="{49240F14-DE8C-4D42-9A2D-4B0C2ADBF779}"/>
              </a:ext>
            </a:extLst>
          </p:cNvPr>
          <p:cNvSpPr txBox="1"/>
          <p:nvPr/>
        </p:nvSpPr>
        <p:spPr>
          <a:xfrm>
            <a:off x="8150086" y="2209094"/>
            <a:ext cx="2695075" cy="2308324"/>
          </a:xfrm>
          <a:prstGeom prst="rect">
            <a:avLst/>
          </a:prstGeom>
          <a:noFill/>
        </p:spPr>
        <p:txBody>
          <a:bodyPr wrap="square" rtlCol="0">
            <a:spAutoFit/>
          </a:bodyPr>
          <a:lstStyle/>
          <a:p>
            <a:r>
              <a:rPr lang="en-US"/>
              <a:t>Elements of Design</a:t>
            </a:r>
          </a:p>
          <a:p>
            <a:pPr marL="285750" indent="-285750">
              <a:buFont typeface="Arial" panose="020B0604020202020204" pitchFamily="34" charset="0"/>
              <a:buChar char="•"/>
            </a:pPr>
            <a:r>
              <a:rPr lang="en-US"/>
              <a:t>Line</a:t>
            </a:r>
          </a:p>
          <a:p>
            <a:pPr marL="285750" indent="-285750">
              <a:buFont typeface="Arial" panose="020B0604020202020204" pitchFamily="34" charset="0"/>
              <a:buChar char="•"/>
            </a:pPr>
            <a:r>
              <a:rPr lang="en-US"/>
              <a:t>Shape</a:t>
            </a:r>
          </a:p>
          <a:p>
            <a:pPr marL="285750" indent="-285750">
              <a:buFont typeface="Arial" panose="020B0604020202020204" pitchFamily="34" charset="0"/>
              <a:buChar char="•"/>
            </a:pPr>
            <a:r>
              <a:rPr lang="en-US"/>
              <a:t>Colour</a:t>
            </a:r>
          </a:p>
          <a:p>
            <a:pPr marL="285750" indent="-285750">
              <a:buFont typeface="Arial" panose="020B0604020202020204" pitchFamily="34" charset="0"/>
              <a:buChar char="•"/>
            </a:pPr>
            <a:r>
              <a:rPr lang="en-US"/>
              <a:t>Scale</a:t>
            </a:r>
          </a:p>
          <a:p>
            <a:pPr marL="285750" indent="-285750">
              <a:buFont typeface="Arial" panose="020B0604020202020204" pitchFamily="34" charset="0"/>
              <a:buChar char="•"/>
            </a:pPr>
            <a:r>
              <a:rPr lang="en-US"/>
              <a:t>Texture</a:t>
            </a:r>
          </a:p>
          <a:p>
            <a:pPr marL="285750" indent="-285750">
              <a:buFont typeface="Arial" panose="020B0604020202020204" pitchFamily="34" charset="0"/>
              <a:buChar char="•"/>
            </a:pPr>
            <a:r>
              <a:rPr lang="en-US"/>
              <a:t>Light</a:t>
            </a:r>
          </a:p>
          <a:p>
            <a:pPr marL="285750" indent="-285750">
              <a:buFont typeface="Arial" panose="020B0604020202020204" pitchFamily="34" charset="0"/>
              <a:buChar char="•"/>
            </a:pPr>
            <a:r>
              <a:rPr lang="en-US"/>
              <a:t>Movement</a:t>
            </a:r>
          </a:p>
        </p:txBody>
      </p:sp>
    </p:spTree>
    <p:extLst>
      <p:ext uri="{BB962C8B-B14F-4D97-AF65-F5344CB8AC3E}">
        <p14:creationId xmlns:p14="http://schemas.microsoft.com/office/powerpoint/2010/main" val="4261301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0FA85D5-390B-254B-895F-405B91396501}"/>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a:t>1/10/20              Western Colour Theory</a:t>
            </a:r>
          </a:p>
        </p:txBody>
      </p:sp>
      <p:cxnSp>
        <p:nvCxnSpPr>
          <p:cNvPr id="22" name="Straight Connector 21">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5" name="Rectangle 24">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Chart, sunburst chart&#10;&#10;Description automatically generated">
            <a:extLst>
              <a:ext uri="{FF2B5EF4-FFF2-40B4-BE49-F238E27FC236}">
                <a16:creationId xmlns:a16="http://schemas.microsoft.com/office/drawing/2014/main" id="{374D7391-D69F-F74B-A588-F7D42A2EA604}"/>
              </a:ext>
            </a:extLst>
          </p:cNvPr>
          <p:cNvPicPr>
            <a:picLocks noChangeAspect="1"/>
          </p:cNvPicPr>
          <p:nvPr/>
        </p:nvPicPr>
        <p:blipFill rotWithShape="1">
          <a:blip r:embed="rId3"/>
          <a:srcRect r="1274" b="-1"/>
          <a:stretch/>
        </p:blipFill>
        <p:spPr>
          <a:xfrm>
            <a:off x="4618374" y="1116345"/>
            <a:ext cx="6282919" cy="3866172"/>
          </a:xfrm>
          <a:prstGeom prst="rect">
            <a:avLst/>
          </a:prstGeom>
        </p:spPr>
      </p:pic>
      <p:pic>
        <p:nvPicPr>
          <p:cNvPr id="28" name="Picture 27">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B9FFDDA-85A8-EC47-96B3-63BEACC2BAF2}"/>
              </a:ext>
            </a:extLst>
          </p:cNvPr>
          <p:cNvSpPr txBox="1"/>
          <p:nvPr/>
        </p:nvSpPr>
        <p:spPr>
          <a:xfrm>
            <a:off x="659301" y="3657600"/>
            <a:ext cx="2446208" cy="923330"/>
          </a:xfrm>
          <a:prstGeom prst="rect">
            <a:avLst/>
          </a:prstGeom>
          <a:noFill/>
        </p:spPr>
        <p:txBody>
          <a:bodyPr wrap="square" rtlCol="0">
            <a:spAutoFit/>
          </a:bodyPr>
          <a:lstStyle/>
          <a:p>
            <a:r>
              <a:rPr lang="en-GB"/>
              <a:t>A method where designers use colours to evoke emotions</a:t>
            </a:r>
          </a:p>
        </p:txBody>
      </p:sp>
    </p:spTree>
    <p:extLst>
      <p:ext uri="{BB962C8B-B14F-4D97-AF65-F5344CB8AC3E}">
        <p14:creationId xmlns:p14="http://schemas.microsoft.com/office/powerpoint/2010/main" val="902123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D486-ED30-BC44-96BA-1FA894118018}"/>
              </a:ext>
            </a:extLst>
          </p:cNvPr>
          <p:cNvSpPr>
            <a:spLocks noGrp="1"/>
          </p:cNvSpPr>
          <p:nvPr>
            <p:ph type="title"/>
          </p:nvPr>
        </p:nvSpPr>
        <p:spPr/>
        <p:txBody>
          <a:bodyPr/>
          <a:lstStyle/>
          <a:p>
            <a:r>
              <a:rPr lang="en-GB"/>
              <a:t>1/10/20.                Storytelling</a:t>
            </a:r>
          </a:p>
        </p:txBody>
      </p:sp>
      <p:sp>
        <p:nvSpPr>
          <p:cNvPr id="4" name="TextBox 3">
            <a:extLst>
              <a:ext uri="{FF2B5EF4-FFF2-40B4-BE49-F238E27FC236}">
                <a16:creationId xmlns:a16="http://schemas.microsoft.com/office/drawing/2014/main" id="{208CCB0C-FFB3-A943-BE93-47E00D2D0214}"/>
              </a:ext>
            </a:extLst>
          </p:cNvPr>
          <p:cNvSpPr txBox="1"/>
          <p:nvPr/>
        </p:nvSpPr>
        <p:spPr>
          <a:xfrm>
            <a:off x="3318294" y="1144470"/>
            <a:ext cx="5555411" cy="369332"/>
          </a:xfrm>
          <a:prstGeom prst="rect">
            <a:avLst/>
          </a:prstGeom>
          <a:noFill/>
        </p:spPr>
        <p:txBody>
          <a:bodyPr wrap="square" rtlCol="0">
            <a:spAutoFit/>
          </a:bodyPr>
          <a:lstStyle/>
          <a:p>
            <a:r>
              <a:rPr lang="en-GB"/>
              <a:t>The conveying of events in words, sounds, and/or imagery</a:t>
            </a:r>
          </a:p>
        </p:txBody>
      </p:sp>
      <p:sp>
        <p:nvSpPr>
          <p:cNvPr id="3" name="TextBox 2">
            <a:extLst>
              <a:ext uri="{FF2B5EF4-FFF2-40B4-BE49-F238E27FC236}">
                <a16:creationId xmlns:a16="http://schemas.microsoft.com/office/drawing/2014/main" id="{04742ED3-AA6B-BD47-87DB-736494E36DBF}"/>
              </a:ext>
            </a:extLst>
          </p:cNvPr>
          <p:cNvSpPr txBox="1"/>
          <p:nvPr/>
        </p:nvSpPr>
        <p:spPr>
          <a:xfrm>
            <a:off x="1451579" y="1967696"/>
            <a:ext cx="6592826" cy="2154436"/>
          </a:xfrm>
          <a:prstGeom prst="rect">
            <a:avLst/>
          </a:prstGeom>
          <a:noFill/>
        </p:spPr>
        <p:txBody>
          <a:bodyPr wrap="square" rtlCol="0">
            <a:spAutoFit/>
          </a:bodyPr>
          <a:lstStyle/>
          <a:p>
            <a:r>
              <a:rPr lang="en-GB" sz="2000"/>
              <a:t>Mediums &amp; Styles of storytelling</a:t>
            </a:r>
          </a:p>
          <a:p>
            <a:pPr marL="285750" indent="-285750">
              <a:buFont typeface="Arial" panose="020B0604020202020204" pitchFamily="34" charset="0"/>
              <a:buChar char="•"/>
            </a:pPr>
            <a:r>
              <a:rPr lang="en-GB" sz="1600"/>
              <a:t>Personal storytelling – We are always composing our own stories</a:t>
            </a:r>
          </a:p>
          <a:p>
            <a:pPr marL="285750" indent="-285750">
              <a:buFont typeface="Arial" panose="020B0604020202020204" pitchFamily="34" charset="0"/>
              <a:buChar char="•"/>
            </a:pPr>
            <a:r>
              <a:rPr lang="en-GB" sz="1600"/>
              <a:t>Family storytelling – Stories about past family members</a:t>
            </a:r>
          </a:p>
          <a:p>
            <a:pPr marL="285750" indent="-285750">
              <a:buFont typeface="Arial" panose="020B0604020202020204" pitchFamily="34" charset="0"/>
              <a:buChar char="•"/>
            </a:pPr>
            <a:r>
              <a:rPr lang="en-GB" sz="1600"/>
              <a:t>Cultural storytelling – Passed down/Stories of religion</a:t>
            </a:r>
          </a:p>
          <a:p>
            <a:pPr marL="285750" indent="-285750">
              <a:buFont typeface="Arial" panose="020B0604020202020204" pitchFamily="34" charset="0"/>
              <a:buChar char="•"/>
            </a:pPr>
            <a:r>
              <a:rPr lang="en-GB" sz="1600"/>
              <a:t>Social  – Gossip/Phatic communication</a:t>
            </a:r>
          </a:p>
          <a:p>
            <a:pPr marL="285750" indent="-285750">
              <a:buFont typeface="Arial" panose="020B0604020202020204" pitchFamily="34" charset="0"/>
              <a:buChar char="•"/>
            </a:pPr>
            <a:r>
              <a:rPr lang="en-GB" sz="1600"/>
              <a:t>Friendship – Bring friends together/remembering/bonding</a:t>
            </a:r>
          </a:p>
          <a:p>
            <a:pPr marL="285750" indent="-285750">
              <a:buFont typeface="Arial" panose="020B0604020202020204" pitchFamily="34" charset="0"/>
              <a:buChar char="•"/>
            </a:pPr>
            <a:r>
              <a:rPr lang="en-GB" sz="1600"/>
              <a:t>Myths – Myths are stories presented as true</a:t>
            </a:r>
          </a:p>
          <a:p>
            <a:pPr marL="285750" indent="-285750">
              <a:buFont typeface="Arial" panose="020B0604020202020204" pitchFamily="34" charset="0"/>
              <a:buChar char="•"/>
            </a:pPr>
            <a:r>
              <a:rPr lang="en-GB" sz="1600"/>
              <a:t>Unexplained – Ghost stories/UFOs</a:t>
            </a:r>
          </a:p>
        </p:txBody>
      </p:sp>
      <p:sp>
        <p:nvSpPr>
          <p:cNvPr id="5" name="TextBox 4">
            <a:extLst>
              <a:ext uri="{FF2B5EF4-FFF2-40B4-BE49-F238E27FC236}">
                <a16:creationId xmlns:a16="http://schemas.microsoft.com/office/drawing/2014/main" id="{F7DE7947-5E73-A944-A253-A43E40EC4FBA}"/>
              </a:ext>
            </a:extLst>
          </p:cNvPr>
          <p:cNvSpPr txBox="1"/>
          <p:nvPr/>
        </p:nvSpPr>
        <p:spPr>
          <a:xfrm>
            <a:off x="9716061" y="1967696"/>
            <a:ext cx="2263736" cy="1169551"/>
          </a:xfrm>
          <a:prstGeom prst="rect">
            <a:avLst/>
          </a:prstGeom>
          <a:noFill/>
        </p:spPr>
        <p:txBody>
          <a:bodyPr wrap="square" rtlCol="0">
            <a:spAutoFit/>
          </a:bodyPr>
          <a:lstStyle/>
          <a:p>
            <a:r>
              <a:rPr lang="en-GB" sz="1400">
                <a:highlight>
                  <a:srgbClr val="FFFF00"/>
                </a:highlight>
              </a:rPr>
              <a:t>“Phatic communication </a:t>
            </a:r>
            <a:r>
              <a:rPr lang="en-GB" sz="1400"/>
              <a:t>is verbal or non-verbal communication that has a social function”      </a:t>
            </a:r>
            <a:r>
              <a:rPr lang="en-GB" sz="1400" err="1">
                <a:solidFill>
                  <a:schemeClr val="tx2">
                    <a:lumMod val="60000"/>
                    <a:lumOff val="40000"/>
                  </a:schemeClr>
                </a:solidFill>
              </a:rPr>
              <a:t>teachingenglish.org</a:t>
            </a:r>
            <a:endParaRPr lang="en-GB" sz="1400">
              <a:solidFill>
                <a:schemeClr val="tx2">
                  <a:lumMod val="60000"/>
                  <a:lumOff val="40000"/>
                </a:schemeClr>
              </a:solidFill>
            </a:endParaRPr>
          </a:p>
        </p:txBody>
      </p:sp>
    </p:spTree>
    <p:extLst>
      <p:ext uri="{BB962C8B-B14F-4D97-AF65-F5344CB8AC3E}">
        <p14:creationId xmlns:p14="http://schemas.microsoft.com/office/powerpoint/2010/main" val="3371762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06C07-9621-F347-9928-0EEF491A0284}"/>
              </a:ext>
            </a:extLst>
          </p:cNvPr>
          <p:cNvSpPr>
            <a:spLocks noGrp="1"/>
          </p:cNvSpPr>
          <p:nvPr>
            <p:ph type="title"/>
          </p:nvPr>
        </p:nvSpPr>
        <p:spPr/>
        <p:txBody>
          <a:bodyPr/>
          <a:lstStyle/>
          <a:p>
            <a:r>
              <a:rPr lang="en-GB"/>
              <a:t>1/10/20                Storytelling</a:t>
            </a:r>
          </a:p>
        </p:txBody>
      </p:sp>
      <p:sp>
        <p:nvSpPr>
          <p:cNvPr id="4" name="TextBox 3">
            <a:extLst>
              <a:ext uri="{FF2B5EF4-FFF2-40B4-BE49-F238E27FC236}">
                <a16:creationId xmlns:a16="http://schemas.microsoft.com/office/drawing/2014/main" id="{0E26A255-58E0-234F-B969-243322A58F4C}"/>
              </a:ext>
            </a:extLst>
          </p:cNvPr>
          <p:cNvSpPr txBox="1"/>
          <p:nvPr/>
        </p:nvSpPr>
        <p:spPr>
          <a:xfrm>
            <a:off x="1451579" y="2009413"/>
            <a:ext cx="5335929" cy="2646878"/>
          </a:xfrm>
          <a:prstGeom prst="rect">
            <a:avLst/>
          </a:prstGeom>
          <a:noFill/>
        </p:spPr>
        <p:txBody>
          <a:bodyPr wrap="square" rtlCol="0">
            <a:spAutoFit/>
          </a:bodyPr>
          <a:lstStyle/>
          <a:p>
            <a:r>
              <a:rPr lang="en-GB" sz="2000"/>
              <a:t>Other forms of storytelling</a:t>
            </a:r>
          </a:p>
          <a:p>
            <a:pPr marL="285750" indent="-285750">
              <a:buFont typeface="Arial" panose="020B0604020202020204" pitchFamily="34" charset="0"/>
              <a:buChar char="•"/>
            </a:pPr>
            <a:r>
              <a:rPr lang="en-GB" sz="1600"/>
              <a:t>Textiles/Tapestry – Bayeux Tapestry</a:t>
            </a:r>
          </a:p>
          <a:p>
            <a:pPr marL="285750" indent="-285750">
              <a:buFont typeface="Arial" panose="020B0604020202020204" pitchFamily="34" charset="0"/>
              <a:buChar char="•"/>
            </a:pPr>
            <a:r>
              <a:rPr lang="en-GB" sz="1600"/>
              <a:t>Sculptures – Easter Island/Angle of the North</a:t>
            </a:r>
          </a:p>
          <a:p>
            <a:pPr marL="285750" indent="-285750">
              <a:buFont typeface="Arial" panose="020B0604020202020204" pitchFamily="34" charset="0"/>
              <a:buChar char="•"/>
            </a:pPr>
            <a:r>
              <a:rPr lang="en-GB" sz="1600"/>
              <a:t>Painting</a:t>
            </a:r>
          </a:p>
          <a:p>
            <a:pPr marL="285750" indent="-285750">
              <a:buFont typeface="Arial" panose="020B0604020202020204" pitchFamily="34" charset="0"/>
              <a:buChar char="•"/>
            </a:pPr>
            <a:r>
              <a:rPr lang="en-GB" sz="1600"/>
              <a:t>Carving</a:t>
            </a:r>
          </a:p>
          <a:p>
            <a:pPr marL="285750" indent="-285750">
              <a:buFont typeface="Arial" panose="020B0604020202020204" pitchFamily="34" charset="0"/>
              <a:buChar char="•"/>
            </a:pPr>
            <a:r>
              <a:rPr lang="en-GB" sz="1600"/>
              <a:t>Tattoo</a:t>
            </a:r>
          </a:p>
          <a:p>
            <a:pPr marL="285750" indent="-285750">
              <a:buFont typeface="Arial" panose="020B0604020202020204" pitchFamily="34" charset="0"/>
              <a:buChar char="•"/>
            </a:pPr>
            <a:r>
              <a:rPr lang="en-GB" sz="1600"/>
              <a:t>Film</a:t>
            </a:r>
          </a:p>
          <a:p>
            <a:pPr marL="285750" indent="-285750">
              <a:buFont typeface="Arial" panose="020B0604020202020204" pitchFamily="34" charset="0"/>
              <a:buChar char="•"/>
            </a:pPr>
            <a:r>
              <a:rPr lang="en-GB" sz="1600"/>
              <a:t>Ceramics</a:t>
            </a:r>
          </a:p>
          <a:p>
            <a:pPr marL="285750" indent="-285750">
              <a:buFont typeface="Arial" panose="020B0604020202020204" pitchFamily="34" charset="0"/>
              <a:buChar char="•"/>
            </a:pPr>
            <a:r>
              <a:rPr lang="en-GB" sz="1600"/>
              <a:t>Music</a:t>
            </a:r>
          </a:p>
          <a:p>
            <a:pPr marL="285750" indent="-285750">
              <a:buFont typeface="Arial" panose="020B0604020202020204" pitchFamily="34" charset="0"/>
              <a:buChar char="•"/>
            </a:pPr>
            <a:r>
              <a:rPr lang="en-GB" sz="1600"/>
              <a:t>Poetry</a:t>
            </a:r>
          </a:p>
        </p:txBody>
      </p:sp>
      <p:pic>
        <p:nvPicPr>
          <p:cNvPr id="6" name="Picture 5" descr="A close up of a large rock&#10;&#10;Description automatically generated">
            <a:extLst>
              <a:ext uri="{FF2B5EF4-FFF2-40B4-BE49-F238E27FC236}">
                <a16:creationId xmlns:a16="http://schemas.microsoft.com/office/drawing/2014/main" id="{0147DFBB-ACC5-134C-A6D7-45E90A1B9A7B}"/>
              </a:ext>
            </a:extLst>
          </p:cNvPr>
          <p:cNvPicPr>
            <a:picLocks noChangeAspect="1"/>
          </p:cNvPicPr>
          <p:nvPr/>
        </p:nvPicPr>
        <p:blipFill>
          <a:blip r:embed="rId2"/>
          <a:stretch>
            <a:fillRect/>
          </a:stretch>
        </p:blipFill>
        <p:spPr>
          <a:xfrm>
            <a:off x="5994754" y="4537425"/>
            <a:ext cx="2623051" cy="1475466"/>
          </a:xfrm>
          <a:prstGeom prst="rect">
            <a:avLst/>
          </a:prstGeom>
        </p:spPr>
      </p:pic>
      <p:pic>
        <p:nvPicPr>
          <p:cNvPr id="8" name="Picture 7" descr="A tattoo on his arm&#10;&#10;Description automatically generated">
            <a:extLst>
              <a:ext uri="{FF2B5EF4-FFF2-40B4-BE49-F238E27FC236}">
                <a16:creationId xmlns:a16="http://schemas.microsoft.com/office/drawing/2014/main" id="{96C2A071-5FEC-5D45-A3A4-0AD97EC2F0D7}"/>
              </a:ext>
            </a:extLst>
          </p:cNvPr>
          <p:cNvPicPr>
            <a:picLocks noChangeAspect="1"/>
          </p:cNvPicPr>
          <p:nvPr/>
        </p:nvPicPr>
        <p:blipFill>
          <a:blip r:embed="rId3"/>
          <a:stretch>
            <a:fillRect/>
          </a:stretch>
        </p:blipFill>
        <p:spPr>
          <a:xfrm>
            <a:off x="6096000" y="2266874"/>
            <a:ext cx="2051976" cy="1746723"/>
          </a:xfrm>
          <a:prstGeom prst="rect">
            <a:avLst/>
          </a:prstGeom>
        </p:spPr>
      </p:pic>
      <p:pic>
        <p:nvPicPr>
          <p:cNvPr id="10" name="Picture 9" descr="A picture containing indoor, table, building, wooden&#10;&#10;Description automatically generated">
            <a:extLst>
              <a:ext uri="{FF2B5EF4-FFF2-40B4-BE49-F238E27FC236}">
                <a16:creationId xmlns:a16="http://schemas.microsoft.com/office/drawing/2014/main" id="{1439533C-DAB7-CE4D-881B-2FC46D6C6D06}"/>
              </a:ext>
            </a:extLst>
          </p:cNvPr>
          <p:cNvPicPr>
            <a:picLocks noChangeAspect="1"/>
          </p:cNvPicPr>
          <p:nvPr/>
        </p:nvPicPr>
        <p:blipFill>
          <a:blip r:embed="rId4"/>
          <a:stretch>
            <a:fillRect/>
          </a:stretch>
        </p:blipFill>
        <p:spPr>
          <a:xfrm>
            <a:off x="8961311" y="4045659"/>
            <a:ext cx="2767103" cy="2001538"/>
          </a:xfrm>
          <a:prstGeom prst="rect">
            <a:avLst/>
          </a:prstGeom>
        </p:spPr>
      </p:pic>
      <p:pic>
        <p:nvPicPr>
          <p:cNvPr id="12" name="Picture 11" descr="A picture containing room&#10;&#10;Description automatically generated">
            <a:extLst>
              <a:ext uri="{FF2B5EF4-FFF2-40B4-BE49-F238E27FC236}">
                <a16:creationId xmlns:a16="http://schemas.microsoft.com/office/drawing/2014/main" id="{977198EF-E001-204C-9E64-0832F545ACB7}"/>
              </a:ext>
            </a:extLst>
          </p:cNvPr>
          <p:cNvPicPr>
            <a:picLocks noChangeAspect="1"/>
          </p:cNvPicPr>
          <p:nvPr/>
        </p:nvPicPr>
        <p:blipFill>
          <a:blip r:embed="rId5"/>
          <a:stretch>
            <a:fillRect/>
          </a:stretch>
        </p:blipFill>
        <p:spPr>
          <a:xfrm>
            <a:off x="8692960" y="2020512"/>
            <a:ext cx="3303803" cy="1858389"/>
          </a:xfrm>
          <a:prstGeom prst="rect">
            <a:avLst/>
          </a:prstGeom>
        </p:spPr>
      </p:pic>
      <p:pic>
        <p:nvPicPr>
          <p:cNvPr id="14" name="Picture 13" descr="A blue vase on a table&#10;&#10;Description automatically generated">
            <a:extLst>
              <a:ext uri="{FF2B5EF4-FFF2-40B4-BE49-F238E27FC236}">
                <a16:creationId xmlns:a16="http://schemas.microsoft.com/office/drawing/2014/main" id="{CA5EA23B-FF74-FF4C-8C49-81302E8BBA8F}"/>
              </a:ext>
            </a:extLst>
          </p:cNvPr>
          <p:cNvPicPr>
            <a:picLocks noChangeAspect="1"/>
          </p:cNvPicPr>
          <p:nvPr/>
        </p:nvPicPr>
        <p:blipFill>
          <a:blip r:embed="rId6"/>
          <a:stretch>
            <a:fillRect/>
          </a:stretch>
        </p:blipFill>
        <p:spPr>
          <a:xfrm>
            <a:off x="3500482" y="2987569"/>
            <a:ext cx="2205837" cy="3065911"/>
          </a:xfrm>
          <a:prstGeom prst="rect">
            <a:avLst/>
          </a:prstGeom>
        </p:spPr>
      </p:pic>
    </p:spTree>
    <p:extLst>
      <p:ext uri="{BB962C8B-B14F-4D97-AF65-F5344CB8AC3E}">
        <p14:creationId xmlns:p14="http://schemas.microsoft.com/office/powerpoint/2010/main" val="2629617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6CBE-C9FE-1C44-B527-E0E552EEB845}"/>
              </a:ext>
            </a:extLst>
          </p:cNvPr>
          <p:cNvSpPr>
            <a:spLocks noGrp="1"/>
          </p:cNvSpPr>
          <p:nvPr>
            <p:ph type="title"/>
          </p:nvPr>
        </p:nvSpPr>
        <p:spPr/>
        <p:txBody>
          <a:bodyPr/>
          <a:lstStyle/>
          <a:p>
            <a:r>
              <a:rPr lang="en-GB"/>
              <a:t>1/10/20          Condensed imagery</a:t>
            </a:r>
          </a:p>
        </p:txBody>
      </p:sp>
      <p:sp>
        <p:nvSpPr>
          <p:cNvPr id="4" name="TextBox 3">
            <a:extLst>
              <a:ext uri="{FF2B5EF4-FFF2-40B4-BE49-F238E27FC236}">
                <a16:creationId xmlns:a16="http://schemas.microsoft.com/office/drawing/2014/main" id="{EDD98E23-FD62-8B4C-9C37-54D5F8E1F3CC}"/>
              </a:ext>
            </a:extLst>
          </p:cNvPr>
          <p:cNvSpPr txBox="1"/>
          <p:nvPr/>
        </p:nvSpPr>
        <p:spPr>
          <a:xfrm>
            <a:off x="4087792" y="1144470"/>
            <a:ext cx="4016415" cy="369332"/>
          </a:xfrm>
          <a:prstGeom prst="rect">
            <a:avLst/>
          </a:prstGeom>
          <a:noFill/>
        </p:spPr>
        <p:txBody>
          <a:bodyPr wrap="square" rtlCol="0">
            <a:spAutoFit/>
          </a:bodyPr>
          <a:lstStyle/>
          <a:p>
            <a:r>
              <a:rPr lang="en-GB"/>
              <a:t>Convey something through simple forms</a:t>
            </a:r>
          </a:p>
        </p:txBody>
      </p:sp>
      <p:sp>
        <p:nvSpPr>
          <p:cNvPr id="5" name="TextBox 4">
            <a:extLst>
              <a:ext uri="{FF2B5EF4-FFF2-40B4-BE49-F238E27FC236}">
                <a16:creationId xmlns:a16="http://schemas.microsoft.com/office/drawing/2014/main" id="{0E543A40-39D3-6E46-B471-7E7BB9582332}"/>
              </a:ext>
            </a:extLst>
          </p:cNvPr>
          <p:cNvSpPr txBox="1"/>
          <p:nvPr/>
        </p:nvSpPr>
        <p:spPr>
          <a:xfrm>
            <a:off x="1451579" y="1979271"/>
            <a:ext cx="3560259" cy="1138773"/>
          </a:xfrm>
          <a:prstGeom prst="rect">
            <a:avLst/>
          </a:prstGeom>
          <a:noFill/>
        </p:spPr>
        <p:txBody>
          <a:bodyPr wrap="square" rtlCol="0">
            <a:spAutoFit/>
          </a:bodyPr>
          <a:lstStyle/>
          <a:p>
            <a:r>
              <a:rPr lang="en-GB" sz="2000"/>
              <a:t>Cognitive dissonance theory</a:t>
            </a:r>
          </a:p>
          <a:p>
            <a:r>
              <a:rPr lang="en-GB" sz="1600"/>
              <a:t>The theory that people feel uncomfortable when faced with contradictory</a:t>
            </a:r>
          </a:p>
        </p:txBody>
      </p:sp>
      <p:pic>
        <p:nvPicPr>
          <p:cNvPr id="7" name="Picture 6" descr="A close up of a stuffed animal&#10;&#10;Description automatically generated">
            <a:extLst>
              <a:ext uri="{FF2B5EF4-FFF2-40B4-BE49-F238E27FC236}">
                <a16:creationId xmlns:a16="http://schemas.microsoft.com/office/drawing/2014/main" id="{7D7F9E1E-3819-604F-9803-CADA0C2741BB}"/>
              </a:ext>
            </a:extLst>
          </p:cNvPr>
          <p:cNvPicPr>
            <a:picLocks noChangeAspect="1"/>
          </p:cNvPicPr>
          <p:nvPr/>
        </p:nvPicPr>
        <p:blipFill>
          <a:blip r:embed="rId2"/>
          <a:stretch>
            <a:fillRect/>
          </a:stretch>
        </p:blipFill>
        <p:spPr>
          <a:xfrm>
            <a:off x="6992527" y="2154596"/>
            <a:ext cx="4062327" cy="3027004"/>
          </a:xfrm>
          <a:prstGeom prst="rect">
            <a:avLst/>
          </a:prstGeom>
        </p:spPr>
      </p:pic>
      <p:sp>
        <p:nvSpPr>
          <p:cNvPr id="8" name="TextBox 7">
            <a:extLst>
              <a:ext uri="{FF2B5EF4-FFF2-40B4-BE49-F238E27FC236}">
                <a16:creationId xmlns:a16="http://schemas.microsoft.com/office/drawing/2014/main" id="{6BD936D2-7C4D-E441-9F1C-BBC92F80D473}"/>
              </a:ext>
            </a:extLst>
          </p:cNvPr>
          <p:cNvSpPr txBox="1"/>
          <p:nvPr/>
        </p:nvSpPr>
        <p:spPr>
          <a:xfrm>
            <a:off x="6992527" y="5128214"/>
            <a:ext cx="2893671" cy="430887"/>
          </a:xfrm>
          <a:prstGeom prst="rect">
            <a:avLst/>
          </a:prstGeom>
          <a:noFill/>
        </p:spPr>
        <p:txBody>
          <a:bodyPr wrap="square" rtlCol="0">
            <a:spAutoFit/>
          </a:bodyPr>
          <a:lstStyle/>
          <a:p>
            <a:r>
              <a:rPr lang="en-GB" sz="1100" err="1"/>
              <a:t>Meret</a:t>
            </a:r>
            <a:r>
              <a:rPr lang="en-GB" sz="1100"/>
              <a:t> Oppenheim</a:t>
            </a:r>
          </a:p>
          <a:p>
            <a:r>
              <a:rPr lang="en-GB" sz="1100"/>
              <a:t>Fur Cup</a:t>
            </a:r>
          </a:p>
        </p:txBody>
      </p:sp>
    </p:spTree>
    <p:extLst>
      <p:ext uri="{BB962C8B-B14F-4D97-AF65-F5344CB8AC3E}">
        <p14:creationId xmlns:p14="http://schemas.microsoft.com/office/powerpoint/2010/main" val="1790314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1FD10-6E99-5F4A-AAD2-24D57367123D}"/>
              </a:ext>
            </a:extLst>
          </p:cNvPr>
          <p:cNvSpPr>
            <a:spLocks noGrp="1"/>
          </p:cNvSpPr>
          <p:nvPr>
            <p:ph type="title"/>
          </p:nvPr>
        </p:nvSpPr>
        <p:spPr/>
        <p:txBody>
          <a:bodyPr/>
          <a:lstStyle/>
          <a:p>
            <a:r>
              <a:rPr lang="en-GB"/>
              <a:t>1/10/20                      Study Task</a:t>
            </a:r>
          </a:p>
        </p:txBody>
      </p:sp>
      <p:sp>
        <p:nvSpPr>
          <p:cNvPr id="4" name="TextBox 3">
            <a:extLst>
              <a:ext uri="{FF2B5EF4-FFF2-40B4-BE49-F238E27FC236}">
                <a16:creationId xmlns:a16="http://schemas.microsoft.com/office/drawing/2014/main" id="{417A3CA7-BD00-6C42-94BA-F0CB533B46E1}"/>
              </a:ext>
            </a:extLst>
          </p:cNvPr>
          <p:cNvSpPr txBox="1"/>
          <p:nvPr/>
        </p:nvSpPr>
        <p:spPr>
          <a:xfrm>
            <a:off x="1451579" y="1990846"/>
            <a:ext cx="5428526" cy="615553"/>
          </a:xfrm>
          <a:prstGeom prst="rect">
            <a:avLst/>
          </a:prstGeom>
          <a:noFill/>
        </p:spPr>
        <p:txBody>
          <a:bodyPr wrap="square" rtlCol="0">
            <a:spAutoFit/>
          </a:bodyPr>
          <a:lstStyle/>
          <a:p>
            <a:r>
              <a:rPr lang="en-GB" sz="2000"/>
              <a:t>You’re Somebody Else</a:t>
            </a:r>
          </a:p>
          <a:p>
            <a:r>
              <a:rPr lang="en-GB" sz="1400"/>
              <a:t>Flora Cash</a:t>
            </a:r>
          </a:p>
        </p:txBody>
      </p:sp>
      <p:sp>
        <p:nvSpPr>
          <p:cNvPr id="5" name="TextBox 4">
            <a:extLst>
              <a:ext uri="{FF2B5EF4-FFF2-40B4-BE49-F238E27FC236}">
                <a16:creationId xmlns:a16="http://schemas.microsoft.com/office/drawing/2014/main" id="{3CF88079-C761-984D-BCA1-ADC9C5EEC683}"/>
              </a:ext>
            </a:extLst>
          </p:cNvPr>
          <p:cNvSpPr txBox="1"/>
          <p:nvPr/>
        </p:nvSpPr>
        <p:spPr>
          <a:xfrm>
            <a:off x="1451579" y="2606399"/>
            <a:ext cx="4370487" cy="1569660"/>
          </a:xfrm>
          <a:prstGeom prst="rect">
            <a:avLst/>
          </a:prstGeom>
          <a:noFill/>
        </p:spPr>
        <p:txBody>
          <a:bodyPr wrap="square" rtlCol="0">
            <a:spAutoFit/>
          </a:bodyPr>
          <a:lstStyle/>
          <a:p>
            <a:r>
              <a:rPr lang="en-GB" sz="1600"/>
              <a:t>Well you look like yourself</a:t>
            </a:r>
            <a:br>
              <a:rPr lang="en-GB" sz="1600"/>
            </a:br>
            <a:r>
              <a:rPr lang="en-GB" sz="1600"/>
              <a:t>But you're somebody else</a:t>
            </a:r>
            <a:br>
              <a:rPr lang="en-GB" sz="1600"/>
            </a:br>
            <a:r>
              <a:rPr lang="en-GB" sz="1600"/>
              <a:t>Only it </a:t>
            </a:r>
            <a:r>
              <a:rPr lang="en-GB" sz="1600" err="1"/>
              <a:t>ain't</a:t>
            </a:r>
            <a:r>
              <a:rPr lang="en-GB" sz="1600"/>
              <a:t> on the surface</a:t>
            </a:r>
            <a:br>
              <a:rPr lang="en-GB" sz="1600"/>
            </a:br>
            <a:r>
              <a:rPr lang="en-GB" sz="1600"/>
              <a:t>Well you talk like yourself</a:t>
            </a:r>
            <a:br>
              <a:rPr lang="en-GB" sz="1600"/>
            </a:br>
            <a:r>
              <a:rPr lang="en-GB" sz="1600"/>
              <a:t>No, I hear someone else though</a:t>
            </a:r>
            <a:br>
              <a:rPr lang="en-GB" sz="1600"/>
            </a:br>
            <a:r>
              <a:rPr lang="en-GB" sz="1600"/>
              <a:t>Now you're making me nervous</a:t>
            </a:r>
          </a:p>
        </p:txBody>
      </p:sp>
      <p:sp>
        <p:nvSpPr>
          <p:cNvPr id="6" name="TextBox 5">
            <a:extLst>
              <a:ext uri="{FF2B5EF4-FFF2-40B4-BE49-F238E27FC236}">
                <a16:creationId xmlns:a16="http://schemas.microsoft.com/office/drawing/2014/main" id="{32F35997-3CCA-7E45-9DCF-8272AE069C88}"/>
              </a:ext>
            </a:extLst>
          </p:cNvPr>
          <p:cNvSpPr txBox="1"/>
          <p:nvPr/>
        </p:nvSpPr>
        <p:spPr>
          <a:xfrm>
            <a:off x="5058137" y="1215342"/>
            <a:ext cx="2858947" cy="461665"/>
          </a:xfrm>
          <a:prstGeom prst="rect">
            <a:avLst/>
          </a:prstGeom>
          <a:noFill/>
        </p:spPr>
        <p:txBody>
          <a:bodyPr wrap="square" rtlCol="0">
            <a:spAutoFit/>
          </a:bodyPr>
          <a:lstStyle/>
          <a:p>
            <a:pPr algn="ctr"/>
            <a:r>
              <a:rPr lang="en-GB" sz="1200"/>
              <a:t>Choose lyrics &amp; storyboard our initial ideas, the opposite and a combined version</a:t>
            </a:r>
          </a:p>
        </p:txBody>
      </p:sp>
      <p:pic>
        <p:nvPicPr>
          <p:cNvPr id="8" name="Picture 7" descr="A drawing of a person&#10;&#10;Description automatically generated">
            <a:extLst>
              <a:ext uri="{FF2B5EF4-FFF2-40B4-BE49-F238E27FC236}">
                <a16:creationId xmlns:a16="http://schemas.microsoft.com/office/drawing/2014/main" id="{038AE194-91F4-5F4E-9B1A-864A6B8EFE4B}"/>
              </a:ext>
            </a:extLst>
          </p:cNvPr>
          <p:cNvPicPr>
            <a:picLocks noChangeAspect="1"/>
          </p:cNvPicPr>
          <p:nvPr/>
        </p:nvPicPr>
        <p:blipFill>
          <a:blip r:embed="rId2"/>
          <a:stretch>
            <a:fillRect/>
          </a:stretch>
        </p:blipFill>
        <p:spPr>
          <a:xfrm>
            <a:off x="5822066" y="1990847"/>
            <a:ext cx="5160054" cy="3650692"/>
          </a:xfrm>
          <a:prstGeom prst="rect">
            <a:avLst/>
          </a:prstGeom>
        </p:spPr>
      </p:pic>
      <p:sp>
        <p:nvSpPr>
          <p:cNvPr id="13" name="TextBox 12">
            <a:extLst>
              <a:ext uri="{FF2B5EF4-FFF2-40B4-BE49-F238E27FC236}">
                <a16:creationId xmlns:a16="http://schemas.microsoft.com/office/drawing/2014/main" id="{71DDBD6B-BC15-024A-B2AC-5C46DE97C0D1}"/>
              </a:ext>
            </a:extLst>
          </p:cNvPr>
          <p:cNvSpPr txBox="1"/>
          <p:nvPr/>
        </p:nvSpPr>
        <p:spPr>
          <a:xfrm>
            <a:off x="2006481" y="4824525"/>
            <a:ext cx="4089519" cy="954107"/>
          </a:xfrm>
          <a:prstGeom prst="rect">
            <a:avLst/>
          </a:prstGeom>
          <a:noFill/>
        </p:spPr>
        <p:txBody>
          <a:bodyPr wrap="square" rtlCol="0">
            <a:spAutoFit/>
          </a:bodyPr>
          <a:lstStyle/>
          <a:p>
            <a:r>
              <a:rPr lang="en-GB" sz="1400"/>
              <a:t>My first storyboard tells the tale of an unhappy woman who no longer seems herself.  Her husband spots this and the chorus would depict his conversation with her.</a:t>
            </a:r>
          </a:p>
        </p:txBody>
      </p:sp>
    </p:spTree>
    <p:extLst>
      <p:ext uri="{BB962C8B-B14F-4D97-AF65-F5344CB8AC3E}">
        <p14:creationId xmlns:p14="http://schemas.microsoft.com/office/powerpoint/2010/main" val="1277150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4A4D762-B06E-DA48-9AA7-C51DCCF2430E}"/>
              </a:ext>
            </a:extLst>
          </p:cNvPr>
          <p:cNvSpPr txBox="1">
            <a:spLocks/>
          </p:cNvSpPr>
          <p:nvPr/>
        </p:nvSpPr>
        <p:spPr>
          <a:xfrm>
            <a:off x="1451578" y="797134"/>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1/10/20                      Study Task</a:t>
            </a:r>
          </a:p>
        </p:txBody>
      </p:sp>
      <p:sp>
        <p:nvSpPr>
          <p:cNvPr id="5" name="TextBox 4">
            <a:extLst>
              <a:ext uri="{FF2B5EF4-FFF2-40B4-BE49-F238E27FC236}">
                <a16:creationId xmlns:a16="http://schemas.microsoft.com/office/drawing/2014/main" id="{84A54197-2D49-4648-9F3E-08AF686444A8}"/>
              </a:ext>
            </a:extLst>
          </p:cNvPr>
          <p:cNvSpPr txBox="1"/>
          <p:nvPr/>
        </p:nvSpPr>
        <p:spPr>
          <a:xfrm>
            <a:off x="5058137" y="1215342"/>
            <a:ext cx="2858947" cy="461665"/>
          </a:xfrm>
          <a:prstGeom prst="rect">
            <a:avLst/>
          </a:prstGeom>
          <a:noFill/>
        </p:spPr>
        <p:txBody>
          <a:bodyPr wrap="square" rtlCol="0">
            <a:spAutoFit/>
          </a:bodyPr>
          <a:lstStyle/>
          <a:p>
            <a:pPr algn="ctr"/>
            <a:r>
              <a:rPr lang="en-GB" sz="1200"/>
              <a:t>Choose lyrics &amp; storyboard our initial ideas, the opposite and a combined version</a:t>
            </a:r>
          </a:p>
        </p:txBody>
      </p:sp>
      <p:pic>
        <p:nvPicPr>
          <p:cNvPr id="7" name="Picture 6" descr="A close up of text on a white background&#10;&#10;Description automatically generated">
            <a:extLst>
              <a:ext uri="{FF2B5EF4-FFF2-40B4-BE49-F238E27FC236}">
                <a16:creationId xmlns:a16="http://schemas.microsoft.com/office/drawing/2014/main" id="{DD0374C0-B700-4D49-84C6-B79CF249B1B4}"/>
              </a:ext>
            </a:extLst>
          </p:cNvPr>
          <p:cNvPicPr>
            <a:picLocks noChangeAspect="1"/>
          </p:cNvPicPr>
          <p:nvPr/>
        </p:nvPicPr>
        <p:blipFill>
          <a:blip r:embed="rId2"/>
          <a:stretch>
            <a:fillRect/>
          </a:stretch>
        </p:blipFill>
        <p:spPr>
          <a:xfrm>
            <a:off x="6448925" y="2095215"/>
            <a:ext cx="5404925" cy="3823936"/>
          </a:xfrm>
          <a:prstGeom prst="rect">
            <a:avLst/>
          </a:prstGeom>
        </p:spPr>
      </p:pic>
      <p:sp>
        <p:nvSpPr>
          <p:cNvPr id="8" name="TextBox 7">
            <a:extLst>
              <a:ext uri="{FF2B5EF4-FFF2-40B4-BE49-F238E27FC236}">
                <a16:creationId xmlns:a16="http://schemas.microsoft.com/office/drawing/2014/main" id="{8C5C81DB-0205-2447-8285-B5414264C34D}"/>
              </a:ext>
            </a:extLst>
          </p:cNvPr>
          <p:cNvSpPr txBox="1"/>
          <p:nvPr/>
        </p:nvSpPr>
        <p:spPr>
          <a:xfrm>
            <a:off x="1451578" y="2791326"/>
            <a:ext cx="4111653" cy="2031325"/>
          </a:xfrm>
          <a:prstGeom prst="rect">
            <a:avLst/>
          </a:prstGeom>
          <a:noFill/>
        </p:spPr>
        <p:txBody>
          <a:bodyPr wrap="square" rtlCol="0">
            <a:spAutoFit/>
          </a:bodyPr>
          <a:lstStyle/>
          <a:p>
            <a:r>
              <a:rPr lang="en-GB"/>
              <a:t>My second story board tells the story of two friends who have gone their separate ways. One has joined a gang the other doesn’t get on with.  In order to fit in the friend has turned against her.  The last frame shows the friend clearly still cares as she looks back.</a:t>
            </a:r>
          </a:p>
        </p:txBody>
      </p:sp>
    </p:spTree>
    <p:extLst>
      <p:ext uri="{BB962C8B-B14F-4D97-AF65-F5344CB8AC3E}">
        <p14:creationId xmlns:p14="http://schemas.microsoft.com/office/powerpoint/2010/main" val="3717218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E3DC902-919A-954D-A057-BD1B038D9863}"/>
              </a:ext>
            </a:extLst>
          </p:cNvPr>
          <p:cNvSpPr txBox="1">
            <a:spLocks/>
          </p:cNvSpPr>
          <p:nvPr/>
        </p:nvSpPr>
        <p:spPr>
          <a:xfrm>
            <a:off x="1451578" y="797134"/>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1/10/20                      Study Task</a:t>
            </a:r>
          </a:p>
        </p:txBody>
      </p:sp>
      <p:sp>
        <p:nvSpPr>
          <p:cNvPr id="5" name="TextBox 4">
            <a:extLst>
              <a:ext uri="{FF2B5EF4-FFF2-40B4-BE49-F238E27FC236}">
                <a16:creationId xmlns:a16="http://schemas.microsoft.com/office/drawing/2014/main" id="{15B7C2BD-176A-8842-90B0-6B493C9901CD}"/>
              </a:ext>
            </a:extLst>
          </p:cNvPr>
          <p:cNvSpPr txBox="1"/>
          <p:nvPr/>
        </p:nvSpPr>
        <p:spPr>
          <a:xfrm>
            <a:off x="5058137" y="1215342"/>
            <a:ext cx="2858947" cy="461665"/>
          </a:xfrm>
          <a:prstGeom prst="rect">
            <a:avLst/>
          </a:prstGeom>
          <a:noFill/>
        </p:spPr>
        <p:txBody>
          <a:bodyPr wrap="square" rtlCol="0">
            <a:spAutoFit/>
          </a:bodyPr>
          <a:lstStyle/>
          <a:p>
            <a:pPr algn="ctr"/>
            <a:r>
              <a:rPr lang="en-GB" sz="1200"/>
              <a:t>Choose lyrics &amp; storyboard our initial ideas, the opposite and a combined version</a:t>
            </a:r>
          </a:p>
        </p:txBody>
      </p:sp>
      <p:pic>
        <p:nvPicPr>
          <p:cNvPr id="7" name="Picture 6" descr="A picture containing text, drawing&#10;&#10;Description automatically generated">
            <a:extLst>
              <a:ext uri="{FF2B5EF4-FFF2-40B4-BE49-F238E27FC236}">
                <a16:creationId xmlns:a16="http://schemas.microsoft.com/office/drawing/2014/main" id="{C18CCF11-F51A-3847-9D1A-C91F8C67BB1B}"/>
              </a:ext>
            </a:extLst>
          </p:cNvPr>
          <p:cNvPicPr>
            <a:picLocks noChangeAspect="1"/>
          </p:cNvPicPr>
          <p:nvPr/>
        </p:nvPicPr>
        <p:blipFill>
          <a:blip r:embed="rId2"/>
          <a:stretch>
            <a:fillRect/>
          </a:stretch>
        </p:blipFill>
        <p:spPr>
          <a:xfrm>
            <a:off x="6769768" y="2095215"/>
            <a:ext cx="5238314" cy="3706061"/>
          </a:xfrm>
          <a:prstGeom prst="rect">
            <a:avLst/>
          </a:prstGeom>
        </p:spPr>
      </p:pic>
      <p:sp>
        <p:nvSpPr>
          <p:cNvPr id="8" name="TextBox 7">
            <a:extLst>
              <a:ext uri="{FF2B5EF4-FFF2-40B4-BE49-F238E27FC236}">
                <a16:creationId xmlns:a16="http://schemas.microsoft.com/office/drawing/2014/main" id="{2A31739A-382F-394A-8E36-5042266431AE}"/>
              </a:ext>
            </a:extLst>
          </p:cNvPr>
          <p:cNvSpPr txBox="1"/>
          <p:nvPr/>
        </p:nvSpPr>
        <p:spPr>
          <a:xfrm>
            <a:off x="1451578" y="2396865"/>
            <a:ext cx="4981306" cy="2585323"/>
          </a:xfrm>
          <a:prstGeom prst="rect">
            <a:avLst/>
          </a:prstGeom>
          <a:noFill/>
        </p:spPr>
        <p:txBody>
          <a:bodyPr wrap="square" rtlCol="0">
            <a:spAutoFit/>
          </a:bodyPr>
          <a:lstStyle/>
          <a:p>
            <a:r>
              <a:rPr lang="en-GB"/>
              <a:t>With my third storyboard, I was able to directly combine the two.</a:t>
            </a:r>
          </a:p>
          <a:p>
            <a:r>
              <a:rPr lang="en-GB"/>
              <a:t>The first frame shows the woman and her husband, he’s looking in the mirror at herself, she’s smiling but the reflection is sad, we are then shown a flashback with the next two frames, so the idea here is that the woman in the first frame is the bullied girl in the third frame. We fade from frame 3 to 4, matching the characters to show this link.</a:t>
            </a:r>
          </a:p>
        </p:txBody>
      </p:sp>
    </p:spTree>
    <p:extLst>
      <p:ext uri="{BB962C8B-B14F-4D97-AF65-F5344CB8AC3E}">
        <p14:creationId xmlns:p14="http://schemas.microsoft.com/office/powerpoint/2010/main" val="2660238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70C7A-942F-A746-9C1D-63C55F97072C}"/>
              </a:ext>
            </a:extLst>
          </p:cNvPr>
          <p:cNvSpPr>
            <a:spLocks noGrp="1"/>
          </p:cNvSpPr>
          <p:nvPr>
            <p:ph type="title"/>
          </p:nvPr>
        </p:nvSpPr>
        <p:spPr/>
        <p:txBody>
          <a:bodyPr/>
          <a:lstStyle/>
          <a:p>
            <a:r>
              <a:rPr lang="en-GB"/>
              <a:t>2/10/20                        Poetry</a:t>
            </a:r>
          </a:p>
        </p:txBody>
      </p:sp>
      <p:sp>
        <p:nvSpPr>
          <p:cNvPr id="5" name="TextBox 4">
            <a:extLst>
              <a:ext uri="{FF2B5EF4-FFF2-40B4-BE49-F238E27FC236}">
                <a16:creationId xmlns:a16="http://schemas.microsoft.com/office/drawing/2014/main" id="{9CA5E0DD-3169-E845-AA4B-4A0253EC45D2}"/>
              </a:ext>
            </a:extLst>
          </p:cNvPr>
          <p:cNvSpPr txBox="1"/>
          <p:nvPr/>
        </p:nvSpPr>
        <p:spPr>
          <a:xfrm>
            <a:off x="3747297" y="1159859"/>
            <a:ext cx="5011838" cy="338554"/>
          </a:xfrm>
          <a:prstGeom prst="rect">
            <a:avLst/>
          </a:prstGeom>
          <a:noFill/>
        </p:spPr>
        <p:txBody>
          <a:bodyPr wrap="square" rtlCol="0">
            <a:spAutoFit/>
          </a:bodyPr>
          <a:lstStyle/>
          <a:p>
            <a:pPr algn="ctr"/>
            <a:r>
              <a:rPr lang="en-GB" sz="1600"/>
              <a:t>We were given 3 different poems to read and annotate.</a:t>
            </a:r>
          </a:p>
        </p:txBody>
      </p:sp>
      <p:pic>
        <p:nvPicPr>
          <p:cNvPr id="7" name="Picture 6" descr="A close up of a newspaper&#10;&#10;Description automatically generated">
            <a:extLst>
              <a:ext uri="{FF2B5EF4-FFF2-40B4-BE49-F238E27FC236}">
                <a16:creationId xmlns:a16="http://schemas.microsoft.com/office/drawing/2014/main" id="{C0806FB1-2490-8549-B578-AFCAF5C49680}"/>
              </a:ext>
            </a:extLst>
          </p:cNvPr>
          <p:cNvPicPr>
            <a:picLocks noChangeAspect="1"/>
          </p:cNvPicPr>
          <p:nvPr/>
        </p:nvPicPr>
        <p:blipFill>
          <a:blip r:embed="rId2"/>
          <a:stretch>
            <a:fillRect/>
          </a:stretch>
        </p:blipFill>
        <p:spPr>
          <a:xfrm>
            <a:off x="7048004" y="2256223"/>
            <a:ext cx="4006850" cy="2748024"/>
          </a:xfrm>
          <a:prstGeom prst="rect">
            <a:avLst/>
          </a:prstGeom>
        </p:spPr>
      </p:pic>
      <p:sp>
        <p:nvSpPr>
          <p:cNvPr id="8" name="TextBox 7">
            <a:extLst>
              <a:ext uri="{FF2B5EF4-FFF2-40B4-BE49-F238E27FC236}">
                <a16:creationId xmlns:a16="http://schemas.microsoft.com/office/drawing/2014/main" id="{82F5B3B5-703D-294D-8038-EA0AE0713A15}"/>
              </a:ext>
            </a:extLst>
          </p:cNvPr>
          <p:cNvSpPr txBox="1"/>
          <p:nvPr/>
        </p:nvSpPr>
        <p:spPr>
          <a:xfrm>
            <a:off x="1636295" y="2422358"/>
            <a:ext cx="5197642" cy="2862322"/>
          </a:xfrm>
          <a:prstGeom prst="rect">
            <a:avLst/>
          </a:prstGeom>
          <a:noFill/>
        </p:spPr>
        <p:txBody>
          <a:bodyPr wrap="square" rtlCol="0">
            <a:spAutoFit/>
          </a:bodyPr>
          <a:lstStyle/>
          <a:p>
            <a:pPr marL="285750" indent="-285750">
              <a:buFont typeface="Arial" panose="020B0604020202020204" pitchFamily="34" charset="0"/>
              <a:buChar char="•"/>
            </a:pPr>
            <a:r>
              <a:rPr lang="en-GB"/>
              <a:t>Romeo 7 Juliet</a:t>
            </a:r>
          </a:p>
          <a:p>
            <a:pPr marL="285750" indent="-285750">
              <a:buFont typeface="Arial" panose="020B0604020202020204" pitchFamily="34" charset="0"/>
              <a:buChar char="•"/>
            </a:pPr>
            <a:r>
              <a:rPr lang="en-GB"/>
              <a:t>Death/parting peacefully</a:t>
            </a:r>
          </a:p>
          <a:p>
            <a:pPr marL="285750" indent="-285750">
              <a:buFont typeface="Arial" panose="020B0604020202020204" pitchFamily="34" charset="0"/>
              <a:buChar char="•"/>
            </a:pPr>
            <a:r>
              <a:rPr lang="en-GB"/>
              <a:t>Transported to a beach ‘happy place’ to avoid facing losing a loved one.</a:t>
            </a:r>
          </a:p>
          <a:p>
            <a:pPr marL="285750" indent="-285750">
              <a:buFont typeface="Arial" panose="020B0604020202020204" pitchFamily="34" charset="0"/>
              <a:buChar char="•"/>
            </a:pPr>
            <a:r>
              <a:rPr lang="en-GB"/>
              <a:t>Picturing an afterlife ‘dream within a dream’</a:t>
            </a:r>
          </a:p>
          <a:p>
            <a:pPr marL="285750" indent="-285750">
              <a:buFont typeface="Arial" panose="020B0604020202020204" pitchFamily="34" charset="0"/>
              <a:buChar char="•"/>
            </a:pPr>
            <a:r>
              <a:rPr lang="en-GB"/>
              <a:t>Feeling alive at the point of death</a:t>
            </a:r>
          </a:p>
          <a:p>
            <a:pPr marL="742950" lvl="1" indent="-285750">
              <a:buFont typeface="Arial" panose="020B0604020202020204" pitchFamily="34" charset="0"/>
              <a:buChar char="•"/>
            </a:pPr>
            <a:r>
              <a:rPr lang="en-GB"/>
              <a:t>‘Wake up’ from life and join a new life after death</a:t>
            </a:r>
          </a:p>
          <a:p>
            <a:pPr marL="285750" indent="-285750">
              <a:buFont typeface="Arial" panose="020B0604020202020204" pitchFamily="34" charset="0"/>
              <a:buChar char="•"/>
            </a:pPr>
            <a:r>
              <a:rPr lang="en-GB"/>
              <a:t>Roaring sea – Metaphor for grief</a:t>
            </a:r>
          </a:p>
          <a:p>
            <a:pPr marL="285750" indent="-285750">
              <a:buFont typeface="Arial" panose="020B0604020202020204" pitchFamily="34" charset="0"/>
              <a:buChar char="•"/>
            </a:pPr>
            <a:r>
              <a:rPr lang="en-GB"/>
              <a:t>Kiss on the brow – This is a clear goodbye</a:t>
            </a:r>
          </a:p>
        </p:txBody>
      </p:sp>
    </p:spTree>
    <p:extLst>
      <p:ext uri="{BB962C8B-B14F-4D97-AF65-F5344CB8AC3E}">
        <p14:creationId xmlns:p14="http://schemas.microsoft.com/office/powerpoint/2010/main" val="839917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843DD-E68A-2542-9CA2-6777B4E332DE}"/>
              </a:ext>
            </a:extLst>
          </p:cNvPr>
          <p:cNvSpPr>
            <a:spLocks noGrp="1"/>
          </p:cNvSpPr>
          <p:nvPr>
            <p:ph type="title"/>
          </p:nvPr>
        </p:nvSpPr>
        <p:spPr/>
        <p:txBody>
          <a:bodyPr/>
          <a:lstStyle/>
          <a:p>
            <a:r>
              <a:rPr lang="en-GB"/>
              <a:t>2/10/20                       Poetry</a:t>
            </a:r>
          </a:p>
        </p:txBody>
      </p:sp>
      <p:pic>
        <p:nvPicPr>
          <p:cNvPr id="5" name="Picture 4" descr="Text, letter&#10;&#10;Description automatically generated">
            <a:extLst>
              <a:ext uri="{FF2B5EF4-FFF2-40B4-BE49-F238E27FC236}">
                <a16:creationId xmlns:a16="http://schemas.microsoft.com/office/drawing/2014/main" id="{B11F8689-D024-C74A-942A-CCA816F5B09B}"/>
              </a:ext>
            </a:extLst>
          </p:cNvPr>
          <p:cNvPicPr>
            <a:picLocks noChangeAspect="1"/>
          </p:cNvPicPr>
          <p:nvPr/>
        </p:nvPicPr>
        <p:blipFill>
          <a:blip r:embed="rId2"/>
          <a:stretch>
            <a:fillRect/>
          </a:stretch>
        </p:blipFill>
        <p:spPr>
          <a:xfrm>
            <a:off x="5763624" y="2145873"/>
            <a:ext cx="5291230" cy="3697486"/>
          </a:xfrm>
          <a:prstGeom prst="rect">
            <a:avLst/>
          </a:prstGeom>
        </p:spPr>
      </p:pic>
      <p:sp>
        <p:nvSpPr>
          <p:cNvPr id="6" name="TextBox 5">
            <a:extLst>
              <a:ext uri="{FF2B5EF4-FFF2-40B4-BE49-F238E27FC236}">
                <a16:creationId xmlns:a16="http://schemas.microsoft.com/office/drawing/2014/main" id="{71435FC0-6135-D646-AB1E-7B2751E58027}"/>
              </a:ext>
            </a:extLst>
          </p:cNvPr>
          <p:cNvSpPr txBox="1"/>
          <p:nvPr/>
        </p:nvSpPr>
        <p:spPr>
          <a:xfrm>
            <a:off x="1451579" y="2466758"/>
            <a:ext cx="3565003" cy="2031325"/>
          </a:xfrm>
          <a:prstGeom prst="rect">
            <a:avLst/>
          </a:prstGeom>
          <a:noFill/>
        </p:spPr>
        <p:txBody>
          <a:bodyPr wrap="square" rtlCol="0">
            <a:spAutoFit/>
          </a:bodyPr>
          <a:lstStyle/>
          <a:p>
            <a:pPr marL="285750" indent="-285750">
              <a:buFont typeface="Arial" panose="020B0604020202020204" pitchFamily="34" charset="0"/>
              <a:buChar char="•"/>
            </a:pPr>
            <a:r>
              <a:rPr lang="en-GB"/>
              <a:t>Wizard of Oz</a:t>
            </a:r>
          </a:p>
          <a:p>
            <a:pPr marL="285750" indent="-285750">
              <a:buFont typeface="Arial" panose="020B0604020202020204" pitchFamily="34" charset="0"/>
              <a:buChar char="•"/>
            </a:pPr>
            <a:r>
              <a:rPr lang="en-GB"/>
              <a:t>A better experience by using a more mysterious road/less travelled</a:t>
            </a:r>
          </a:p>
          <a:p>
            <a:pPr marL="285750" indent="-285750">
              <a:buFont typeface="Arial" panose="020B0604020202020204" pitchFamily="34" charset="0"/>
              <a:buChar char="•"/>
            </a:pPr>
            <a:r>
              <a:rPr lang="en-GB"/>
              <a:t>They look the same until you look closer</a:t>
            </a:r>
          </a:p>
          <a:p>
            <a:pPr marL="285750" indent="-285750">
              <a:buFont typeface="Arial" panose="020B0604020202020204" pitchFamily="34" charset="0"/>
              <a:buChar char="•"/>
            </a:pPr>
            <a:r>
              <a:rPr lang="en-GB"/>
              <a:t>Metaphor for life/age</a:t>
            </a:r>
          </a:p>
        </p:txBody>
      </p:sp>
      <p:sp>
        <p:nvSpPr>
          <p:cNvPr id="7" name="TextBox 6">
            <a:extLst>
              <a:ext uri="{FF2B5EF4-FFF2-40B4-BE49-F238E27FC236}">
                <a16:creationId xmlns:a16="http://schemas.microsoft.com/office/drawing/2014/main" id="{39457FC4-424E-8447-9C34-E5D627322AFD}"/>
              </a:ext>
            </a:extLst>
          </p:cNvPr>
          <p:cNvSpPr txBox="1"/>
          <p:nvPr/>
        </p:nvSpPr>
        <p:spPr>
          <a:xfrm>
            <a:off x="4096395" y="4730042"/>
            <a:ext cx="1840374" cy="1323439"/>
          </a:xfrm>
          <a:prstGeom prst="rect">
            <a:avLst/>
          </a:prstGeom>
          <a:noFill/>
        </p:spPr>
        <p:txBody>
          <a:bodyPr wrap="square" rtlCol="0">
            <a:spAutoFit/>
          </a:bodyPr>
          <a:lstStyle/>
          <a:p>
            <a:r>
              <a:rPr lang="en-GB" sz="1600"/>
              <a:t>I personally found this poem harder to annotate, which is why there is less of my thoughts.</a:t>
            </a:r>
          </a:p>
        </p:txBody>
      </p:sp>
    </p:spTree>
    <p:extLst>
      <p:ext uri="{BB962C8B-B14F-4D97-AF65-F5344CB8AC3E}">
        <p14:creationId xmlns:p14="http://schemas.microsoft.com/office/powerpoint/2010/main" val="2856757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4F220-B7B8-484A-AC2F-E25CC55AF534}"/>
              </a:ext>
            </a:extLst>
          </p:cNvPr>
          <p:cNvSpPr>
            <a:spLocks noGrp="1"/>
          </p:cNvSpPr>
          <p:nvPr>
            <p:ph type="title"/>
          </p:nvPr>
        </p:nvSpPr>
        <p:spPr/>
        <p:txBody>
          <a:bodyPr/>
          <a:lstStyle/>
          <a:p>
            <a:r>
              <a:rPr lang="en-GB"/>
              <a:t>2/10/20                    Poetry</a:t>
            </a:r>
          </a:p>
        </p:txBody>
      </p:sp>
      <p:pic>
        <p:nvPicPr>
          <p:cNvPr id="5" name="Picture 4" descr="Text, letter&#10;&#10;Description automatically generated">
            <a:extLst>
              <a:ext uri="{FF2B5EF4-FFF2-40B4-BE49-F238E27FC236}">
                <a16:creationId xmlns:a16="http://schemas.microsoft.com/office/drawing/2014/main" id="{44816509-6755-974A-AB93-BBDAEFCD73E1}"/>
              </a:ext>
            </a:extLst>
          </p:cNvPr>
          <p:cNvPicPr>
            <a:picLocks noChangeAspect="1"/>
          </p:cNvPicPr>
          <p:nvPr/>
        </p:nvPicPr>
        <p:blipFill>
          <a:blip r:embed="rId2"/>
          <a:stretch>
            <a:fillRect/>
          </a:stretch>
        </p:blipFill>
        <p:spPr>
          <a:xfrm>
            <a:off x="5780255" y="2180439"/>
            <a:ext cx="5274599" cy="3641729"/>
          </a:xfrm>
          <a:prstGeom prst="rect">
            <a:avLst/>
          </a:prstGeom>
        </p:spPr>
      </p:pic>
      <p:sp>
        <p:nvSpPr>
          <p:cNvPr id="6" name="TextBox 5">
            <a:extLst>
              <a:ext uri="{FF2B5EF4-FFF2-40B4-BE49-F238E27FC236}">
                <a16:creationId xmlns:a16="http://schemas.microsoft.com/office/drawing/2014/main" id="{2F734D66-C9B5-2748-92D2-61C6AE4CFE6C}"/>
              </a:ext>
            </a:extLst>
          </p:cNvPr>
          <p:cNvSpPr txBox="1"/>
          <p:nvPr/>
        </p:nvSpPr>
        <p:spPr>
          <a:xfrm>
            <a:off x="1451579" y="2342147"/>
            <a:ext cx="4115032" cy="2585323"/>
          </a:xfrm>
          <a:prstGeom prst="rect">
            <a:avLst/>
          </a:prstGeom>
          <a:noFill/>
        </p:spPr>
        <p:txBody>
          <a:bodyPr wrap="square" rtlCol="0">
            <a:spAutoFit/>
          </a:bodyPr>
          <a:lstStyle/>
          <a:p>
            <a:pPr marL="285750" indent="-285750">
              <a:buFont typeface="Arial" panose="020B0604020202020204" pitchFamily="34" charset="0"/>
              <a:buChar char="•"/>
            </a:pPr>
            <a:r>
              <a:rPr lang="en-GB"/>
              <a:t>Knight is selfish</a:t>
            </a:r>
          </a:p>
          <a:p>
            <a:pPr marL="285750" indent="-285750">
              <a:buFont typeface="Arial" panose="020B0604020202020204" pitchFamily="34" charset="0"/>
              <a:buChar char="•"/>
            </a:pPr>
            <a:r>
              <a:rPr lang="en-GB"/>
              <a:t>Becomes an emphasis on the horse</a:t>
            </a:r>
          </a:p>
          <a:p>
            <a:pPr marL="285750" indent="-285750">
              <a:buFont typeface="Arial" panose="020B0604020202020204" pitchFamily="34" charset="0"/>
              <a:buChar char="•"/>
            </a:pPr>
            <a:r>
              <a:rPr lang="en-GB"/>
              <a:t>Knight is involved in so many battles and the horse is just worn down</a:t>
            </a:r>
          </a:p>
          <a:p>
            <a:pPr marL="285750" indent="-285750">
              <a:buFont typeface="Arial" panose="020B0604020202020204" pitchFamily="34" charset="0"/>
              <a:buChar char="•"/>
            </a:pPr>
            <a:r>
              <a:rPr lang="en-GB"/>
              <a:t>The knight is represented on the castle wall whilst the horse that held him is left to die beneath the knights banner. The knight needs the horse but the horse isn’t recognised.</a:t>
            </a:r>
          </a:p>
        </p:txBody>
      </p:sp>
    </p:spTree>
    <p:extLst>
      <p:ext uri="{BB962C8B-B14F-4D97-AF65-F5344CB8AC3E}">
        <p14:creationId xmlns:p14="http://schemas.microsoft.com/office/powerpoint/2010/main" val="2633842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06735-9C27-134F-AB52-AD33FC0C61DC}"/>
              </a:ext>
            </a:extLst>
          </p:cNvPr>
          <p:cNvSpPr>
            <a:spLocks noGrp="1"/>
          </p:cNvSpPr>
          <p:nvPr>
            <p:ph type="title"/>
          </p:nvPr>
        </p:nvSpPr>
        <p:spPr/>
        <p:txBody>
          <a:bodyPr/>
          <a:lstStyle/>
          <a:p>
            <a:r>
              <a:rPr lang="en-GB"/>
              <a:t>2/10/20                      Imagery</a:t>
            </a:r>
          </a:p>
        </p:txBody>
      </p:sp>
      <p:sp>
        <p:nvSpPr>
          <p:cNvPr id="4" name="TextBox 3">
            <a:extLst>
              <a:ext uri="{FF2B5EF4-FFF2-40B4-BE49-F238E27FC236}">
                <a16:creationId xmlns:a16="http://schemas.microsoft.com/office/drawing/2014/main" id="{72070A0D-D505-6F4B-A92D-7B6C5CFC3DC1}"/>
              </a:ext>
            </a:extLst>
          </p:cNvPr>
          <p:cNvSpPr txBox="1"/>
          <p:nvPr/>
        </p:nvSpPr>
        <p:spPr>
          <a:xfrm>
            <a:off x="4988164" y="1144470"/>
            <a:ext cx="2215671" cy="369332"/>
          </a:xfrm>
          <a:prstGeom prst="rect">
            <a:avLst/>
          </a:prstGeom>
          <a:noFill/>
        </p:spPr>
        <p:txBody>
          <a:bodyPr wrap="none" rtlCol="0">
            <a:spAutoFit/>
          </a:bodyPr>
          <a:lstStyle/>
          <a:p>
            <a:r>
              <a:rPr lang="en-GB"/>
              <a:t>Atmospheric qualities</a:t>
            </a:r>
          </a:p>
        </p:txBody>
      </p:sp>
      <p:pic>
        <p:nvPicPr>
          <p:cNvPr id="6" name="Picture 5" descr="A view of a mountain&#10;&#10;Description automatically generated">
            <a:extLst>
              <a:ext uri="{FF2B5EF4-FFF2-40B4-BE49-F238E27FC236}">
                <a16:creationId xmlns:a16="http://schemas.microsoft.com/office/drawing/2014/main" id="{4B2B8C23-B91E-544C-9D6B-F275CA9ECE2B}"/>
              </a:ext>
            </a:extLst>
          </p:cNvPr>
          <p:cNvPicPr>
            <a:picLocks noChangeAspect="1"/>
          </p:cNvPicPr>
          <p:nvPr/>
        </p:nvPicPr>
        <p:blipFill>
          <a:blip r:embed="rId2"/>
          <a:stretch>
            <a:fillRect/>
          </a:stretch>
        </p:blipFill>
        <p:spPr>
          <a:xfrm>
            <a:off x="3593432" y="1924873"/>
            <a:ext cx="2247738" cy="2084924"/>
          </a:xfrm>
          <a:prstGeom prst="rect">
            <a:avLst/>
          </a:prstGeom>
        </p:spPr>
      </p:pic>
      <p:sp>
        <p:nvSpPr>
          <p:cNvPr id="7" name="TextBox 6">
            <a:extLst>
              <a:ext uri="{FF2B5EF4-FFF2-40B4-BE49-F238E27FC236}">
                <a16:creationId xmlns:a16="http://schemas.microsoft.com/office/drawing/2014/main" id="{3F66A2A7-DB50-6A48-9C78-5418D954EFFF}"/>
              </a:ext>
            </a:extLst>
          </p:cNvPr>
          <p:cNvSpPr txBox="1"/>
          <p:nvPr/>
        </p:nvSpPr>
        <p:spPr>
          <a:xfrm>
            <a:off x="1451579" y="2505670"/>
            <a:ext cx="3978442" cy="923330"/>
          </a:xfrm>
          <a:prstGeom prst="rect">
            <a:avLst/>
          </a:prstGeom>
          <a:noFill/>
        </p:spPr>
        <p:txBody>
          <a:bodyPr wrap="square" rtlCol="0">
            <a:spAutoFit/>
          </a:bodyPr>
          <a:lstStyle/>
          <a:p>
            <a:pPr marL="285750" indent="-285750">
              <a:buFont typeface="Arial" panose="020B0604020202020204" pitchFamily="34" charset="0"/>
              <a:buChar char="•"/>
            </a:pPr>
            <a:r>
              <a:rPr lang="en-GB"/>
              <a:t>Light of God</a:t>
            </a:r>
          </a:p>
          <a:p>
            <a:pPr marL="285750" indent="-285750">
              <a:buFont typeface="Arial" panose="020B0604020202020204" pitchFamily="34" charset="0"/>
              <a:buChar char="•"/>
            </a:pPr>
            <a:r>
              <a:rPr lang="en-GB"/>
              <a:t>UFO Light</a:t>
            </a:r>
          </a:p>
          <a:p>
            <a:pPr marL="285750" indent="-285750">
              <a:buFont typeface="Arial" panose="020B0604020202020204" pitchFamily="34" charset="0"/>
              <a:buChar char="•"/>
            </a:pPr>
            <a:r>
              <a:rPr lang="en-GB"/>
              <a:t>Spring beginning</a:t>
            </a:r>
          </a:p>
        </p:txBody>
      </p:sp>
      <p:sp>
        <p:nvSpPr>
          <p:cNvPr id="8" name="TextBox 7">
            <a:extLst>
              <a:ext uri="{FF2B5EF4-FFF2-40B4-BE49-F238E27FC236}">
                <a16:creationId xmlns:a16="http://schemas.microsoft.com/office/drawing/2014/main" id="{149A70A8-FBAC-4F48-AE35-FAC80ADA9F9B}"/>
              </a:ext>
            </a:extLst>
          </p:cNvPr>
          <p:cNvSpPr txBox="1"/>
          <p:nvPr/>
        </p:nvSpPr>
        <p:spPr>
          <a:xfrm>
            <a:off x="1459600" y="4219073"/>
            <a:ext cx="3962400" cy="1200329"/>
          </a:xfrm>
          <a:prstGeom prst="rect">
            <a:avLst/>
          </a:prstGeom>
          <a:noFill/>
        </p:spPr>
        <p:txBody>
          <a:bodyPr wrap="square" rtlCol="0">
            <a:spAutoFit/>
          </a:bodyPr>
          <a:lstStyle/>
          <a:p>
            <a:pPr marL="285750" indent="-285750">
              <a:buFont typeface="Arial" panose="020B0604020202020204" pitchFamily="34" charset="0"/>
              <a:buChar char="•"/>
            </a:pPr>
            <a:r>
              <a:rPr lang="en-GB"/>
              <a:t>Rough</a:t>
            </a:r>
          </a:p>
          <a:p>
            <a:pPr marL="285750" indent="-285750">
              <a:buFont typeface="Arial" panose="020B0604020202020204" pitchFamily="34" charset="0"/>
              <a:buChar char="•"/>
            </a:pPr>
            <a:r>
              <a:rPr lang="en-GB"/>
              <a:t>Fire</a:t>
            </a:r>
          </a:p>
          <a:p>
            <a:pPr marL="285750" indent="-285750">
              <a:buFont typeface="Arial" panose="020B0604020202020204" pitchFamily="34" charset="0"/>
              <a:buChar char="•"/>
            </a:pPr>
            <a:r>
              <a:rPr lang="en-GB"/>
              <a:t>Chaos</a:t>
            </a:r>
          </a:p>
          <a:p>
            <a:pPr marL="285750" indent="-285750">
              <a:buFont typeface="Arial" panose="020B0604020202020204" pitchFamily="34" charset="0"/>
              <a:buChar char="•"/>
            </a:pPr>
            <a:r>
              <a:rPr lang="en-GB"/>
              <a:t>Danger</a:t>
            </a:r>
          </a:p>
        </p:txBody>
      </p:sp>
      <p:pic>
        <p:nvPicPr>
          <p:cNvPr id="10" name="Picture 9" descr="A picture containing outdoor, water, wave, person&#10;&#10;Description automatically generated">
            <a:extLst>
              <a:ext uri="{FF2B5EF4-FFF2-40B4-BE49-F238E27FC236}">
                <a16:creationId xmlns:a16="http://schemas.microsoft.com/office/drawing/2014/main" id="{BF36B874-A06B-8749-AE99-10FF5C40CC1E}"/>
              </a:ext>
            </a:extLst>
          </p:cNvPr>
          <p:cNvPicPr>
            <a:picLocks noChangeAspect="1"/>
          </p:cNvPicPr>
          <p:nvPr/>
        </p:nvPicPr>
        <p:blipFill>
          <a:blip r:embed="rId3"/>
          <a:stretch>
            <a:fillRect/>
          </a:stretch>
        </p:blipFill>
        <p:spPr>
          <a:xfrm>
            <a:off x="3618336" y="4080916"/>
            <a:ext cx="2197930" cy="1952776"/>
          </a:xfrm>
          <a:prstGeom prst="rect">
            <a:avLst/>
          </a:prstGeom>
        </p:spPr>
      </p:pic>
      <p:pic>
        <p:nvPicPr>
          <p:cNvPr id="12" name="Picture 11" descr="A picture containing raft, old, sitting, table&#10;&#10;Description automatically generated">
            <a:extLst>
              <a:ext uri="{FF2B5EF4-FFF2-40B4-BE49-F238E27FC236}">
                <a16:creationId xmlns:a16="http://schemas.microsoft.com/office/drawing/2014/main" id="{48F3D50C-4D3D-F04D-9DC9-211BCE530E48}"/>
              </a:ext>
            </a:extLst>
          </p:cNvPr>
          <p:cNvPicPr>
            <a:picLocks noChangeAspect="1"/>
          </p:cNvPicPr>
          <p:nvPr/>
        </p:nvPicPr>
        <p:blipFill>
          <a:blip r:embed="rId4"/>
          <a:stretch>
            <a:fillRect/>
          </a:stretch>
        </p:blipFill>
        <p:spPr>
          <a:xfrm>
            <a:off x="9552084" y="1990741"/>
            <a:ext cx="1389719" cy="1928078"/>
          </a:xfrm>
          <a:prstGeom prst="rect">
            <a:avLst/>
          </a:prstGeom>
        </p:spPr>
      </p:pic>
      <p:sp>
        <p:nvSpPr>
          <p:cNvPr id="13" name="TextBox 12">
            <a:extLst>
              <a:ext uri="{FF2B5EF4-FFF2-40B4-BE49-F238E27FC236}">
                <a16:creationId xmlns:a16="http://schemas.microsoft.com/office/drawing/2014/main" id="{F92403D7-B7E5-964E-8070-8490AF141379}"/>
              </a:ext>
            </a:extLst>
          </p:cNvPr>
          <p:cNvSpPr txBox="1"/>
          <p:nvPr/>
        </p:nvSpPr>
        <p:spPr>
          <a:xfrm>
            <a:off x="6638367" y="2049591"/>
            <a:ext cx="2502568" cy="2031325"/>
          </a:xfrm>
          <a:prstGeom prst="rect">
            <a:avLst/>
          </a:prstGeom>
          <a:noFill/>
        </p:spPr>
        <p:txBody>
          <a:bodyPr wrap="square" rtlCol="0">
            <a:spAutoFit/>
          </a:bodyPr>
          <a:lstStyle/>
          <a:p>
            <a:pPr marL="285750" indent="-285750">
              <a:buFont typeface="Arial" panose="020B0604020202020204" pitchFamily="34" charset="0"/>
              <a:buChar char="•"/>
            </a:pPr>
            <a:r>
              <a:rPr lang="en-GB"/>
              <a:t>Death</a:t>
            </a:r>
          </a:p>
          <a:p>
            <a:pPr marL="285750" indent="-285750">
              <a:buFont typeface="Arial" panose="020B0604020202020204" pitchFamily="34" charset="0"/>
              <a:buChar char="•"/>
            </a:pPr>
            <a:r>
              <a:rPr lang="en-GB"/>
              <a:t>Despair</a:t>
            </a:r>
          </a:p>
          <a:p>
            <a:pPr marL="285750" indent="-285750">
              <a:buFont typeface="Arial" panose="020B0604020202020204" pitchFamily="34" charset="0"/>
              <a:buChar char="•"/>
            </a:pPr>
            <a:r>
              <a:rPr lang="en-GB"/>
              <a:t>Grim reaper</a:t>
            </a:r>
          </a:p>
          <a:p>
            <a:pPr marL="285750" indent="-285750">
              <a:buFont typeface="Arial" panose="020B0604020202020204" pitchFamily="34" charset="0"/>
              <a:buChar char="•"/>
            </a:pPr>
            <a:r>
              <a:rPr lang="en-GB"/>
              <a:t>Haunted</a:t>
            </a:r>
          </a:p>
          <a:p>
            <a:pPr marL="285750" indent="-285750">
              <a:buFont typeface="Arial" panose="020B0604020202020204" pitchFamily="34" charset="0"/>
              <a:buChar char="•"/>
            </a:pPr>
            <a:r>
              <a:rPr lang="en-GB"/>
              <a:t>Empty</a:t>
            </a:r>
          </a:p>
          <a:p>
            <a:pPr marL="285750" indent="-285750">
              <a:buFont typeface="Arial" panose="020B0604020202020204" pitchFamily="34" charset="0"/>
              <a:buChar char="•"/>
            </a:pPr>
            <a:r>
              <a:rPr lang="en-GB"/>
              <a:t>Foreboding</a:t>
            </a:r>
          </a:p>
          <a:p>
            <a:pPr marL="285750" indent="-285750">
              <a:buFont typeface="Arial" panose="020B0604020202020204" pitchFamily="34" charset="0"/>
              <a:buChar char="•"/>
            </a:pPr>
            <a:r>
              <a:rPr lang="en-GB"/>
              <a:t>Aftermath</a:t>
            </a:r>
          </a:p>
        </p:txBody>
      </p:sp>
      <p:pic>
        <p:nvPicPr>
          <p:cNvPr id="15" name="Picture 14" descr="A close up of a pond&#10;&#10;Description automatically generated">
            <a:extLst>
              <a:ext uri="{FF2B5EF4-FFF2-40B4-BE49-F238E27FC236}">
                <a16:creationId xmlns:a16="http://schemas.microsoft.com/office/drawing/2014/main" id="{695A6EB9-2087-C54A-B12C-F77A589C8252}"/>
              </a:ext>
            </a:extLst>
          </p:cNvPr>
          <p:cNvPicPr>
            <a:picLocks noChangeAspect="1"/>
          </p:cNvPicPr>
          <p:nvPr/>
        </p:nvPicPr>
        <p:blipFill>
          <a:blip r:embed="rId5"/>
          <a:stretch>
            <a:fillRect/>
          </a:stretch>
        </p:blipFill>
        <p:spPr>
          <a:xfrm>
            <a:off x="9552083" y="4080916"/>
            <a:ext cx="1389719" cy="1877340"/>
          </a:xfrm>
          <a:prstGeom prst="rect">
            <a:avLst/>
          </a:prstGeom>
        </p:spPr>
      </p:pic>
      <p:sp>
        <p:nvSpPr>
          <p:cNvPr id="16" name="TextBox 15">
            <a:extLst>
              <a:ext uri="{FF2B5EF4-FFF2-40B4-BE49-F238E27FC236}">
                <a16:creationId xmlns:a16="http://schemas.microsoft.com/office/drawing/2014/main" id="{48612B95-2261-5948-8E20-B6760DF8AEAB}"/>
              </a:ext>
            </a:extLst>
          </p:cNvPr>
          <p:cNvSpPr txBox="1"/>
          <p:nvPr/>
        </p:nvSpPr>
        <p:spPr>
          <a:xfrm>
            <a:off x="6638367" y="4276753"/>
            <a:ext cx="2913716" cy="1477328"/>
          </a:xfrm>
          <a:prstGeom prst="rect">
            <a:avLst/>
          </a:prstGeom>
          <a:noFill/>
        </p:spPr>
        <p:txBody>
          <a:bodyPr wrap="square" rtlCol="0">
            <a:spAutoFit/>
          </a:bodyPr>
          <a:lstStyle/>
          <a:p>
            <a:pPr marL="285750" indent="-285750">
              <a:buFont typeface="Arial" panose="020B0604020202020204" pitchFamily="34" charset="0"/>
              <a:buChar char="•"/>
            </a:pPr>
            <a:r>
              <a:rPr lang="en-GB"/>
              <a:t>Peace</a:t>
            </a:r>
          </a:p>
          <a:p>
            <a:pPr marL="285750" indent="-285750">
              <a:buFont typeface="Arial" panose="020B0604020202020204" pitchFamily="34" charset="0"/>
              <a:buChar char="•"/>
            </a:pPr>
            <a:r>
              <a:rPr lang="en-GB"/>
              <a:t>Serenity</a:t>
            </a:r>
          </a:p>
          <a:p>
            <a:pPr marL="285750" indent="-285750">
              <a:buFont typeface="Arial" panose="020B0604020202020204" pitchFamily="34" charset="0"/>
              <a:buChar char="•"/>
            </a:pPr>
            <a:r>
              <a:rPr lang="en-GB"/>
              <a:t>Flood</a:t>
            </a:r>
          </a:p>
          <a:p>
            <a:pPr marL="285750" indent="-285750">
              <a:buFont typeface="Arial" panose="020B0604020202020204" pitchFamily="34" charset="0"/>
              <a:buChar char="•"/>
            </a:pPr>
            <a:r>
              <a:rPr lang="en-GB"/>
              <a:t>Calm after a storm</a:t>
            </a:r>
          </a:p>
          <a:p>
            <a:pPr marL="285750" indent="-285750">
              <a:buFont typeface="Arial" panose="020B0604020202020204" pitchFamily="34" charset="0"/>
              <a:buChar char="•"/>
            </a:pPr>
            <a:r>
              <a:rPr lang="en-GB"/>
              <a:t>Thai/Asian remote village</a:t>
            </a:r>
          </a:p>
        </p:txBody>
      </p:sp>
    </p:spTree>
    <p:extLst>
      <p:ext uri="{BB962C8B-B14F-4D97-AF65-F5344CB8AC3E}">
        <p14:creationId xmlns:p14="http://schemas.microsoft.com/office/powerpoint/2010/main" val="3940243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FE16F-11C8-984D-A023-33143FC4F664}"/>
              </a:ext>
            </a:extLst>
          </p:cNvPr>
          <p:cNvSpPr>
            <a:spLocks noGrp="1"/>
          </p:cNvSpPr>
          <p:nvPr>
            <p:ph type="title"/>
          </p:nvPr>
        </p:nvSpPr>
        <p:spPr/>
        <p:txBody>
          <a:bodyPr/>
          <a:lstStyle/>
          <a:p>
            <a:r>
              <a:rPr lang="en-GB"/>
              <a:t>2/10/20                          Imagery</a:t>
            </a:r>
          </a:p>
        </p:txBody>
      </p:sp>
      <p:pic>
        <p:nvPicPr>
          <p:cNvPr id="8" name="Picture 7" descr="A picture containing building, water, old, river&#10;&#10;Description automatically generated">
            <a:extLst>
              <a:ext uri="{FF2B5EF4-FFF2-40B4-BE49-F238E27FC236}">
                <a16:creationId xmlns:a16="http://schemas.microsoft.com/office/drawing/2014/main" id="{3F993B36-1685-AC4E-B6CF-24D51CDBB2E3}"/>
              </a:ext>
            </a:extLst>
          </p:cNvPr>
          <p:cNvPicPr>
            <a:picLocks noChangeAspect="1"/>
          </p:cNvPicPr>
          <p:nvPr/>
        </p:nvPicPr>
        <p:blipFill>
          <a:blip r:embed="rId2"/>
          <a:stretch>
            <a:fillRect/>
          </a:stretch>
        </p:blipFill>
        <p:spPr>
          <a:xfrm>
            <a:off x="3562049" y="1971622"/>
            <a:ext cx="2533951" cy="1809965"/>
          </a:xfrm>
          <a:prstGeom prst="rect">
            <a:avLst/>
          </a:prstGeom>
        </p:spPr>
      </p:pic>
      <p:pic>
        <p:nvPicPr>
          <p:cNvPr id="10" name="Picture 9" descr="A bridge over a body of water&#10;&#10;Description automatically generated">
            <a:extLst>
              <a:ext uri="{FF2B5EF4-FFF2-40B4-BE49-F238E27FC236}">
                <a16:creationId xmlns:a16="http://schemas.microsoft.com/office/drawing/2014/main" id="{DC4D41B3-A98B-8946-9E68-8DDA75C0DA94}"/>
              </a:ext>
            </a:extLst>
          </p:cNvPr>
          <p:cNvPicPr>
            <a:picLocks noChangeAspect="1"/>
          </p:cNvPicPr>
          <p:nvPr/>
        </p:nvPicPr>
        <p:blipFill>
          <a:blip r:embed="rId3"/>
          <a:stretch>
            <a:fillRect/>
          </a:stretch>
        </p:blipFill>
        <p:spPr>
          <a:xfrm>
            <a:off x="3562048" y="3899455"/>
            <a:ext cx="2533951" cy="2028089"/>
          </a:xfrm>
          <a:prstGeom prst="rect">
            <a:avLst/>
          </a:prstGeom>
        </p:spPr>
      </p:pic>
      <p:pic>
        <p:nvPicPr>
          <p:cNvPr id="14" name="Picture 13" descr="A view of a city&#10;&#10;Description automatically generated">
            <a:extLst>
              <a:ext uri="{FF2B5EF4-FFF2-40B4-BE49-F238E27FC236}">
                <a16:creationId xmlns:a16="http://schemas.microsoft.com/office/drawing/2014/main" id="{97E97CFB-A546-5A4E-AA7A-63196F9B9529}"/>
              </a:ext>
            </a:extLst>
          </p:cNvPr>
          <p:cNvPicPr>
            <a:picLocks noChangeAspect="1"/>
          </p:cNvPicPr>
          <p:nvPr/>
        </p:nvPicPr>
        <p:blipFill>
          <a:blip r:embed="rId4"/>
          <a:stretch>
            <a:fillRect/>
          </a:stretch>
        </p:blipFill>
        <p:spPr>
          <a:xfrm>
            <a:off x="8520903" y="2876604"/>
            <a:ext cx="2533951" cy="1960226"/>
          </a:xfrm>
          <a:prstGeom prst="rect">
            <a:avLst/>
          </a:prstGeom>
        </p:spPr>
      </p:pic>
      <p:sp>
        <p:nvSpPr>
          <p:cNvPr id="15" name="TextBox 14">
            <a:extLst>
              <a:ext uri="{FF2B5EF4-FFF2-40B4-BE49-F238E27FC236}">
                <a16:creationId xmlns:a16="http://schemas.microsoft.com/office/drawing/2014/main" id="{6276B37D-56D9-194C-9A62-B7BC638173D4}"/>
              </a:ext>
            </a:extLst>
          </p:cNvPr>
          <p:cNvSpPr txBox="1"/>
          <p:nvPr/>
        </p:nvSpPr>
        <p:spPr>
          <a:xfrm>
            <a:off x="1451579" y="2137940"/>
            <a:ext cx="1725574" cy="1477328"/>
          </a:xfrm>
          <a:prstGeom prst="rect">
            <a:avLst/>
          </a:prstGeom>
          <a:noFill/>
        </p:spPr>
        <p:txBody>
          <a:bodyPr wrap="square" rtlCol="0">
            <a:spAutoFit/>
          </a:bodyPr>
          <a:lstStyle/>
          <a:p>
            <a:pPr marL="285750" indent="-285750">
              <a:buFont typeface="Arial" panose="020B0604020202020204" pitchFamily="34" charset="0"/>
              <a:buChar char="•"/>
            </a:pPr>
            <a:r>
              <a:rPr lang="en-GB"/>
              <a:t>Chaos</a:t>
            </a:r>
          </a:p>
          <a:p>
            <a:pPr marL="285750" indent="-285750">
              <a:buFont typeface="Arial" panose="020B0604020202020204" pitchFamily="34" charset="0"/>
              <a:buChar char="•"/>
            </a:pPr>
            <a:r>
              <a:rPr lang="en-GB"/>
              <a:t>Hustle/Bustle</a:t>
            </a:r>
          </a:p>
          <a:p>
            <a:pPr marL="285750" indent="-285750">
              <a:buFont typeface="Arial" panose="020B0604020202020204" pitchFamily="34" charset="0"/>
              <a:buChar char="•"/>
            </a:pPr>
            <a:r>
              <a:rPr lang="en-GB"/>
              <a:t>Victorian</a:t>
            </a:r>
          </a:p>
          <a:p>
            <a:pPr marL="285750" indent="-285750">
              <a:buFont typeface="Arial" panose="020B0604020202020204" pitchFamily="34" charset="0"/>
              <a:buChar char="•"/>
            </a:pPr>
            <a:r>
              <a:rPr lang="en-GB"/>
              <a:t>Smoggy</a:t>
            </a:r>
          </a:p>
          <a:p>
            <a:pPr marL="285750" indent="-285750">
              <a:buFont typeface="Arial" panose="020B0604020202020204" pitchFamily="34" charset="0"/>
              <a:buChar char="•"/>
            </a:pPr>
            <a:r>
              <a:rPr lang="en-GB"/>
              <a:t>Calm water</a:t>
            </a:r>
          </a:p>
        </p:txBody>
      </p:sp>
      <p:sp>
        <p:nvSpPr>
          <p:cNvPr id="16" name="TextBox 15">
            <a:extLst>
              <a:ext uri="{FF2B5EF4-FFF2-40B4-BE49-F238E27FC236}">
                <a16:creationId xmlns:a16="http://schemas.microsoft.com/office/drawing/2014/main" id="{8763E99A-0672-C348-8AE3-4A6333379BF8}"/>
              </a:ext>
            </a:extLst>
          </p:cNvPr>
          <p:cNvSpPr txBox="1"/>
          <p:nvPr/>
        </p:nvSpPr>
        <p:spPr>
          <a:xfrm>
            <a:off x="1451578" y="4138047"/>
            <a:ext cx="2110469" cy="1200329"/>
          </a:xfrm>
          <a:prstGeom prst="rect">
            <a:avLst/>
          </a:prstGeom>
          <a:noFill/>
        </p:spPr>
        <p:txBody>
          <a:bodyPr wrap="square" rtlCol="0">
            <a:spAutoFit/>
          </a:bodyPr>
          <a:lstStyle/>
          <a:p>
            <a:pPr marL="285750" indent="-285750">
              <a:buFont typeface="Arial" panose="020B0604020202020204" pitchFamily="34" charset="0"/>
              <a:buChar char="•"/>
            </a:pPr>
            <a:r>
              <a:rPr lang="en-GB"/>
              <a:t>Early morning</a:t>
            </a:r>
          </a:p>
          <a:p>
            <a:pPr marL="285750" indent="-285750">
              <a:buFont typeface="Arial" panose="020B0604020202020204" pitchFamily="34" charset="0"/>
              <a:buChar char="•"/>
            </a:pPr>
            <a:r>
              <a:rPr lang="en-GB"/>
              <a:t>Start of business</a:t>
            </a:r>
          </a:p>
          <a:p>
            <a:pPr marL="285750" indent="-285750">
              <a:buFont typeface="Arial" panose="020B0604020202020204" pitchFamily="34" charset="0"/>
              <a:buChar char="•"/>
            </a:pPr>
            <a:r>
              <a:rPr lang="en-GB"/>
              <a:t>Smoggy</a:t>
            </a:r>
          </a:p>
          <a:p>
            <a:pPr marL="285750" indent="-285750">
              <a:buFont typeface="Arial" panose="020B0604020202020204" pitchFamily="34" charset="0"/>
              <a:buChar char="•"/>
            </a:pPr>
            <a:r>
              <a:rPr lang="en-GB"/>
              <a:t>Calmer</a:t>
            </a:r>
          </a:p>
        </p:txBody>
      </p:sp>
      <p:sp>
        <p:nvSpPr>
          <p:cNvPr id="17" name="TextBox 16">
            <a:extLst>
              <a:ext uri="{FF2B5EF4-FFF2-40B4-BE49-F238E27FC236}">
                <a16:creationId xmlns:a16="http://schemas.microsoft.com/office/drawing/2014/main" id="{08802682-04AF-A44A-9BC4-393BEA986A04}"/>
              </a:ext>
            </a:extLst>
          </p:cNvPr>
          <p:cNvSpPr txBox="1"/>
          <p:nvPr/>
        </p:nvSpPr>
        <p:spPr>
          <a:xfrm>
            <a:off x="6478292" y="2961298"/>
            <a:ext cx="2042610" cy="2031325"/>
          </a:xfrm>
          <a:prstGeom prst="rect">
            <a:avLst/>
          </a:prstGeom>
          <a:noFill/>
        </p:spPr>
        <p:txBody>
          <a:bodyPr wrap="square" rtlCol="0">
            <a:spAutoFit/>
          </a:bodyPr>
          <a:lstStyle/>
          <a:p>
            <a:pPr marL="285750" indent="-285750">
              <a:buFont typeface="Arial" panose="020B0604020202020204" pitchFamily="34" charset="0"/>
              <a:buChar char="•"/>
            </a:pPr>
            <a:r>
              <a:rPr lang="en-GB"/>
              <a:t>War</a:t>
            </a:r>
          </a:p>
          <a:p>
            <a:pPr marL="285750" indent="-285750">
              <a:buFont typeface="Arial" panose="020B0604020202020204" pitchFamily="34" charset="0"/>
              <a:buChar char="•"/>
            </a:pPr>
            <a:r>
              <a:rPr lang="en-GB"/>
              <a:t>Tank on bridge (resembles)</a:t>
            </a:r>
          </a:p>
          <a:p>
            <a:pPr marL="285750" indent="-285750">
              <a:buFont typeface="Arial" panose="020B0604020202020204" pitchFamily="34" charset="0"/>
              <a:buChar char="•"/>
            </a:pPr>
            <a:r>
              <a:rPr lang="en-GB"/>
              <a:t>Smokey</a:t>
            </a:r>
          </a:p>
          <a:p>
            <a:pPr marL="285750" indent="-285750">
              <a:buFont typeface="Arial" panose="020B0604020202020204" pitchFamily="34" charset="0"/>
              <a:buChar char="•"/>
            </a:pPr>
            <a:r>
              <a:rPr lang="en-GB"/>
              <a:t>Empty</a:t>
            </a:r>
          </a:p>
          <a:p>
            <a:pPr marL="285750" indent="-285750">
              <a:buFont typeface="Arial" panose="020B0604020202020204" pitchFamily="34" charset="0"/>
              <a:buChar char="•"/>
            </a:pPr>
            <a:r>
              <a:rPr lang="en-GB"/>
              <a:t>Smokey</a:t>
            </a:r>
          </a:p>
          <a:p>
            <a:pPr marL="285750" indent="-285750">
              <a:buFont typeface="Arial" panose="020B0604020202020204" pitchFamily="34" charset="0"/>
              <a:buChar char="•"/>
            </a:pPr>
            <a:r>
              <a:rPr lang="en-GB"/>
              <a:t>Low visibility</a:t>
            </a:r>
          </a:p>
        </p:txBody>
      </p:sp>
    </p:spTree>
    <p:extLst>
      <p:ext uri="{BB962C8B-B14F-4D97-AF65-F5344CB8AC3E}">
        <p14:creationId xmlns:p14="http://schemas.microsoft.com/office/powerpoint/2010/main" val="1525897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1CA57-1A58-BC4E-A216-4B31FD9F33F1}"/>
              </a:ext>
            </a:extLst>
          </p:cNvPr>
          <p:cNvSpPr>
            <a:spLocks noGrp="1"/>
          </p:cNvSpPr>
          <p:nvPr>
            <p:ph type="title"/>
          </p:nvPr>
        </p:nvSpPr>
        <p:spPr/>
        <p:txBody>
          <a:bodyPr/>
          <a:lstStyle/>
          <a:p>
            <a:r>
              <a:rPr lang="en-GB"/>
              <a:t>2/10/20                      Stage &amp; Screen</a:t>
            </a:r>
          </a:p>
        </p:txBody>
      </p:sp>
      <p:pic>
        <p:nvPicPr>
          <p:cNvPr id="5" name="Picture 4" descr="A room with a wooden floor&#10;&#10;Description automatically generated">
            <a:extLst>
              <a:ext uri="{FF2B5EF4-FFF2-40B4-BE49-F238E27FC236}">
                <a16:creationId xmlns:a16="http://schemas.microsoft.com/office/drawing/2014/main" id="{B570780F-7866-4545-80D9-4EFEE1FC1309}"/>
              </a:ext>
            </a:extLst>
          </p:cNvPr>
          <p:cNvPicPr>
            <a:picLocks noChangeAspect="1"/>
          </p:cNvPicPr>
          <p:nvPr/>
        </p:nvPicPr>
        <p:blipFill>
          <a:blip r:embed="rId2"/>
          <a:stretch>
            <a:fillRect/>
          </a:stretch>
        </p:blipFill>
        <p:spPr>
          <a:xfrm>
            <a:off x="3856845" y="1952133"/>
            <a:ext cx="2239155" cy="2180358"/>
          </a:xfrm>
          <a:prstGeom prst="rect">
            <a:avLst/>
          </a:prstGeom>
        </p:spPr>
      </p:pic>
      <p:pic>
        <p:nvPicPr>
          <p:cNvPr id="7" name="Picture 6" descr="A picture containing photo, person, holding, standing&#10;&#10;Description automatically generated">
            <a:extLst>
              <a:ext uri="{FF2B5EF4-FFF2-40B4-BE49-F238E27FC236}">
                <a16:creationId xmlns:a16="http://schemas.microsoft.com/office/drawing/2014/main" id="{1C70A22B-EC86-6645-9D15-0C5BB36DB1E5}"/>
              </a:ext>
            </a:extLst>
          </p:cNvPr>
          <p:cNvPicPr>
            <a:picLocks noChangeAspect="1"/>
          </p:cNvPicPr>
          <p:nvPr/>
        </p:nvPicPr>
        <p:blipFill>
          <a:blip r:embed="rId3"/>
          <a:stretch>
            <a:fillRect/>
          </a:stretch>
        </p:blipFill>
        <p:spPr>
          <a:xfrm>
            <a:off x="3612464" y="4195174"/>
            <a:ext cx="2640752" cy="1858307"/>
          </a:xfrm>
          <a:prstGeom prst="rect">
            <a:avLst/>
          </a:prstGeom>
        </p:spPr>
      </p:pic>
      <p:pic>
        <p:nvPicPr>
          <p:cNvPr id="9" name="Picture 8" descr="A group of people sitting in a box&#10;&#10;Description automatically generated">
            <a:extLst>
              <a:ext uri="{FF2B5EF4-FFF2-40B4-BE49-F238E27FC236}">
                <a16:creationId xmlns:a16="http://schemas.microsoft.com/office/drawing/2014/main" id="{73439C69-4182-E74E-90F4-7B7E5B30D1CA}"/>
              </a:ext>
            </a:extLst>
          </p:cNvPr>
          <p:cNvPicPr>
            <a:picLocks noChangeAspect="1"/>
          </p:cNvPicPr>
          <p:nvPr/>
        </p:nvPicPr>
        <p:blipFill>
          <a:blip r:embed="rId4"/>
          <a:stretch>
            <a:fillRect/>
          </a:stretch>
        </p:blipFill>
        <p:spPr>
          <a:xfrm>
            <a:off x="8989016" y="1952133"/>
            <a:ext cx="2931858" cy="1956399"/>
          </a:xfrm>
          <a:prstGeom prst="rect">
            <a:avLst/>
          </a:prstGeom>
        </p:spPr>
      </p:pic>
      <p:pic>
        <p:nvPicPr>
          <p:cNvPr id="11" name="Picture 10" descr="A picture containing nature, fire, building, lit&#10;&#10;Description automatically generated">
            <a:extLst>
              <a:ext uri="{FF2B5EF4-FFF2-40B4-BE49-F238E27FC236}">
                <a16:creationId xmlns:a16="http://schemas.microsoft.com/office/drawing/2014/main" id="{C624A1E5-B965-E14F-AFB1-6FC747DB7295}"/>
              </a:ext>
            </a:extLst>
          </p:cNvPr>
          <p:cNvPicPr>
            <a:picLocks noChangeAspect="1"/>
          </p:cNvPicPr>
          <p:nvPr/>
        </p:nvPicPr>
        <p:blipFill>
          <a:blip r:embed="rId5"/>
          <a:stretch>
            <a:fillRect/>
          </a:stretch>
        </p:blipFill>
        <p:spPr>
          <a:xfrm>
            <a:off x="9109641" y="4016603"/>
            <a:ext cx="2640752" cy="2036878"/>
          </a:xfrm>
          <a:prstGeom prst="rect">
            <a:avLst/>
          </a:prstGeom>
        </p:spPr>
      </p:pic>
      <p:sp>
        <p:nvSpPr>
          <p:cNvPr id="12" name="TextBox 11">
            <a:extLst>
              <a:ext uri="{FF2B5EF4-FFF2-40B4-BE49-F238E27FC236}">
                <a16:creationId xmlns:a16="http://schemas.microsoft.com/office/drawing/2014/main" id="{0928041F-E069-D94B-8A46-1F722B80C40B}"/>
              </a:ext>
            </a:extLst>
          </p:cNvPr>
          <p:cNvSpPr txBox="1"/>
          <p:nvPr/>
        </p:nvSpPr>
        <p:spPr>
          <a:xfrm>
            <a:off x="1451579" y="2216258"/>
            <a:ext cx="2160885" cy="923330"/>
          </a:xfrm>
          <a:prstGeom prst="rect">
            <a:avLst/>
          </a:prstGeom>
          <a:noFill/>
        </p:spPr>
        <p:txBody>
          <a:bodyPr wrap="square" rtlCol="0">
            <a:spAutoFit/>
          </a:bodyPr>
          <a:lstStyle/>
          <a:p>
            <a:pPr marL="285750" indent="-285750">
              <a:buFont typeface="Arial" panose="020B0604020202020204" pitchFamily="34" charset="0"/>
              <a:buChar char="•"/>
            </a:pPr>
            <a:r>
              <a:rPr lang="en-GB"/>
              <a:t>Spooky</a:t>
            </a:r>
          </a:p>
          <a:p>
            <a:pPr marL="285750" indent="-285750">
              <a:buFont typeface="Arial" panose="020B0604020202020204" pitchFamily="34" charset="0"/>
              <a:buChar char="•"/>
            </a:pPr>
            <a:r>
              <a:rPr lang="en-GB"/>
              <a:t>Haunted</a:t>
            </a:r>
          </a:p>
          <a:p>
            <a:pPr marL="285750" indent="-285750">
              <a:buFont typeface="Arial" panose="020B0604020202020204" pitchFamily="34" charset="0"/>
              <a:buChar char="•"/>
            </a:pPr>
            <a:r>
              <a:rPr lang="en-GB"/>
              <a:t>Split personality</a:t>
            </a:r>
          </a:p>
        </p:txBody>
      </p:sp>
      <p:sp>
        <p:nvSpPr>
          <p:cNvPr id="13" name="TextBox 12">
            <a:extLst>
              <a:ext uri="{FF2B5EF4-FFF2-40B4-BE49-F238E27FC236}">
                <a16:creationId xmlns:a16="http://schemas.microsoft.com/office/drawing/2014/main" id="{DB8D18CE-635F-454A-8090-25444CCFFDA0}"/>
              </a:ext>
            </a:extLst>
          </p:cNvPr>
          <p:cNvSpPr txBox="1"/>
          <p:nvPr/>
        </p:nvSpPr>
        <p:spPr>
          <a:xfrm>
            <a:off x="1451579" y="4543140"/>
            <a:ext cx="1989045" cy="1477328"/>
          </a:xfrm>
          <a:prstGeom prst="rect">
            <a:avLst/>
          </a:prstGeom>
          <a:noFill/>
        </p:spPr>
        <p:txBody>
          <a:bodyPr wrap="square" rtlCol="0">
            <a:spAutoFit/>
          </a:bodyPr>
          <a:lstStyle/>
          <a:p>
            <a:pPr marL="285750" indent="-285750">
              <a:buFont typeface="Arial" panose="020B0604020202020204" pitchFamily="34" charset="0"/>
              <a:buChar char="•"/>
            </a:pPr>
            <a:r>
              <a:rPr lang="en-GB"/>
              <a:t>Exorcist</a:t>
            </a:r>
          </a:p>
          <a:p>
            <a:pPr marL="285750" indent="-285750">
              <a:buFont typeface="Arial" panose="020B0604020202020204" pitchFamily="34" charset="0"/>
              <a:buChar char="•"/>
            </a:pPr>
            <a:r>
              <a:rPr lang="en-GB"/>
              <a:t>Priest</a:t>
            </a:r>
          </a:p>
          <a:p>
            <a:pPr marL="285750" indent="-285750">
              <a:buFont typeface="Arial" panose="020B0604020202020204" pitchFamily="34" charset="0"/>
              <a:buChar char="•"/>
            </a:pPr>
            <a:r>
              <a:rPr lang="en-GB"/>
              <a:t>Following</a:t>
            </a:r>
          </a:p>
          <a:p>
            <a:pPr marL="285750" indent="-285750">
              <a:buFont typeface="Arial" panose="020B0604020202020204" pitchFamily="34" charset="0"/>
              <a:buChar char="•"/>
            </a:pPr>
            <a:r>
              <a:rPr lang="en-GB"/>
              <a:t>Attack</a:t>
            </a:r>
          </a:p>
          <a:p>
            <a:pPr marL="285750" indent="-285750">
              <a:buFont typeface="Arial" panose="020B0604020202020204" pitchFamily="34" charset="0"/>
              <a:buChar char="•"/>
            </a:pPr>
            <a:r>
              <a:rPr lang="en-GB"/>
              <a:t>Film Noir</a:t>
            </a:r>
          </a:p>
        </p:txBody>
      </p:sp>
      <p:sp>
        <p:nvSpPr>
          <p:cNvPr id="14" name="TextBox 13">
            <a:extLst>
              <a:ext uri="{FF2B5EF4-FFF2-40B4-BE49-F238E27FC236}">
                <a16:creationId xmlns:a16="http://schemas.microsoft.com/office/drawing/2014/main" id="{1DD038C9-E76F-7542-AC08-47C32D5622C6}"/>
              </a:ext>
            </a:extLst>
          </p:cNvPr>
          <p:cNvSpPr txBox="1"/>
          <p:nvPr/>
        </p:nvSpPr>
        <p:spPr>
          <a:xfrm>
            <a:off x="6726264" y="2216258"/>
            <a:ext cx="2076773" cy="1477328"/>
          </a:xfrm>
          <a:prstGeom prst="rect">
            <a:avLst/>
          </a:prstGeom>
          <a:noFill/>
        </p:spPr>
        <p:txBody>
          <a:bodyPr wrap="square" rtlCol="0">
            <a:spAutoFit/>
          </a:bodyPr>
          <a:lstStyle/>
          <a:p>
            <a:pPr marL="285750" indent="-285750">
              <a:buFont typeface="Arial" panose="020B0604020202020204" pitchFamily="34" charset="0"/>
              <a:buChar char="•"/>
            </a:pPr>
            <a:r>
              <a:rPr lang="en-GB"/>
              <a:t>Love</a:t>
            </a:r>
          </a:p>
          <a:p>
            <a:pPr marL="285750" indent="-285750">
              <a:buFont typeface="Arial" panose="020B0604020202020204" pitchFamily="34" charset="0"/>
              <a:buChar char="•"/>
            </a:pPr>
            <a:r>
              <a:rPr lang="en-GB"/>
              <a:t>Coming of age</a:t>
            </a:r>
          </a:p>
          <a:p>
            <a:pPr marL="285750" indent="-285750">
              <a:buFont typeface="Arial" panose="020B0604020202020204" pitchFamily="34" charset="0"/>
              <a:buChar char="•"/>
            </a:pPr>
            <a:r>
              <a:rPr lang="en-GB"/>
              <a:t>A moment</a:t>
            </a:r>
          </a:p>
          <a:p>
            <a:pPr marL="285750" indent="-285750">
              <a:buFont typeface="Arial" panose="020B0604020202020204" pitchFamily="34" charset="0"/>
              <a:buChar char="•"/>
            </a:pPr>
            <a:r>
              <a:rPr lang="en-GB"/>
              <a:t>Awkward</a:t>
            </a:r>
          </a:p>
          <a:p>
            <a:pPr marL="285750" indent="-285750">
              <a:buFont typeface="Arial" panose="020B0604020202020204" pitchFamily="34" charset="0"/>
              <a:buChar char="•"/>
            </a:pPr>
            <a:r>
              <a:rPr lang="en-GB"/>
              <a:t>Different Eras</a:t>
            </a:r>
          </a:p>
        </p:txBody>
      </p:sp>
      <p:sp>
        <p:nvSpPr>
          <p:cNvPr id="15" name="TextBox 14">
            <a:extLst>
              <a:ext uri="{FF2B5EF4-FFF2-40B4-BE49-F238E27FC236}">
                <a16:creationId xmlns:a16="http://schemas.microsoft.com/office/drawing/2014/main" id="{FB052740-A5D7-B64C-9C8F-3EE59083020B}"/>
              </a:ext>
            </a:extLst>
          </p:cNvPr>
          <p:cNvSpPr txBox="1"/>
          <p:nvPr/>
        </p:nvSpPr>
        <p:spPr>
          <a:xfrm>
            <a:off x="7098224" y="4355024"/>
            <a:ext cx="1704813" cy="1477328"/>
          </a:xfrm>
          <a:prstGeom prst="rect">
            <a:avLst/>
          </a:prstGeom>
          <a:noFill/>
        </p:spPr>
        <p:txBody>
          <a:bodyPr wrap="square" rtlCol="0">
            <a:spAutoFit/>
          </a:bodyPr>
          <a:lstStyle/>
          <a:p>
            <a:pPr marL="285750" indent="-285750">
              <a:buFont typeface="Arial" panose="020B0604020202020204" pitchFamily="34" charset="0"/>
              <a:buChar char="•"/>
            </a:pPr>
            <a:r>
              <a:rPr lang="en-GB"/>
              <a:t>Fire/flame</a:t>
            </a:r>
          </a:p>
          <a:p>
            <a:pPr marL="285750" indent="-285750">
              <a:buFont typeface="Arial" panose="020B0604020202020204" pitchFamily="34" charset="0"/>
              <a:buChar char="•"/>
            </a:pPr>
            <a:r>
              <a:rPr lang="en-GB"/>
              <a:t>Fur</a:t>
            </a:r>
          </a:p>
          <a:p>
            <a:pPr marL="285750" indent="-285750">
              <a:buFont typeface="Arial" panose="020B0604020202020204" pitchFamily="34" charset="0"/>
              <a:buChar char="•"/>
            </a:pPr>
            <a:r>
              <a:rPr lang="en-GB"/>
              <a:t>Suspense</a:t>
            </a:r>
          </a:p>
          <a:p>
            <a:pPr marL="285750" indent="-285750">
              <a:buFont typeface="Arial" panose="020B0604020202020204" pitchFamily="34" charset="0"/>
              <a:buChar char="•"/>
            </a:pPr>
            <a:r>
              <a:rPr lang="en-GB"/>
              <a:t>Waiting</a:t>
            </a:r>
          </a:p>
          <a:p>
            <a:pPr marL="285750" indent="-285750">
              <a:buFont typeface="Arial" panose="020B0604020202020204" pitchFamily="34" charset="0"/>
              <a:buChar char="•"/>
            </a:pPr>
            <a:r>
              <a:rPr lang="en-GB"/>
              <a:t>Faceless</a:t>
            </a:r>
          </a:p>
        </p:txBody>
      </p:sp>
    </p:spTree>
    <p:extLst>
      <p:ext uri="{BB962C8B-B14F-4D97-AF65-F5344CB8AC3E}">
        <p14:creationId xmlns:p14="http://schemas.microsoft.com/office/powerpoint/2010/main" val="3680660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F35A5-9577-2C44-95EA-93D31069DD48}"/>
              </a:ext>
            </a:extLst>
          </p:cNvPr>
          <p:cNvSpPr>
            <a:spLocks noGrp="1"/>
          </p:cNvSpPr>
          <p:nvPr>
            <p:ph type="title"/>
          </p:nvPr>
        </p:nvSpPr>
        <p:spPr/>
        <p:txBody>
          <a:bodyPr/>
          <a:lstStyle/>
          <a:p>
            <a:r>
              <a:rPr lang="en-GB"/>
              <a:t>2/10/20                   Stage &amp; Screen</a:t>
            </a:r>
          </a:p>
        </p:txBody>
      </p:sp>
      <p:pic>
        <p:nvPicPr>
          <p:cNvPr id="5" name="Picture 4" descr="A couple of people that are standing in the dark&#10;&#10;Description automatically generated">
            <a:extLst>
              <a:ext uri="{FF2B5EF4-FFF2-40B4-BE49-F238E27FC236}">
                <a16:creationId xmlns:a16="http://schemas.microsoft.com/office/drawing/2014/main" id="{A9C728CB-DFD2-2E4D-9C83-9446F8001507}"/>
              </a:ext>
            </a:extLst>
          </p:cNvPr>
          <p:cNvPicPr>
            <a:picLocks noChangeAspect="1"/>
          </p:cNvPicPr>
          <p:nvPr/>
        </p:nvPicPr>
        <p:blipFill>
          <a:blip r:embed="rId2"/>
          <a:stretch>
            <a:fillRect/>
          </a:stretch>
        </p:blipFill>
        <p:spPr>
          <a:xfrm>
            <a:off x="3409627" y="2012204"/>
            <a:ext cx="2259300" cy="1675062"/>
          </a:xfrm>
          <a:prstGeom prst="rect">
            <a:avLst/>
          </a:prstGeom>
        </p:spPr>
      </p:pic>
      <p:pic>
        <p:nvPicPr>
          <p:cNvPr id="7" name="Picture 6" descr="A close up of a cage&#10;&#10;Description automatically generated">
            <a:extLst>
              <a:ext uri="{FF2B5EF4-FFF2-40B4-BE49-F238E27FC236}">
                <a16:creationId xmlns:a16="http://schemas.microsoft.com/office/drawing/2014/main" id="{593F0DA8-9C0E-414B-8FCD-4090FE82A723}"/>
              </a:ext>
            </a:extLst>
          </p:cNvPr>
          <p:cNvPicPr>
            <a:picLocks noChangeAspect="1"/>
          </p:cNvPicPr>
          <p:nvPr/>
        </p:nvPicPr>
        <p:blipFill>
          <a:blip r:embed="rId3"/>
          <a:stretch>
            <a:fillRect/>
          </a:stretch>
        </p:blipFill>
        <p:spPr>
          <a:xfrm>
            <a:off x="3398361" y="4031695"/>
            <a:ext cx="2270566" cy="1522215"/>
          </a:xfrm>
          <a:prstGeom prst="rect">
            <a:avLst/>
          </a:prstGeom>
        </p:spPr>
      </p:pic>
      <p:pic>
        <p:nvPicPr>
          <p:cNvPr id="9" name="Picture 8" descr="A picture containing person, person, outdoor, sitting&#10;&#10;Description automatically generated">
            <a:extLst>
              <a:ext uri="{FF2B5EF4-FFF2-40B4-BE49-F238E27FC236}">
                <a16:creationId xmlns:a16="http://schemas.microsoft.com/office/drawing/2014/main" id="{38A47368-C6AE-974E-AD93-4982512C0FAF}"/>
              </a:ext>
            </a:extLst>
          </p:cNvPr>
          <p:cNvPicPr>
            <a:picLocks noChangeAspect="1"/>
          </p:cNvPicPr>
          <p:nvPr/>
        </p:nvPicPr>
        <p:blipFill>
          <a:blip r:embed="rId4"/>
          <a:stretch>
            <a:fillRect/>
          </a:stretch>
        </p:blipFill>
        <p:spPr>
          <a:xfrm>
            <a:off x="7034196" y="2126313"/>
            <a:ext cx="4020658" cy="1719403"/>
          </a:xfrm>
          <a:prstGeom prst="rect">
            <a:avLst/>
          </a:prstGeom>
        </p:spPr>
      </p:pic>
      <p:sp>
        <p:nvSpPr>
          <p:cNvPr id="10" name="TextBox 9">
            <a:extLst>
              <a:ext uri="{FF2B5EF4-FFF2-40B4-BE49-F238E27FC236}">
                <a16:creationId xmlns:a16="http://schemas.microsoft.com/office/drawing/2014/main" id="{A4C78156-3AE4-0D4C-9548-65FA1136FBFB}"/>
              </a:ext>
            </a:extLst>
          </p:cNvPr>
          <p:cNvSpPr txBox="1"/>
          <p:nvPr/>
        </p:nvSpPr>
        <p:spPr>
          <a:xfrm>
            <a:off x="1451579" y="2228671"/>
            <a:ext cx="1983783" cy="1200329"/>
          </a:xfrm>
          <a:prstGeom prst="rect">
            <a:avLst/>
          </a:prstGeom>
          <a:noFill/>
        </p:spPr>
        <p:txBody>
          <a:bodyPr wrap="square" rtlCol="0">
            <a:spAutoFit/>
          </a:bodyPr>
          <a:lstStyle/>
          <a:p>
            <a:pPr marL="285750" indent="-285750">
              <a:buFont typeface="Arial" panose="020B0604020202020204" pitchFamily="34" charset="0"/>
              <a:buChar char="•"/>
            </a:pPr>
            <a:r>
              <a:rPr lang="en-GB"/>
              <a:t>Murder mystery</a:t>
            </a:r>
          </a:p>
          <a:p>
            <a:pPr marL="285750" indent="-285750">
              <a:buFont typeface="Arial" panose="020B0604020202020204" pitchFamily="34" charset="0"/>
              <a:buChar char="•"/>
            </a:pPr>
            <a:r>
              <a:rPr lang="en-GB"/>
              <a:t>Smokey</a:t>
            </a:r>
          </a:p>
          <a:p>
            <a:pPr marL="285750" indent="-285750">
              <a:buFont typeface="Arial" panose="020B0604020202020204" pitchFamily="34" charset="0"/>
              <a:buChar char="•"/>
            </a:pPr>
            <a:r>
              <a:rPr lang="en-GB"/>
              <a:t>Goodbye</a:t>
            </a:r>
          </a:p>
          <a:p>
            <a:pPr marL="285750" indent="-285750">
              <a:buFont typeface="Arial" panose="020B0604020202020204" pitchFamily="34" charset="0"/>
              <a:buChar char="•"/>
            </a:pPr>
            <a:r>
              <a:rPr lang="en-GB"/>
              <a:t>Twist ending</a:t>
            </a:r>
          </a:p>
        </p:txBody>
      </p:sp>
      <p:sp>
        <p:nvSpPr>
          <p:cNvPr id="11" name="TextBox 10">
            <a:extLst>
              <a:ext uri="{FF2B5EF4-FFF2-40B4-BE49-F238E27FC236}">
                <a16:creationId xmlns:a16="http://schemas.microsoft.com/office/drawing/2014/main" id="{BAB99757-91DE-8C4D-BCEF-03F6D06F5307}"/>
              </a:ext>
            </a:extLst>
          </p:cNvPr>
          <p:cNvSpPr txBox="1"/>
          <p:nvPr/>
        </p:nvSpPr>
        <p:spPr>
          <a:xfrm>
            <a:off x="1451579" y="4227114"/>
            <a:ext cx="2096503" cy="1477328"/>
          </a:xfrm>
          <a:prstGeom prst="rect">
            <a:avLst/>
          </a:prstGeom>
          <a:noFill/>
        </p:spPr>
        <p:txBody>
          <a:bodyPr wrap="square" rtlCol="0">
            <a:spAutoFit/>
          </a:bodyPr>
          <a:lstStyle/>
          <a:p>
            <a:pPr marL="285750" indent="-285750">
              <a:buFont typeface="Arial" panose="020B0604020202020204" pitchFamily="34" charset="0"/>
              <a:buChar char="•"/>
            </a:pPr>
            <a:r>
              <a:rPr lang="en-GB"/>
              <a:t>Insanity</a:t>
            </a:r>
          </a:p>
          <a:p>
            <a:pPr marL="285750" indent="-285750">
              <a:buFont typeface="Arial" panose="020B0604020202020204" pitchFamily="34" charset="0"/>
              <a:buChar char="•"/>
            </a:pPr>
            <a:r>
              <a:rPr lang="en-GB"/>
              <a:t>Ghost</a:t>
            </a:r>
          </a:p>
          <a:p>
            <a:pPr marL="285750" indent="-285750">
              <a:buFont typeface="Arial" panose="020B0604020202020204" pitchFamily="34" charset="0"/>
              <a:buChar char="•"/>
            </a:pPr>
            <a:r>
              <a:rPr lang="en-GB"/>
              <a:t>Fairy/dolls house</a:t>
            </a:r>
          </a:p>
          <a:p>
            <a:pPr marL="285750" indent="-285750">
              <a:buFont typeface="Arial" panose="020B0604020202020204" pitchFamily="34" charset="0"/>
              <a:buChar char="•"/>
            </a:pPr>
            <a:r>
              <a:rPr lang="en-GB"/>
              <a:t>2 Scales – Giant and Tiny</a:t>
            </a:r>
          </a:p>
        </p:txBody>
      </p:sp>
      <p:sp>
        <p:nvSpPr>
          <p:cNvPr id="12" name="TextBox 11">
            <a:extLst>
              <a:ext uri="{FF2B5EF4-FFF2-40B4-BE49-F238E27FC236}">
                <a16:creationId xmlns:a16="http://schemas.microsoft.com/office/drawing/2014/main" id="{F099D0BA-7FA3-2F43-AEBB-267C2892070A}"/>
              </a:ext>
            </a:extLst>
          </p:cNvPr>
          <p:cNvSpPr txBox="1"/>
          <p:nvPr/>
        </p:nvSpPr>
        <p:spPr>
          <a:xfrm>
            <a:off x="7237708" y="4031695"/>
            <a:ext cx="3549112" cy="1200329"/>
          </a:xfrm>
          <a:prstGeom prst="rect">
            <a:avLst/>
          </a:prstGeom>
          <a:noFill/>
        </p:spPr>
        <p:txBody>
          <a:bodyPr wrap="square" rtlCol="0">
            <a:spAutoFit/>
          </a:bodyPr>
          <a:lstStyle/>
          <a:p>
            <a:pPr marL="285750" indent="-285750">
              <a:buFont typeface="Arial" panose="020B0604020202020204" pitchFamily="34" charset="0"/>
              <a:buChar char="•"/>
            </a:pPr>
            <a:r>
              <a:rPr lang="en-GB"/>
              <a:t>Futuristic</a:t>
            </a:r>
          </a:p>
          <a:p>
            <a:pPr marL="285750" indent="-285750">
              <a:buFont typeface="Arial" panose="020B0604020202020204" pitchFamily="34" charset="0"/>
              <a:buChar char="•"/>
            </a:pPr>
            <a:r>
              <a:rPr lang="en-GB"/>
              <a:t>Neon/City</a:t>
            </a:r>
          </a:p>
          <a:p>
            <a:pPr marL="285750" indent="-285750">
              <a:buFont typeface="Arial" panose="020B0604020202020204" pitchFamily="34" charset="0"/>
              <a:buChar char="•"/>
            </a:pPr>
            <a:r>
              <a:rPr lang="en-GB"/>
              <a:t>TV/Newspaper – Juxtaposition</a:t>
            </a:r>
          </a:p>
          <a:p>
            <a:pPr marL="285750" indent="-285750">
              <a:buFont typeface="Arial" panose="020B0604020202020204" pitchFamily="34" charset="0"/>
              <a:buChar char="•"/>
            </a:pPr>
            <a:r>
              <a:rPr lang="en-GB"/>
              <a:t>Japanese</a:t>
            </a:r>
          </a:p>
        </p:txBody>
      </p:sp>
    </p:spTree>
    <p:extLst>
      <p:ext uri="{BB962C8B-B14F-4D97-AF65-F5344CB8AC3E}">
        <p14:creationId xmlns:p14="http://schemas.microsoft.com/office/powerpoint/2010/main" val="1964119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29702-1536-2F47-B25F-D56C4855137A}"/>
              </a:ext>
            </a:extLst>
          </p:cNvPr>
          <p:cNvSpPr>
            <a:spLocks noGrp="1"/>
          </p:cNvSpPr>
          <p:nvPr>
            <p:ph type="title"/>
          </p:nvPr>
        </p:nvSpPr>
        <p:spPr/>
        <p:txBody>
          <a:bodyPr/>
          <a:lstStyle/>
          <a:p>
            <a:r>
              <a:rPr lang="en-GB"/>
              <a:t>2/10/20                7 Steps of Design</a:t>
            </a:r>
          </a:p>
        </p:txBody>
      </p:sp>
      <p:sp>
        <p:nvSpPr>
          <p:cNvPr id="4" name="TextBox 3">
            <a:extLst>
              <a:ext uri="{FF2B5EF4-FFF2-40B4-BE49-F238E27FC236}">
                <a16:creationId xmlns:a16="http://schemas.microsoft.com/office/drawing/2014/main" id="{2E749EEF-7580-A344-8E8F-2D4DA7EF6910}"/>
              </a:ext>
            </a:extLst>
          </p:cNvPr>
          <p:cNvSpPr txBox="1"/>
          <p:nvPr/>
        </p:nvSpPr>
        <p:spPr>
          <a:xfrm>
            <a:off x="1451579" y="2079522"/>
            <a:ext cx="5789879" cy="3693319"/>
          </a:xfrm>
          <a:prstGeom prst="rect">
            <a:avLst/>
          </a:prstGeom>
          <a:noFill/>
        </p:spPr>
        <p:txBody>
          <a:bodyPr wrap="square" rtlCol="0">
            <a:spAutoFit/>
          </a:bodyPr>
          <a:lstStyle/>
          <a:p>
            <a:pPr marL="285750" indent="-285750">
              <a:buFont typeface="Arial" panose="020B0604020202020204" pitchFamily="34" charset="0"/>
              <a:buChar char="•"/>
            </a:pPr>
            <a:r>
              <a:rPr lang="en-GB"/>
              <a:t>Commitment</a:t>
            </a:r>
          </a:p>
          <a:p>
            <a:pPr marL="742950" lvl="1" indent="-285750">
              <a:buFont typeface="Arial" panose="020B0604020202020204" pitchFamily="34" charset="0"/>
              <a:buChar char="•"/>
            </a:pPr>
            <a:r>
              <a:rPr lang="en-GB"/>
              <a:t>Commit to your idea/process</a:t>
            </a:r>
          </a:p>
          <a:p>
            <a:pPr marL="742950" lvl="1" indent="-285750">
              <a:buFont typeface="Arial" panose="020B0604020202020204" pitchFamily="34" charset="0"/>
              <a:buChar char="•"/>
            </a:pPr>
            <a:r>
              <a:rPr lang="en-GB"/>
              <a:t>Don’t lie about capabilities</a:t>
            </a:r>
          </a:p>
          <a:p>
            <a:pPr marL="285750" indent="-285750">
              <a:buFont typeface="Arial" panose="020B0604020202020204" pitchFamily="34" charset="0"/>
              <a:buChar char="•"/>
            </a:pPr>
            <a:r>
              <a:rPr lang="en-GB"/>
              <a:t>Analysis</a:t>
            </a:r>
          </a:p>
          <a:p>
            <a:pPr marL="742950" lvl="1" indent="-285750">
              <a:buFont typeface="Arial" panose="020B0604020202020204" pitchFamily="34" charset="0"/>
              <a:buChar char="•"/>
            </a:pPr>
            <a:r>
              <a:rPr lang="en-GB"/>
              <a:t>Ask questions</a:t>
            </a:r>
          </a:p>
          <a:p>
            <a:pPr marL="742950" lvl="1" indent="-285750">
              <a:buFont typeface="Arial" panose="020B0604020202020204" pitchFamily="34" charset="0"/>
              <a:buChar char="•"/>
            </a:pPr>
            <a:r>
              <a:rPr lang="en-GB"/>
              <a:t>Create various idea with different questions</a:t>
            </a:r>
          </a:p>
          <a:p>
            <a:pPr marL="742950" lvl="1" indent="-285750">
              <a:buFont typeface="Arial" panose="020B0604020202020204" pitchFamily="34" charset="0"/>
              <a:buChar char="•"/>
            </a:pPr>
            <a:r>
              <a:rPr lang="en-GB"/>
              <a:t>Ensure you understand all is asked of you/Don’t leave gaps</a:t>
            </a:r>
          </a:p>
          <a:p>
            <a:pPr marL="285750" indent="-285750">
              <a:buFont typeface="Arial" panose="020B0604020202020204" pitchFamily="34" charset="0"/>
              <a:buChar char="•"/>
            </a:pPr>
            <a:r>
              <a:rPr lang="en-GB"/>
              <a:t>Research</a:t>
            </a:r>
          </a:p>
          <a:p>
            <a:pPr marL="742950" lvl="1" indent="-285750">
              <a:buFont typeface="Arial" panose="020B0604020202020204" pitchFamily="34" charset="0"/>
              <a:buChar char="•"/>
            </a:pPr>
            <a:r>
              <a:rPr lang="en-GB"/>
              <a:t>Use the internet</a:t>
            </a:r>
          </a:p>
          <a:p>
            <a:pPr marL="742950" lvl="1" indent="-285750">
              <a:buFont typeface="Arial" panose="020B0604020202020204" pitchFamily="34" charset="0"/>
              <a:buChar char="•"/>
            </a:pPr>
            <a:r>
              <a:rPr lang="en-GB"/>
              <a:t>Use the library</a:t>
            </a:r>
          </a:p>
          <a:p>
            <a:pPr marL="742950" lvl="1" indent="-285750">
              <a:buFont typeface="Arial" panose="020B0604020202020204" pitchFamily="34" charset="0"/>
              <a:buChar char="•"/>
            </a:pPr>
            <a:r>
              <a:rPr lang="en-GB"/>
              <a:t>Use </a:t>
            </a:r>
            <a:r>
              <a:rPr lang="en-GB" err="1"/>
              <a:t>knowlegable</a:t>
            </a:r>
            <a:r>
              <a:rPr lang="en-GB"/>
              <a:t> people</a:t>
            </a:r>
          </a:p>
          <a:p>
            <a:pPr marL="742950" lvl="1" indent="-285750">
              <a:buFont typeface="Arial" panose="020B0604020202020204" pitchFamily="34" charset="0"/>
              <a:buChar char="•"/>
            </a:pPr>
            <a:r>
              <a:rPr lang="en-GB"/>
              <a:t>Use what is around you</a:t>
            </a:r>
          </a:p>
        </p:txBody>
      </p:sp>
      <p:sp>
        <p:nvSpPr>
          <p:cNvPr id="5" name="TextBox 4">
            <a:extLst>
              <a:ext uri="{FF2B5EF4-FFF2-40B4-BE49-F238E27FC236}">
                <a16:creationId xmlns:a16="http://schemas.microsoft.com/office/drawing/2014/main" id="{30B56820-CB0F-9949-8B0E-302ECD194D0A}"/>
              </a:ext>
            </a:extLst>
          </p:cNvPr>
          <p:cNvSpPr txBox="1"/>
          <p:nvPr/>
        </p:nvSpPr>
        <p:spPr>
          <a:xfrm>
            <a:off x="7093974" y="2079522"/>
            <a:ext cx="5098026" cy="3970318"/>
          </a:xfrm>
          <a:prstGeom prst="rect">
            <a:avLst/>
          </a:prstGeom>
          <a:noFill/>
        </p:spPr>
        <p:txBody>
          <a:bodyPr wrap="square" rtlCol="0">
            <a:spAutoFit/>
          </a:bodyPr>
          <a:lstStyle/>
          <a:p>
            <a:pPr marL="285750" indent="-285750">
              <a:buFont typeface="Arial" panose="020B0604020202020204" pitchFamily="34" charset="0"/>
              <a:buChar char="•"/>
            </a:pPr>
            <a:r>
              <a:rPr lang="en-GB"/>
              <a:t>Incubation</a:t>
            </a:r>
          </a:p>
          <a:p>
            <a:pPr marL="742950" lvl="1" indent="-285750">
              <a:buFont typeface="Arial" panose="020B0604020202020204" pitchFamily="34" charset="0"/>
              <a:buChar char="•"/>
            </a:pPr>
            <a:r>
              <a:rPr lang="en-GB"/>
              <a:t>Let your idea sit</a:t>
            </a:r>
          </a:p>
          <a:p>
            <a:pPr marL="742950" lvl="1" indent="-285750">
              <a:buFont typeface="Arial" panose="020B0604020202020204" pitchFamily="34" charset="0"/>
              <a:buChar char="•"/>
            </a:pPr>
            <a:r>
              <a:rPr lang="en-GB"/>
              <a:t>Think about it</a:t>
            </a:r>
          </a:p>
          <a:p>
            <a:pPr marL="285750" indent="-285750">
              <a:buFont typeface="Arial" panose="020B0604020202020204" pitchFamily="34" charset="0"/>
              <a:buChar char="•"/>
            </a:pPr>
            <a:r>
              <a:rPr lang="en-GB"/>
              <a:t>Selection</a:t>
            </a:r>
          </a:p>
          <a:p>
            <a:pPr marL="742950" lvl="1" indent="-285750">
              <a:buFont typeface="Arial" panose="020B0604020202020204" pitchFamily="34" charset="0"/>
              <a:buChar char="•"/>
            </a:pPr>
            <a:r>
              <a:rPr lang="en-GB"/>
              <a:t>Begin to make decisions</a:t>
            </a:r>
          </a:p>
          <a:p>
            <a:pPr marL="742950" lvl="1" indent="-285750">
              <a:buFont typeface="Arial" panose="020B0604020202020204" pitchFamily="34" charset="0"/>
              <a:buChar char="•"/>
            </a:pPr>
            <a:r>
              <a:rPr lang="en-GB"/>
              <a:t>Finalise any lose ends</a:t>
            </a:r>
          </a:p>
          <a:p>
            <a:pPr marL="742950" lvl="1" indent="-285750">
              <a:buFont typeface="Arial" panose="020B0604020202020204" pitchFamily="34" charset="0"/>
              <a:buChar char="•"/>
            </a:pPr>
            <a:r>
              <a:rPr lang="en-GB"/>
              <a:t>Time to begin</a:t>
            </a:r>
          </a:p>
          <a:p>
            <a:pPr marL="285750" indent="-285750">
              <a:buFont typeface="Arial" panose="020B0604020202020204" pitchFamily="34" charset="0"/>
              <a:buChar char="•"/>
            </a:pPr>
            <a:r>
              <a:rPr lang="en-GB"/>
              <a:t>Implementation</a:t>
            </a:r>
          </a:p>
          <a:p>
            <a:pPr marL="742950" lvl="1" indent="-285750">
              <a:buFont typeface="Arial" panose="020B0604020202020204" pitchFamily="34" charset="0"/>
              <a:buChar char="•"/>
            </a:pPr>
            <a:r>
              <a:rPr lang="en-GB"/>
              <a:t>Select the final ideas to use</a:t>
            </a:r>
          </a:p>
          <a:p>
            <a:pPr marL="742950" lvl="1" indent="-285750">
              <a:buFont typeface="Arial" panose="020B0604020202020204" pitchFamily="34" charset="0"/>
              <a:buChar char="•"/>
            </a:pPr>
            <a:r>
              <a:rPr lang="en-GB"/>
              <a:t>Begin doing what you planned</a:t>
            </a:r>
          </a:p>
          <a:p>
            <a:pPr marL="285750" indent="-285750">
              <a:buFont typeface="Arial" panose="020B0604020202020204" pitchFamily="34" charset="0"/>
              <a:buChar char="•"/>
            </a:pPr>
            <a:r>
              <a:rPr lang="en-GB"/>
              <a:t>Evaluation</a:t>
            </a:r>
          </a:p>
          <a:p>
            <a:pPr marL="742950" lvl="1" indent="-285750">
              <a:buFont typeface="Arial" panose="020B0604020202020204" pitchFamily="34" charset="0"/>
              <a:buChar char="•"/>
            </a:pPr>
            <a:r>
              <a:rPr lang="en-GB"/>
              <a:t>Look back over your work</a:t>
            </a:r>
          </a:p>
          <a:p>
            <a:pPr marL="742950" lvl="1" indent="-285750">
              <a:buFont typeface="Arial" panose="020B0604020202020204" pitchFamily="34" charset="0"/>
              <a:buChar char="•"/>
            </a:pPr>
            <a:r>
              <a:rPr lang="en-GB"/>
              <a:t>What worked? What didn’t?</a:t>
            </a:r>
          </a:p>
          <a:p>
            <a:pPr marL="742950" lvl="1" indent="-285750">
              <a:buFont typeface="Arial" panose="020B0604020202020204" pitchFamily="34" charset="0"/>
              <a:buChar char="•"/>
            </a:pPr>
            <a:r>
              <a:rPr lang="en-GB"/>
              <a:t>How could you do it better?</a:t>
            </a:r>
          </a:p>
        </p:txBody>
      </p:sp>
    </p:spTree>
    <p:extLst>
      <p:ext uri="{BB962C8B-B14F-4D97-AF65-F5344CB8AC3E}">
        <p14:creationId xmlns:p14="http://schemas.microsoft.com/office/powerpoint/2010/main" val="919100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D9BB9-F67B-2945-BAA6-9BFB43D42C63}"/>
              </a:ext>
            </a:extLst>
          </p:cNvPr>
          <p:cNvSpPr>
            <a:spLocks noGrp="1"/>
          </p:cNvSpPr>
          <p:nvPr>
            <p:ph type="title"/>
          </p:nvPr>
        </p:nvSpPr>
        <p:spPr/>
        <p:txBody>
          <a:bodyPr/>
          <a:lstStyle/>
          <a:p>
            <a:r>
              <a:rPr lang="en-GB"/>
              <a:t>2/10/20              Narrative Structures</a:t>
            </a:r>
          </a:p>
        </p:txBody>
      </p:sp>
      <p:sp>
        <p:nvSpPr>
          <p:cNvPr id="4" name="TextBox 3">
            <a:extLst>
              <a:ext uri="{FF2B5EF4-FFF2-40B4-BE49-F238E27FC236}">
                <a16:creationId xmlns:a16="http://schemas.microsoft.com/office/drawing/2014/main" id="{6956D1B2-9C60-624A-8D66-D37873B1E10D}"/>
              </a:ext>
            </a:extLst>
          </p:cNvPr>
          <p:cNvSpPr txBox="1"/>
          <p:nvPr/>
        </p:nvSpPr>
        <p:spPr>
          <a:xfrm>
            <a:off x="1451578" y="2080816"/>
            <a:ext cx="5751327" cy="1754326"/>
          </a:xfrm>
          <a:prstGeom prst="rect">
            <a:avLst/>
          </a:prstGeom>
          <a:noFill/>
        </p:spPr>
        <p:txBody>
          <a:bodyPr wrap="square" rtlCol="0">
            <a:spAutoFit/>
          </a:bodyPr>
          <a:lstStyle/>
          <a:p>
            <a:r>
              <a:rPr lang="en-GB"/>
              <a:t>Freytag’s Pyramid</a:t>
            </a:r>
          </a:p>
          <a:p>
            <a:pPr marL="285750" indent="-285750">
              <a:buFont typeface="Arial" panose="020B0604020202020204" pitchFamily="34" charset="0"/>
              <a:buChar char="•"/>
            </a:pPr>
            <a:r>
              <a:rPr lang="en-GB"/>
              <a:t>Gustav Freytag</a:t>
            </a:r>
          </a:p>
          <a:p>
            <a:pPr marL="742950" lvl="1" indent="-285750">
              <a:buFont typeface="Arial" panose="020B0604020202020204" pitchFamily="34" charset="0"/>
              <a:buChar char="•"/>
            </a:pPr>
            <a:r>
              <a:rPr lang="en-GB"/>
              <a:t>German novelist &amp; playwright</a:t>
            </a:r>
          </a:p>
          <a:p>
            <a:pPr marL="742950" lvl="1" indent="-285750">
              <a:buFont typeface="Arial" panose="020B0604020202020204" pitchFamily="34" charset="0"/>
              <a:buChar char="•"/>
            </a:pPr>
            <a:r>
              <a:rPr lang="en-GB"/>
              <a:t>Wrote </a:t>
            </a:r>
            <a:r>
              <a:rPr lang="en-GB" i="1"/>
              <a:t>Technique of the Drama (1863) </a:t>
            </a:r>
            <a:r>
              <a:rPr lang="en-GB"/>
              <a:t>outlining dramatic structure.</a:t>
            </a:r>
          </a:p>
          <a:p>
            <a:pPr marL="742950" lvl="1" indent="-285750">
              <a:buFont typeface="Arial" panose="020B0604020202020204" pitchFamily="34" charset="0"/>
              <a:buChar char="•"/>
            </a:pPr>
            <a:r>
              <a:rPr lang="en-GB"/>
              <a:t>The theoretical framework is drawn from Aristotle.</a:t>
            </a:r>
          </a:p>
        </p:txBody>
      </p:sp>
      <p:pic>
        <p:nvPicPr>
          <p:cNvPr id="6" name="Picture 5" descr="Diagram&#10;&#10;Description automatically generated">
            <a:extLst>
              <a:ext uri="{FF2B5EF4-FFF2-40B4-BE49-F238E27FC236}">
                <a16:creationId xmlns:a16="http://schemas.microsoft.com/office/drawing/2014/main" id="{31600688-224E-7441-855C-E188D5A3585A}"/>
              </a:ext>
            </a:extLst>
          </p:cNvPr>
          <p:cNvPicPr>
            <a:picLocks noChangeAspect="1"/>
          </p:cNvPicPr>
          <p:nvPr/>
        </p:nvPicPr>
        <p:blipFill>
          <a:blip r:embed="rId2"/>
          <a:stretch>
            <a:fillRect/>
          </a:stretch>
        </p:blipFill>
        <p:spPr>
          <a:xfrm>
            <a:off x="7202905" y="2157016"/>
            <a:ext cx="3851949" cy="1618170"/>
          </a:xfrm>
          <a:prstGeom prst="rect">
            <a:avLst/>
          </a:prstGeom>
        </p:spPr>
      </p:pic>
      <p:sp>
        <p:nvSpPr>
          <p:cNvPr id="7" name="TextBox 6">
            <a:extLst>
              <a:ext uri="{FF2B5EF4-FFF2-40B4-BE49-F238E27FC236}">
                <a16:creationId xmlns:a16="http://schemas.microsoft.com/office/drawing/2014/main" id="{1BD427FE-EE7C-F14F-B0C7-5B0AEE73BCCB}"/>
              </a:ext>
            </a:extLst>
          </p:cNvPr>
          <p:cNvSpPr txBox="1"/>
          <p:nvPr/>
        </p:nvSpPr>
        <p:spPr>
          <a:xfrm>
            <a:off x="1451578" y="4062204"/>
            <a:ext cx="4801638" cy="2031325"/>
          </a:xfrm>
          <a:prstGeom prst="rect">
            <a:avLst/>
          </a:prstGeom>
          <a:noFill/>
        </p:spPr>
        <p:txBody>
          <a:bodyPr wrap="square" rtlCol="0">
            <a:spAutoFit/>
          </a:bodyPr>
          <a:lstStyle/>
          <a:p>
            <a:pPr marL="285750" indent="-285750">
              <a:buFont typeface="Arial" panose="020B0604020202020204" pitchFamily="34" charset="0"/>
              <a:buChar char="•"/>
            </a:pPr>
            <a:r>
              <a:rPr lang="en-GB">
                <a:highlight>
                  <a:srgbClr val="FFFF00"/>
                </a:highlight>
              </a:rPr>
              <a:t>Exposition</a:t>
            </a:r>
          </a:p>
          <a:p>
            <a:pPr marL="742950" lvl="1" indent="-285750">
              <a:buFont typeface="Arial" panose="020B0604020202020204" pitchFamily="34" charset="0"/>
              <a:buChar char="•"/>
            </a:pPr>
            <a:r>
              <a:rPr lang="en-GB"/>
              <a:t>Includes anything from the characters introductions to set details</a:t>
            </a:r>
          </a:p>
          <a:p>
            <a:pPr marL="285750" indent="-285750">
              <a:buFont typeface="Arial" panose="020B0604020202020204" pitchFamily="34" charset="0"/>
              <a:buChar char="•"/>
            </a:pPr>
            <a:r>
              <a:rPr lang="en-GB">
                <a:highlight>
                  <a:srgbClr val="FFFF00"/>
                </a:highlight>
              </a:rPr>
              <a:t>Rising action</a:t>
            </a:r>
          </a:p>
          <a:p>
            <a:pPr marL="742950" lvl="1" indent="-285750">
              <a:buFont typeface="Arial" panose="020B0604020202020204" pitchFamily="34" charset="0"/>
              <a:buChar char="•"/>
            </a:pPr>
            <a:r>
              <a:rPr lang="en-GB" err="1"/>
              <a:t>Relevent</a:t>
            </a:r>
            <a:r>
              <a:rPr lang="en-GB"/>
              <a:t> incident that create suspense</a:t>
            </a:r>
          </a:p>
          <a:p>
            <a:pPr marL="285750" indent="-285750">
              <a:buFont typeface="Arial" panose="020B0604020202020204" pitchFamily="34" charset="0"/>
              <a:buChar char="•"/>
            </a:pPr>
            <a:r>
              <a:rPr lang="en-GB">
                <a:highlight>
                  <a:srgbClr val="FFFF00"/>
                </a:highlight>
              </a:rPr>
              <a:t>Climax</a:t>
            </a:r>
          </a:p>
          <a:p>
            <a:pPr marL="742950" lvl="1" indent="-285750">
              <a:buFont typeface="Arial" panose="020B0604020202020204" pitchFamily="34" charset="0"/>
              <a:buChar char="•"/>
            </a:pPr>
            <a:r>
              <a:rPr lang="en-GB"/>
              <a:t>Turning point</a:t>
            </a:r>
          </a:p>
        </p:txBody>
      </p:sp>
      <p:sp>
        <p:nvSpPr>
          <p:cNvPr id="8" name="TextBox 7">
            <a:extLst>
              <a:ext uri="{FF2B5EF4-FFF2-40B4-BE49-F238E27FC236}">
                <a16:creationId xmlns:a16="http://schemas.microsoft.com/office/drawing/2014/main" id="{ABA41471-F711-5148-8EF3-D344F08F22DF}"/>
              </a:ext>
            </a:extLst>
          </p:cNvPr>
          <p:cNvSpPr txBox="1"/>
          <p:nvPr/>
        </p:nvSpPr>
        <p:spPr>
          <a:xfrm>
            <a:off x="6866021" y="4062204"/>
            <a:ext cx="4732421" cy="1477328"/>
          </a:xfrm>
          <a:prstGeom prst="rect">
            <a:avLst/>
          </a:prstGeom>
          <a:noFill/>
        </p:spPr>
        <p:txBody>
          <a:bodyPr wrap="square" rtlCol="0">
            <a:spAutoFit/>
          </a:bodyPr>
          <a:lstStyle/>
          <a:p>
            <a:pPr marL="285750" indent="-285750">
              <a:buFont typeface="Arial" panose="020B0604020202020204" pitchFamily="34" charset="0"/>
              <a:buChar char="•"/>
            </a:pPr>
            <a:r>
              <a:rPr lang="en-GB">
                <a:highlight>
                  <a:srgbClr val="FFFF00"/>
                </a:highlight>
              </a:rPr>
              <a:t>Falling action</a:t>
            </a:r>
          </a:p>
          <a:p>
            <a:pPr marL="742950" lvl="1" indent="-285750">
              <a:buFont typeface="Arial" panose="020B0604020202020204" pitchFamily="34" charset="0"/>
              <a:buChar char="•"/>
            </a:pPr>
            <a:r>
              <a:rPr lang="en-GB"/>
              <a:t>What happens ear the end of the film story after climax</a:t>
            </a:r>
          </a:p>
          <a:p>
            <a:pPr marL="285750" indent="-285750">
              <a:buFont typeface="Arial" panose="020B0604020202020204" pitchFamily="34" charset="0"/>
              <a:buChar char="•"/>
            </a:pPr>
            <a:r>
              <a:rPr lang="en-GB">
                <a:highlight>
                  <a:srgbClr val="FFFF00"/>
                </a:highlight>
              </a:rPr>
              <a:t>Denouement</a:t>
            </a:r>
          </a:p>
          <a:p>
            <a:pPr marL="742950" lvl="1" indent="-285750">
              <a:buFont typeface="Arial" panose="020B0604020202020204" pitchFamily="34" charset="0"/>
              <a:buChar char="•"/>
            </a:pPr>
            <a:r>
              <a:rPr lang="en-GB"/>
              <a:t>Point of resolution</a:t>
            </a:r>
          </a:p>
        </p:txBody>
      </p:sp>
    </p:spTree>
    <p:extLst>
      <p:ext uri="{BB962C8B-B14F-4D97-AF65-F5344CB8AC3E}">
        <p14:creationId xmlns:p14="http://schemas.microsoft.com/office/powerpoint/2010/main" val="32333806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13DA4-4135-FA43-8FA4-5B9F0166268D}"/>
              </a:ext>
            </a:extLst>
          </p:cNvPr>
          <p:cNvSpPr>
            <a:spLocks noGrp="1"/>
          </p:cNvSpPr>
          <p:nvPr>
            <p:ph type="title"/>
          </p:nvPr>
        </p:nvSpPr>
        <p:spPr/>
        <p:txBody>
          <a:bodyPr/>
          <a:lstStyle/>
          <a:p>
            <a:r>
              <a:rPr lang="en-GB"/>
              <a:t>2/10/20                Narrative structures</a:t>
            </a:r>
          </a:p>
        </p:txBody>
      </p:sp>
      <p:sp>
        <p:nvSpPr>
          <p:cNvPr id="4" name="TextBox 3">
            <a:extLst>
              <a:ext uri="{FF2B5EF4-FFF2-40B4-BE49-F238E27FC236}">
                <a16:creationId xmlns:a16="http://schemas.microsoft.com/office/drawing/2014/main" id="{2FB1D1F3-CA8D-F947-8ED3-22F901392660}"/>
              </a:ext>
            </a:extLst>
          </p:cNvPr>
          <p:cNvSpPr txBox="1"/>
          <p:nvPr/>
        </p:nvSpPr>
        <p:spPr>
          <a:xfrm>
            <a:off x="4475747" y="1203158"/>
            <a:ext cx="5005137" cy="369332"/>
          </a:xfrm>
          <a:prstGeom prst="rect">
            <a:avLst/>
          </a:prstGeom>
          <a:noFill/>
        </p:spPr>
        <p:txBody>
          <a:bodyPr wrap="square" rtlCol="0">
            <a:spAutoFit/>
          </a:bodyPr>
          <a:lstStyle/>
          <a:p>
            <a:pPr algn="ctr"/>
            <a:r>
              <a:rPr lang="en-GB"/>
              <a:t>Other examples similar to Freytag’s Pyramid</a:t>
            </a:r>
          </a:p>
        </p:txBody>
      </p:sp>
      <p:sp>
        <p:nvSpPr>
          <p:cNvPr id="5" name="TextBox 4">
            <a:extLst>
              <a:ext uri="{FF2B5EF4-FFF2-40B4-BE49-F238E27FC236}">
                <a16:creationId xmlns:a16="http://schemas.microsoft.com/office/drawing/2014/main" id="{9F36AA88-842D-A84B-8172-4922E838D472}"/>
              </a:ext>
            </a:extLst>
          </p:cNvPr>
          <p:cNvSpPr txBox="1"/>
          <p:nvPr/>
        </p:nvSpPr>
        <p:spPr>
          <a:xfrm>
            <a:off x="1620253" y="2037347"/>
            <a:ext cx="6711203" cy="2031325"/>
          </a:xfrm>
          <a:prstGeom prst="rect">
            <a:avLst/>
          </a:prstGeom>
          <a:noFill/>
        </p:spPr>
        <p:txBody>
          <a:bodyPr wrap="square" rtlCol="0">
            <a:spAutoFit/>
          </a:bodyPr>
          <a:lstStyle/>
          <a:p>
            <a:r>
              <a:rPr lang="en-GB"/>
              <a:t>Vladimir Propp </a:t>
            </a:r>
          </a:p>
          <a:p>
            <a:pPr marL="742950" lvl="1" indent="-285750">
              <a:buFont typeface="Arial" panose="020B0604020202020204" pitchFamily="34" charset="0"/>
              <a:buChar char="•"/>
            </a:pPr>
            <a:r>
              <a:rPr lang="en-GB"/>
              <a:t>Soviet folklorist and scholar</a:t>
            </a:r>
          </a:p>
          <a:p>
            <a:pPr marL="742950" lvl="1" indent="-285750">
              <a:buFont typeface="Arial" panose="020B0604020202020204" pitchFamily="34" charset="0"/>
              <a:buChar char="•"/>
            </a:pPr>
            <a:r>
              <a:rPr lang="en-GB"/>
              <a:t>Analysed the basic structural elements of Russian folktales</a:t>
            </a:r>
          </a:p>
          <a:p>
            <a:pPr marL="742950" lvl="1" indent="-285750">
              <a:buFont typeface="Arial" panose="020B0604020202020204" pitchFamily="34" charset="0"/>
              <a:buChar char="•"/>
            </a:pPr>
            <a:r>
              <a:rPr lang="en-GB"/>
              <a:t>Propp devised a system to break down narratives of 31 functional elements featuring 8 basic character types. </a:t>
            </a:r>
          </a:p>
          <a:p>
            <a:pPr marL="742950" lvl="1" indent="-285750">
              <a:buFont typeface="Arial" panose="020B0604020202020204" pitchFamily="34" charset="0"/>
              <a:buChar char="•"/>
            </a:pPr>
            <a:r>
              <a:rPr lang="en-GB"/>
              <a:t> These move through six stages: Preparation, Complication, Transference, Struggle, Return, and Recognition.</a:t>
            </a:r>
          </a:p>
        </p:txBody>
      </p:sp>
      <p:pic>
        <p:nvPicPr>
          <p:cNvPr id="7" name="Picture 6" descr="A close up of a newspaper&#10;&#10;Description automatically generated">
            <a:extLst>
              <a:ext uri="{FF2B5EF4-FFF2-40B4-BE49-F238E27FC236}">
                <a16:creationId xmlns:a16="http://schemas.microsoft.com/office/drawing/2014/main" id="{38CBF056-C591-0642-9214-AEADF8C10794}"/>
              </a:ext>
            </a:extLst>
          </p:cNvPr>
          <p:cNvPicPr>
            <a:picLocks noChangeAspect="1"/>
          </p:cNvPicPr>
          <p:nvPr/>
        </p:nvPicPr>
        <p:blipFill>
          <a:blip r:embed="rId2"/>
          <a:stretch>
            <a:fillRect/>
          </a:stretch>
        </p:blipFill>
        <p:spPr>
          <a:xfrm>
            <a:off x="7956885" y="2252393"/>
            <a:ext cx="3290474" cy="3073520"/>
          </a:xfrm>
          <a:prstGeom prst="rect">
            <a:avLst/>
          </a:prstGeom>
        </p:spPr>
      </p:pic>
      <p:pic>
        <p:nvPicPr>
          <p:cNvPr id="9" name="Picture 8" descr="Diagram&#10;&#10;Description automatically generated">
            <a:extLst>
              <a:ext uri="{FF2B5EF4-FFF2-40B4-BE49-F238E27FC236}">
                <a16:creationId xmlns:a16="http://schemas.microsoft.com/office/drawing/2014/main" id="{4726DAA4-8C33-464B-A00B-14F80A7F6080}"/>
              </a:ext>
            </a:extLst>
          </p:cNvPr>
          <p:cNvPicPr>
            <a:picLocks noChangeAspect="1"/>
          </p:cNvPicPr>
          <p:nvPr/>
        </p:nvPicPr>
        <p:blipFill>
          <a:blip r:embed="rId3"/>
          <a:stretch>
            <a:fillRect/>
          </a:stretch>
        </p:blipFill>
        <p:spPr>
          <a:xfrm>
            <a:off x="1620253" y="4068672"/>
            <a:ext cx="4593389" cy="1838907"/>
          </a:xfrm>
          <a:prstGeom prst="rect">
            <a:avLst/>
          </a:prstGeom>
        </p:spPr>
      </p:pic>
      <p:sp>
        <p:nvSpPr>
          <p:cNvPr id="10" name="TextBox 9">
            <a:extLst>
              <a:ext uri="{FF2B5EF4-FFF2-40B4-BE49-F238E27FC236}">
                <a16:creationId xmlns:a16="http://schemas.microsoft.com/office/drawing/2014/main" id="{61C25A01-2F87-654C-A23A-1E409E248365}"/>
              </a:ext>
            </a:extLst>
          </p:cNvPr>
          <p:cNvSpPr txBox="1"/>
          <p:nvPr/>
        </p:nvSpPr>
        <p:spPr>
          <a:xfrm>
            <a:off x="2117558" y="5792220"/>
            <a:ext cx="4379495" cy="307777"/>
          </a:xfrm>
          <a:prstGeom prst="rect">
            <a:avLst/>
          </a:prstGeom>
          <a:noFill/>
        </p:spPr>
        <p:txBody>
          <a:bodyPr wrap="square" rtlCol="0">
            <a:spAutoFit/>
          </a:bodyPr>
          <a:lstStyle/>
          <a:p>
            <a:r>
              <a:rPr lang="en-GB" sz="1400"/>
              <a:t>Freytag’s Pyramid with Propp’s classification</a:t>
            </a:r>
          </a:p>
        </p:txBody>
      </p:sp>
    </p:spTree>
    <p:extLst>
      <p:ext uri="{BB962C8B-B14F-4D97-AF65-F5344CB8AC3E}">
        <p14:creationId xmlns:p14="http://schemas.microsoft.com/office/powerpoint/2010/main" val="4228792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CD45E-0D5D-D045-8B85-801BDC5DABA9}"/>
              </a:ext>
            </a:extLst>
          </p:cNvPr>
          <p:cNvSpPr>
            <a:spLocks noGrp="1"/>
          </p:cNvSpPr>
          <p:nvPr>
            <p:ph type="title"/>
          </p:nvPr>
        </p:nvSpPr>
        <p:spPr/>
        <p:txBody>
          <a:bodyPr/>
          <a:lstStyle/>
          <a:p>
            <a:r>
              <a:rPr lang="en-GB"/>
              <a:t>2/10/20           apply </a:t>
            </a:r>
            <a:r>
              <a:rPr lang="en-GB" err="1"/>
              <a:t>freytag’s</a:t>
            </a:r>
            <a:r>
              <a:rPr lang="en-GB"/>
              <a:t> pyramid</a:t>
            </a:r>
            <a:br>
              <a:rPr lang="en-GB"/>
            </a:br>
            <a:r>
              <a:rPr lang="en-GB"/>
              <a:t>                             to a trailer</a:t>
            </a:r>
          </a:p>
        </p:txBody>
      </p:sp>
      <p:sp>
        <p:nvSpPr>
          <p:cNvPr id="4" name="TextBox 3">
            <a:extLst>
              <a:ext uri="{FF2B5EF4-FFF2-40B4-BE49-F238E27FC236}">
                <a16:creationId xmlns:a16="http://schemas.microsoft.com/office/drawing/2014/main" id="{B2D70EFD-06A8-3E47-843F-38EC4604C651}"/>
              </a:ext>
            </a:extLst>
          </p:cNvPr>
          <p:cNvSpPr txBox="1"/>
          <p:nvPr/>
        </p:nvSpPr>
        <p:spPr>
          <a:xfrm>
            <a:off x="1451579" y="2043953"/>
            <a:ext cx="4075162" cy="3693319"/>
          </a:xfrm>
          <a:prstGeom prst="rect">
            <a:avLst/>
          </a:prstGeom>
          <a:noFill/>
        </p:spPr>
        <p:txBody>
          <a:bodyPr wrap="square" rtlCol="0">
            <a:spAutoFit/>
          </a:bodyPr>
          <a:lstStyle/>
          <a:p>
            <a:r>
              <a:rPr lang="en-GB"/>
              <a:t>The Craft: Legacy</a:t>
            </a:r>
          </a:p>
          <a:p>
            <a:pPr marL="285750" indent="-285750">
              <a:buFont typeface="Arial" panose="020B0604020202020204" pitchFamily="34" charset="0"/>
              <a:buChar char="•"/>
            </a:pPr>
            <a:r>
              <a:rPr lang="en-GB"/>
              <a:t>Exposition from 10 seconds</a:t>
            </a:r>
          </a:p>
          <a:p>
            <a:pPr marL="285750" indent="-285750">
              <a:buFont typeface="Arial" panose="020B0604020202020204" pitchFamily="34" charset="0"/>
              <a:buChar char="•"/>
            </a:pPr>
            <a:r>
              <a:rPr lang="en-GB"/>
              <a:t>Inciting incident from 33 seconds </a:t>
            </a:r>
          </a:p>
          <a:p>
            <a:pPr marL="285750" indent="-285750">
              <a:buFont typeface="Arial" panose="020B0604020202020204" pitchFamily="34" charset="0"/>
              <a:buChar char="•"/>
            </a:pPr>
            <a:r>
              <a:rPr lang="en-GB"/>
              <a:t>Rising action from 58 seconds</a:t>
            </a:r>
          </a:p>
          <a:p>
            <a:pPr marL="285750" indent="-285750">
              <a:buFont typeface="Arial" panose="020B0604020202020204" pitchFamily="34" charset="0"/>
              <a:buChar char="•"/>
            </a:pPr>
            <a:r>
              <a:rPr lang="en-GB"/>
              <a:t>Climax from 1:15 seconds</a:t>
            </a:r>
          </a:p>
          <a:p>
            <a:pPr marL="285750" indent="-285750">
              <a:buFont typeface="Arial" panose="020B0604020202020204" pitchFamily="34" charset="0"/>
              <a:buChar char="•"/>
            </a:pPr>
            <a:r>
              <a:rPr lang="en-GB"/>
              <a:t>Falling action from 1:43 seconds</a:t>
            </a:r>
          </a:p>
          <a:p>
            <a:pPr marL="285750" indent="-285750">
              <a:buFont typeface="Arial" panose="020B0604020202020204" pitchFamily="34" charset="0"/>
              <a:buChar char="•"/>
            </a:pPr>
            <a:r>
              <a:rPr lang="en-GB"/>
              <a:t>Resolution – I didn’t feel this particular trailer had a resolution as such. It ends on a different point in the film. Which is easy to see due to the decline of relationships towards the end, and then the sudden jump back to good relationships again. </a:t>
            </a:r>
          </a:p>
        </p:txBody>
      </p:sp>
      <p:pic>
        <p:nvPicPr>
          <p:cNvPr id="5" name="Online Media 4" descr="THE CRAFT: LEGACY | Official Trailer">
            <a:hlinkClick r:id="" action="ppaction://media"/>
            <a:extLst>
              <a:ext uri="{FF2B5EF4-FFF2-40B4-BE49-F238E27FC236}">
                <a16:creationId xmlns:a16="http://schemas.microsoft.com/office/drawing/2014/main" id="{EFFD9102-A112-1F48-A390-C606FCA4C3A8}"/>
              </a:ext>
            </a:extLst>
          </p:cNvPr>
          <p:cNvPicPr>
            <a:picLocks noRot="1" noChangeAspect="1"/>
          </p:cNvPicPr>
          <p:nvPr>
            <a:videoFile r:link="rId1"/>
          </p:nvPr>
        </p:nvPicPr>
        <p:blipFill>
          <a:blip r:embed="rId3"/>
          <a:stretch>
            <a:fillRect/>
          </a:stretch>
        </p:blipFill>
        <p:spPr>
          <a:xfrm>
            <a:off x="5526741" y="2328957"/>
            <a:ext cx="5552551" cy="3123310"/>
          </a:xfrm>
          <a:prstGeom prst="rect">
            <a:avLst/>
          </a:prstGeom>
        </p:spPr>
      </p:pic>
    </p:spTree>
    <p:extLst>
      <p:ext uri="{BB962C8B-B14F-4D97-AF65-F5344CB8AC3E}">
        <p14:creationId xmlns:p14="http://schemas.microsoft.com/office/powerpoint/2010/main" val="3433265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19415-0FDF-1745-A168-0D413EF901F1}"/>
              </a:ext>
            </a:extLst>
          </p:cNvPr>
          <p:cNvSpPr>
            <a:spLocks noGrp="1"/>
          </p:cNvSpPr>
          <p:nvPr>
            <p:ph type="title"/>
          </p:nvPr>
        </p:nvSpPr>
        <p:spPr/>
        <p:txBody>
          <a:bodyPr/>
          <a:lstStyle/>
          <a:p>
            <a:r>
              <a:rPr lang="en-GB"/>
              <a:t>2/10/20                      Semiotics</a:t>
            </a:r>
          </a:p>
        </p:txBody>
      </p:sp>
      <p:sp>
        <p:nvSpPr>
          <p:cNvPr id="4" name="TextBox 3">
            <a:extLst>
              <a:ext uri="{FF2B5EF4-FFF2-40B4-BE49-F238E27FC236}">
                <a16:creationId xmlns:a16="http://schemas.microsoft.com/office/drawing/2014/main" id="{ECDC3C15-027B-9A44-B5A7-EBC281F334A9}"/>
              </a:ext>
            </a:extLst>
          </p:cNvPr>
          <p:cNvSpPr txBox="1"/>
          <p:nvPr/>
        </p:nvSpPr>
        <p:spPr>
          <a:xfrm>
            <a:off x="2344101" y="1144470"/>
            <a:ext cx="8396320" cy="369332"/>
          </a:xfrm>
          <a:prstGeom prst="rect">
            <a:avLst/>
          </a:prstGeom>
          <a:noFill/>
        </p:spPr>
        <p:txBody>
          <a:bodyPr wrap="square" rtlCol="0">
            <a:spAutoFit/>
          </a:bodyPr>
          <a:lstStyle/>
          <a:p>
            <a:pPr algn="ctr"/>
            <a:r>
              <a:rPr lang="en-GB" i="1"/>
              <a:t>Semiotics is an investigation into how meaning is created and how meaning is communicated.</a:t>
            </a:r>
            <a:endParaRPr lang="en-GB"/>
          </a:p>
        </p:txBody>
      </p:sp>
      <p:sp>
        <p:nvSpPr>
          <p:cNvPr id="5" name="TextBox 4">
            <a:extLst>
              <a:ext uri="{FF2B5EF4-FFF2-40B4-BE49-F238E27FC236}">
                <a16:creationId xmlns:a16="http://schemas.microsoft.com/office/drawing/2014/main" id="{C990D95D-DE09-6446-AB34-13E0A35003AE}"/>
              </a:ext>
            </a:extLst>
          </p:cNvPr>
          <p:cNvSpPr txBox="1"/>
          <p:nvPr/>
        </p:nvSpPr>
        <p:spPr>
          <a:xfrm>
            <a:off x="9781344" y="1344525"/>
            <a:ext cx="1918154" cy="338554"/>
          </a:xfrm>
          <a:prstGeom prst="rect">
            <a:avLst/>
          </a:prstGeom>
          <a:noFill/>
        </p:spPr>
        <p:txBody>
          <a:bodyPr wrap="square" rtlCol="0">
            <a:spAutoFit/>
          </a:bodyPr>
          <a:lstStyle/>
          <a:p>
            <a:r>
              <a:rPr lang="en-GB" sz="1600" err="1">
                <a:solidFill>
                  <a:schemeClr val="tx2">
                    <a:lumMod val="60000"/>
                    <a:lumOff val="40000"/>
                  </a:schemeClr>
                </a:solidFill>
              </a:rPr>
              <a:t>Signsalad.com</a:t>
            </a:r>
            <a:endParaRPr lang="en-GB" sz="1600">
              <a:solidFill>
                <a:schemeClr val="tx2">
                  <a:lumMod val="60000"/>
                  <a:lumOff val="40000"/>
                </a:schemeClr>
              </a:solidFill>
            </a:endParaRPr>
          </a:p>
        </p:txBody>
      </p:sp>
      <p:sp>
        <p:nvSpPr>
          <p:cNvPr id="6" name="TextBox 5">
            <a:extLst>
              <a:ext uri="{FF2B5EF4-FFF2-40B4-BE49-F238E27FC236}">
                <a16:creationId xmlns:a16="http://schemas.microsoft.com/office/drawing/2014/main" id="{E5BEA406-F4F0-3C4C-94CE-F28E02C25A19}"/>
              </a:ext>
            </a:extLst>
          </p:cNvPr>
          <p:cNvSpPr txBox="1"/>
          <p:nvPr/>
        </p:nvSpPr>
        <p:spPr>
          <a:xfrm>
            <a:off x="1451579" y="2082800"/>
            <a:ext cx="5931354" cy="1754326"/>
          </a:xfrm>
          <a:prstGeom prst="rect">
            <a:avLst/>
          </a:prstGeom>
          <a:noFill/>
        </p:spPr>
        <p:txBody>
          <a:bodyPr wrap="square" rtlCol="0">
            <a:spAutoFit/>
          </a:bodyPr>
          <a:lstStyle/>
          <a:p>
            <a:r>
              <a:rPr lang="en-GB"/>
              <a:t>Brian </a:t>
            </a:r>
            <a:r>
              <a:rPr lang="en-GB" err="1"/>
              <a:t>Walski</a:t>
            </a:r>
            <a:r>
              <a:rPr lang="en-GB"/>
              <a:t> was a photojournalist who printed an image which was made up of two separate images. The image he printed conveyed a particular message to the audience. This is a direct example of semiotics. Brian wanted to communicate to the public a story of a hero, so he created an image to generate that opinion.</a:t>
            </a:r>
          </a:p>
        </p:txBody>
      </p:sp>
      <p:pic>
        <p:nvPicPr>
          <p:cNvPr id="8" name="Picture 7" descr="A group of people sitting in a pile&#10;&#10;Description automatically generated">
            <a:extLst>
              <a:ext uri="{FF2B5EF4-FFF2-40B4-BE49-F238E27FC236}">
                <a16:creationId xmlns:a16="http://schemas.microsoft.com/office/drawing/2014/main" id="{263235CB-6717-664F-8FAD-0D8AB883CFEB}"/>
              </a:ext>
            </a:extLst>
          </p:cNvPr>
          <p:cNvPicPr>
            <a:picLocks noChangeAspect="1"/>
          </p:cNvPicPr>
          <p:nvPr/>
        </p:nvPicPr>
        <p:blipFill>
          <a:blip r:embed="rId2"/>
          <a:stretch>
            <a:fillRect/>
          </a:stretch>
        </p:blipFill>
        <p:spPr>
          <a:xfrm>
            <a:off x="8489990" y="3716784"/>
            <a:ext cx="2564864" cy="1714795"/>
          </a:xfrm>
          <a:prstGeom prst="rect">
            <a:avLst/>
          </a:prstGeom>
        </p:spPr>
      </p:pic>
      <p:pic>
        <p:nvPicPr>
          <p:cNvPr id="10" name="Picture 9" descr="A group of people sitting in front of a crowd&#10;&#10;Description automatically generated">
            <a:extLst>
              <a:ext uri="{FF2B5EF4-FFF2-40B4-BE49-F238E27FC236}">
                <a16:creationId xmlns:a16="http://schemas.microsoft.com/office/drawing/2014/main" id="{AE7BD226-31C3-024B-8D47-3719F24B524A}"/>
              </a:ext>
            </a:extLst>
          </p:cNvPr>
          <p:cNvPicPr>
            <a:picLocks noChangeAspect="1"/>
          </p:cNvPicPr>
          <p:nvPr/>
        </p:nvPicPr>
        <p:blipFill>
          <a:blip r:embed="rId3"/>
          <a:stretch>
            <a:fillRect/>
          </a:stretch>
        </p:blipFill>
        <p:spPr>
          <a:xfrm>
            <a:off x="8489990" y="1896628"/>
            <a:ext cx="2564864" cy="1714795"/>
          </a:xfrm>
          <a:prstGeom prst="rect">
            <a:avLst/>
          </a:prstGeom>
        </p:spPr>
      </p:pic>
      <p:pic>
        <p:nvPicPr>
          <p:cNvPr id="12" name="Picture 11" descr="A group of people in uniform&#10;&#10;Description automatically generated">
            <a:extLst>
              <a:ext uri="{FF2B5EF4-FFF2-40B4-BE49-F238E27FC236}">
                <a16:creationId xmlns:a16="http://schemas.microsoft.com/office/drawing/2014/main" id="{FD6C2C4F-5AB5-5341-A4B5-4EE965CD33BA}"/>
              </a:ext>
            </a:extLst>
          </p:cNvPr>
          <p:cNvPicPr>
            <a:picLocks noChangeAspect="1"/>
          </p:cNvPicPr>
          <p:nvPr/>
        </p:nvPicPr>
        <p:blipFill>
          <a:blip r:embed="rId4"/>
          <a:stretch>
            <a:fillRect/>
          </a:stretch>
        </p:blipFill>
        <p:spPr>
          <a:xfrm>
            <a:off x="3952212" y="3611423"/>
            <a:ext cx="3178894" cy="2234308"/>
          </a:xfrm>
          <a:prstGeom prst="rect">
            <a:avLst/>
          </a:prstGeom>
        </p:spPr>
      </p:pic>
      <p:sp>
        <p:nvSpPr>
          <p:cNvPr id="13" name="TextBox 12">
            <a:extLst>
              <a:ext uri="{FF2B5EF4-FFF2-40B4-BE49-F238E27FC236}">
                <a16:creationId xmlns:a16="http://schemas.microsoft.com/office/drawing/2014/main" id="{4D442807-9DC8-414D-BD9A-8242A2C11159}"/>
              </a:ext>
            </a:extLst>
          </p:cNvPr>
          <p:cNvSpPr txBox="1"/>
          <p:nvPr/>
        </p:nvSpPr>
        <p:spPr>
          <a:xfrm>
            <a:off x="4637315" y="5772252"/>
            <a:ext cx="1994754" cy="369332"/>
          </a:xfrm>
          <a:prstGeom prst="rect">
            <a:avLst/>
          </a:prstGeom>
          <a:noFill/>
        </p:spPr>
        <p:txBody>
          <a:bodyPr wrap="square" rtlCol="0">
            <a:spAutoFit/>
          </a:bodyPr>
          <a:lstStyle/>
          <a:p>
            <a:r>
              <a:rPr lang="en-GB"/>
              <a:t>Composite photo</a:t>
            </a:r>
          </a:p>
        </p:txBody>
      </p:sp>
      <p:sp>
        <p:nvSpPr>
          <p:cNvPr id="14" name="TextBox 13">
            <a:extLst>
              <a:ext uri="{FF2B5EF4-FFF2-40B4-BE49-F238E27FC236}">
                <a16:creationId xmlns:a16="http://schemas.microsoft.com/office/drawing/2014/main" id="{E47851D2-7D93-3C4D-B01B-6EC7E52CC867}"/>
              </a:ext>
            </a:extLst>
          </p:cNvPr>
          <p:cNvSpPr txBox="1"/>
          <p:nvPr/>
        </p:nvSpPr>
        <p:spPr>
          <a:xfrm>
            <a:off x="8489990" y="5431579"/>
            <a:ext cx="2564864" cy="461665"/>
          </a:xfrm>
          <a:prstGeom prst="rect">
            <a:avLst/>
          </a:prstGeom>
          <a:noFill/>
        </p:spPr>
        <p:txBody>
          <a:bodyPr wrap="square" rtlCol="0">
            <a:spAutoFit/>
          </a:bodyPr>
          <a:lstStyle/>
          <a:p>
            <a:pPr algn="ctr"/>
            <a:r>
              <a:rPr lang="en-GB" sz="1200"/>
              <a:t>Two original images which were combined</a:t>
            </a:r>
          </a:p>
        </p:txBody>
      </p:sp>
    </p:spTree>
    <p:extLst>
      <p:ext uri="{BB962C8B-B14F-4D97-AF65-F5344CB8AC3E}">
        <p14:creationId xmlns:p14="http://schemas.microsoft.com/office/powerpoint/2010/main" val="27777325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9097CD3-8C27-8B42-A693-143D88DB9A72}"/>
              </a:ext>
            </a:extLst>
          </p:cNvPr>
          <p:cNvSpPr>
            <a:spLocks noGrp="1"/>
          </p:cNvSpPr>
          <p:nvPr>
            <p:ph type="title"/>
          </p:nvPr>
        </p:nvSpPr>
        <p:spPr/>
        <p:txBody>
          <a:bodyPr/>
          <a:lstStyle/>
          <a:p>
            <a:r>
              <a:rPr lang="en-GB"/>
              <a:t>2/10/20                      Semiotics</a:t>
            </a:r>
          </a:p>
        </p:txBody>
      </p:sp>
      <p:pic>
        <p:nvPicPr>
          <p:cNvPr id="6" name="Picture 5" descr="A person holding a sign&#10;&#10;Description automatically generated">
            <a:extLst>
              <a:ext uri="{FF2B5EF4-FFF2-40B4-BE49-F238E27FC236}">
                <a16:creationId xmlns:a16="http://schemas.microsoft.com/office/drawing/2014/main" id="{2B96FD8E-BDF0-4840-A834-F2EFB2F97AD4}"/>
              </a:ext>
            </a:extLst>
          </p:cNvPr>
          <p:cNvPicPr>
            <a:picLocks noChangeAspect="1"/>
          </p:cNvPicPr>
          <p:nvPr/>
        </p:nvPicPr>
        <p:blipFill>
          <a:blip r:embed="rId2"/>
          <a:stretch>
            <a:fillRect/>
          </a:stretch>
        </p:blipFill>
        <p:spPr>
          <a:xfrm>
            <a:off x="1451579" y="1965011"/>
            <a:ext cx="2042391" cy="2685366"/>
          </a:xfrm>
          <a:prstGeom prst="rect">
            <a:avLst/>
          </a:prstGeom>
        </p:spPr>
      </p:pic>
      <p:pic>
        <p:nvPicPr>
          <p:cNvPr id="8" name="Picture 7" descr="A person standing on top of a sandy beach&#10;&#10;Description automatically generated">
            <a:extLst>
              <a:ext uri="{FF2B5EF4-FFF2-40B4-BE49-F238E27FC236}">
                <a16:creationId xmlns:a16="http://schemas.microsoft.com/office/drawing/2014/main" id="{61339D12-4DAD-EC4B-8CBA-A0B3650FA728}"/>
              </a:ext>
            </a:extLst>
          </p:cNvPr>
          <p:cNvPicPr>
            <a:picLocks noChangeAspect="1"/>
          </p:cNvPicPr>
          <p:nvPr/>
        </p:nvPicPr>
        <p:blipFill>
          <a:blip r:embed="rId3"/>
          <a:stretch>
            <a:fillRect/>
          </a:stretch>
        </p:blipFill>
        <p:spPr>
          <a:xfrm>
            <a:off x="7156140" y="1975897"/>
            <a:ext cx="3898714" cy="2674480"/>
          </a:xfrm>
          <a:prstGeom prst="rect">
            <a:avLst/>
          </a:prstGeom>
        </p:spPr>
      </p:pic>
      <p:sp>
        <p:nvSpPr>
          <p:cNvPr id="9" name="TextBox 8">
            <a:extLst>
              <a:ext uri="{FF2B5EF4-FFF2-40B4-BE49-F238E27FC236}">
                <a16:creationId xmlns:a16="http://schemas.microsoft.com/office/drawing/2014/main" id="{7510C27B-1DFF-C24F-A7F8-9E173A1DAA7D}"/>
              </a:ext>
            </a:extLst>
          </p:cNvPr>
          <p:cNvSpPr txBox="1"/>
          <p:nvPr/>
        </p:nvSpPr>
        <p:spPr>
          <a:xfrm>
            <a:off x="3770811" y="1975897"/>
            <a:ext cx="3187338" cy="2677656"/>
          </a:xfrm>
          <a:prstGeom prst="rect">
            <a:avLst/>
          </a:prstGeom>
          <a:noFill/>
        </p:spPr>
        <p:txBody>
          <a:bodyPr wrap="square" rtlCol="0">
            <a:spAutoFit/>
          </a:bodyPr>
          <a:lstStyle/>
          <a:p>
            <a:r>
              <a:rPr lang="en-GB" sz="1400"/>
              <a:t>The image shown on the left is another example of an altered image in media. </a:t>
            </a:r>
          </a:p>
          <a:p>
            <a:r>
              <a:rPr lang="en-GB" sz="1400"/>
              <a:t>When this image was published there had been an oil spill, with this being a subject at the height of conversation I feel The Economist saw the opportunity to highlight the importance of this problem.</a:t>
            </a:r>
          </a:p>
          <a:p>
            <a:endParaRPr lang="en-GB" sz="1400"/>
          </a:p>
          <a:p>
            <a:r>
              <a:rPr lang="en-GB" sz="1400"/>
              <a:t>They used the image on the right and removed the others seen in the image. They paired this with ‘Obama v BP’</a:t>
            </a:r>
          </a:p>
        </p:txBody>
      </p:sp>
      <p:sp>
        <p:nvSpPr>
          <p:cNvPr id="10" name="TextBox 9">
            <a:extLst>
              <a:ext uri="{FF2B5EF4-FFF2-40B4-BE49-F238E27FC236}">
                <a16:creationId xmlns:a16="http://schemas.microsoft.com/office/drawing/2014/main" id="{7FE12C83-5557-9A45-9D57-27A6F021FB6C}"/>
              </a:ext>
            </a:extLst>
          </p:cNvPr>
          <p:cNvSpPr txBox="1"/>
          <p:nvPr/>
        </p:nvSpPr>
        <p:spPr>
          <a:xfrm>
            <a:off x="7084836" y="4650377"/>
            <a:ext cx="4041321" cy="276999"/>
          </a:xfrm>
          <a:prstGeom prst="rect">
            <a:avLst/>
          </a:prstGeom>
          <a:noFill/>
        </p:spPr>
        <p:txBody>
          <a:bodyPr wrap="square" rtlCol="0">
            <a:spAutoFit/>
          </a:bodyPr>
          <a:lstStyle/>
          <a:p>
            <a:r>
              <a:rPr lang="en-GB" sz="1200"/>
              <a:t>Statement by </a:t>
            </a:r>
            <a:r>
              <a:rPr lang="en-GB" sz="1200">
                <a:hlinkClick r:id="rId4"/>
              </a:rPr>
              <a:t>Emma Duncan</a:t>
            </a:r>
            <a:r>
              <a:rPr lang="en-GB" sz="1200"/>
              <a:t>, Deputy Editor at The Economist.</a:t>
            </a:r>
          </a:p>
        </p:txBody>
      </p:sp>
    </p:spTree>
    <p:extLst>
      <p:ext uri="{BB962C8B-B14F-4D97-AF65-F5344CB8AC3E}">
        <p14:creationId xmlns:p14="http://schemas.microsoft.com/office/powerpoint/2010/main" val="1301498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8011AB3-F298-489B-9CDC-E4D0C6BF7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BB644495-DD06-45AD-AA80-247F03A33D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8938" y="1847088"/>
            <a:ext cx="283152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2A4E3EC-1897-F849-92DD-76D13A06F2F1}"/>
              </a:ext>
            </a:extLst>
          </p:cNvPr>
          <p:cNvSpPr>
            <a:spLocks noGrp="1"/>
          </p:cNvSpPr>
          <p:nvPr>
            <p:ph type="title"/>
          </p:nvPr>
        </p:nvSpPr>
        <p:spPr>
          <a:xfrm>
            <a:off x="656623" y="804520"/>
            <a:ext cx="2830940" cy="1049235"/>
          </a:xfrm>
        </p:spPr>
        <p:txBody>
          <a:bodyPr vert="horz" lIns="91440" tIns="45720" rIns="91440" bIns="45720" rtlCol="0" anchor="t">
            <a:normAutofit/>
          </a:bodyPr>
          <a:lstStyle/>
          <a:p>
            <a:r>
              <a:rPr lang="en-US"/>
              <a:t>2/10/20                      Fake news</a:t>
            </a:r>
          </a:p>
        </p:txBody>
      </p:sp>
      <p:sp>
        <p:nvSpPr>
          <p:cNvPr id="19" name="Rectangle 18">
            <a:extLst>
              <a:ext uri="{FF2B5EF4-FFF2-40B4-BE49-F238E27FC236}">
                <a16:creationId xmlns:a16="http://schemas.microsoft.com/office/drawing/2014/main" id="{97ECE6F9-C5A2-4F4F-960C-6971D0612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Box 3">
            <a:extLst>
              <a:ext uri="{FF2B5EF4-FFF2-40B4-BE49-F238E27FC236}">
                <a16:creationId xmlns:a16="http://schemas.microsoft.com/office/drawing/2014/main" id="{B0B3A7D8-E686-9C40-A257-31C0226C6E7C}"/>
              </a:ext>
            </a:extLst>
          </p:cNvPr>
          <p:cNvSpPr txBox="1"/>
          <p:nvPr/>
        </p:nvSpPr>
        <p:spPr>
          <a:xfrm>
            <a:off x="656624" y="2015732"/>
            <a:ext cx="2828026" cy="3615540"/>
          </a:xfrm>
          <a:prstGeom prst="rect">
            <a:avLst/>
          </a:prstGeom>
        </p:spPr>
        <p:txBody>
          <a:bodyPr vert="horz" lIns="91440" tIns="45720" rIns="91440" bIns="45720" rtlCol="0" anchor="t">
            <a:normAutofit fontScale="85000" lnSpcReduction="20000"/>
          </a:bodyPr>
          <a:lstStyle/>
          <a:p>
            <a:pPr defTabSz="914400">
              <a:lnSpc>
                <a:spcPct val="110000"/>
              </a:lnSpc>
              <a:spcAft>
                <a:spcPts val="600"/>
              </a:spcAft>
              <a:buClr>
                <a:schemeClr val="accent1"/>
              </a:buClr>
              <a:buSzPct val="100000"/>
            </a:pPr>
            <a:r>
              <a:rPr lang="en-US" sz="1400"/>
              <a:t>Many doctored images are accompanied by fake news.</a:t>
            </a:r>
          </a:p>
          <a:p>
            <a:pPr defTabSz="914400">
              <a:lnSpc>
                <a:spcPct val="110000"/>
              </a:lnSpc>
              <a:spcAft>
                <a:spcPts val="600"/>
              </a:spcAft>
              <a:buClr>
                <a:schemeClr val="accent1"/>
              </a:buClr>
              <a:buSzPct val="100000"/>
            </a:pPr>
            <a:r>
              <a:rPr lang="en-US" sz="1400"/>
              <a:t>There are websites dedicated to helping identify modified images such as </a:t>
            </a:r>
            <a:r>
              <a:rPr lang="en-US" sz="1400">
                <a:hlinkClick r:id="rId2"/>
              </a:rPr>
              <a:t>Foto Forensics</a:t>
            </a:r>
            <a:endParaRPr lang="en-US" sz="1400"/>
          </a:p>
          <a:p>
            <a:pPr defTabSz="914400">
              <a:lnSpc>
                <a:spcPct val="110000"/>
              </a:lnSpc>
              <a:spcAft>
                <a:spcPts val="600"/>
              </a:spcAft>
              <a:buClr>
                <a:schemeClr val="accent1"/>
              </a:buClr>
              <a:buSzPct val="100000"/>
            </a:pPr>
            <a:r>
              <a:rPr lang="en-US" sz="1400"/>
              <a:t>Sites such as this use error-level analysis (ELA). This shows the different levels of compression in an image. This process will highlight any changes that have been made to the image.</a:t>
            </a:r>
          </a:p>
          <a:p>
            <a:pPr defTabSz="914400">
              <a:lnSpc>
                <a:spcPct val="110000"/>
              </a:lnSpc>
              <a:spcAft>
                <a:spcPts val="600"/>
              </a:spcAft>
              <a:buClr>
                <a:schemeClr val="accent1"/>
              </a:buClr>
              <a:buSzPct val="100000"/>
            </a:pPr>
            <a:r>
              <a:rPr lang="en-US" sz="1400"/>
              <a:t>Using the example on the right, a picture in this Harry Potter scene has been changed, after running it through </a:t>
            </a:r>
            <a:r>
              <a:rPr lang="en-US" sz="1400" err="1"/>
              <a:t>Foto</a:t>
            </a:r>
            <a:r>
              <a:rPr lang="en-US" sz="1400"/>
              <a:t> Forensics you can see the distinct </a:t>
            </a:r>
            <a:r>
              <a:rPr lang="en-GB" sz="1400"/>
              <a:t>colour</a:t>
            </a:r>
            <a:r>
              <a:rPr lang="en-US" sz="1400"/>
              <a:t> difference between the scene and the portrait.</a:t>
            </a:r>
          </a:p>
          <a:p>
            <a:pPr defTabSz="914400">
              <a:lnSpc>
                <a:spcPct val="110000"/>
              </a:lnSpc>
              <a:spcAft>
                <a:spcPts val="600"/>
              </a:spcAft>
              <a:buClr>
                <a:schemeClr val="accent1"/>
              </a:buClr>
              <a:buSzPct val="100000"/>
            </a:pPr>
            <a:r>
              <a:rPr lang="en-US" sz="1400"/>
              <a:t>Unfortunately, ELA only works with images, therefore you cannot run a film clip through the site.</a:t>
            </a:r>
          </a:p>
        </p:txBody>
      </p:sp>
      <p:grpSp>
        <p:nvGrpSpPr>
          <p:cNvPr id="21" name="Group 20">
            <a:extLst>
              <a:ext uri="{FF2B5EF4-FFF2-40B4-BE49-F238E27FC236}">
                <a16:creationId xmlns:a16="http://schemas.microsoft.com/office/drawing/2014/main" id="{2816CFF4-7965-45A1-8E21-056F9AE41A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2" name="Rectangle 21">
              <a:extLst>
                <a:ext uri="{FF2B5EF4-FFF2-40B4-BE49-F238E27FC236}">
                  <a16:creationId xmlns:a16="http://schemas.microsoft.com/office/drawing/2014/main" id="{4D532C27-BB17-4043-95BB-B193D9175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F36FCA3-855B-4C42-871A-CE32957E6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0105ED54-B9E7-4A77-A906-6931E7BC1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871" y="977099"/>
            <a:ext cx="6613984"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icture containing photo, room, building, old&#10;&#10;Description automatically generated">
            <a:extLst>
              <a:ext uri="{FF2B5EF4-FFF2-40B4-BE49-F238E27FC236}">
                <a16:creationId xmlns:a16="http://schemas.microsoft.com/office/drawing/2014/main" id="{C0F93400-2896-0E43-AF39-AA7DCF8B4119}"/>
              </a:ext>
            </a:extLst>
          </p:cNvPr>
          <p:cNvPicPr>
            <a:picLocks noChangeAspect="1"/>
          </p:cNvPicPr>
          <p:nvPr/>
        </p:nvPicPr>
        <p:blipFill>
          <a:blip r:embed="rId3"/>
          <a:stretch>
            <a:fillRect/>
          </a:stretch>
        </p:blipFill>
        <p:spPr>
          <a:xfrm>
            <a:off x="4615683" y="1591993"/>
            <a:ext cx="3880765" cy="2920274"/>
          </a:xfrm>
          <a:prstGeom prst="rect">
            <a:avLst/>
          </a:prstGeom>
        </p:spPr>
      </p:pic>
      <p:pic>
        <p:nvPicPr>
          <p:cNvPr id="8" name="Picture 7" descr="A person sitting on a chair&#10;&#10;Description automatically generated">
            <a:extLst>
              <a:ext uri="{FF2B5EF4-FFF2-40B4-BE49-F238E27FC236}">
                <a16:creationId xmlns:a16="http://schemas.microsoft.com/office/drawing/2014/main" id="{22B9721E-5B32-824E-B7EF-6F3647071BA0}"/>
              </a:ext>
            </a:extLst>
          </p:cNvPr>
          <p:cNvPicPr>
            <a:picLocks noChangeAspect="1"/>
          </p:cNvPicPr>
          <p:nvPr/>
        </p:nvPicPr>
        <p:blipFill>
          <a:blip r:embed="rId4"/>
          <a:stretch>
            <a:fillRect/>
          </a:stretch>
        </p:blipFill>
        <p:spPr>
          <a:xfrm>
            <a:off x="8656260" y="3233654"/>
            <a:ext cx="2251790" cy="1677583"/>
          </a:xfrm>
          <a:prstGeom prst="rect">
            <a:avLst/>
          </a:prstGeom>
        </p:spPr>
      </p:pic>
      <p:pic>
        <p:nvPicPr>
          <p:cNvPr id="6" name="Picture 5" descr="A group of people in a room&#10;&#10;Description automatically generated">
            <a:extLst>
              <a:ext uri="{FF2B5EF4-FFF2-40B4-BE49-F238E27FC236}">
                <a16:creationId xmlns:a16="http://schemas.microsoft.com/office/drawing/2014/main" id="{657F15A2-64A6-A942-A1A0-88DE3EA817BF}"/>
              </a:ext>
            </a:extLst>
          </p:cNvPr>
          <p:cNvPicPr>
            <a:picLocks noChangeAspect="1"/>
          </p:cNvPicPr>
          <p:nvPr/>
        </p:nvPicPr>
        <p:blipFill>
          <a:blip r:embed="rId5"/>
          <a:stretch>
            <a:fillRect/>
          </a:stretch>
        </p:blipFill>
        <p:spPr>
          <a:xfrm>
            <a:off x="8655500" y="1353724"/>
            <a:ext cx="2255303" cy="1691477"/>
          </a:xfrm>
          <a:prstGeom prst="rect">
            <a:avLst/>
          </a:prstGeom>
        </p:spPr>
      </p:pic>
      <p:pic>
        <p:nvPicPr>
          <p:cNvPr id="27" name="Picture 26">
            <a:extLst>
              <a:ext uri="{FF2B5EF4-FFF2-40B4-BE49-F238E27FC236}">
                <a16:creationId xmlns:a16="http://schemas.microsoft.com/office/drawing/2014/main" id="{84ACBFAF-EDCF-4F5A-9E73-1D74270EF5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BA5E64BC-15F3-4902-B20F-A77B48A006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80251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172F2-ECF6-CF46-B8C2-02CD6F8D9983}"/>
              </a:ext>
            </a:extLst>
          </p:cNvPr>
          <p:cNvSpPr>
            <a:spLocks noGrp="1"/>
          </p:cNvSpPr>
          <p:nvPr>
            <p:ph type="title"/>
          </p:nvPr>
        </p:nvSpPr>
        <p:spPr/>
        <p:txBody>
          <a:bodyPr/>
          <a:lstStyle/>
          <a:p>
            <a:r>
              <a:rPr lang="en-GB"/>
              <a:t>8/10/20     Structure of the Art Department</a:t>
            </a:r>
          </a:p>
        </p:txBody>
      </p:sp>
      <p:pic>
        <p:nvPicPr>
          <p:cNvPr id="5" name="Picture 4" descr="Diagram&#10;&#10;Description automatically generated">
            <a:extLst>
              <a:ext uri="{FF2B5EF4-FFF2-40B4-BE49-F238E27FC236}">
                <a16:creationId xmlns:a16="http://schemas.microsoft.com/office/drawing/2014/main" id="{E7B2497C-4943-0B42-8C6B-A49908D4B0C0}"/>
              </a:ext>
            </a:extLst>
          </p:cNvPr>
          <p:cNvPicPr>
            <a:picLocks noChangeAspect="1"/>
          </p:cNvPicPr>
          <p:nvPr/>
        </p:nvPicPr>
        <p:blipFill>
          <a:blip r:embed="rId2"/>
          <a:stretch>
            <a:fillRect/>
          </a:stretch>
        </p:blipFill>
        <p:spPr>
          <a:xfrm>
            <a:off x="2344366" y="1893532"/>
            <a:ext cx="7503268" cy="1735610"/>
          </a:xfrm>
          <a:prstGeom prst="rect">
            <a:avLst/>
          </a:prstGeom>
        </p:spPr>
      </p:pic>
      <p:pic>
        <p:nvPicPr>
          <p:cNvPr id="9" name="Picture 8" descr="Graphical user interface, text, application, chat or text message&#10;&#10;Description automatically generated">
            <a:extLst>
              <a:ext uri="{FF2B5EF4-FFF2-40B4-BE49-F238E27FC236}">
                <a16:creationId xmlns:a16="http://schemas.microsoft.com/office/drawing/2014/main" id="{29014E2E-5C91-EB46-B266-FBA31895C1BB}"/>
              </a:ext>
            </a:extLst>
          </p:cNvPr>
          <p:cNvPicPr>
            <a:picLocks noChangeAspect="1"/>
          </p:cNvPicPr>
          <p:nvPr/>
        </p:nvPicPr>
        <p:blipFill>
          <a:blip r:embed="rId3"/>
          <a:stretch>
            <a:fillRect/>
          </a:stretch>
        </p:blipFill>
        <p:spPr>
          <a:xfrm>
            <a:off x="5928771" y="3605580"/>
            <a:ext cx="3095159" cy="1190978"/>
          </a:xfrm>
          <a:prstGeom prst="rect">
            <a:avLst/>
          </a:prstGeom>
        </p:spPr>
      </p:pic>
      <p:pic>
        <p:nvPicPr>
          <p:cNvPr id="11" name="Picture 10" descr="Graphical user interface, diagram, text, application, chat or text message&#10;&#10;Description automatically generated">
            <a:extLst>
              <a:ext uri="{FF2B5EF4-FFF2-40B4-BE49-F238E27FC236}">
                <a16:creationId xmlns:a16="http://schemas.microsoft.com/office/drawing/2014/main" id="{085917F3-A209-0C49-9A39-A76845588AD9}"/>
              </a:ext>
            </a:extLst>
          </p:cNvPr>
          <p:cNvPicPr>
            <a:picLocks noChangeAspect="1"/>
          </p:cNvPicPr>
          <p:nvPr/>
        </p:nvPicPr>
        <p:blipFill>
          <a:blip r:embed="rId4"/>
          <a:stretch>
            <a:fillRect/>
          </a:stretch>
        </p:blipFill>
        <p:spPr>
          <a:xfrm>
            <a:off x="2344366" y="3629142"/>
            <a:ext cx="3645715" cy="1614531"/>
          </a:xfrm>
          <a:prstGeom prst="rect">
            <a:avLst/>
          </a:prstGeom>
        </p:spPr>
      </p:pic>
      <p:pic>
        <p:nvPicPr>
          <p:cNvPr id="13" name="Picture 12" descr="Diagram&#10;&#10;Description automatically generated">
            <a:extLst>
              <a:ext uri="{FF2B5EF4-FFF2-40B4-BE49-F238E27FC236}">
                <a16:creationId xmlns:a16="http://schemas.microsoft.com/office/drawing/2014/main" id="{65D575AC-EF12-264B-8682-5D3E6C8D408F}"/>
              </a:ext>
            </a:extLst>
          </p:cNvPr>
          <p:cNvPicPr>
            <a:picLocks noChangeAspect="1"/>
          </p:cNvPicPr>
          <p:nvPr/>
        </p:nvPicPr>
        <p:blipFill>
          <a:blip r:embed="rId5"/>
          <a:stretch>
            <a:fillRect/>
          </a:stretch>
        </p:blipFill>
        <p:spPr>
          <a:xfrm>
            <a:off x="2344366" y="5188626"/>
            <a:ext cx="2804936" cy="864855"/>
          </a:xfrm>
          <a:prstGeom prst="rect">
            <a:avLst/>
          </a:prstGeom>
        </p:spPr>
      </p:pic>
      <p:pic>
        <p:nvPicPr>
          <p:cNvPr id="7" name="Picture 6" descr="Graphical user interface, text, application, chat or text message&#10;&#10;Description automatically generated">
            <a:extLst>
              <a:ext uri="{FF2B5EF4-FFF2-40B4-BE49-F238E27FC236}">
                <a16:creationId xmlns:a16="http://schemas.microsoft.com/office/drawing/2014/main" id="{A3F5E019-F5F7-4642-8262-46208106715F}"/>
              </a:ext>
            </a:extLst>
          </p:cNvPr>
          <p:cNvPicPr>
            <a:picLocks noChangeAspect="1"/>
          </p:cNvPicPr>
          <p:nvPr/>
        </p:nvPicPr>
        <p:blipFill>
          <a:blip r:embed="rId6"/>
          <a:stretch>
            <a:fillRect/>
          </a:stretch>
        </p:blipFill>
        <p:spPr>
          <a:xfrm>
            <a:off x="7905248" y="4173463"/>
            <a:ext cx="3338475" cy="1246189"/>
          </a:xfrm>
          <a:prstGeom prst="rect">
            <a:avLst/>
          </a:prstGeom>
        </p:spPr>
      </p:pic>
      <p:pic>
        <p:nvPicPr>
          <p:cNvPr id="15" name="Picture 14" descr="Graphical user interface, diagram&#10;&#10;Description automatically generated">
            <a:extLst>
              <a:ext uri="{FF2B5EF4-FFF2-40B4-BE49-F238E27FC236}">
                <a16:creationId xmlns:a16="http://schemas.microsoft.com/office/drawing/2014/main" id="{7315BD3C-728C-884E-B461-EF9D227EB67B}"/>
              </a:ext>
            </a:extLst>
          </p:cNvPr>
          <p:cNvPicPr>
            <a:picLocks noChangeAspect="1"/>
          </p:cNvPicPr>
          <p:nvPr/>
        </p:nvPicPr>
        <p:blipFill>
          <a:blip r:embed="rId7"/>
          <a:stretch>
            <a:fillRect/>
          </a:stretch>
        </p:blipFill>
        <p:spPr>
          <a:xfrm>
            <a:off x="5037169" y="4764890"/>
            <a:ext cx="3780296" cy="847472"/>
          </a:xfrm>
          <a:prstGeom prst="rect">
            <a:avLst/>
          </a:prstGeom>
        </p:spPr>
      </p:pic>
    </p:spTree>
    <p:extLst>
      <p:ext uri="{BB962C8B-B14F-4D97-AF65-F5344CB8AC3E}">
        <p14:creationId xmlns:p14="http://schemas.microsoft.com/office/powerpoint/2010/main" val="11553998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08C92-3000-4847-9AB9-5EF9D1223D56}"/>
              </a:ext>
            </a:extLst>
          </p:cNvPr>
          <p:cNvSpPr>
            <a:spLocks noGrp="1"/>
          </p:cNvSpPr>
          <p:nvPr>
            <p:ph type="title"/>
          </p:nvPr>
        </p:nvSpPr>
        <p:spPr/>
        <p:txBody>
          <a:bodyPr/>
          <a:lstStyle/>
          <a:p>
            <a:r>
              <a:rPr lang="en-GB"/>
              <a:t>8/10/20           German Expressionism</a:t>
            </a:r>
          </a:p>
        </p:txBody>
      </p:sp>
      <p:sp>
        <p:nvSpPr>
          <p:cNvPr id="3" name="TextBox 2">
            <a:extLst>
              <a:ext uri="{FF2B5EF4-FFF2-40B4-BE49-F238E27FC236}">
                <a16:creationId xmlns:a16="http://schemas.microsoft.com/office/drawing/2014/main" id="{24803F36-D30C-B248-895B-156442A066CB}"/>
              </a:ext>
            </a:extLst>
          </p:cNvPr>
          <p:cNvSpPr txBox="1"/>
          <p:nvPr/>
        </p:nvSpPr>
        <p:spPr>
          <a:xfrm>
            <a:off x="1451579" y="2011855"/>
            <a:ext cx="5345386" cy="3139321"/>
          </a:xfrm>
          <a:prstGeom prst="rect">
            <a:avLst/>
          </a:prstGeom>
          <a:noFill/>
        </p:spPr>
        <p:txBody>
          <a:bodyPr wrap="square" rtlCol="0">
            <a:spAutoFit/>
          </a:bodyPr>
          <a:lstStyle/>
          <a:p>
            <a:r>
              <a:rPr lang="en-GB"/>
              <a:t>German expressionism (German cinema/Weimar cinema) is widely recognisable for its style of silent cinema. Using exaggerated sets to display inner conflicts of the time.</a:t>
            </a:r>
          </a:p>
          <a:p>
            <a:r>
              <a:rPr lang="en-GB"/>
              <a:t>Expressionism is an artistic style which first appeared at the beginning of the 1920. It could be seen in poetry and visual arts.</a:t>
            </a:r>
          </a:p>
          <a:p>
            <a:endParaRPr lang="en-GB"/>
          </a:p>
          <a:p>
            <a:r>
              <a:rPr lang="en-GB"/>
              <a:t>Within the film industry, it is associated with distorted sets, using perspective and size to relay hierarchy and emotion.</a:t>
            </a:r>
          </a:p>
        </p:txBody>
      </p:sp>
      <p:pic>
        <p:nvPicPr>
          <p:cNvPr id="7" name="Picture 6" descr="A group of people wearing military uniforms&#10;&#10;Description automatically generated">
            <a:extLst>
              <a:ext uri="{FF2B5EF4-FFF2-40B4-BE49-F238E27FC236}">
                <a16:creationId xmlns:a16="http://schemas.microsoft.com/office/drawing/2014/main" id="{01F4E452-5E36-2541-9774-D5DDFCC52612}"/>
              </a:ext>
            </a:extLst>
          </p:cNvPr>
          <p:cNvPicPr>
            <a:picLocks noChangeAspect="1"/>
          </p:cNvPicPr>
          <p:nvPr/>
        </p:nvPicPr>
        <p:blipFill>
          <a:blip r:embed="rId2"/>
          <a:stretch>
            <a:fillRect/>
          </a:stretch>
        </p:blipFill>
        <p:spPr>
          <a:xfrm>
            <a:off x="7098864" y="1912934"/>
            <a:ext cx="3955990" cy="2888370"/>
          </a:xfrm>
          <a:prstGeom prst="rect">
            <a:avLst/>
          </a:prstGeom>
        </p:spPr>
      </p:pic>
      <p:sp>
        <p:nvSpPr>
          <p:cNvPr id="8" name="TextBox 7">
            <a:extLst>
              <a:ext uri="{FF2B5EF4-FFF2-40B4-BE49-F238E27FC236}">
                <a16:creationId xmlns:a16="http://schemas.microsoft.com/office/drawing/2014/main" id="{23A8115F-5E2B-5D4A-8C95-554BB2484F8B}"/>
              </a:ext>
            </a:extLst>
          </p:cNvPr>
          <p:cNvSpPr txBox="1"/>
          <p:nvPr/>
        </p:nvSpPr>
        <p:spPr>
          <a:xfrm>
            <a:off x="6796964" y="4801304"/>
            <a:ext cx="5242635" cy="1323439"/>
          </a:xfrm>
          <a:prstGeom prst="rect">
            <a:avLst/>
          </a:prstGeom>
          <a:noFill/>
        </p:spPr>
        <p:txBody>
          <a:bodyPr wrap="square" rtlCol="0">
            <a:spAutoFit/>
          </a:bodyPr>
          <a:lstStyle/>
          <a:p>
            <a:r>
              <a:rPr lang="en-GB" sz="1600"/>
              <a:t>This still from The Cabinet of Dr Caligari shows an example of hierarchy using props. We know the man on the large chair is important because he sits above everyone else. We can also see he is looking down on the two men. </a:t>
            </a:r>
          </a:p>
          <a:p>
            <a:r>
              <a:rPr lang="en-GB" sz="1600"/>
              <a:t>High and low angles show both power and weakness.</a:t>
            </a:r>
          </a:p>
        </p:txBody>
      </p:sp>
    </p:spTree>
    <p:extLst>
      <p:ext uri="{BB962C8B-B14F-4D97-AF65-F5344CB8AC3E}">
        <p14:creationId xmlns:p14="http://schemas.microsoft.com/office/powerpoint/2010/main" val="17332209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88B0A-8E10-1F4C-8FAB-ED3622B455FD}"/>
              </a:ext>
            </a:extLst>
          </p:cNvPr>
          <p:cNvSpPr>
            <a:spLocks noGrp="1"/>
          </p:cNvSpPr>
          <p:nvPr>
            <p:ph type="title"/>
          </p:nvPr>
        </p:nvSpPr>
        <p:spPr/>
        <p:txBody>
          <a:bodyPr/>
          <a:lstStyle/>
          <a:p>
            <a:r>
              <a:rPr lang="en-GB"/>
              <a:t>8/10/20                     The Shining</a:t>
            </a:r>
          </a:p>
        </p:txBody>
      </p:sp>
      <p:sp>
        <p:nvSpPr>
          <p:cNvPr id="5" name="TextBox 4">
            <a:extLst>
              <a:ext uri="{FF2B5EF4-FFF2-40B4-BE49-F238E27FC236}">
                <a16:creationId xmlns:a16="http://schemas.microsoft.com/office/drawing/2014/main" id="{27B9A27E-CE5C-8D4D-BD19-D60D2C95F0B0}"/>
              </a:ext>
            </a:extLst>
          </p:cNvPr>
          <p:cNvSpPr txBox="1"/>
          <p:nvPr/>
        </p:nvSpPr>
        <p:spPr>
          <a:xfrm>
            <a:off x="1451579" y="2190430"/>
            <a:ext cx="4635500" cy="3416320"/>
          </a:xfrm>
          <a:prstGeom prst="rect">
            <a:avLst/>
          </a:prstGeom>
          <a:noFill/>
        </p:spPr>
        <p:txBody>
          <a:bodyPr wrap="square" rtlCol="0">
            <a:spAutoFit/>
          </a:bodyPr>
          <a:lstStyle/>
          <a:p>
            <a:r>
              <a:rPr lang="en-GB"/>
              <a:t>Composite shot – The combination of two or more shots into a single shot </a:t>
            </a:r>
          </a:p>
          <a:p>
            <a:endParaRPr lang="en-GB"/>
          </a:p>
          <a:p>
            <a:r>
              <a:rPr lang="en-GB"/>
              <a:t>The Shining was the first film to use a Steadicam. The cameraman Garrett Brown not only used the Steadicam, he also invented it.</a:t>
            </a:r>
          </a:p>
          <a:p>
            <a:endParaRPr lang="en-GB"/>
          </a:p>
          <a:p>
            <a:r>
              <a:rPr lang="en-GB"/>
              <a:t>The Steadicam was a ’bodysuit’ camera, it gave the camera the fluidity of a dolly and the steadiness of a tripod.</a:t>
            </a:r>
          </a:p>
          <a:p>
            <a:endParaRPr lang="en-GB"/>
          </a:p>
          <a:p>
            <a:r>
              <a:rPr lang="en-GB"/>
              <a:t>This film was also shot entirely on a closed set.</a:t>
            </a:r>
          </a:p>
        </p:txBody>
      </p:sp>
      <p:pic>
        <p:nvPicPr>
          <p:cNvPr id="1026" name="Picture 2" descr="Stanley Kubrick and Garrett Brown inventor of The Steadicam on the set of  The Shining | Stanley kubrick, Horror movie icons, Kubrick">
            <a:extLst>
              <a:ext uri="{FF2B5EF4-FFF2-40B4-BE49-F238E27FC236}">
                <a16:creationId xmlns:a16="http://schemas.microsoft.com/office/drawing/2014/main" id="{0E75CA14-C789-9D46-9118-6643315AC7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3098" y="1948920"/>
            <a:ext cx="2287837" cy="36578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1805728-3DC7-2840-BB4B-A46482E1FCF4}"/>
              </a:ext>
            </a:extLst>
          </p:cNvPr>
          <p:cNvSpPr txBox="1"/>
          <p:nvPr/>
        </p:nvSpPr>
        <p:spPr>
          <a:xfrm>
            <a:off x="7363666" y="5606750"/>
            <a:ext cx="2806700" cy="369332"/>
          </a:xfrm>
          <a:prstGeom prst="rect">
            <a:avLst/>
          </a:prstGeom>
          <a:noFill/>
        </p:spPr>
        <p:txBody>
          <a:bodyPr wrap="square" rtlCol="0">
            <a:spAutoFit/>
          </a:bodyPr>
          <a:lstStyle/>
          <a:p>
            <a:r>
              <a:rPr lang="en-GB"/>
              <a:t>Garrett Brown &amp; Steadicam</a:t>
            </a:r>
          </a:p>
        </p:txBody>
      </p:sp>
    </p:spTree>
    <p:extLst>
      <p:ext uri="{BB962C8B-B14F-4D97-AF65-F5344CB8AC3E}">
        <p14:creationId xmlns:p14="http://schemas.microsoft.com/office/powerpoint/2010/main" val="36651633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DD518-5F36-8C4B-8A30-D927900231C3}"/>
              </a:ext>
            </a:extLst>
          </p:cNvPr>
          <p:cNvSpPr>
            <a:spLocks noGrp="1"/>
          </p:cNvSpPr>
          <p:nvPr>
            <p:ph type="title"/>
          </p:nvPr>
        </p:nvSpPr>
        <p:spPr/>
        <p:txBody>
          <a:bodyPr/>
          <a:lstStyle/>
          <a:p>
            <a:r>
              <a:rPr lang="en-GB"/>
              <a:t>8/10/20        The Cabinet of Dr Caligari (1920)</a:t>
            </a:r>
          </a:p>
        </p:txBody>
      </p:sp>
      <p:sp>
        <p:nvSpPr>
          <p:cNvPr id="4" name="TextBox 3">
            <a:extLst>
              <a:ext uri="{FF2B5EF4-FFF2-40B4-BE49-F238E27FC236}">
                <a16:creationId xmlns:a16="http://schemas.microsoft.com/office/drawing/2014/main" id="{8D3F6E70-F5C8-1945-A514-DB1D22DD3C1D}"/>
              </a:ext>
            </a:extLst>
          </p:cNvPr>
          <p:cNvSpPr txBox="1"/>
          <p:nvPr/>
        </p:nvSpPr>
        <p:spPr>
          <a:xfrm>
            <a:off x="3549154" y="2079795"/>
            <a:ext cx="3962400" cy="2308324"/>
          </a:xfrm>
          <a:prstGeom prst="rect">
            <a:avLst/>
          </a:prstGeom>
          <a:noFill/>
        </p:spPr>
        <p:txBody>
          <a:bodyPr wrap="square" rtlCol="0">
            <a:spAutoFit/>
          </a:bodyPr>
          <a:lstStyle/>
          <a:p>
            <a:r>
              <a:rPr lang="en-GB"/>
              <a:t>The Cabinet of Dr </a:t>
            </a:r>
            <a:r>
              <a:rPr lang="en-GB" err="1"/>
              <a:t>Calagari</a:t>
            </a:r>
            <a:r>
              <a:rPr lang="en-GB"/>
              <a:t> set was designed entirely by Hermann Warm (Art director),Walter Reimann (Painter), and Walter </a:t>
            </a:r>
            <a:r>
              <a:rPr lang="en-GB" err="1"/>
              <a:t>Rohrig</a:t>
            </a:r>
            <a:r>
              <a:rPr lang="en-GB"/>
              <a:t> (Stage designer). </a:t>
            </a:r>
          </a:p>
          <a:p>
            <a:endParaRPr lang="en-GB"/>
          </a:p>
          <a:p>
            <a:r>
              <a:rPr lang="en-GB"/>
              <a:t>The frame for this story is very much like a theatre stage. Not only were the sets designed, the intertitles were too.</a:t>
            </a:r>
          </a:p>
        </p:txBody>
      </p:sp>
      <p:pic>
        <p:nvPicPr>
          <p:cNvPr id="2050" name="Picture 2" descr="The Cabinet of Dr. Caligari - Wikiquote">
            <a:extLst>
              <a:ext uri="{FF2B5EF4-FFF2-40B4-BE49-F238E27FC236}">
                <a16:creationId xmlns:a16="http://schemas.microsoft.com/office/drawing/2014/main" id="{9AB19EFF-49FF-AC42-A01B-869E5CA31C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429000"/>
            <a:ext cx="3302000" cy="24765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Cabinet Of Dr. Caligari | German expressionism, Dr caligari, German  expressionist">
            <a:extLst>
              <a:ext uri="{FF2B5EF4-FFF2-40B4-BE49-F238E27FC236}">
                <a16:creationId xmlns:a16="http://schemas.microsoft.com/office/drawing/2014/main" id="{7F13824E-AFE0-2846-92D4-1F67FDF6AE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1554" y="1993724"/>
            <a:ext cx="3543300" cy="22544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962E1A-C107-774A-A911-7AC94D5B10A7}"/>
              </a:ext>
            </a:extLst>
          </p:cNvPr>
          <p:cNvSpPr txBox="1"/>
          <p:nvPr/>
        </p:nvSpPr>
        <p:spPr>
          <a:xfrm>
            <a:off x="7193558" y="4198432"/>
            <a:ext cx="4179292" cy="307777"/>
          </a:xfrm>
          <a:prstGeom prst="rect">
            <a:avLst/>
          </a:prstGeom>
          <a:noFill/>
        </p:spPr>
        <p:txBody>
          <a:bodyPr wrap="square" rtlCol="0">
            <a:spAutoFit/>
          </a:bodyPr>
          <a:lstStyle/>
          <a:p>
            <a:r>
              <a:rPr lang="en-GB" sz="1400"/>
              <a:t>Example of the set like appearance seen in Dr Caligari.</a:t>
            </a:r>
          </a:p>
        </p:txBody>
      </p:sp>
      <p:sp>
        <p:nvSpPr>
          <p:cNvPr id="6" name="TextBox 5">
            <a:extLst>
              <a:ext uri="{FF2B5EF4-FFF2-40B4-BE49-F238E27FC236}">
                <a16:creationId xmlns:a16="http://schemas.microsoft.com/office/drawing/2014/main" id="{BE79D56A-3BDE-7D4B-93DE-CE1B50D78A5D}"/>
              </a:ext>
            </a:extLst>
          </p:cNvPr>
          <p:cNvSpPr txBox="1"/>
          <p:nvPr/>
        </p:nvSpPr>
        <p:spPr>
          <a:xfrm>
            <a:off x="3530600" y="5314817"/>
            <a:ext cx="1638300" cy="738664"/>
          </a:xfrm>
          <a:prstGeom prst="rect">
            <a:avLst/>
          </a:prstGeom>
          <a:noFill/>
        </p:spPr>
        <p:txBody>
          <a:bodyPr wrap="square" rtlCol="0">
            <a:spAutoFit/>
          </a:bodyPr>
          <a:lstStyle/>
          <a:p>
            <a:r>
              <a:rPr lang="en-GB" sz="1400"/>
              <a:t>Designed intertitles in keeping with the theme of the film</a:t>
            </a:r>
          </a:p>
        </p:txBody>
      </p:sp>
    </p:spTree>
    <p:extLst>
      <p:ext uri="{BB962C8B-B14F-4D97-AF65-F5344CB8AC3E}">
        <p14:creationId xmlns:p14="http://schemas.microsoft.com/office/powerpoint/2010/main" val="14679742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D382D-9C6D-7B40-BE70-E5BC6DAAE1A5}"/>
              </a:ext>
            </a:extLst>
          </p:cNvPr>
          <p:cNvSpPr>
            <a:spLocks noGrp="1"/>
          </p:cNvSpPr>
          <p:nvPr>
            <p:ph type="title"/>
          </p:nvPr>
        </p:nvSpPr>
        <p:spPr/>
        <p:txBody>
          <a:bodyPr/>
          <a:lstStyle/>
          <a:p>
            <a:r>
              <a:rPr lang="en-GB"/>
              <a:t>8/10/20                    Metropolis (1927)</a:t>
            </a:r>
          </a:p>
        </p:txBody>
      </p:sp>
      <p:sp>
        <p:nvSpPr>
          <p:cNvPr id="4" name="TextBox 3">
            <a:extLst>
              <a:ext uri="{FF2B5EF4-FFF2-40B4-BE49-F238E27FC236}">
                <a16:creationId xmlns:a16="http://schemas.microsoft.com/office/drawing/2014/main" id="{959DC6C8-7032-924A-B0B4-3BEF2614E9CC}"/>
              </a:ext>
            </a:extLst>
          </p:cNvPr>
          <p:cNvSpPr txBox="1"/>
          <p:nvPr/>
        </p:nvSpPr>
        <p:spPr>
          <a:xfrm>
            <a:off x="1337949" y="1882409"/>
            <a:ext cx="4203700" cy="2031325"/>
          </a:xfrm>
          <a:prstGeom prst="rect">
            <a:avLst/>
          </a:prstGeom>
          <a:noFill/>
        </p:spPr>
        <p:txBody>
          <a:bodyPr wrap="square" rtlCol="0">
            <a:spAutoFit/>
          </a:bodyPr>
          <a:lstStyle/>
          <a:p>
            <a:r>
              <a:rPr lang="en-GB"/>
              <a:t>Metropolis is a 1927 German expressionist film.  Effects expert Eugen </a:t>
            </a:r>
            <a:r>
              <a:rPr lang="en-GB" err="1"/>
              <a:t>Schufftan</a:t>
            </a:r>
            <a:r>
              <a:rPr lang="en-GB"/>
              <a:t> created pioneering visual effects which include a camera on a swing arm, miniature cities and the ‘</a:t>
            </a:r>
            <a:r>
              <a:rPr lang="en-GB" err="1"/>
              <a:t>Schufftan</a:t>
            </a:r>
            <a:r>
              <a:rPr lang="en-GB"/>
              <a:t> process’ where mirrors are used to create the illusion that actors are occupying miniature sets.</a:t>
            </a:r>
          </a:p>
        </p:txBody>
      </p:sp>
      <p:pic>
        <p:nvPicPr>
          <p:cNvPr id="3074" name="Picture 2">
            <a:extLst>
              <a:ext uri="{FF2B5EF4-FFF2-40B4-BE49-F238E27FC236}">
                <a16:creationId xmlns:a16="http://schemas.microsoft.com/office/drawing/2014/main" id="{B9F11285-FDD8-4C4A-A00E-3618C24A70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7446" y="3872455"/>
            <a:ext cx="4549233" cy="21810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A18C51F-0042-D042-BC4D-F7EC0244D8F6}"/>
              </a:ext>
            </a:extLst>
          </p:cNvPr>
          <p:cNvSpPr txBox="1"/>
          <p:nvPr/>
        </p:nvSpPr>
        <p:spPr>
          <a:xfrm>
            <a:off x="5490146" y="3913734"/>
            <a:ext cx="1678195" cy="338554"/>
          </a:xfrm>
          <a:prstGeom prst="rect">
            <a:avLst/>
          </a:prstGeom>
          <a:noFill/>
        </p:spPr>
        <p:txBody>
          <a:bodyPr wrap="square" rtlCol="0">
            <a:spAutoFit/>
          </a:bodyPr>
          <a:lstStyle/>
          <a:p>
            <a:r>
              <a:rPr lang="en-GB" sz="1600" err="1"/>
              <a:t>Schufftan</a:t>
            </a:r>
            <a:r>
              <a:rPr lang="en-GB" sz="1600"/>
              <a:t> process</a:t>
            </a:r>
          </a:p>
        </p:txBody>
      </p:sp>
      <p:pic>
        <p:nvPicPr>
          <p:cNvPr id="3076" name="Picture 4" descr="Gottfried Huppertz: Metropolis (The Moloch) (1927) - YouTube">
            <a:extLst>
              <a:ext uri="{FF2B5EF4-FFF2-40B4-BE49-F238E27FC236}">
                <a16:creationId xmlns:a16="http://schemas.microsoft.com/office/drawing/2014/main" id="{E742D5AC-3884-C340-A1C5-5038572D95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9203" y="2103131"/>
            <a:ext cx="3535651" cy="26517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623C458-BC92-BF45-AA59-00977664B531}"/>
              </a:ext>
            </a:extLst>
          </p:cNvPr>
          <p:cNvSpPr txBox="1"/>
          <p:nvPr/>
        </p:nvSpPr>
        <p:spPr>
          <a:xfrm>
            <a:off x="7096679" y="4692281"/>
            <a:ext cx="4380697" cy="1323439"/>
          </a:xfrm>
          <a:prstGeom prst="rect">
            <a:avLst/>
          </a:prstGeom>
          <a:noFill/>
        </p:spPr>
        <p:txBody>
          <a:bodyPr wrap="square" rtlCol="0">
            <a:spAutoFit/>
          </a:bodyPr>
          <a:lstStyle/>
          <a:p>
            <a:pPr algn="ctr"/>
            <a:r>
              <a:rPr lang="en-GB" sz="1600"/>
              <a:t>Another example of the </a:t>
            </a:r>
            <a:r>
              <a:rPr lang="en-GB" sz="1600" err="1"/>
              <a:t>Schufftan</a:t>
            </a:r>
            <a:r>
              <a:rPr lang="en-GB" sz="1600"/>
              <a:t> process. </a:t>
            </a:r>
          </a:p>
          <a:p>
            <a:pPr algn="ctr"/>
            <a:r>
              <a:rPr lang="en-GB" sz="1600" err="1"/>
              <a:t>Moloch</a:t>
            </a:r>
            <a:r>
              <a:rPr lang="en-GB" sz="1600"/>
              <a:t> would have been a model.</a:t>
            </a:r>
          </a:p>
          <a:p>
            <a:pPr algn="ctr"/>
            <a:endParaRPr lang="en-GB" sz="1600"/>
          </a:p>
          <a:p>
            <a:pPr algn="ctr"/>
            <a:r>
              <a:rPr lang="en-GB" sz="1600"/>
              <a:t>This shot represents social inequality. The workers in the scene are treated like slaves and machines.</a:t>
            </a:r>
          </a:p>
        </p:txBody>
      </p:sp>
    </p:spTree>
    <p:extLst>
      <p:ext uri="{BB962C8B-B14F-4D97-AF65-F5344CB8AC3E}">
        <p14:creationId xmlns:p14="http://schemas.microsoft.com/office/powerpoint/2010/main" val="6728295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942F7-062C-F248-8141-B1CAAED3FA1A}"/>
              </a:ext>
            </a:extLst>
          </p:cNvPr>
          <p:cNvSpPr>
            <a:spLocks noGrp="1"/>
          </p:cNvSpPr>
          <p:nvPr>
            <p:ph type="title"/>
          </p:nvPr>
        </p:nvSpPr>
        <p:spPr/>
        <p:txBody>
          <a:bodyPr/>
          <a:lstStyle/>
          <a:p>
            <a:r>
              <a:rPr lang="en-GB"/>
              <a:t>8/10/20               Alfred Hitchcock</a:t>
            </a:r>
          </a:p>
        </p:txBody>
      </p:sp>
      <p:sp>
        <p:nvSpPr>
          <p:cNvPr id="4" name="TextBox 3">
            <a:extLst>
              <a:ext uri="{FF2B5EF4-FFF2-40B4-BE49-F238E27FC236}">
                <a16:creationId xmlns:a16="http://schemas.microsoft.com/office/drawing/2014/main" id="{67C7ED9A-F46F-E540-BD9E-2591F8D40DEB}"/>
              </a:ext>
            </a:extLst>
          </p:cNvPr>
          <p:cNvSpPr txBox="1"/>
          <p:nvPr/>
        </p:nvSpPr>
        <p:spPr>
          <a:xfrm>
            <a:off x="4583166" y="1144470"/>
            <a:ext cx="3340100" cy="646331"/>
          </a:xfrm>
          <a:prstGeom prst="rect">
            <a:avLst/>
          </a:prstGeom>
          <a:noFill/>
        </p:spPr>
        <p:txBody>
          <a:bodyPr wrap="square" rtlCol="0">
            <a:spAutoFit/>
          </a:bodyPr>
          <a:lstStyle/>
          <a:p>
            <a:pPr algn="ctr"/>
            <a:r>
              <a:rPr lang="en-GB"/>
              <a:t>North by Northwest (1959)</a:t>
            </a:r>
          </a:p>
          <a:p>
            <a:pPr algn="ctr"/>
            <a:r>
              <a:rPr lang="en-GB"/>
              <a:t>Crop duster scene</a:t>
            </a:r>
          </a:p>
        </p:txBody>
      </p:sp>
      <p:sp>
        <p:nvSpPr>
          <p:cNvPr id="6" name="TextBox 5">
            <a:extLst>
              <a:ext uri="{FF2B5EF4-FFF2-40B4-BE49-F238E27FC236}">
                <a16:creationId xmlns:a16="http://schemas.microsoft.com/office/drawing/2014/main" id="{E516B305-D75A-0C4B-8215-4FCB39A83A95}"/>
              </a:ext>
            </a:extLst>
          </p:cNvPr>
          <p:cNvSpPr txBox="1"/>
          <p:nvPr/>
        </p:nvSpPr>
        <p:spPr>
          <a:xfrm>
            <a:off x="1451579" y="1951672"/>
            <a:ext cx="6908800" cy="1477328"/>
          </a:xfrm>
          <a:prstGeom prst="rect">
            <a:avLst/>
          </a:prstGeom>
          <a:noFill/>
        </p:spPr>
        <p:txBody>
          <a:bodyPr wrap="square" rtlCol="0">
            <a:spAutoFit/>
          </a:bodyPr>
          <a:lstStyle/>
          <a:p>
            <a:r>
              <a:rPr lang="en-GB"/>
              <a:t>North by Northwest is a 1959 Alfred Hitchcock film. Hitchcock insisted this film was made in Paramount’s VistaVision (a higher resolution, widescreen variant created by engineers at Paramount Pictures in 1954)</a:t>
            </a:r>
          </a:p>
          <a:p>
            <a:r>
              <a:rPr lang="en-GB"/>
              <a:t>There was only one other film at MGM that was made this way at the time, High Society (1956). </a:t>
            </a:r>
          </a:p>
        </p:txBody>
      </p:sp>
      <p:sp>
        <p:nvSpPr>
          <p:cNvPr id="3" name="TextBox 2">
            <a:extLst>
              <a:ext uri="{FF2B5EF4-FFF2-40B4-BE49-F238E27FC236}">
                <a16:creationId xmlns:a16="http://schemas.microsoft.com/office/drawing/2014/main" id="{141B544B-B692-1B45-8A18-BF639D705DD6}"/>
              </a:ext>
            </a:extLst>
          </p:cNvPr>
          <p:cNvSpPr txBox="1"/>
          <p:nvPr/>
        </p:nvSpPr>
        <p:spPr>
          <a:xfrm>
            <a:off x="1451579" y="3727048"/>
            <a:ext cx="3131587" cy="2585323"/>
          </a:xfrm>
          <a:prstGeom prst="rect">
            <a:avLst/>
          </a:prstGeom>
          <a:noFill/>
        </p:spPr>
        <p:txBody>
          <a:bodyPr wrap="square" rtlCol="0">
            <a:spAutoFit/>
          </a:bodyPr>
          <a:lstStyle/>
          <a:p>
            <a:pPr marL="285750" indent="-285750">
              <a:buFont typeface="Arial" panose="020B0604020202020204" pitchFamily="34" charset="0"/>
              <a:buChar char="•"/>
            </a:pPr>
            <a:r>
              <a:rPr lang="en-GB"/>
              <a:t>Camera movements</a:t>
            </a:r>
          </a:p>
          <a:p>
            <a:pPr marL="742950" lvl="1" indent="-285750">
              <a:buFont typeface="Arial" panose="020B0604020202020204" pitchFamily="34" charset="0"/>
              <a:buChar char="•"/>
            </a:pPr>
            <a:r>
              <a:rPr lang="en-GB"/>
              <a:t>Tracking shot</a:t>
            </a:r>
          </a:p>
          <a:p>
            <a:pPr marL="742950" lvl="1" indent="-285750">
              <a:buFont typeface="Arial" panose="020B0604020202020204" pitchFamily="34" charset="0"/>
              <a:buChar char="•"/>
            </a:pPr>
            <a:r>
              <a:rPr lang="en-GB"/>
              <a:t>Shot reverse shot</a:t>
            </a:r>
          </a:p>
          <a:p>
            <a:pPr marL="285750" indent="-285750">
              <a:buFont typeface="Arial" panose="020B0604020202020204" pitchFamily="34" charset="0"/>
              <a:buChar char="•"/>
            </a:pPr>
            <a:r>
              <a:rPr lang="en-GB"/>
              <a:t>Props</a:t>
            </a:r>
          </a:p>
          <a:p>
            <a:pPr marL="742950" lvl="1" indent="-285750">
              <a:buFont typeface="Arial" panose="020B0604020202020204" pitchFamily="34" charset="0"/>
              <a:buChar char="•"/>
            </a:pPr>
            <a:r>
              <a:rPr lang="en-GB"/>
              <a:t>Plane</a:t>
            </a:r>
          </a:p>
          <a:p>
            <a:pPr marL="742950" lvl="1" indent="-285750">
              <a:buFont typeface="Arial" panose="020B0604020202020204" pitchFamily="34" charset="0"/>
              <a:buChar char="•"/>
            </a:pPr>
            <a:r>
              <a:rPr lang="en-GB"/>
              <a:t>Cornfield</a:t>
            </a:r>
          </a:p>
          <a:p>
            <a:pPr marL="742950" lvl="1" indent="-285750">
              <a:buFont typeface="Arial" panose="020B0604020202020204" pitchFamily="34" charset="0"/>
              <a:buChar char="•"/>
            </a:pPr>
            <a:r>
              <a:rPr lang="en-GB"/>
              <a:t>Lorry</a:t>
            </a:r>
          </a:p>
          <a:p>
            <a:pPr marL="742950" lvl="1" indent="-285750">
              <a:buFont typeface="Arial" panose="020B0604020202020204" pitchFamily="34" charset="0"/>
              <a:buChar char="•"/>
            </a:pPr>
            <a:r>
              <a:rPr lang="en-GB"/>
              <a:t>Bus</a:t>
            </a:r>
          </a:p>
          <a:p>
            <a:pPr marL="742950" lvl="1" indent="-285750">
              <a:buFont typeface="Arial" panose="020B0604020202020204" pitchFamily="34" charset="0"/>
              <a:buChar char="•"/>
            </a:pPr>
            <a:endParaRPr lang="en-GB"/>
          </a:p>
        </p:txBody>
      </p:sp>
      <p:sp>
        <p:nvSpPr>
          <p:cNvPr id="5" name="TextBox 4">
            <a:extLst>
              <a:ext uri="{FF2B5EF4-FFF2-40B4-BE49-F238E27FC236}">
                <a16:creationId xmlns:a16="http://schemas.microsoft.com/office/drawing/2014/main" id="{2CB946C1-DC3E-804B-AF29-02D8243272D6}"/>
              </a:ext>
            </a:extLst>
          </p:cNvPr>
          <p:cNvSpPr txBox="1"/>
          <p:nvPr/>
        </p:nvSpPr>
        <p:spPr>
          <a:xfrm>
            <a:off x="4535435" y="3727048"/>
            <a:ext cx="6146801" cy="2308324"/>
          </a:xfrm>
          <a:prstGeom prst="rect">
            <a:avLst/>
          </a:prstGeom>
          <a:noFill/>
        </p:spPr>
        <p:txBody>
          <a:bodyPr wrap="square" rtlCol="0">
            <a:spAutoFit/>
          </a:bodyPr>
          <a:lstStyle/>
          <a:p>
            <a:pPr marL="285750" indent="-285750">
              <a:buFont typeface="Arial" panose="020B0604020202020204" pitchFamily="34" charset="0"/>
              <a:buChar char="•"/>
            </a:pPr>
            <a:r>
              <a:rPr lang="en-GB"/>
              <a:t>Actors</a:t>
            </a:r>
          </a:p>
          <a:p>
            <a:pPr marL="742950" lvl="1" indent="-285750">
              <a:buFont typeface="Arial" panose="020B0604020202020204" pitchFamily="34" charset="0"/>
              <a:buChar char="•"/>
            </a:pPr>
            <a:r>
              <a:rPr lang="en-GB"/>
              <a:t>Carrie Grant</a:t>
            </a:r>
          </a:p>
          <a:p>
            <a:pPr marL="742950" lvl="1" indent="-285750">
              <a:buFont typeface="Arial" panose="020B0604020202020204" pitchFamily="34" charset="0"/>
              <a:buChar char="•"/>
            </a:pPr>
            <a:r>
              <a:rPr lang="en-GB"/>
              <a:t>Lorry drivers</a:t>
            </a:r>
          </a:p>
          <a:p>
            <a:pPr marL="285750" indent="-285750">
              <a:buFont typeface="Arial" panose="020B0604020202020204" pitchFamily="34" charset="0"/>
              <a:buChar char="•"/>
            </a:pPr>
            <a:r>
              <a:rPr lang="en-GB"/>
              <a:t>Colour</a:t>
            </a:r>
          </a:p>
          <a:p>
            <a:pPr marL="742950" lvl="1" indent="-285750">
              <a:buFont typeface="Arial" panose="020B0604020202020204" pitchFamily="34" charset="0"/>
              <a:buChar char="•"/>
            </a:pPr>
            <a:r>
              <a:rPr lang="en-GB"/>
              <a:t>Very bright sky &amp; cornfield</a:t>
            </a:r>
          </a:p>
          <a:p>
            <a:pPr marL="742950" lvl="1" indent="-285750">
              <a:buFont typeface="Arial" panose="020B0604020202020204" pitchFamily="34" charset="0"/>
              <a:buChar char="•"/>
            </a:pPr>
            <a:r>
              <a:rPr lang="en-GB"/>
              <a:t>Grey suit &amp; bland exterior</a:t>
            </a:r>
          </a:p>
          <a:p>
            <a:pPr marL="742950" lvl="1" indent="-285750">
              <a:buFont typeface="Arial" panose="020B0604020202020204" pitchFamily="34" charset="0"/>
              <a:buChar char="•"/>
            </a:pPr>
            <a:r>
              <a:rPr lang="en-GB"/>
              <a:t>Mixture of very bright and very dull colours – Vehicles are darker colours but the scenery is very bright</a:t>
            </a:r>
          </a:p>
        </p:txBody>
      </p:sp>
      <p:sp>
        <p:nvSpPr>
          <p:cNvPr id="7" name="TextBox 6">
            <a:extLst>
              <a:ext uri="{FF2B5EF4-FFF2-40B4-BE49-F238E27FC236}">
                <a16:creationId xmlns:a16="http://schemas.microsoft.com/office/drawing/2014/main" id="{F5509DC4-1794-6A41-A69B-5A32DDA19C2C}"/>
              </a:ext>
            </a:extLst>
          </p:cNvPr>
          <p:cNvSpPr txBox="1"/>
          <p:nvPr/>
        </p:nvSpPr>
        <p:spPr>
          <a:xfrm>
            <a:off x="9279654" y="3727048"/>
            <a:ext cx="2805164" cy="1200329"/>
          </a:xfrm>
          <a:prstGeom prst="rect">
            <a:avLst/>
          </a:prstGeom>
          <a:noFill/>
        </p:spPr>
        <p:txBody>
          <a:bodyPr wrap="square" rtlCol="0">
            <a:spAutoFit/>
          </a:bodyPr>
          <a:lstStyle/>
          <a:p>
            <a:pPr marL="285750" indent="-285750">
              <a:buFont typeface="Arial" panose="020B0604020202020204" pitchFamily="34" charset="0"/>
              <a:buChar char="•"/>
            </a:pPr>
            <a:r>
              <a:rPr lang="en-GB"/>
              <a:t>Wardrobe</a:t>
            </a:r>
          </a:p>
          <a:p>
            <a:pPr marL="742950" lvl="1" indent="-285750">
              <a:buFont typeface="Arial" panose="020B0604020202020204" pitchFamily="34" charset="0"/>
              <a:buChar char="•"/>
            </a:pPr>
            <a:r>
              <a:rPr lang="en-GB"/>
              <a:t>Suit</a:t>
            </a:r>
          </a:p>
          <a:p>
            <a:pPr marL="742950" lvl="1" indent="-285750">
              <a:buFont typeface="Arial" panose="020B0604020202020204" pitchFamily="34" charset="0"/>
              <a:buChar char="•"/>
            </a:pPr>
            <a:r>
              <a:rPr lang="en-GB"/>
              <a:t>Overalls</a:t>
            </a:r>
          </a:p>
          <a:p>
            <a:pPr marL="742950" lvl="1" indent="-285750">
              <a:buFont typeface="Arial" panose="020B0604020202020204" pitchFamily="34" charset="0"/>
              <a:buChar char="•"/>
            </a:pPr>
            <a:r>
              <a:rPr lang="en-GB"/>
              <a:t>Orangey skin tone</a:t>
            </a:r>
          </a:p>
        </p:txBody>
      </p:sp>
      <p:sp>
        <p:nvSpPr>
          <p:cNvPr id="8" name="TextBox 7">
            <a:extLst>
              <a:ext uri="{FF2B5EF4-FFF2-40B4-BE49-F238E27FC236}">
                <a16:creationId xmlns:a16="http://schemas.microsoft.com/office/drawing/2014/main" id="{8C4B8267-C958-EB45-B1C9-C95B8D4FC7B7}"/>
              </a:ext>
            </a:extLst>
          </p:cNvPr>
          <p:cNvSpPr txBox="1"/>
          <p:nvPr/>
        </p:nvSpPr>
        <p:spPr>
          <a:xfrm>
            <a:off x="8775700" y="1905506"/>
            <a:ext cx="2279154" cy="1600438"/>
          </a:xfrm>
          <a:prstGeom prst="rect">
            <a:avLst/>
          </a:prstGeom>
          <a:noFill/>
        </p:spPr>
        <p:txBody>
          <a:bodyPr wrap="square" rtlCol="0">
            <a:spAutoFit/>
          </a:bodyPr>
          <a:lstStyle/>
          <a:p>
            <a:r>
              <a:rPr lang="en-GB" sz="1400"/>
              <a:t>This film also features a composite shot. The horizon in the scene was masking a town close by. They even used life size models of a plane and lorry within the scene. </a:t>
            </a:r>
          </a:p>
        </p:txBody>
      </p:sp>
    </p:spTree>
    <p:extLst>
      <p:ext uri="{BB962C8B-B14F-4D97-AF65-F5344CB8AC3E}">
        <p14:creationId xmlns:p14="http://schemas.microsoft.com/office/powerpoint/2010/main" val="3909376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4508F87-1EFA-894F-8DC8-77E910EEABB4}"/>
              </a:ext>
            </a:extLst>
          </p:cNvPr>
          <p:cNvSpPr>
            <a:spLocks noGrp="1"/>
          </p:cNvSpPr>
          <p:nvPr>
            <p:ph type="title"/>
          </p:nvPr>
        </p:nvSpPr>
        <p:spPr>
          <a:xfrm>
            <a:off x="1451580" y="804520"/>
            <a:ext cx="5856140" cy="1049235"/>
          </a:xfrm>
        </p:spPr>
        <p:txBody>
          <a:bodyPr vert="horz" lIns="91440" tIns="45720" rIns="91440" bIns="45720" rtlCol="0" anchor="t">
            <a:normAutofit/>
          </a:bodyPr>
          <a:lstStyle/>
          <a:p>
            <a:r>
              <a:rPr lang="en-US"/>
              <a:t>8/10/20   Italian Westerns</a:t>
            </a:r>
          </a:p>
        </p:txBody>
      </p:sp>
      <p:sp>
        <p:nvSpPr>
          <p:cNvPr id="75" name="Rectangle 74">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Box 3">
            <a:extLst>
              <a:ext uri="{FF2B5EF4-FFF2-40B4-BE49-F238E27FC236}">
                <a16:creationId xmlns:a16="http://schemas.microsoft.com/office/drawing/2014/main" id="{BFB4E69A-3618-F64E-92A6-08D487F2C931}"/>
              </a:ext>
            </a:extLst>
          </p:cNvPr>
          <p:cNvSpPr txBox="1"/>
          <p:nvPr/>
        </p:nvSpPr>
        <p:spPr>
          <a:xfrm>
            <a:off x="1451580" y="2015732"/>
            <a:ext cx="5550355" cy="3450613"/>
          </a:xfrm>
          <a:prstGeom prst="rect">
            <a:avLst/>
          </a:prstGeom>
        </p:spPr>
        <p:txBody>
          <a:bodyPr vert="horz" lIns="91440" tIns="45720" rIns="91440" bIns="45720" rtlCol="0" anchor="t">
            <a:normAutofit/>
          </a:bodyPr>
          <a:lstStyle/>
          <a:p>
            <a:pPr defTabSz="914400">
              <a:lnSpc>
                <a:spcPct val="110000"/>
              </a:lnSpc>
              <a:spcAft>
                <a:spcPts val="600"/>
              </a:spcAft>
              <a:buClr>
                <a:schemeClr val="accent1"/>
              </a:buClr>
              <a:buSzPct val="100000"/>
            </a:pPr>
            <a:r>
              <a:rPr lang="en-US" sz="1400"/>
              <a:t>Italian Westerns took off in around 1965. Hollywood was done with making Westerns at this time, due to an ongoing battle with television, which they were losing. They were also trying to appeal to a younger audience and Westerns were considered to old fashioned or outdated.</a:t>
            </a:r>
          </a:p>
          <a:p>
            <a:pPr defTabSz="914400">
              <a:lnSpc>
                <a:spcPct val="110000"/>
              </a:lnSpc>
              <a:spcAft>
                <a:spcPts val="600"/>
              </a:spcAft>
              <a:buClr>
                <a:schemeClr val="accent1"/>
              </a:buClr>
              <a:buSzPct val="100000"/>
            </a:pPr>
            <a:endParaRPr lang="en-US" sz="1400"/>
          </a:p>
          <a:p>
            <a:pPr defTabSz="914400">
              <a:lnSpc>
                <a:spcPct val="110000"/>
              </a:lnSpc>
              <a:spcAft>
                <a:spcPts val="600"/>
              </a:spcAft>
              <a:buClr>
                <a:schemeClr val="accent1"/>
              </a:buClr>
              <a:buSzPct val="100000"/>
            </a:pPr>
            <a:r>
              <a:rPr lang="en-US" sz="1400"/>
              <a:t>Italians and many Europeans however loved Westerns. During the 50’s and 60’s Italian Cinema was huge, and so they decided they would make their own Westerns, hence the name ‘Italian Westerns’.</a:t>
            </a:r>
          </a:p>
          <a:p>
            <a:pPr defTabSz="914400">
              <a:lnSpc>
                <a:spcPct val="110000"/>
              </a:lnSpc>
              <a:spcAft>
                <a:spcPts val="600"/>
              </a:spcAft>
              <a:buClr>
                <a:schemeClr val="accent1"/>
              </a:buClr>
              <a:buSzPct val="100000"/>
            </a:pPr>
            <a:endParaRPr lang="en-US" sz="1400"/>
          </a:p>
          <a:p>
            <a:pPr defTabSz="914400">
              <a:lnSpc>
                <a:spcPct val="110000"/>
              </a:lnSpc>
              <a:spcAft>
                <a:spcPts val="600"/>
              </a:spcAft>
              <a:buClr>
                <a:schemeClr val="accent1"/>
              </a:buClr>
              <a:buSzPct val="100000"/>
            </a:pPr>
            <a:r>
              <a:rPr lang="en-US" sz="1400"/>
              <a:t>They took all the elements of American westerns and used those in their films. They were also filmed in Spain and dubbed English because many of the European actors would speak their own language on set.</a:t>
            </a:r>
          </a:p>
        </p:txBody>
      </p:sp>
      <p:grpSp>
        <p:nvGrpSpPr>
          <p:cNvPr id="77" name="Group 76">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78" name="Rectangle 77">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1" name="Rectangle 80">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or a Few Dollars More - Wikipedia">
            <a:extLst>
              <a:ext uri="{FF2B5EF4-FFF2-40B4-BE49-F238E27FC236}">
                <a16:creationId xmlns:a16="http://schemas.microsoft.com/office/drawing/2014/main" id="{7D4C5345-C3DA-A448-A76B-6F2B4D1B285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44722" y="1116345"/>
            <a:ext cx="2742404" cy="3866172"/>
          </a:xfrm>
          <a:prstGeom prst="rect">
            <a:avLst/>
          </a:prstGeom>
          <a:noFill/>
          <a:extLst>
            <a:ext uri="{909E8E84-426E-40DD-AFC4-6F175D3DCCD1}">
              <a14:hiddenFill xmlns:a14="http://schemas.microsoft.com/office/drawing/2010/main">
                <a:solidFill>
                  <a:srgbClr val="FFFFFF"/>
                </a:solidFill>
              </a14:hiddenFill>
            </a:ext>
          </a:extLst>
        </p:spPr>
      </p:pic>
      <p:pic>
        <p:nvPicPr>
          <p:cNvPr id="83" name="Picture 82">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5" name="Straight Connector 84">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22037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C392-0B1A-2E47-BCAE-3E8117EFAF93}"/>
              </a:ext>
            </a:extLst>
          </p:cNvPr>
          <p:cNvSpPr>
            <a:spLocks noGrp="1"/>
          </p:cNvSpPr>
          <p:nvPr>
            <p:ph type="title"/>
          </p:nvPr>
        </p:nvSpPr>
        <p:spPr/>
        <p:txBody>
          <a:bodyPr/>
          <a:lstStyle/>
          <a:p>
            <a:r>
              <a:rPr lang="en-GB"/>
              <a:t>8/10/20          Industrial Light and Magic</a:t>
            </a:r>
          </a:p>
        </p:txBody>
      </p:sp>
      <p:sp>
        <p:nvSpPr>
          <p:cNvPr id="4" name="TextBox 3">
            <a:extLst>
              <a:ext uri="{FF2B5EF4-FFF2-40B4-BE49-F238E27FC236}">
                <a16:creationId xmlns:a16="http://schemas.microsoft.com/office/drawing/2014/main" id="{558EF139-B0F9-734D-BC9F-CFDBEA4C6F6F}"/>
              </a:ext>
            </a:extLst>
          </p:cNvPr>
          <p:cNvSpPr txBox="1"/>
          <p:nvPr/>
        </p:nvSpPr>
        <p:spPr>
          <a:xfrm>
            <a:off x="1451579" y="2284844"/>
            <a:ext cx="5927121" cy="2862322"/>
          </a:xfrm>
          <a:prstGeom prst="rect">
            <a:avLst/>
          </a:prstGeom>
          <a:noFill/>
        </p:spPr>
        <p:txBody>
          <a:bodyPr wrap="square" rtlCol="0">
            <a:spAutoFit/>
          </a:bodyPr>
          <a:lstStyle/>
          <a:p>
            <a:r>
              <a:rPr lang="en-GB"/>
              <a:t>Industrial Light &amp; Magic (ILM) was founded in 1975 by George Lucas.</a:t>
            </a:r>
          </a:p>
          <a:p>
            <a:endParaRPr lang="en-GB"/>
          </a:p>
          <a:p>
            <a:r>
              <a:rPr lang="en-GB"/>
              <a:t>ILM was made up of a team of technicians and artists. George Lucas had a vision with Star Wars (1977), however the limitations of the time made creating his vision difficult, so George Lucas invented the effects instead. This was the start of ILM!</a:t>
            </a:r>
          </a:p>
          <a:p>
            <a:endParaRPr lang="en-GB"/>
          </a:p>
          <a:p>
            <a:endParaRPr lang="en-GB"/>
          </a:p>
        </p:txBody>
      </p:sp>
      <p:pic>
        <p:nvPicPr>
          <p:cNvPr id="2050" name="Picture 2" descr="Star Wars (Star Wars: A New Hope) (1977) - Movie Review / Film Essay">
            <a:extLst>
              <a:ext uri="{FF2B5EF4-FFF2-40B4-BE49-F238E27FC236}">
                <a16:creationId xmlns:a16="http://schemas.microsoft.com/office/drawing/2014/main" id="{4BAE2F77-2801-5341-8D49-A3642ADDBE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8700" y="2284844"/>
            <a:ext cx="3746500" cy="2826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28709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EEAE5-D435-434D-91BF-C62216AA25CB}"/>
              </a:ext>
            </a:extLst>
          </p:cNvPr>
          <p:cNvSpPr>
            <a:spLocks noGrp="1"/>
          </p:cNvSpPr>
          <p:nvPr>
            <p:ph type="title"/>
          </p:nvPr>
        </p:nvSpPr>
        <p:spPr/>
        <p:txBody>
          <a:bodyPr/>
          <a:lstStyle/>
          <a:p>
            <a:r>
              <a:rPr lang="en-GB"/>
              <a:t>8/10/20                           CGI</a:t>
            </a:r>
            <a:br>
              <a:rPr lang="en-GB"/>
            </a:br>
            <a:endParaRPr lang="en-GB"/>
          </a:p>
        </p:txBody>
      </p:sp>
      <p:sp>
        <p:nvSpPr>
          <p:cNvPr id="4" name="TextBox 3">
            <a:extLst>
              <a:ext uri="{FF2B5EF4-FFF2-40B4-BE49-F238E27FC236}">
                <a16:creationId xmlns:a16="http://schemas.microsoft.com/office/drawing/2014/main" id="{229A504D-14B1-234B-906E-8248498BBE2A}"/>
              </a:ext>
            </a:extLst>
          </p:cNvPr>
          <p:cNvSpPr txBox="1"/>
          <p:nvPr/>
        </p:nvSpPr>
        <p:spPr>
          <a:xfrm>
            <a:off x="1714500" y="2120900"/>
            <a:ext cx="7366000" cy="2862322"/>
          </a:xfrm>
          <a:prstGeom prst="rect">
            <a:avLst/>
          </a:prstGeom>
          <a:noFill/>
        </p:spPr>
        <p:txBody>
          <a:bodyPr wrap="square" rtlCol="0">
            <a:spAutoFit/>
          </a:bodyPr>
          <a:lstStyle/>
          <a:p>
            <a:r>
              <a:rPr lang="en-GB"/>
              <a:t>George </a:t>
            </a:r>
            <a:r>
              <a:rPr lang="en-GB" err="1"/>
              <a:t>Méliès</a:t>
            </a:r>
            <a:r>
              <a:rPr lang="en-GB"/>
              <a:t> (1861) was the inventor of special effects. Using his techniques alongside the new Apple computer (1976) with Ed </a:t>
            </a:r>
            <a:r>
              <a:rPr lang="en-GB" err="1"/>
              <a:t>Catmull</a:t>
            </a:r>
            <a:r>
              <a:rPr lang="en-GB"/>
              <a:t> (American computer scientist) and Dennis </a:t>
            </a:r>
            <a:r>
              <a:rPr lang="en-GB" err="1"/>
              <a:t>Muren</a:t>
            </a:r>
            <a:r>
              <a:rPr lang="en-GB"/>
              <a:t> (ILM SFX supervisor &amp; Artist) discovered a way to combine the film world with computers, creating what is widely known as CGI.</a:t>
            </a:r>
          </a:p>
          <a:p>
            <a:endParaRPr lang="en-GB"/>
          </a:p>
          <a:p>
            <a:r>
              <a:rPr lang="en-GB"/>
              <a:t>Dennis </a:t>
            </a:r>
            <a:r>
              <a:rPr lang="en-GB" err="1"/>
              <a:t>Muren</a:t>
            </a:r>
            <a:r>
              <a:rPr lang="en-GB"/>
              <a:t> suggested using computer animation to create the Stain Glass Knight in The Young Sherlock Holmes film (1985), it was the first computer generated character in a motion picture which was nominated for an Academy award for ‘Best Visual Effects’</a:t>
            </a:r>
          </a:p>
        </p:txBody>
      </p:sp>
      <p:sp>
        <p:nvSpPr>
          <p:cNvPr id="5" name="TextBox 4">
            <a:extLst>
              <a:ext uri="{FF2B5EF4-FFF2-40B4-BE49-F238E27FC236}">
                <a16:creationId xmlns:a16="http://schemas.microsoft.com/office/drawing/2014/main" id="{EBA1E2DD-2AAA-5E42-BF58-3CB10D325A9C}"/>
              </a:ext>
            </a:extLst>
          </p:cNvPr>
          <p:cNvSpPr txBox="1"/>
          <p:nvPr/>
        </p:nvSpPr>
        <p:spPr>
          <a:xfrm>
            <a:off x="5446766" y="1329136"/>
            <a:ext cx="1612900" cy="369332"/>
          </a:xfrm>
          <a:prstGeom prst="rect">
            <a:avLst/>
          </a:prstGeom>
          <a:noFill/>
        </p:spPr>
        <p:txBody>
          <a:bodyPr wrap="square" rtlCol="0">
            <a:spAutoFit/>
          </a:bodyPr>
          <a:lstStyle/>
          <a:p>
            <a:r>
              <a:rPr lang="en-GB"/>
              <a:t>George </a:t>
            </a:r>
            <a:r>
              <a:rPr lang="en-GB" err="1"/>
              <a:t>Méliès</a:t>
            </a:r>
            <a:endParaRPr lang="en-GB"/>
          </a:p>
        </p:txBody>
      </p:sp>
      <p:sp>
        <p:nvSpPr>
          <p:cNvPr id="6" name="TextBox 5">
            <a:extLst>
              <a:ext uri="{FF2B5EF4-FFF2-40B4-BE49-F238E27FC236}">
                <a16:creationId xmlns:a16="http://schemas.microsoft.com/office/drawing/2014/main" id="{A4CBEF67-BE03-994E-840C-0E04093B1EAD}"/>
              </a:ext>
            </a:extLst>
          </p:cNvPr>
          <p:cNvSpPr txBox="1"/>
          <p:nvPr/>
        </p:nvSpPr>
        <p:spPr>
          <a:xfrm>
            <a:off x="6014217" y="1175247"/>
            <a:ext cx="315966" cy="307777"/>
          </a:xfrm>
          <a:prstGeom prst="rect">
            <a:avLst/>
          </a:prstGeom>
          <a:noFill/>
        </p:spPr>
        <p:txBody>
          <a:bodyPr wrap="square" rtlCol="0">
            <a:spAutoFit/>
          </a:bodyPr>
          <a:lstStyle/>
          <a:p>
            <a:r>
              <a:rPr lang="en-GB" sz="1400"/>
              <a:t>&amp;</a:t>
            </a:r>
          </a:p>
        </p:txBody>
      </p:sp>
    </p:spTree>
    <p:extLst>
      <p:ext uri="{BB962C8B-B14F-4D97-AF65-F5344CB8AC3E}">
        <p14:creationId xmlns:p14="http://schemas.microsoft.com/office/powerpoint/2010/main" val="12886250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DA603-7FCC-0241-A221-6F94695194F9}"/>
              </a:ext>
            </a:extLst>
          </p:cNvPr>
          <p:cNvSpPr>
            <a:spLocks noGrp="1"/>
          </p:cNvSpPr>
          <p:nvPr>
            <p:ph type="title"/>
          </p:nvPr>
        </p:nvSpPr>
        <p:spPr/>
        <p:txBody>
          <a:bodyPr/>
          <a:lstStyle/>
          <a:p>
            <a:r>
              <a:rPr lang="en-GB"/>
              <a:t>8/10/20                     David Fincher</a:t>
            </a:r>
          </a:p>
        </p:txBody>
      </p:sp>
      <p:sp>
        <p:nvSpPr>
          <p:cNvPr id="4" name="TextBox 3">
            <a:extLst>
              <a:ext uri="{FF2B5EF4-FFF2-40B4-BE49-F238E27FC236}">
                <a16:creationId xmlns:a16="http://schemas.microsoft.com/office/drawing/2014/main" id="{CBF5E0D9-2782-4E4B-A02A-951E20BB8836}"/>
              </a:ext>
            </a:extLst>
          </p:cNvPr>
          <p:cNvSpPr txBox="1"/>
          <p:nvPr/>
        </p:nvSpPr>
        <p:spPr>
          <a:xfrm>
            <a:off x="1451579" y="1954113"/>
            <a:ext cx="4447416" cy="3539430"/>
          </a:xfrm>
          <a:prstGeom prst="rect">
            <a:avLst/>
          </a:prstGeom>
          <a:noFill/>
        </p:spPr>
        <p:txBody>
          <a:bodyPr wrap="square" rtlCol="0">
            <a:spAutoFit/>
          </a:bodyPr>
          <a:lstStyle/>
          <a:p>
            <a:r>
              <a:rPr lang="en-GB" sz="1600"/>
              <a:t>David Fincher is an American film director known for his ‘invisible visual effects’. In all of his films he uses CGI to create blood in post, saving many hours of work for the makeup artist and Continuity Supervisor. </a:t>
            </a:r>
          </a:p>
          <a:p>
            <a:endParaRPr lang="en-GB" sz="1600"/>
          </a:p>
          <a:p>
            <a:r>
              <a:rPr lang="en-GB" sz="1600"/>
              <a:t>With his film Zodiac (2007) Fincher recreated the entire scenery behind the action with CGI. He did this for historical accuracy. The film was set in the late 1960’s but it was created and filmed in 2007. This meant the San Francisco skyline and other various locations wouldn’t have been historically accurate, therefore, the cheapest and most effective way around this was to use CGI.</a:t>
            </a:r>
          </a:p>
        </p:txBody>
      </p:sp>
      <p:pic>
        <p:nvPicPr>
          <p:cNvPr id="3074" name="Picture 2" descr="Zodiac (film) - Wikiwand">
            <a:extLst>
              <a:ext uri="{FF2B5EF4-FFF2-40B4-BE49-F238E27FC236}">
                <a16:creationId xmlns:a16="http://schemas.microsoft.com/office/drawing/2014/main" id="{4E9E98B0-A0D2-D64B-8A17-79BD7E0676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946"/>
          <a:stretch/>
        </p:blipFill>
        <p:spPr bwMode="auto">
          <a:xfrm>
            <a:off x="5898995" y="3691336"/>
            <a:ext cx="2797008" cy="23622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Zodiac (film) - Wikiwand">
            <a:extLst>
              <a:ext uri="{FF2B5EF4-FFF2-40B4-BE49-F238E27FC236}">
                <a16:creationId xmlns:a16="http://schemas.microsoft.com/office/drawing/2014/main" id="{32FF16F1-26FD-804E-846D-1D9E4A7C9C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9946"/>
          <a:stretch/>
        </p:blipFill>
        <p:spPr bwMode="auto">
          <a:xfrm>
            <a:off x="8825040" y="1975907"/>
            <a:ext cx="2797007"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9519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C67B8-6673-D942-873C-AE5491107835}"/>
              </a:ext>
            </a:extLst>
          </p:cNvPr>
          <p:cNvSpPr>
            <a:spLocks noGrp="1"/>
          </p:cNvSpPr>
          <p:nvPr>
            <p:ph type="title"/>
          </p:nvPr>
        </p:nvSpPr>
        <p:spPr/>
        <p:txBody>
          <a:bodyPr/>
          <a:lstStyle/>
          <a:p>
            <a:r>
              <a:rPr lang="en-GB"/>
              <a:t>8/10/20                   Video Games</a:t>
            </a:r>
          </a:p>
        </p:txBody>
      </p:sp>
      <p:sp>
        <p:nvSpPr>
          <p:cNvPr id="5" name="TextBox 4">
            <a:extLst>
              <a:ext uri="{FF2B5EF4-FFF2-40B4-BE49-F238E27FC236}">
                <a16:creationId xmlns:a16="http://schemas.microsoft.com/office/drawing/2014/main" id="{0355073A-A26B-DC40-9770-DF203E48B1A4}"/>
              </a:ext>
            </a:extLst>
          </p:cNvPr>
          <p:cNvSpPr txBox="1"/>
          <p:nvPr/>
        </p:nvSpPr>
        <p:spPr>
          <a:xfrm>
            <a:off x="1451579" y="1997839"/>
            <a:ext cx="4826558" cy="3693319"/>
          </a:xfrm>
          <a:prstGeom prst="rect">
            <a:avLst/>
          </a:prstGeom>
          <a:noFill/>
        </p:spPr>
        <p:txBody>
          <a:bodyPr wrap="square" rtlCol="0">
            <a:spAutoFit/>
          </a:bodyPr>
          <a:lstStyle/>
          <a:p>
            <a:r>
              <a:rPr lang="en-GB"/>
              <a:t>Todays video games take a lot of inspiration from the film industry. Looking at games such as Grand Theft Auto, you can easily see the development of the games and how they become based more on real narratives.</a:t>
            </a:r>
          </a:p>
          <a:p>
            <a:endParaRPr lang="en-GB"/>
          </a:p>
          <a:p>
            <a:r>
              <a:rPr lang="en-GB"/>
              <a:t>Grand Theft Auto takes inspirations from films such as Goodfellas, Scarface and The Sopranos as well as the ‘Gangster’ genre.</a:t>
            </a:r>
          </a:p>
          <a:p>
            <a:endParaRPr lang="en-GB"/>
          </a:p>
          <a:p>
            <a:r>
              <a:rPr lang="en-GB"/>
              <a:t>L.A. Noir is another game which has been heavily inspired by Noir and Neo-Noir genres as well as L.A. Confidential, The Blue Dahlia and Chinatown.</a:t>
            </a:r>
          </a:p>
        </p:txBody>
      </p:sp>
      <p:sp>
        <p:nvSpPr>
          <p:cNvPr id="6" name="TextBox 5">
            <a:extLst>
              <a:ext uri="{FF2B5EF4-FFF2-40B4-BE49-F238E27FC236}">
                <a16:creationId xmlns:a16="http://schemas.microsoft.com/office/drawing/2014/main" id="{7E8283A1-4531-FB4B-A487-5D02C5E7F81B}"/>
              </a:ext>
            </a:extLst>
          </p:cNvPr>
          <p:cNvSpPr txBox="1"/>
          <p:nvPr/>
        </p:nvSpPr>
        <p:spPr>
          <a:xfrm>
            <a:off x="6512312" y="2163337"/>
            <a:ext cx="4542542" cy="2862322"/>
          </a:xfrm>
          <a:prstGeom prst="rect">
            <a:avLst/>
          </a:prstGeom>
          <a:noFill/>
        </p:spPr>
        <p:txBody>
          <a:bodyPr wrap="square" rtlCol="0">
            <a:spAutoFit/>
          </a:bodyPr>
          <a:lstStyle/>
          <a:p>
            <a:r>
              <a:rPr lang="en-GB"/>
              <a:t>Moving back to Westerns, games such as Red Dead Redemption take inspiration from old Classic and Italian Western films. The main character featured on the cover is modelled on Clint Eastwood.</a:t>
            </a:r>
          </a:p>
          <a:p>
            <a:endParaRPr lang="en-GB"/>
          </a:p>
          <a:p>
            <a:r>
              <a:rPr lang="en-GB"/>
              <a:t>Films such as Django Unchained, The Quick and the Dead, Unforgiven and A Fist Full of Dollars are some popular Italian Westerns which would have inspired this game.</a:t>
            </a:r>
          </a:p>
        </p:txBody>
      </p:sp>
    </p:spTree>
    <p:extLst>
      <p:ext uri="{BB962C8B-B14F-4D97-AF65-F5344CB8AC3E}">
        <p14:creationId xmlns:p14="http://schemas.microsoft.com/office/powerpoint/2010/main" val="18302376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61032-4252-8F41-9291-10FF51C53309}"/>
              </a:ext>
            </a:extLst>
          </p:cNvPr>
          <p:cNvSpPr>
            <a:spLocks noGrp="1"/>
          </p:cNvSpPr>
          <p:nvPr>
            <p:ph type="title"/>
          </p:nvPr>
        </p:nvSpPr>
        <p:spPr/>
        <p:txBody>
          <a:bodyPr/>
          <a:lstStyle/>
          <a:p>
            <a:r>
              <a:rPr lang="en-GB"/>
              <a:t>9/10/20           History of Scenography</a:t>
            </a:r>
          </a:p>
        </p:txBody>
      </p:sp>
      <p:sp>
        <p:nvSpPr>
          <p:cNvPr id="4" name="TextBox 3">
            <a:extLst>
              <a:ext uri="{FF2B5EF4-FFF2-40B4-BE49-F238E27FC236}">
                <a16:creationId xmlns:a16="http://schemas.microsoft.com/office/drawing/2014/main" id="{EBC6258E-E234-1342-A0FB-008616A1F8C3}"/>
              </a:ext>
            </a:extLst>
          </p:cNvPr>
          <p:cNvSpPr txBox="1"/>
          <p:nvPr/>
        </p:nvSpPr>
        <p:spPr>
          <a:xfrm>
            <a:off x="4739268" y="1144470"/>
            <a:ext cx="4047893" cy="369332"/>
          </a:xfrm>
          <a:prstGeom prst="rect">
            <a:avLst/>
          </a:prstGeom>
          <a:noFill/>
        </p:spPr>
        <p:txBody>
          <a:bodyPr wrap="square" rtlCol="0">
            <a:spAutoFit/>
          </a:bodyPr>
          <a:lstStyle/>
          <a:p>
            <a:r>
              <a:rPr lang="en-GB"/>
              <a:t>The Spaces – How do we use them?</a:t>
            </a:r>
          </a:p>
        </p:txBody>
      </p:sp>
      <p:pic>
        <p:nvPicPr>
          <p:cNvPr id="4098" name="Picture 2" descr="A small tabletop model of a theatre set. In the center is a gateway entrance with two large periaktoi on either side, painted to show a country side scene, and a Greek temple in the distance.">
            <a:extLst>
              <a:ext uri="{FF2B5EF4-FFF2-40B4-BE49-F238E27FC236}">
                <a16:creationId xmlns:a16="http://schemas.microsoft.com/office/drawing/2014/main" id="{1D1AA74B-DDFA-184E-A5ED-B254B7539F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1579" y="2175881"/>
            <a:ext cx="3103756" cy="232781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E5F3FE3-5C53-B34D-A546-F150E3B59F6B}"/>
              </a:ext>
            </a:extLst>
          </p:cNvPr>
          <p:cNvSpPr txBox="1"/>
          <p:nvPr/>
        </p:nvSpPr>
        <p:spPr>
          <a:xfrm>
            <a:off x="5250915" y="1329136"/>
            <a:ext cx="3359136" cy="584775"/>
          </a:xfrm>
          <a:prstGeom prst="rect">
            <a:avLst/>
          </a:prstGeom>
          <a:noFill/>
        </p:spPr>
        <p:txBody>
          <a:bodyPr wrap="square" rtlCol="0">
            <a:spAutoFit/>
          </a:bodyPr>
          <a:lstStyle/>
          <a:p>
            <a:r>
              <a:rPr lang="en-GB" sz="3200"/>
              <a:t>Ancient Greeks</a:t>
            </a:r>
          </a:p>
        </p:txBody>
      </p:sp>
      <p:sp>
        <p:nvSpPr>
          <p:cNvPr id="7" name="TextBox 6">
            <a:extLst>
              <a:ext uri="{FF2B5EF4-FFF2-40B4-BE49-F238E27FC236}">
                <a16:creationId xmlns:a16="http://schemas.microsoft.com/office/drawing/2014/main" id="{05DFEA3F-A756-C946-A71A-33E534D31901}"/>
              </a:ext>
            </a:extLst>
          </p:cNvPr>
          <p:cNvSpPr txBox="1"/>
          <p:nvPr/>
        </p:nvSpPr>
        <p:spPr>
          <a:xfrm>
            <a:off x="2516518" y="1775771"/>
            <a:ext cx="1185687" cy="400110"/>
          </a:xfrm>
          <a:prstGeom prst="rect">
            <a:avLst/>
          </a:prstGeom>
          <a:noFill/>
        </p:spPr>
        <p:txBody>
          <a:bodyPr wrap="square" rtlCol="0">
            <a:spAutoFit/>
          </a:bodyPr>
          <a:lstStyle/>
          <a:p>
            <a:r>
              <a:rPr lang="en-GB" sz="2000"/>
              <a:t>Scenery</a:t>
            </a:r>
          </a:p>
        </p:txBody>
      </p:sp>
      <p:sp>
        <p:nvSpPr>
          <p:cNvPr id="8" name="TextBox 7">
            <a:extLst>
              <a:ext uri="{FF2B5EF4-FFF2-40B4-BE49-F238E27FC236}">
                <a16:creationId xmlns:a16="http://schemas.microsoft.com/office/drawing/2014/main" id="{650EDA92-354A-804A-8CC7-0A0507A4C80B}"/>
              </a:ext>
            </a:extLst>
          </p:cNvPr>
          <p:cNvSpPr txBox="1"/>
          <p:nvPr/>
        </p:nvSpPr>
        <p:spPr>
          <a:xfrm>
            <a:off x="1310330" y="4503698"/>
            <a:ext cx="3245005" cy="1661993"/>
          </a:xfrm>
          <a:prstGeom prst="rect">
            <a:avLst/>
          </a:prstGeom>
          <a:noFill/>
        </p:spPr>
        <p:txBody>
          <a:bodyPr wrap="square" rtlCol="0">
            <a:spAutoFit/>
          </a:bodyPr>
          <a:lstStyle/>
          <a:p>
            <a:pPr algn="ctr"/>
            <a:r>
              <a:rPr lang="en-GB" err="1"/>
              <a:t>Peraktos</a:t>
            </a:r>
            <a:r>
              <a:rPr lang="en-GB"/>
              <a:t> (</a:t>
            </a:r>
            <a:r>
              <a:rPr lang="en-GB" err="1"/>
              <a:t>Periaktoi</a:t>
            </a:r>
            <a:r>
              <a:rPr lang="en-GB"/>
              <a:t>)</a:t>
            </a:r>
          </a:p>
          <a:p>
            <a:pPr algn="ctr"/>
            <a:r>
              <a:rPr lang="en-GB" sz="1400"/>
              <a:t>This was a 3 sided device used for fast scene changes in theatre.</a:t>
            </a:r>
          </a:p>
          <a:p>
            <a:pPr algn="ctr"/>
            <a:endParaRPr lang="en-GB" sz="1400"/>
          </a:p>
          <a:p>
            <a:pPr algn="ctr"/>
            <a:r>
              <a:rPr lang="en-GB" sz="1400"/>
              <a:t>First mentioned by Vitruvius, however its more constant use began in Renaissance theatre</a:t>
            </a:r>
          </a:p>
        </p:txBody>
      </p:sp>
      <p:sp>
        <p:nvSpPr>
          <p:cNvPr id="9" name="TextBox 8">
            <a:extLst>
              <a:ext uri="{FF2B5EF4-FFF2-40B4-BE49-F238E27FC236}">
                <a16:creationId xmlns:a16="http://schemas.microsoft.com/office/drawing/2014/main" id="{7F861377-573C-674E-92C9-BC018A373722}"/>
              </a:ext>
            </a:extLst>
          </p:cNvPr>
          <p:cNvSpPr txBox="1"/>
          <p:nvPr/>
        </p:nvSpPr>
        <p:spPr>
          <a:xfrm>
            <a:off x="6221554" y="1806380"/>
            <a:ext cx="1055650" cy="369332"/>
          </a:xfrm>
          <a:prstGeom prst="rect">
            <a:avLst/>
          </a:prstGeom>
          <a:noFill/>
        </p:spPr>
        <p:txBody>
          <a:bodyPr wrap="square" rtlCol="0">
            <a:spAutoFit/>
          </a:bodyPr>
          <a:lstStyle/>
          <a:p>
            <a:r>
              <a:rPr lang="en-GB"/>
              <a:t>Costume</a:t>
            </a:r>
          </a:p>
        </p:txBody>
      </p:sp>
      <p:pic>
        <p:nvPicPr>
          <p:cNvPr id="4100" name="Picture 4" descr="The Uncanny Valley in Ancient Greek Art | Time">
            <a:extLst>
              <a:ext uri="{FF2B5EF4-FFF2-40B4-BE49-F238E27FC236}">
                <a16:creationId xmlns:a16="http://schemas.microsoft.com/office/drawing/2014/main" id="{71657EBE-B780-5C4E-8913-5C93B0058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2719" y="2165543"/>
            <a:ext cx="1903142" cy="247712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623FD50-8064-3147-9572-6C0555CCC843}"/>
              </a:ext>
            </a:extLst>
          </p:cNvPr>
          <p:cNvSpPr txBox="1"/>
          <p:nvPr/>
        </p:nvSpPr>
        <p:spPr>
          <a:xfrm>
            <a:off x="5344325" y="4749918"/>
            <a:ext cx="2810107" cy="1169551"/>
          </a:xfrm>
          <a:prstGeom prst="rect">
            <a:avLst/>
          </a:prstGeom>
          <a:noFill/>
        </p:spPr>
        <p:txBody>
          <a:bodyPr wrap="square" rtlCol="0">
            <a:spAutoFit/>
          </a:bodyPr>
          <a:lstStyle/>
          <a:p>
            <a:pPr algn="ctr"/>
            <a:r>
              <a:rPr lang="en-GB" sz="1400"/>
              <a:t>Although none of the actual costumes from Ancient Greek theatre have survived, we can get an accurate depiction with painted vases from around 5</a:t>
            </a:r>
            <a:r>
              <a:rPr lang="en-GB" sz="1400" baseline="30000"/>
              <a:t>th</a:t>
            </a:r>
            <a:r>
              <a:rPr lang="en-GB" sz="1400"/>
              <a:t> century BC </a:t>
            </a:r>
          </a:p>
        </p:txBody>
      </p:sp>
      <p:pic>
        <p:nvPicPr>
          <p:cNvPr id="13" name="Picture 12">
            <a:extLst>
              <a:ext uri="{FF2B5EF4-FFF2-40B4-BE49-F238E27FC236}">
                <a16:creationId xmlns:a16="http://schemas.microsoft.com/office/drawing/2014/main" id="{BEFC8BD7-1295-0243-8126-4D1FF59A2B1E}"/>
              </a:ext>
            </a:extLst>
          </p:cNvPr>
          <p:cNvPicPr>
            <a:picLocks noChangeAspect="1"/>
          </p:cNvPicPr>
          <p:nvPr/>
        </p:nvPicPr>
        <p:blipFill>
          <a:blip r:embed="rId4"/>
          <a:stretch>
            <a:fillRect/>
          </a:stretch>
        </p:blipFill>
        <p:spPr>
          <a:xfrm>
            <a:off x="6777435" y="2160492"/>
            <a:ext cx="2064269" cy="2477123"/>
          </a:xfrm>
          <a:prstGeom prst="rect">
            <a:avLst/>
          </a:prstGeom>
          <a:ln w="76200" cmpd="sng">
            <a:noFill/>
          </a:ln>
        </p:spPr>
      </p:pic>
      <p:sp>
        <p:nvSpPr>
          <p:cNvPr id="11" name="TextBox 10">
            <a:extLst>
              <a:ext uri="{FF2B5EF4-FFF2-40B4-BE49-F238E27FC236}">
                <a16:creationId xmlns:a16="http://schemas.microsoft.com/office/drawing/2014/main" id="{3332E0E5-AFBD-A44F-9521-88989D2B32CC}"/>
              </a:ext>
            </a:extLst>
          </p:cNvPr>
          <p:cNvSpPr txBox="1"/>
          <p:nvPr/>
        </p:nvSpPr>
        <p:spPr>
          <a:xfrm>
            <a:off x="8943278" y="2060225"/>
            <a:ext cx="2185638" cy="2677656"/>
          </a:xfrm>
          <a:prstGeom prst="rect">
            <a:avLst/>
          </a:prstGeom>
          <a:noFill/>
        </p:spPr>
        <p:txBody>
          <a:bodyPr wrap="square" rtlCol="0">
            <a:spAutoFit/>
          </a:bodyPr>
          <a:lstStyle/>
          <a:p>
            <a:r>
              <a:rPr lang="en-GB" sz="1400"/>
              <a:t>Costumes helped indicate social status, gender and age of characters. </a:t>
            </a:r>
          </a:p>
          <a:p>
            <a:endParaRPr lang="en-GB" sz="1400"/>
          </a:p>
          <a:p>
            <a:r>
              <a:rPr lang="en-GB" sz="1400"/>
              <a:t>Athenian characters wore more elaborate versions of every day clothes, Chiton or Peplos.</a:t>
            </a:r>
          </a:p>
          <a:p>
            <a:endParaRPr lang="en-GB" sz="1400"/>
          </a:p>
          <a:p>
            <a:r>
              <a:rPr lang="en-GB" sz="1400"/>
              <a:t>Field workers wore short versions and higher classes wore longer versions</a:t>
            </a:r>
          </a:p>
        </p:txBody>
      </p:sp>
    </p:spTree>
    <p:extLst>
      <p:ext uri="{BB962C8B-B14F-4D97-AF65-F5344CB8AC3E}">
        <p14:creationId xmlns:p14="http://schemas.microsoft.com/office/powerpoint/2010/main" val="36451774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C05F3D-DC18-E440-A64E-364419370F91}"/>
              </a:ext>
            </a:extLst>
          </p:cNvPr>
          <p:cNvSpPr txBox="1">
            <a:spLocks/>
          </p:cNvSpPr>
          <p:nvPr/>
        </p:nvSpPr>
        <p:spPr>
          <a:xfrm>
            <a:off x="1451579" y="77387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6" name="TextBox 5">
            <a:extLst>
              <a:ext uri="{FF2B5EF4-FFF2-40B4-BE49-F238E27FC236}">
                <a16:creationId xmlns:a16="http://schemas.microsoft.com/office/drawing/2014/main" id="{06AC9E3E-0EE0-9B4E-98B4-ECAAA6B7AB3A}"/>
              </a:ext>
            </a:extLst>
          </p:cNvPr>
          <p:cNvSpPr txBox="1"/>
          <p:nvPr/>
        </p:nvSpPr>
        <p:spPr>
          <a:xfrm>
            <a:off x="5161705" y="1042256"/>
            <a:ext cx="3359136" cy="584775"/>
          </a:xfrm>
          <a:prstGeom prst="rect">
            <a:avLst/>
          </a:prstGeom>
          <a:noFill/>
        </p:spPr>
        <p:txBody>
          <a:bodyPr wrap="square" rtlCol="0">
            <a:spAutoFit/>
          </a:bodyPr>
          <a:lstStyle/>
          <a:p>
            <a:r>
              <a:rPr lang="en-GB" sz="3200"/>
              <a:t>Ancient Greeks</a:t>
            </a:r>
          </a:p>
        </p:txBody>
      </p:sp>
      <p:sp>
        <p:nvSpPr>
          <p:cNvPr id="7" name="TextBox 6">
            <a:extLst>
              <a:ext uri="{FF2B5EF4-FFF2-40B4-BE49-F238E27FC236}">
                <a16:creationId xmlns:a16="http://schemas.microsoft.com/office/drawing/2014/main" id="{BF7E6463-5E29-5240-91C1-46262C7A2B6F}"/>
              </a:ext>
            </a:extLst>
          </p:cNvPr>
          <p:cNvSpPr txBox="1"/>
          <p:nvPr/>
        </p:nvSpPr>
        <p:spPr>
          <a:xfrm>
            <a:off x="5731727" y="1442365"/>
            <a:ext cx="1817648" cy="369332"/>
          </a:xfrm>
          <a:prstGeom prst="rect">
            <a:avLst/>
          </a:prstGeom>
          <a:noFill/>
        </p:spPr>
        <p:txBody>
          <a:bodyPr wrap="square" rtlCol="0">
            <a:spAutoFit/>
          </a:bodyPr>
          <a:lstStyle/>
          <a:p>
            <a:r>
              <a:rPr lang="en-GB"/>
              <a:t>Men’s costumes</a:t>
            </a:r>
          </a:p>
        </p:txBody>
      </p:sp>
      <p:sp>
        <p:nvSpPr>
          <p:cNvPr id="9" name="TextBox 8">
            <a:extLst>
              <a:ext uri="{FF2B5EF4-FFF2-40B4-BE49-F238E27FC236}">
                <a16:creationId xmlns:a16="http://schemas.microsoft.com/office/drawing/2014/main" id="{0689E962-2881-B94F-8AE4-D7EC222F72CB}"/>
              </a:ext>
            </a:extLst>
          </p:cNvPr>
          <p:cNvSpPr txBox="1"/>
          <p:nvPr/>
        </p:nvSpPr>
        <p:spPr>
          <a:xfrm>
            <a:off x="2766881" y="2003809"/>
            <a:ext cx="1817648" cy="3754874"/>
          </a:xfrm>
          <a:prstGeom prst="rect">
            <a:avLst/>
          </a:prstGeom>
          <a:noFill/>
        </p:spPr>
        <p:txBody>
          <a:bodyPr wrap="square" rtlCol="0">
            <a:spAutoFit/>
          </a:bodyPr>
          <a:lstStyle/>
          <a:p>
            <a:r>
              <a:rPr lang="en-GB" sz="1400"/>
              <a:t>Cloaks or over-garments were called himation or chlamys</a:t>
            </a:r>
          </a:p>
          <a:p>
            <a:endParaRPr lang="en-GB" sz="1400"/>
          </a:p>
          <a:p>
            <a:r>
              <a:rPr lang="en-GB" sz="1400"/>
              <a:t>A square or rectangle cloth made of wool, thrown around the shoulders and fastened with a bronze pin.</a:t>
            </a:r>
          </a:p>
          <a:p>
            <a:endParaRPr lang="en-GB" sz="1400"/>
          </a:p>
          <a:p>
            <a:r>
              <a:rPr lang="en-GB" sz="1400"/>
              <a:t>Tragic actors wore buskins (raised platform shoes) to show superior status, and comic actors wore plain socks.</a:t>
            </a:r>
          </a:p>
        </p:txBody>
      </p:sp>
      <p:pic>
        <p:nvPicPr>
          <p:cNvPr id="5122" name="Picture 2">
            <a:extLst>
              <a:ext uri="{FF2B5EF4-FFF2-40B4-BE49-F238E27FC236}">
                <a16:creationId xmlns:a16="http://schemas.microsoft.com/office/drawing/2014/main" id="{16DA55EA-7AA3-1A47-B17E-D19AB9AC8C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1579" y="1913968"/>
            <a:ext cx="1325764" cy="384471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E3052CA-C093-414D-9051-655C98BD7630}"/>
              </a:ext>
            </a:extLst>
          </p:cNvPr>
          <p:cNvSpPr txBox="1"/>
          <p:nvPr/>
        </p:nvSpPr>
        <p:spPr>
          <a:xfrm>
            <a:off x="1304692" y="5718741"/>
            <a:ext cx="1817649" cy="261610"/>
          </a:xfrm>
          <a:prstGeom prst="rect">
            <a:avLst/>
          </a:prstGeom>
          <a:noFill/>
        </p:spPr>
        <p:txBody>
          <a:bodyPr wrap="square" rtlCol="0">
            <a:spAutoFit/>
          </a:bodyPr>
          <a:lstStyle/>
          <a:p>
            <a:r>
              <a:rPr lang="en-GB" sz="1100"/>
              <a:t>Hermes wearing a chlamys</a:t>
            </a:r>
          </a:p>
        </p:txBody>
      </p:sp>
      <p:pic>
        <p:nvPicPr>
          <p:cNvPr id="12" name="Content Placeholder 3">
            <a:extLst>
              <a:ext uri="{FF2B5EF4-FFF2-40B4-BE49-F238E27FC236}">
                <a16:creationId xmlns:a16="http://schemas.microsoft.com/office/drawing/2014/main" id="{1376D7F6-DB7C-E34D-94BB-3D7726FF6F1D}"/>
              </a:ext>
            </a:extLst>
          </p:cNvPr>
          <p:cNvPicPr>
            <a:picLocks noGrp="1" noChangeAspect="1"/>
          </p:cNvPicPr>
          <p:nvPr>
            <p:ph idx="1"/>
          </p:nvPr>
        </p:nvPicPr>
        <p:blipFill rotWithShape="1">
          <a:blip r:embed="rId3"/>
          <a:srcRect l="2865" t="1328" r="2009" b="15421"/>
          <a:stretch/>
        </p:blipFill>
        <p:spPr>
          <a:xfrm>
            <a:off x="5083646" y="2380929"/>
            <a:ext cx="3862199" cy="2910791"/>
          </a:xfrm>
          <a:ln w="76200" cmpd="sng">
            <a:noFill/>
          </a:ln>
        </p:spPr>
      </p:pic>
      <p:sp>
        <p:nvSpPr>
          <p:cNvPr id="11" name="TextBox 10">
            <a:extLst>
              <a:ext uri="{FF2B5EF4-FFF2-40B4-BE49-F238E27FC236}">
                <a16:creationId xmlns:a16="http://schemas.microsoft.com/office/drawing/2014/main" id="{7FF3D6BA-1ACA-0447-A5D6-620C3D2B66C8}"/>
              </a:ext>
            </a:extLst>
          </p:cNvPr>
          <p:cNvSpPr txBox="1"/>
          <p:nvPr/>
        </p:nvSpPr>
        <p:spPr>
          <a:xfrm>
            <a:off x="9121697" y="2128164"/>
            <a:ext cx="2364058" cy="3416320"/>
          </a:xfrm>
          <a:prstGeom prst="rect">
            <a:avLst/>
          </a:prstGeom>
          <a:noFill/>
        </p:spPr>
        <p:txBody>
          <a:bodyPr wrap="square" rtlCol="0">
            <a:spAutoFit/>
          </a:bodyPr>
          <a:lstStyle/>
          <a:p>
            <a:r>
              <a:rPr lang="en-GB"/>
              <a:t>Men’s costumes varied according to the status and function of a character.</a:t>
            </a:r>
          </a:p>
          <a:p>
            <a:endParaRPr lang="en-GB"/>
          </a:p>
          <a:p>
            <a:r>
              <a:rPr lang="en-GB"/>
              <a:t>The ornate helmet signified status in battle dress.</a:t>
            </a:r>
          </a:p>
          <a:p>
            <a:endParaRPr lang="en-GB"/>
          </a:p>
          <a:p>
            <a:r>
              <a:rPr lang="en-GB"/>
              <a:t>Rustics and peasants would wear a simple chiton</a:t>
            </a:r>
          </a:p>
        </p:txBody>
      </p:sp>
    </p:spTree>
    <p:extLst>
      <p:ext uri="{BB962C8B-B14F-4D97-AF65-F5344CB8AC3E}">
        <p14:creationId xmlns:p14="http://schemas.microsoft.com/office/powerpoint/2010/main" val="5836036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EAD9BDD-500F-4F4C-A6AF-048201304794}"/>
              </a:ext>
            </a:extLst>
          </p:cNvPr>
          <p:cNvSpPr txBox="1">
            <a:spLocks/>
          </p:cNvSpPr>
          <p:nvPr/>
        </p:nvSpPr>
        <p:spPr>
          <a:xfrm>
            <a:off x="1451579" y="77387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7932C33E-F8DF-A548-9456-A71BBF150F9E}"/>
              </a:ext>
            </a:extLst>
          </p:cNvPr>
          <p:cNvSpPr txBox="1"/>
          <p:nvPr/>
        </p:nvSpPr>
        <p:spPr>
          <a:xfrm>
            <a:off x="5161705" y="1042256"/>
            <a:ext cx="3359136" cy="584775"/>
          </a:xfrm>
          <a:prstGeom prst="rect">
            <a:avLst/>
          </a:prstGeom>
          <a:noFill/>
        </p:spPr>
        <p:txBody>
          <a:bodyPr wrap="square" rtlCol="0">
            <a:spAutoFit/>
          </a:bodyPr>
          <a:lstStyle/>
          <a:p>
            <a:r>
              <a:rPr lang="en-GB" sz="3200"/>
              <a:t>Ancient Greeks</a:t>
            </a:r>
          </a:p>
        </p:txBody>
      </p:sp>
      <p:sp>
        <p:nvSpPr>
          <p:cNvPr id="7" name="TextBox 6">
            <a:extLst>
              <a:ext uri="{FF2B5EF4-FFF2-40B4-BE49-F238E27FC236}">
                <a16:creationId xmlns:a16="http://schemas.microsoft.com/office/drawing/2014/main" id="{F3E163C7-E434-B54F-95B9-6D039794E58E}"/>
              </a:ext>
            </a:extLst>
          </p:cNvPr>
          <p:cNvSpPr txBox="1"/>
          <p:nvPr/>
        </p:nvSpPr>
        <p:spPr>
          <a:xfrm>
            <a:off x="1451579" y="1895417"/>
            <a:ext cx="4501376" cy="3416320"/>
          </a:xfrm>
          <a:prstGeom prst="rect">
            <a:avLst/>
          </a:prstGeom>
          <a:noFill/>
        </p:spPr>
        <p:txBody>
          <a:bodyPr wrap="square" rtlCol="0">
            <a:spAutoFit/>
          </a:bodyPr>
          <a:lstStyle/>
          <a:p>
            <a:r>
              <a:rPr lang="en-GB"/>
              <a:t>During this period of time, woman were considered inferior to men, which meant they were very limited. These views meant woman were not allowed to act on stage as it was considered dangerous, and so men would have to play their parts.</a:t>
            </a:r>
          </a:p>
          <a:p>
            <a:endParaRPr lang="en-GB"/>
          </a:p>
          <a:p>
            <a:r>
              <a:rPr lang="en-GB"/>
              <a:t>They wore body stockings with a </a:t>
            </a:r>
            <a:r>
              <a:rPr lang="en-GB" err="1"/>
              <a:t>progastreda</a:t>
            </a:r>
            <a:r>
              <a:rPr lang="en-GB"/>
              <a:t> and a </a:t>
            </a:r>
            <a:r>
              <a:rPr lang="en-GB" err="1"/>
              <a:t>prosterneda</a:t>
            </a:r>
            <a:r>
              <a:rPr lang="en-GB"/>
              <a:t> to make their bodies seem more feminine.</a:t>
            </a:r>
          </a:p>
          <a:p>
            <a:r>
              <a:rPr lang="en-GB"/>
              <a:t>The </a:t>
            </a:r>
            <a:r>
              <a:rPr lang="en-GB" err="1"/>
              <a:t>progastreda</a:t>
            </a:r>
            <a:r>
              <a:rPr lang="en-GB"/>
              <a:t> would cover </a:t>
            </a:r>
            <a:r>
              <a:rPr lang="en-GB" err="1"/>
              <a:t>mens</a:t>
            </a:r>
            <a:r>
              <a:rPr lang="en-GB"/>
              <a:t> bellies and the </a:t>
            </a:r>
            <a:r>
              <a:rPr lang="en-GB" err="1"/>
              <a:t>prosterneda</a:t>
            </a:r>
            <a:r>
              <a:rPr lang="en-GB"/>
              <a:t> gave them ‘breasts’</a:t>
            </a:r>
          </a:p>
        </p:txBody>
      </p:sp>
      <p:pic>
        <p:nvPicPr>
          <p:cNvPr id="6146" name="Picture 2" descr="Picture">
            <a:extLst>
              <a:ext uri="{FF2B5EF4-FFF2-40B4-BE49-F238E27FC236}">
                <a16:creationId xmlns:a16="http://schemas.microsoft.com/office/drawing/2014/main" id="{56A1446A-784E-434B-916B-07FB84F5CB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9047" y="2091491"/>
            <a:ext cx="3995854" cy="2972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3654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0C4988E-FFFE-584E-85AF-04026691DB0D}"/>
              </a:ext>
            </a:extLst>
          </p:cNvPr>
          <p:cNvSpPr txBox="1">
            <a:spLocks/>
          </p:cNvSpPr>
          <p:nvPr/>
        </p:nvSpPr>
        <p:spPr>
          <a:xfrm>
            <a:off x="1451579" y="77387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4" name="TextBox 3">
            <a:extLst>
              <a:ext uri="{FF2B5EF4-FFF2-40B4-BE49-F238E27FC236}">
                <a16:creationId xmlns:a16="http://schemas.microsoft.com/office/drawing/2014/main" id="{D188E194-B855-1840-A1C8-4AA7C566EA41}"/>
              </a:ext>
            </a:extLst>
          </p:cNvPr>
          <p:cNvSpPr txBox="1"/>
          <p:nvPr/>
        </p:nvSpPr>
        <p:spPr>
          <a:xfrm>
            <a:off x="5107258" y="1092820"/>
            <a:ext cx="1650381" cy="646331"/>
          </a:xfrm>
          <a:prstGeom prst="rect">
            <a:avLst/>
          </a:prstGeom>
          <a:noFill/>
        </p:spPr>
        <p:txBody>
          <a:bodyPr wrap="square" rtlCol="0">
            <a:spAutoFit/>
          </a:bodyPr>
          <a:lstStyle/>
          <a:p>
            <a:r>
              <a:rPr lang="en-GB"/>
              <a:t>Ancient Greeks </a:t>
            </a:r>
          </a:p>
          <a:p>
            <a:pPr algn="ctr"/>
            <a:r>
              <a:rPr lang="en-GB"/>
              <a:t>Masks</a:t>
            </a:r>
          </a:p>
        </p:txBody>
      </p:sp>
      <p:sp>
        <p:nvSpPr>
          <p:cNvPr id="6" name="TextBox 5">
            <a:extLst>
              <a:ext uri="{FF2B5EF4-FFF2-40B4-BE49-F238E27FC236}">
                <a16:creationId xmlns:a16="http://schemas.microsoft.com/office/drawing/2014/main" id="{E79F2FE6-4D99-9C42-AFE8-010FE5638D75}"/>
              </a:ext>
            </a:extLst>
          </p:cNvPr>
          <p:cNvSpPr txBox="1"/>
          <p:nvPr/>
        </p:nvSpPr>
        <p:spPr>
          <a:xfrm>
            <a:off x="1451579" y="2645668"/>
            <a:ext cx="5486400" cy="2585323"/>
          </a:xfrm>
          <a:prstGeom prst="rect">
            <a:avLst/>
          </a:prstGeom>
          <a:noFill/>
        </p:spPr>
        <p:txBody>
          <a:bodyPr wrap="square" rtlCol="0">
            <a:spAutoFit/>
          </a:bodyPr>
          <a:lstStyle/>
          <a:p>
            <a:r>
              <a:rPr lang="en-GB"/>
              <a:t>Masks served multiple purposes in Ancient Greek theatre; their exaggerated expressions helped the audience identify which character was which, they allowed actors to play multiple roles/genders, they also helped audience members further back see better.</a:t>
            </a:r>
          </a:p>
          <a:p>
            <a:endParaRPr lang="en-GB"/>
          </a:p>
          <a:p>
            <a:r>
              <a:rPr lang="en-GB"/>
              <a:t>Different play genres called for different mask styles.</a:t>
            </a:r>
          </a:p>
          <a:p>
            <a:r>
              <a:rPr lang="en-GB"/>
              <a:t>Tragedy masks were more realistic whilst comic/satyr masks were ugly and grotesque or distorted.</a:t>
            </a:r>
          </a:p>
        </p:txBody>
      </p:sp>
      <p:pic>
        <p:nvPicPr>
          <p:cNvPr id="7172" name="Picture 4" descr="Ancient Greek Theater masks. The Ancient Greek term for a mask is  &quot;prosopon&quot; (lit., &quot;face&quot;) and … | Ancient greek theatre, Ancient greek  costumes, Ancient greek art">
            <a:extLst>
              <a:ext uri="{FF2B5EF4-FFF2-40B4-BE49-F238E27FC236}">
                <a16:creationId xmlns:a16="http://schemas.microsoft.com/office/drawing/2014/main" id="{679A266E-DD55-1044-88C1-77C754E416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7870" y="2142055"/>
            <a:ext cx="3592551" cy="3592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1926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6A04391-5CC1-B74B-876D-B857D4097A16}"/>
              </a:ext>
            </a:extLst>
          </p:cNvPr>
          <p:cNvSpPr txBox="1">
            <a:spLocks/>
          </p:cNvSpPr>
          <p:nvPr/>
        </p:nvSpPr>
        <p:spPr>
          <a:xfrm>
            <a:off x="1451579" y="77387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51DB03E5-A55E-7442-A769-4431F6E9F4E7}"/>
              </a:ext>
            </a:extLst>
          </p:cNvPr>
          <p:cNvSpPr txBox="1"/>
          <p:nvPr/>
        </p:nvSpPr>
        <p:spPr>
          <a:xfrm>
            <a:off x="5107258" y="1092820"/>
            <a:ext cx="1650381" cy="646331"/>
          </a:xfrm>
          <a:prstGeom prst="rect">
            <a:avLst/>
          </a:prstGeom>
          <a:noFill/>
        </p:spPr>
        <p:txBody>
          <a:bodyPr wrap="square" rtlCol="0">
            <a:spAutoFit/>
          </a:bodyPr>
          <a:lstStyle/>
          <a:p>
            <a:r>
              <a:rPr lang="en-GB"/>
              <a:t>Ancient Greeks </a:t>
            </a:r>
          </a:p>
          <a:p>
            <a:pPr algn="ctr"/>
            <a:r>
              <a:rPr lang="en-GB"/>
              <a:t>Props</a:t>
            </a:r>
          </a:p>
        </p:txBody>
      </p:sp>
      <p:sp>
        <p:nvSpPr>
          <p:cNvPr id="6" name="TextBox 5">
            <a:extLst>
              <a:ext uri="{FF2B5EF4-FFF2-40B4-BE49-F238E27FC236}">
                <a16:creationId xmlns:a16="http://schemas.microsoft.com/office/drawing/2014/main" id="{BC24D381-95C6-5044-AA41-8C54F6EBABB1}"/>
              </a:ext>
            </a:extLst>
          </p:cNvPr>
          <p:cNvSpPr txBox="1"/>
          <p:nvPr/>
        </p:nvSpPr>
        <p:spPr>
          <a:xfrm>
            <a:off x="1451579" y="2266440"/>
            <a:ext cx="4967775" cy="3139321"/>
          </a:xfrm>
          <a:prstGeom prst="rect">
            <a:avLst/>
          </a:prstGeom>
          <a:noFill/>
        </p:spPr>
        <p:txBody>
          <a:bodyPr wrap="square" rtlCol="0">
            <a:spAutoFit/>
          </a:bodyPr>
          <a:lstStyle/>
          <a:p>
            <a:r>
              <a:rPr lang="en-GB"/>
              <a:t>Alongside masks, actors used props to help bring their character to life. Crowns would represent kings, Lyre for musicians, walking sicks may suggest age and spears or helmets would suggest soldiers/military men. Props could also be used for symbolism, like the red carpet Agamemnon walks along to symbolise blood spilt at Troy</a:t>
            </a:r>
          </a:p>
          <a:p>
            <a:endParaRPr lang="en-GB"/>
          </a:p>
          <a:p>
            <a:r>
              <a:rPr lang="en-GB"/>
              <a:t>Much like today, the Ancient Greeks had prop makers, who would make and provide the actors with the items they needed for their character.</a:t>
            </a:r>
          </a:p>
        </p:txBody>
      </p:sp>
      <p:pic>
        <p:nvPicPr>
          <p:cNvPr id="8194" name="Picture 2" descr="City Dionysia - Masks, Costumes and Props">
            <a:extLst>
              <a:ext uri="{FF2B5EF4-FFF2-40B4-BE49-F238E27FC236}">
                <a16:creationId xmlns:a16="http://schemas.microsoft.com/office/drawing/2014/main" id="{58F5090A-19CF-D346-8CB0-C03B8811F0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9354" y="2058101"/>
            <a:ext cx="46355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1813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B8078D6-9152-F64E-87A8-68BF968069AE}"/>
              </a:ext>
            </a:extLst>
          </p:cNvPr>
          <p:cNvSpPr txBox="1">
            <a:spLocks/>
          </p:cNvSpPr>
          <p:nvPr/>
        </p:nvSpPr>
        <p:spPr>
          <a:xfrm>
            <a:off x="1451579" y="77387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D725F54E-E64B-C940-8AB2-29A163E542A7}"/>
              </a:ext>
            </a:extLst>
          </p:cNvPr>
          <p:cNvSpPr txBox="1"/>
          <p:nvPr/>
        </p:nvSpPr>
        <p:spPr>
          <a:xfrm>
            <a:off x="5107258" y="1092820"/>
            <a:ext cx="1650381" cy="646331"/>
          </a:xfrm>
          <a:prstGeom prst="rect">
            <a:avLst/>
          </a:prstGeom>
          <a:noFill/>
        </p:spPr>
        <p:txBody>
          <a:bodyPr wrap="square" rtlCol="0">
            <a:spAutoFit/>
          </a:bodyPr>
          <a:lstStyle/>
          <a:p>
            <a:r>
              <a:rPr lang="en-GB"/>
              <a:t>Ancient Greeks </a:t>
            </a:r>
          </a:p>
          <a:p>
            <a:pPr algn="ctr"/>
            <a:r>
              <a:rPr lang="en-GB"/>
              <a:t>Special Props</a:t>
            </a:r>
          </a:p>
        </p:txBody>
      </p:sp>
      <p:pic>
        <p:nvPicPr>
          <p:cNvPr id="1028" name="Picture 4" descr="What is a Ekkyklema in Greek Theatre? - Quora">
            <a:extLst>
              <a:ext uri="{FF2B5EF4-FFF2-40B4-BE49-F238E27FC236}">
                <a16:creationId xmlns:a16="http://schemas.microsoft.com/office/drawing/2014/main" id="{4F670B7E-76BA-F04E-9876-8E09042867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1579" y="2012950"/>
            <a:ext cx="4292600" cy="28321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561209E-E170-9448-A9C7-C0CD0890BBAE}"/>
              </a:ext>
            </a:extLst>
          </p:cNvPr>
          <p:cNvSpPr txBox="1"/>
          <p:nvPr/>
        </p:nvSpPr>
        <p:spPr>
          <a:xfrm>
            <a:off x="890462" y="4699135"/>
            <a:ext cx="5708151" cy="1384995"/>
          </a:xfrm>
          <a:prstGeom prst="rect">
            <a:avLst/>
          </a:prstGeom>
          <a:noFill/>
        </p:spPr>
        <p:txBody>
          <a:bodyPr wrap="square" rtlCol="0">
            <a:spAutoFit/>
          </a:bodyPr>
          <a:lstStyle/>
          <a:p>
            <a:r>
              <a:rPr lang="en-GB" sz="1400"/>
              <a:t>An </a:t>
            </a:r>
            <a:r>
              <a:rPr lang="en-GB" sz="1400" err="1"/>
              <a:t>Ekkyklema</a:t>
            </a:r>
            <a:r>
              <a:rPr lang="en-GB" sz="1400"/>
              <a:t> (Greek: roll-out machine) was a wheeled platform rolled out through a skene in ancient Greek Theatre. It was often used in tragedies to reveal dead bodies. Violent/distressing acts would never be carried out on scene, so they would have happened off stage and the </a:t>
            </a:r>
            <a:r>
              <a:rPr lang="en-GB" sz="1400" err="1"/>
              <a:t>Ekkyklema</a:t>
            </a:r>
            <a:r>
              <a:rPr lang="en-GB" sz="1400"/>
              <a:t> would then present the audience the consequences of the scene. Hippolytus’ body was shown in the final scene of Euripides’ play of the same name.</a:t>
            </a:r>
          </a:p>
        </p:txBody>
      </p:sp>
      <p:pic>
        <p:nvPicPr>
          <p:cNvPr id="1030" name="Picture 6" descr="Mechane - encyclopedia article - Citizendium">
            <a:extLst>
              <a:ext uri="{FF2B5EF4-FFF2-40B4-BE49-F238E27FC236}">
                <a16:creationId xmlns:a16="http://schemas.microsoft.com/office/drawing/2014/main" id="{0A205F1B-61C4-EC4B-89D3-0ADD218524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21" y="2012950"/>
            <a:ext cx="2923569" cy="268618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1460BE9-37B4-3D42-A3FA-C0B21C36E4C1}"/>
              </a:ext>
            </a:extLst>
          </p:cNvPr>
          <p:cNvSpPr txBox="1"/>
          <p:nvPr/>
        </p:nvSpPr>
        <p:spPr>
          <a:xfrm>
            <a:off x="7275443" y="4749922"/>
            <a:ext cx="4744279" cy="1077218"/>
          </a:xfrm>
          <a:prstGeom prst="rect">
            <a:avLst/>
          </a:prstGeom>
          <a:noFill/>
        </p:spPr>
        <p:txBody>
          <a:bodyPr wrap="square" rtlCol="0">
            <a:spAutoFit/>
          </a:bodyPr>
          <a:lstStyle/>
          <a:p>
            <a:r>
              <a:rPr lang="en-GB" sz="1600"/>
              <a:t>A </a:t>
            </a:r>
            <a:r>
              <a:rPr lang="en-GB" sz="1600" err="1"/>
              <a:t>Mechane</a:t>
            </a:r>
            <a:r>
              <a:rPr lang="en-GB" sz="1600"/>
              <a:t>/</a:t>
            </a:r>
            <a:r>
              <a:rPr lang="en-GB" sz="1600" err="1"/>
              <a:t>krane</a:t>
            </a:r>
            <a:r>
              <a:rPr lang="en-GB" sz="1600"/>
              <a:t> (machine) was a crane made of wooden beams and a pulley system. It was generally used to bring gods in from above. </a:t>
            </a:r>
          </a:p>
          <a:p>
            <a:r>
              <a:rPr lang="en-GB" sz="1600"/>
              <a:t>This gave dramatic entrances for important characters.</a:t>
            </a:r>
          </a:p>
        </p:txBody>
      </p:sp>
    </p:spTree>
    <p:extLst>
      <p:ext uri="{BB962C8B-B14F-4D97-AF65-F5344CB8AC3E}">
        <p14:creationId xmlns:p14="http://schemas.microsoft.com/office/powerpoint/2010/main" val="19209252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0A3A471-6E8A-5747-8F16-6339ED451DFD}"/>
              </a:ext>
            </a:extLst>
          </p:cNvPr>
          <p:cNvSpPr txBox="1">
            <a:spLocks/>
          </p:cNvSpPr>
          <p:nvPr/>
        </p:nvSpPr>
        <p:spPr>
          <a:xfrm>
            <a:off x="1451579" y="77387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3B590727-880F-D147-AE50-5ADFEC81935D}"/>
              </a:ext>
            </a:extLst>
          </p:cNvPr>
          <p:cNvSpPr txBox="1"/>
          <p:nvPr/>
        </p:nvSpPr>
        <p:spPr>
          <a:xfrm>
            <a:off x="5062279" y="1168692"/>
            <a:ext cx="2381873" cy="646331"/>
          </a:xfrm>
          <a:prstGeom prst="rect">
            <a:avLst/>
          </a:prstGeom>
          <a:noFill/>
        </p:spPr>
        <p:txBody>
          <a:bodyPr wrap="square" rtlCol="0">
            <a:spAutoFit/>
          </a:bodyPr>
          <a:lstStyle/>
          <a:p>
            <a:pPr algn="ctr"/>
            <a:r>
              <a:rPr lang="en-GB"/>
              <a:t>The Romans</a:t>
            </a:r>
          </a:p>
          <a:p>
            <a:pPr algn="ctr"/>
            <a:r>
              <a:rPr lang="en-GB"/>
              <a:t>Scenery - Vitruvius</a:t>
            </a:r>
          </a:p>
        </p:txBody>
      </p:sp>
      <p:sp>
        <p:nvSpPr>
          <p:cNvPr id="7" name="TextBox 6">
            <a:extLst>
              <a:ext uri="{FF2B5EF4-FFF2-40B4-BE49-F238E27FC236}">
                <a16:creationId xmlns:a16="http://schemas.microsoft.com/office/drawing/2014/main" id="{6077705B-6BEE-384B-AE3C-8DB72B1FF5F3}"/>
              </a:ext>
            </a:extLst>
          </p:cNvPr>
          <p:cNvSpPr txBox="1"/>
          <p:nvPr/>
        </p:nvSpPr>
        <p:spPr>
          <a:xfrm>
            <a:off x="1451579" y="2031340"/>
            <a:ext cx="5992573" cy="4031873"/>
          </a:xfrm>
          <a:prstGeom prst="rect">
            <a:avLst/>
          </a:prstGeom>
          <a:noFill/>
        </p:spPr>
        <p:txBody>
          <a:bodyPr wrap="square" rtlCol="0">
            <a:spAutoFit/>
          </a:bodyPr>
          <a:lstStyle/>
          <a:p>
            <a:r>
              <a:rPr lang="en-GB" sz="1600"/>
              <a:t>In 1513 the Roman Academy constructed a theatre on the </a:t>
            </a:r>
            <a:r>
              <a:rPr lang="en-GB" sz="1600" err="1"/>
              <a:t>Campidoglio</a:t>
            </a:r>
            <a:r>
              <a:rPr lang="en-GB" sz="1600"/>
              <a:t> in Rome. It was built as part of the elaborate festivities to celebrate the granting of Roman citizenship to </a:t>
            </a:r>
            <a:r>
              <a:rPr lang="en-GB" sz="1600" err="1"/>
              <a:t>Giuiliano</a:t>
            </a:r>
            <a:r>
              <a:rPr lang="en-GB" sz="1600"/>
              <a:t> and Lorenzo </a:t>
            </a:r>
            <a:r>
              <a:rPr lang="en-GB" sz="1600" err="1"/>
              <a:t>de’Medici</a:t>
            </a:r>
            <a:r>
              <a:rPr lang="en-GB" sz="1600"/>
              <a:t>. </a:t>
            </a:r>
          </a:p>
          <a:p>
            <a:endParaRPr lang="en-GB" sz="1600"/>
          </a:p>
          <a:p>
            <a:r>
              <a:rPr lang="en-GB" sz="1600"/>
              <a:t>A production of </a:t>
            </a:r>
            <a:r>
              <a:rPr lang="en-GB" sz="1600" err="1"/>
              <a:t>Poenulus</a:t>
            </a:r>
            <a:r>
              <a:rPr lang="en-GB" sz="1600"/>
              <a:t> was performed by the Academy pupils. The theatre was similar to depictions seen in the Terence Illustrations and was also likely inspired by Vitruvius too.  The structure was approximately 38 metres long and 31 metres wide. There were seven tiers of seating on three sides, while the fourth side was a scenic façade decorated with architectural, painted embellishments and was separated into five sections using columns with gilded basins and capitals. Each section was framing an opening decorated with curtains made of gold cloth. There was a </a:t>
            </a:r>
            <a:r>
              <a:rPr lang="en-GB" sz="1600" err="1"/>
              <a:t>freize</a:t>
            </a:r>
            <a:r>
              <a:rPr lang="en-GB" sz="1600"/>
              <a:t> of beautiful paintings and a gilded cornice above. At the end of the screen were two great towers with doors. </a:t>
            </a:r>
          </a:p>
        </p:txBody>
      </p:sp>
      <p:pic>
        <p:nvPicPr>
          <p:cNvPr id="2050" name="Picture 2" descr="LATIN WITH LAUGHTER; TERENCE THROUGH TIME WEBSITE">
            <a:extLst>
              <a:ext uri="{FF2B5EF4-FFF2-40B4-BE49-F238E27FC236}">
                <a16:creationId xmlns:a16="http://schemas.microsoft.com/office/drawing/2014/main" id="{3FD4A377-07DB-504C-833D-F24F6048F5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5207" y="1928309"/>
            <a:ext cx="2686474" cy="399847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7DCE614-7C9E-2041-A124-B72B73D9A742}"/>
              </a:ext>
            </a:extLst>
          </p:cNvPr>
          <p:cNvSpPr txBox="1"/>
          <p:nvPr/>
        </p:nvSpPr>
        <p:spPr>
          <a:xfrm>
            <a:off x="8765305" y="5807131"/>
            <a:ext cx="2086376" cy="276999"/>
          </a:xfrm>
          <a:prstGeom prst="rect">
            <a:avLst/>
          </a:prstGeom>
          <a:noFill/>
        </p:spPr>
        <p:txBody>
          <a:bodyPr wrap="square" rtlCol="0">
            <a:spAutoFit/>
          </a:bodyPr>
          <a:lstStyle/>
          <a:p>
            <a:r>
              <a:rPr lang="en-GB" sz="1200"/>
              <a:t>Terence Illustrations</a:t>
            </a:r>
          </a:p>
        </p:txBody>
      </p:sp>
    </p:spTree>
    <p:extLst>
      <p:ext uri="{BB962C8B-B14F-4D97-AF65-F5344CB8AC3E}">
        <p14:creationId xmlns:p14="http://schemas.microsoft.com/office/powerpoint/2010/main" val="15446574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DC3F7D0-BA63-C045-9E56-C6A6D314943B}"/>
              </a:ext>
            </a:extLst>
          </p:cNvPr>
          <p:cNvSpPr txBox="1">
            <a:spLocks/>
          </p:cNvSpPr>
          <p:nvPr/>
        </p:nvSpPr>
        <p:spPr>
          <a:xfrm>
            <a:off x="1451577" y="76578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6F422E16-4A03-C047-96E5-AEB76D1FB9CF}"/>
              </a:ext>
            </a:extLst>
          </p:cNvPr>
          <p:cNvSpPr txBox="1"/>
          <p:nvPr/>
        </p:nvSpPr>
        <p:spPr>
          <a:xfrm>
            <a:off x="5062279" y="1168692"/>
            <a:ext cx="2381873" cy="646331"/>
          </a:xfrm>
          <a:prstGeom prst="rect">
            <a:avLst/>
          </a:prstGeom>
          <a:noFill/>
        </p:spPr>
        <p:txBody>
          <a:bodyPr wrap="square" rtlCol="0">
            <a:spAutoFit/>
          </a:bodyPr>
          <a:lstStyle/>
          <a:p>
            <a:pPr algn="ctr"/>
            <a:r>
              <a:rPr lang="en-GB"/>
              <a:t>The Romans</a:t>
            </a:r>
          </a:p>
          <a:p>
            <a:pPr algn="ctr"/>
            <a:r>
              <a:rPr lang="en-GB"/>
              <a:t>Scenery - Vitruvius</a:t>
            </a:r>
          </a:p>
        </p:txBody>
      </p:sp>
      <p:sp>
        <p:nvSpPr>
          <p:cNvPr id="6" name="TextBox 5">
            <a:extLst>
              <a:ext uri="{FF2B5EF4-FFF2-40B4-BE49-F238E27FC236}">
                <a16:creationId xmlns:a16="http://schemas.microsoft.com/office/drawing/2014/main" id="{64CD6F3B-EC66-7143-94B7-B20C7356BAB9}"/>
              </a:ext>
            </a:extLst>
          </p:cNvPr>
          <p:cNvSpPr txBox="1"/>
          <p:nvPr/>
        </p:nvSpPr>
        <p:spPr>
          <a:xfrm>
            <a:off x="2365977" y="4495938"/>
            <a:ext cx="9603275" cy="1354217"/>
          </a:xfrm>
          <a:prstGeom prst="rect">
            <a:avLst/>
          </a:prstGeom>
          <a:noFill/>
        </p:spPr>
        <p:txBody>
          <a:bodyPr wrap="square" rtlCol="0">
            <a:spAutoFit/>
          </a:bodyPr>
          <a:lstStyle/>
          <a:p>
            <a:r>
              <a:rPr lang="en-GB" sz="1600"/>
              <a:t>Vitruvius also described three kinds of scenes: Tragic, Comic and Satiric. </a:t>
            </a:r>
          </a:p>
          <a:p>
            <a:r>
              <a:rPr lang="en-GB" sz="1600"/>
              <a:t>They were decorated completely differently, and unlike each other in their scheme. </a:t>
            </a:r>
          </a:p>
          <a:p>
            <a:r>
              <a:rPr lang="en-GB" sz="1600"/>
              <a:t>Tragic scenes were ornamented with columns, pediments, statues and various other royal decorations. </a:t>
            </a:r>
          </a:p>
          <a:p>
            <a:r>
              <a:rPr lang="en-GB" sz="1600"/>
              <a:t>Comic scenes represent private buildings and galleries, with windows similar to those in ordinary dwellings. </a:t>
            </a:r>
          </a:p>
          <a:p>
            <a:r>
              <a:rPr lang="en-GB" sz="1600"/>
              <a:t>Satiric scenes were ornamented with trees, caves, hills, and other rural objects imitating nature.</a:t>
            </a:r>
          </a:p>
        </p:txBody>
      </p:sp>
      <p:pic>
        <p:nvPicPr>
          <p:cNvPr id="3076" name="Picture 4" descr="A Play of Books : miro roman's scrapbook">
            <a:extLst>
              <a:ext uri="{FF2B5EF4-FFF2-40B4-BE49-F238E27FC236}">
                <a16:creationId xmlns:a16="http://schemas.microsoft.com/office/drawing/2014/main" id="{1CDF44DB-EA96-CF42-BC7F-00AA8A1100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2816" y="1957589"/>
            <a:ext cx="7104356" cy="2517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01450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7936429-7F44-7642-AF3B-FF6660E808EB}"/>
              </a:ext>
            </a:extLst>
          </p:cNvPr>
          <p:cNvSpPr txBox="1">
            <a:spLocks/>
          </p:cNvSpPr>
          <p:nvPr/>
        </p:nvSpPr>
        <p:spPr>
          <a:xfrm>
            <a:off x="1451577" y="76578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2A1F5608-0D92-A444-9164-9ED17AACEF13}"/>
              </a:ext>
            </a:extLst>
          </p:cNvPr>
          <p:cNvSpPr txBox="1"/>
          <p:nvPr/>
        </p:nvSpPr>
        <p:spPr>
          <a:xfrm>
            <a:off x="5062279" y="1168692"/>
            <a:ext cx="2381873" cy="646331"/>
          </a:xfrm>
          <a:prstGeom prst="rect">
            <a:avLst/>
          </a:prstGeom>
          <a:noFill/>
        </p:spPr>
        <p:txBody>
          <a:bodyPr wrap="square" rtlCol="0">
            <a:spAutoFit/>
          </a:bodyPr>
          <a:lstStyle/>
          <a:p>
            <a:pPr algn="ctr"/>
            <a:r>
              <a:rPr lang="en-GB"/>
              <a:t>The Romans</a:t>
            </a:r>
          </a:p>
          <a:p>
            <a:pPr algn="ctr"/>
            <a:r>
              <a:rPr lang="en-GB"/>
              <a:t>Scenery</a:t>
            </a:r>
          </a:p>
        </p:txBody>
      </p:sp>
      <p:sp>
        <p:nvSpPr>
          <p:cNvPr id="6" name="TextBox 5">
            <a:extLst>
              <a:ext uri="{FF2B5EF4-FFF2-40B4-BE49-F238E27FC236}">
                <a16:creationId xmlns:a16="http://schemas.microsoft.com/office/drawing/2014/main" id="{C3D4D064-1607-DC48-A1E2-5AF5BCC9B13A}"/>
              </a:ext>
            </a:extLst>
          </p:cNvPr>
          <p:cNvSpPr txBox="1"/>
          <p:nvPr/>
        </p:nvSpPr>
        <p:spPr>
          <a:xfrm>
            <a:off x="1648497" y="2047741"/>
            <a:ext cx="5795656" cy="2308324"/>
          </a:xfrm>
          <a:prstGeom prst="rect">
            <a:avLst/>
          </a:prstGeom>
          <a:noFill/>
        </p:spPr>
        <p:txBody>
          <a:bodyPr wrap="square" rtlCol="0">
            <a:spAutoFit/>
          </a:bodyPr>
          <a:lstStyle/>
          <a:p>
            <a:r>
              <a:rPr lang="en-GB"/>
              <a:t>Roman stages were about five feet high and hollow beneath the stage.  This was large enough to house all the actors and props. Trap doors were common, and a curtain was hung across the stage to be lowered down or raised up to reveal a painted scene. This curtain also raised at the very beginning as well as the end, ‘</a:t>
            </a:r>
            <a:r>
              <a:rPr lang="en-GB" err="1"/>
              <a:t>Aulaea</a:t>
            </a:r>
            <a:r>
              <a:rPr lang="en-GB"/>
              <a:t> </a:t>
            </a:r>
            <a:r>
              <a:rPr lang="en-GB" err="1"/>
              <a:t>premuniuntur</a:t>
            </a:r>
            <a:r>
              <a:rPr lang="en-GB"/>
              <a:t>’ and ‘</a:t>
            </a:r>
            <a:r>
              <a:rPr lang="en-GB" err="1"/>
              <a:t>Aulaem</a:t>
            </a:r>
            <a:r>
              <a:rPr lang="en-GB"/>
              <a:t> </a:t>
            </a:r>
            <a:r>
              <a:rPr lang="en-GB" err="1"/>
              <a:t>tollitur</a:t>
            </a:r>
            <a:r>
              <a:rPr lang="en-GB"/>
              <a:t>’- ‘the curtain is raised’ and ‘curtain is lowered’.</a:t>
            </a:r>
          </a:p>
        </p:txBody>
      </p:sp>
      <p:pic>
        <p:nvPicPr>
          <p:cNvPr id="7" name="Picture 6" descr="gosbecks-roman-theatre-c-peter-froste-and-colchester-archaeological-trust.jpg">
            <a:extLst>
              <a:ext uri="{FF2B5EF4-FFF2-40B4-BE49-F238E27FC236}">
                <a16:creationId xmlns:a16="http://schemas.microsoft.com/office/drawing/2014/main" id="{6025207E-D8D4-3748-B981-0D2010C9F2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8308" y="1980912"/>
            <a:ext cx="3556543" cy="2475178"/>
          </a:xfrm>
          <a:prstGeom prst="rect">
            <a:avLst/>
          </a:prstGeom>
        </p:spPr>
      </p:pic>
      <p:sp>
        <p:nvSpPr>
          <p:cNvPr id="8" name="TextBox 7">
            <a:extLst>
              <a:ext uri="{FF2B5EF4-FFF2-40B4-BE49-F238E27FC236}">
                <a16:creationId xmlns:a16="http://schemas.microsoft.com/office/drawing/2014/main" id="{25769908-67D6-7D41-A4FC-62E0B2C5E1B7}"/>
              </a:ext>
            </a:extLst>
          </p:cNvPr>
          <p:cNvSpPr txBox="1"/>
          <p:nvPr/>
        </p:nvSpPr>
        <p:spPr>
          <a:xfrm>
            <a:off x="7737553" y="4456090"/>
            <a:ext cx="3078051" cy="276999"/>
          </a:xfrm>
          <a:prstGeom prst="rect">
            <a:avLst/>
          </a:prstGeom>
          <a:noFill/>
        </p:spPr>
        <p:txBody>
          <a:bodyPr wrap="square" rtlCol="0">
            <a:spAutoFit/>
          </a:bodyPr>
          <a:lstStyle/>
          <a:p>
            <a:r>
              <a:rPr lang="en-GB" sz="1200"/>
              <a:t>Reconstruction of </a:t>
            </a:r>
            <a:r>
              <a:rPr lang="en-GB" sz="1200" err="1"/>
              <a:t>Gosbecks</a:t>
            </a:r>
            <a:r>
              <a:rPr lang="en-GB" sz="1200"/>
              <a:t> Roman Theatre</a:t>
            </a:r>
          </a:p>
        </p:txBody>
      </p:sp>
    </p:spTree>
    <p:extLst>
      <p:ext uri="{BB962C8B-B14F-4D97-AF65-F5344CB8AC3E}">
        <p14:creationId xmlns:p14="http://schemas.microsoft.com/office/powerpoint/2010/main" val="20254250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E7517EB-9EFA-9C4A-8328-A8C17845D747}"/>
              </a:ext>
            </a:extLst>
          </p:cNvPr>
          <p:cNvSpPr txBox="1">
            <a:spLocks/>
          </p:cNvSpPr>
          <p:nvPr/>
        </p:nvSpPr>
        <p:spPr>
          <a:xfrm>
            <a:off x="1451577" y="76578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07760706-17F4-0440-807C-2DB0BA9DD325}"/>
              </a:ext>
            </a:extLst>
          </p:cNvPr>
          <p:cNvSpPr txBox="1"/>
          <p:nvPr/>
        </p:nvSpPr>
        <p:spPr>
          <a:xfrm>
            <a:off x="5062277" y="1168692"/>
            <a:ext cx="2381873" cy="646331"/>
          </a:xfrm>
          <a:prstGeom prst="rect">
            <a:avLst/>
          </a:prstGeom>
          <a:noFill/>
        </p:spPr>
        <p:txBody>
          <a:bodyPr wrap="square" rtlCol="0">
            <a:spAutoFit/>
          </a:bodyPr>
          <a:lstStyle/>
          <a:p>
            <a:pPr algn="ctr"/>
            <a:r>
              <a:rPr lang="en-GB"/>
              <a:t>The Romans</a:t>
            </a:r>
          </a:p>
          <a:p>
            <a:pPr algn="ctr"/>
            <a:r>
              <a:rPr lang="en-GB"/>
              <a:t>Costume</a:t>
            </a:r>
          </a:p>
        </p:txBody>
      </p:sp>
      <p:sp>
        <p:nvSpPr>
          <p:cNvPr id="6" name="TextBox 5">
            <a:extLst>
              <a:ext uri="{FF2B5EF4-FFF2-40B4-BE49-F238E27FC236}">
                <a16:creationId xmlns:a16="http://schemas.microsoft.com/office/drawing/2014/main" id="{96E94630-2E14-8941-91F3-DB545618E033}"/>
              </a:ext>
            </a:extLst>
          </p:cNvPr>
          <p:cNvSpPr txBox="1"/>
          <p:nvPr/>
        </p:nvSpPr>
        <p:spPr>
          <a:xfrm>
            <a:off x="1451577" y="2019300"/>
            <a:ext cx="7019323" cy="3785652"/>
          </a:xfrm>
          <a:prstGeom prst="rect">
            <a:avLst/>
          </a:prstGeom>
          <a:noFill/>
        </p:spPr>
        <p:txBody>
          <a:bodyPr wrap="square" rtlCol="0">
            <a:spAutoFit/>
          </a:bodyPr>
          <a:lstStyle/>
          <a:p>
            <a:r>
              <a:rPr lang="en-GB" sz="1600"/>
              <a:t>There isn’t much knowledge on the differences between Greek and Roman costumes, however there would have been some development and added sophistication over the centuries. </a:t>
            </a:r>
          </a:p>
          <a:p>
            <a:endParaRPr lang="en-GB" sz="1600"/>
          </a:p>
          <a:p>
            <a:r>
              <a:rPr lang="en-GB" sz="1600"/>
              <a:t>In early Roman theatre the female characters were originally played by men. The audience were able to recognise the characters and their status by the colours they wore. Purple costumes represented rich men, striped togas represented boys, short cloaks represented soldiers, red costumes represented poor men, a yellow robe represented women, short tunics represented salves and a yellow tassel represented Gods.</a:t>
            </a:r>
          </a:p>
          <a:p>
            <a:endParaRPr lang="en-GB" sz="1600"/>
          </a:p>
          <a:p>
            <a:r>
              <a:rPr lang="en-GB" sz="1600"/>
              <a:t>Roman actors wore cheap, simple sandals called the </a:t>
            </a:r>
            <a:r>
              <a:rPr lang="en-GB" sz="1600" err="1"/>
              <a:t>Baxa</a:t>
            </a:r>
            <a:r>
              <a:rPr lang="en-GB" sz="1600"/>
              <a:t>. This was made from vegetable leaves, twigs and fibres. Woven palm leaves were used to make the bottom of the shoe and the strap of the </a:t>
            </a:r>
            <a:r>
              <a:rPr lang="en-GB" sz="1600" err="1"/>
              <a:t>Baxa</a:t>
            </a:r>
            <a:r>
              <a:rPr lang="en-GB" sz="1600"/>
              <a:t> was made from both palm and vegetable leaves.</a:t>
            </a:r>
          </a:p>
        </p:txBody>
      </p:sp>
      <p:pic>
        <p:nvPicPr>
          <p:cNvPr id="5122" name="Picture 2">
            <a:extLst>
              <a:ext uri="{FF2B5EF4-FFF2-40B4-BE49-F238E27FC236}">
                <a16:creationId xmlns:a16="http://schemas.microsoft.com/office/drawing/2014/main" id="{7E6FE222-28DC-534E-A06F-6A531234F2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6950" y="2061359"/>
            <a:ext cx="28321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8943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AAD40CD-A24B-5B4D-8B00-60A5E5283BD8}"/>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52A0C5A7-5B5A-524B-9B44-EB653796FE9B}"/>
              </a:ext>
            </a:extLst>
          </p:cNvPr>
          <p:cNvSpPr txBox="1"/>
          <p:nvPr/>
        </p:nvSpPr>
        <p:spPr>
          <a:xfrm>
            <a:off x="5062279" y="1106589"/>
            <a:ext cx="2381873" cy="646331"/>
          </a:xfrm>
          <a:prstGeom prst="rect">
            <a:avLst/>
          </a:prstGeom>
          <a:noFill/>
        </p:spPr>
        <p:txBody>
          <a:bodyPr wrap="square" rtlCol="0">
            <a:spAutoFit/>
          </a:bodyPr>
          <a:lstStyle/>
          <a:p>
            <a:pPr algn="ctr"/>
            <a:r>
              <a:rPr lang="en-GB"/>
              <a:t>The Romans</a:t>
            </a:r>
          </a:p>
          <a:p>
            <a:pPr algn="ctr"/>
            <a:r>
              <a:rPr lang="en-GB"/>
              <a:t>Masks</a:t>
            </a:r>
          </a:p>
        </p:txBody>
      </p:sp>
      <p:pic>
        <p:nvPicPr>
          <p:cNvPr id="6146" name="Picture 2">
            <a:extLst>
              <a:ext uri="{FF2B5EF4-FFF2-40B4-BE49-F238E27FC236}">
                <a16:creationId xmlns:a16="http://schemas.microsoft.com/office/drawing/2014/main" id="{9348933B-D728-4242-A310-F8C09BDC41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2600" y="2448845"/>
            <a:ext cx="3538279" cy="26537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505272A-8BA5-DD4D-A33F-8B9D22FC3367}"/>
              </a:ext>
            </a:extLst>
          </p:cNvPr>
          <p:cNvSpPr txBox="1"/>
          <p:nvPr/>
        </p:nvSpPr>
        <p:spPr>
          <a:xfrm>
            <a:off x="1663700" y="2190649"/>
            <a:ext cx="5780452" cy="3170099"/>
          </a:xfrm>
          <a:prstGeom prst="rect">
            <a:avLst/>
          </a:prstGeom>
          <a:noFill/>
        </p:spPr>
        <p:txBody>
          <a:bodyPr wrap="square" rtlCol="0">
            <a:spAutoFit/>
          </a:bodyPr>
          <a:lstStyle/>
          <a:p>
            <a:r>
              <a:rPr lang="en-GB" sz="2000"/>
              <a:t>Mime was a genre which incorporated adventure, unrestrained sexual tones and violence. Despite female roles typically being played by men, these female roles were in fact fulfilled by women. They would wear very heavy makeup instead of masks.</a:t>
            </a:r>
          </a:p>
          <a:p>
            <a:endParaRPr lang="en-GB" sz="2000"/>
          </a:p>
          <a:p>
            <a:r>
              <a:rPr lang="en-GB" sz="2000"/>
              <a:t>Pantomime was the more sophisticated of the two. In this form of musical comedy there was one main actor who took on many roles, they would portray these different characters using different masks.</a:t>
            </a:r>
          </a:p>
        </p:txBody>
      </p:sp>
    </p:spTree>
    <p:extLst>
      <p:ext uri="{BB962C8B-B14F-4D97-AF65-F5344CB8AC3E}">
        <p14:creationId xmlns:p14="http://schemas.microsoft.com/office/powerpoint/2010/main" val="26108849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19169F3-83C4-824C-9F9D-ED7D6C97E945}"/>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1BFB86DB-BF31-244F-8A7F-83054E4B510B}"/>
              </a:ext>
            </a:extLst>
          </p:cNvPr>
          <p:cNvSpPr txBox="1"/>
          <p:nvPr/>
        </p:nvSpPr>
        <p:spPr>
          <a:xfrm>
            <a:off x="5062279" y="1106589"/>
            <a:ext cx="2381873" cy="646331"/>
          </a:xfrm>
          <a:prstGeom prst="rect">
            <a:avLst/>
          </a:prstGeom>
          <a:noFill/>
        </p:spPr>
        <p:txBody>
          <a:bodyPr wrap="square" rtlCol="0">
            <a:spAutoFit/>
          </a:bodyPr>
          <a:lstStyle/>
          <a:p>
            <a:pPr algn="ctr"/>
            <a:r>
              <a:rPr lang="en-GB"/>
              <a:t>The Romans</a:t>
            </a:r>
          </a:p>
          <a:p>
            <a:pPr algn="ctr"/>
            <a:r>
              <a:rPr lang="en-GB"/>
              <a:t>Props</a:t>
            </a:r>
          </a:p>
        </p:txBody>
      </p:sp>
      <p:sp>
        <p:nvSpPr>
          <p:cNvPr id="6" name="TextBox 5">
            <a:extLst>
              <a:ext uri="{FF2B5EF4-FFF2-40B4-BE49-F238E27FC236}">
                <a16:creationId xmlns:a16="http://schemas.microsoft.com/office/drawing/2014/main" id="{5CD390A1-BF26-5945-83F0-EFB37543CB98}"/>
              </a:ext>
            </a:extLst>
          </p:cNvPr>
          <p:cNvSpPr txBox="1"/>
          <p:nvPr/>
        </p:nvSpPr>
        <p:spPr>
          <a:xfrm>
            <a:off x="1451579" y="2616200"/>
            <a:ext cx="4961921" cy="2308324"/>
          </a:xfrm>
          <a:prstGeom prst="rect">
            <a:avLst/>
          </a:prstGeom>
          <a:noFill/>
        </p:spPr>
        <p:txBody>
          <a:bodyPr wrap="square" rtlCol="0">
            <a:spAutoFit/>
          </a:bodyPr>
          <a:lstStyle/>
          <a:p>
            <a:r>
              <a:rPr lang="en-GB"/>
              <a:t>Roman props consisted of easily moveable objects, such as swords and daggers, goblets and plates, stools, torches, blood soaked clothing, wine or ale containers, whips, helmets,  Armor,  false jewels, crowns and wreaths, skulls and bones, animal furs, standards and banners, caskets and containers, flowers and petals. Their larger props might have included furniture, statues, exotic plants or trees.</a:t>
            </a:r>
          </a:p>
        </p:txBody>
      </p:sp>
      <p:pic>
        <p:nvPicPr>
          <p:cNvPr id="7170" name="Picture 2" descr="Ancient Rome | Prop Agenda">
            <a:extLst>
              <a:ext uri="{FF2B5EF4-FFF2-40B4-BE49-F238E27FC236}">
                <a16:creationId xmlns:a16="http://schemas.microsoft.com/office/drawing/2014/main" id="{8CE901A7-5763-C94F-BE8F-602A014305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2400" y="2289572"/>
            <a:ext cx="4552454" cy="3200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7065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3835800-526A-B64A-9F6E-B24BBB00C296}"/>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64AFF277-52D6-6241-94AF-4DFA0453F2CC}"/>
              </a:ext>
            </a:extLst>
          </p:cNvPr>
          <p:cNvSpPr txBox="1"/>
          <p:nvPr/>
        </p:nvSpPr>
        <p:spPr>
          <a:xfrm>
            <a:off x="5062279" y="1106589"/>
            <a:ext cx="2381873" cy="646331"/>
          </a:xfrm>
          <a:prstGeom prst="rect">
            <a:avLst/>
          </a:prstGeom>
          <a:noFill/>
        </p:spPr>
        <p:txBody>
          <a:bodyPr wrap="square" rtlCol="0">
            <a:spAutoFit/>
          </a:bodyPr>
          <a:lstStyle/>
          <a:p>
            <a:pPr algn="ctr"/>
            <a:r>
              <a:rPr lang="en-GB"/>
              <a:t>Medieval Times</a:t>
            </a:r>
          </a:p>
          <a:p>
            <a:pPr algn="ctr"/>
            <a:r>
              <a:rPr lang="en-GB"/>
              <a:t>Scenery</a:t>
            </a:r>
          </a:p>
        </p:txBody>
      </p:sp>
      <p:sp>
        <p:nvSpPr>
          <p:cNvPr id="6" name="TextBox 5">
            <a:extLst>
              <a:ext uri="{FF2B5EF4-FFF2-40B4-BE49-F238E27FC236}">
                <a16:creationId xmlns:a16="http://schemas.microsoft.com/office/drawing/2014/main" id="{EF90A057-9BFF-7848-9C1C-36D1B91FF2D7}"/>
              </a:ext>
            </a:extLst>
          </p:cNvPr>
          <p:cNvSpPr txBox="1"/>
          <p:nvPr/>
        </p:nvSpPr>
        <p:spPr>
          <a:xfrm>
            <a:off x="1451578" y="1965759"/>
            <a:ext cx="4225321" cy="4031873"/>
          </a:xfrm>
          <a:prstGeom prst="rect">
            <a:avLst/>
          </a:prstGeom>
          <a:noFill/>
        </p:spPr>
        <p:txBody>
          <a:bodyPr wrap="square" rtlCol="0">
            <a:spAutoFit/>
          </a:bodyPr>
          <a:lstStyle/>
          <a:p>
            <a:r>
              <a:rPr lang="en-GB" sz="1600"/>
              <a:t>Medieval European drama used standardised scenic elements called ‘Mansions’. These served various different locations and scene changes (Heaven, Hell, Garden of Eden etc). Heaven and Hell were represented on opposite sides of the stage, representing the idea of opposite realms.</a:t>
            </a:r>
          </a:p>
          <a:p>
            <a:endParaRPr lang="en-GB" sz="1600"/>
          </a:p>
          <a:p>
            <a:r>
              <a:rPr lang="en-GB" sz="1600"/>
              <a:t>Mansions were often mounted in the nave of churches, on a platform in front of the churches, as they became more elaborate they moved to the town square.</a:t>
            </a:r>
          </a:p>
          <a:p>
            <a:endParaRPr lang="en-GB" sz="1600"/>
          </a:p>
          <a:p>
            <a:r>
              <a:rPr lang="en-GB" sz="1600"/>
              <a:t>They also used wagons which held between one and three mansions. These were pulled </a:t>
            </a:r>
            <a:r>
              <a:rPr lang="en-GB" sz="1600" err="1"/>
              <a:t>frpom</a:t>
            </a:r>
            <a:r>
              <a:rPr lang="en-GB" sz="1600"/>
              <a:t> location to location and would have been arranged to present the appropriate setting.</a:t>
            </a:r>
          </a:p>
        </p:txBody>
      </p:sp>
      <p:pic>
        <p:nvPicPr>
          <p:cNvPr id="8196" name="Picture 4" descr="Ms fr.12536 f.2 The Scenery for Valenciennes Mystery Play, 1547 | PBS  LearningMedia">
            <a:extLst>
              <a:ext uri="{FF2B5EF4-FFF2-40B4-BE49-F238E27FC236}">
                <a16:creationId xmlns:a16="http://schemas.microsoft.com/office/drawing/2014/main" id="{43577C5E-0DB0-EF43-9C72-391F43D18E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3269" y="2195378"/>
            <a:ext cx="5481585" cy="2722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2653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C5D0133-8469-EB4D-A66C-CED345C0F061}"/>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BE24AB0C-6A22-3044-9CD6-4CE526A457F5}"/>
              </a:ext>
            </a:extLst>
          </p:cNvPr>
          <p:cNvSpPr txBox="1"/>
          <p:nvPr/>
        </p:nvSpPr>
        <p:spPr>
          <a:xfrm>
            <a:off x="5062279" y="1106589"/>
            <a:ext cx="2381873" cy="646331"/>
          </a:xfrm>
          <a:prstGeom prst="rect">
            <a:avLst/>
          </a:prstGeom>
          <a:noFill/>
        </p:spPr>
        <p:txBody>
          <a:bodyPr wrap="square" rtlCol="0">
            <a:spAutoFit/>
          </a:bodyPr>
          <a:lstStyle/>
          <a:p>
            <a:pPr algn="ctr"/>
            <a:r>
              <a:rPr lang="en-GB"/>
              <a:t>Medieval Times</a:t>
            </a:r>
          </a:p>
          <a:p>
            <a:pPr algn="ctr"/>
            <a:r>
              <a:rPr lang="en-GB"/>
              <a:t>Costume</a:t>
            </a:r>
          </a:p>
        </p:txBody>
      </p:sp>
      <p:sp>
        <p:nvSpPr>
          <p:cNvPr id="6" name="TextBox 5">
            <a:extLst>
              <a:ext uri="{FF2B5EF4-FFF2-40B4-BE49-F238E27FC236}">
                <a16:creationId xmlns:a16="http://schemas.microsoft.com/office/drawing/2014/main" id="{2BC2809F-0DFA-F942-ADE8-62596FA8E36C}"/>
              </a:ext>
            </a:extLst>
          </p:cNvPr>
          <p:cNvSpPr txBox="1"/>
          <p:nvPr/>
        </p:nvSpPr>
        <p:spPr>
          <a:xfrm>
            <a:off x="1841500" y="2070100"/>
            <a:ext cx="5918200" cy="2585323"/>
          </a:xfrm>
          <a:prstGeom prst="rect">
            <a:avLst/>
          </a:prstGeom>
          <a:noFill/>
        </p:spPr>
        <p:txBody>
          <a:bodyPr wrap="square" rtlCol="0">
            <a:spAutoFit/>
          </a:bodyPr>
          <a:lstStyle/>
          <a:p>
            <a:r>
              <a:rPr lang="en-GB"/>
              <a:t>Medieval costumes worn in early religious dramas were ecclesiastical or priestly garments. As scripts became less religious (often including townspeople) lay performers assumed responsibility for any costumes not owned by the church.</a:t>
            </a:r>
          </a:p>
          <a:p>
            <a:endParaRPr lang="en-GB"/>
          </a:p>
          <a:p>
            <a:r>
              <a:rPr lang="en-GB"/>
              <a:t>Contemporary religious art provided inspiration for many characters such as the Virgin Mary, Daniel, Herod, and assorted devils too.</a:t>
            </a:r>
          </a:p>
        </p:txBody>
      </p:sp>
      <p:pic>
        <p:nvPicPr>
          <p:cNvPr id="9218" name="Picture 2" descr="medieval theater costumes - Google Search | Medieval theatre, Mystery  plays, Theatre costumes">
            <a:extLst>
              <a:ext uri="{FF2B5EF4-FFF2-40B4-BE49-F238E27FC236}">
                <a16:creationId xmlns:a16="http://schemas.microsoft.com/office/drawing/2014/main" id="{AF41E005-A78B-964E-B4B8-A9869D57C8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6250" y="2070100"/>
            <a:ext cx="2655367" cy="364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847283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AA2CB4B-B8F3-7349-B59B-1BF00930DC47}"/>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AE84BFE4-FE31-B94D-AE52-713CA6FCBE1F}"/>
              </a:ext>
            </a:extLst>
          </p:cNvPr>
          <p:cNvSpPr txBox="1"/>
          <p:nvPr/>
        </p:nvSpPr>
        <p:spPr>
          <a:xfrm>
            <a:off x="5062279" y="1106589"/>
            <a:ext cx="2381873" cy="646331"/>
          </a:xfrm>
          <a:prstGeom prst="rect">
            <a:avLst/>
          </a:prstGeom>
          <a:noFill/>
        </p:spPr>
        <p:txBody>
          <a:bodyPr wrap="square" rtlCol="0">
            <a:spAutoFit/>
          </a:bodyPr>
          <a:lstStyle/>
          <a:p>
            <a:pPr algn="ctr"/>
            <a:r>
              <a:rPr lang="en-GB"/>
              <a:t>Renaissance</a:t>
            </a:r>
          </a:p>
          <a:p>
            <a:pPr algn="ctr"/>
            <a:r>
              <a:rPr lang="en-GB"/>
              <a:t>Scenery</a:t>
            </a:r>
          </a:p>
        </p:txBody>
      </p:sp>
      <p:sp>
        <p:nvSpPr>
          <p:cNvPr id="6" name="TextBox 5">
            <a:extLst>
              <a:ext uri="{FF2B5EF4-FFF2-40B4-BE49-F238E27FC236}">
                <a16:creationId xmlns:a16="http://schemas.microsoft.com/office/drawing/2014/main" id="{71FE7228-FC27-D74E-8615-3202B7322490}"/>
              </a:ext>
            </a:extLst>
          </p:cNvPr>
          <p:cNvSpPr txBox="1"/>
          <p:nvPr/>
        </p:nvSpPr>
        <p:spPr>
          <a:xfrm>
            <a:off x="3493209" y="1909386"/>
            <a:ext cx="4918165" cy="3785652"/>
          </a:xfrm>
          <a:prstGeom prst="rect">
            <a:avLst/>
          </a:prstGeom>
          <a:noFill/>
        </p:spPr>
        <p:txBody>
          <a:bodyPr wrap="square" rtlCol="0">
            <a:spAutoFit/>
          </a:bodyPr>
          <a:lstStyle/>
          <a:p>
            <a:pPr algn="ctr"/>
            <a:r>
              <a:rPr lang="en-GB" sz="1200"/>
              <a:t>In 1545 created three designs based on Vitruvius’ tragic, comic and satiric scenes, in which he explains perspective painting in which parallel lines converge on a vanishing point</a:t>
            </a:r>
          </a:p>
          <a:p>
            <a:pPr algn="ctr"/>
            <a:endParaRPr lang="en-GB" sz="1200"/>
          </a:p>
          <a:p>
            <a:pPr algn="ctr"/>
            <a:r>
              <a:rPr lang="en-GB" sz="1200"/>
              <a:t>The perfection of the science of perspective in the 15</a:t>
            </a:r>
            <a:r>
              <a:rPr lang="en-GB" sz="1200" baseline="30000"/>
              <a:t>th</a:t>
            </a:r>
            <a:r>
              <a:rPr lang="en-GB" sz="1200"/>
              <a:t> century provided artists with means of representing scenes in a limited space, using single or multiple scenes.</a:t>
            </a:r>
          </a:p>
          <a:p>
            <a:pPr algn="ctr"/>
            <a:endParaRPr lang="en-GB" sz="1200"/>
          </a:p>
          <a:p>
            <a:pPr marL="285750" indent="-285750" algn="ctr">
              <a:buFont typeface="Arial" panose="020B0604020202020204" pitchFamily="34" charset="0"/>
              <a:buChar char="•"/>
            </a:pPr>
            <a:r>
              <a:rPr lang="en-GB" sz="1200"/>
              <a:t>Semi-circular orchestra remains</a:t>
            </a:r>
          </a:p>
          <a:p>
            <a:pPr marL="285750" indent="-285750" algn="ctr">
              <a:buFont typeface="Arial" panose="020B0604020202020204" pitchFamily="34" charset="0"/>
              <a:buChar char="•"/>
            </a:pPr>
            <a:r>
              <a:rPr lang="en-GB" sz="1200"/>
              <a:t>Steps up to a rectangular playing area</a:t>
            </a:r>
          </a:p>
          <a:p>
            <a:pPr marL="285750" indent="-285750" algn="ctr">
              <a:buFont typeface="Arial" panose="020B0604020202020204" pitchFamily="34" charset="0"/>
              <a:buChar char="•"/>
            </a:pPr>
            <a:r>
              <a:rPr lang="en-GB" sz="1200"/>
              <a:t>The flat stage is raised to eye level</a:t>
            </a:r>
          </a:p>
          <a:p>
            <a:pPr marL="285750" indent="-285750" algn="ctr">
              <a:buFont typeface="Arial" panose="020B0604020202020204" pitchFamily="34" charset="0"/>
              <a:buChar char="•"/>
            </a:pPr>
            <a:r>
              <a:rPr lang="en-GB" sz="1200"/>
              <a:t>Raked stage with backscenes (space for people to pass)</a:t>
            </a:r>
          </a:p>
          <a:p>
            <a:pPr marL="285750" indent="-285750" algn="ctr">
              <a:buFont typeface="Arial" panose="020B0604020202020204" pitchFamily="34" charset="0"/>
              <a:buChar char="•"/>
            </a:pPr>
            <a:r>
              <a:rPr lang="en-GB" sz="1200"/>
              <a:t>Downstage from the backdrop are two wings</a:t>
            </a:r>
          </a:p>
          <a:p>
            <a:pPr marL="285750" indent="-285750" algn="ctr">
              <a:buFont typeface="Arial" panose="020B0604020202020204" pitchFamily="34" charset="0"/>
              <a:buChar char="•"/>
            </a:pPr>
            <a:r>
              <a:rPr lang="en-GB" sz="1200"/>
              <a:t>In front were three wings</a:t>
            </a:r>
          </a:p>
          <a:p>
            <a:pPr marL="285750" indent="-285750" algn="ctr">
              <a:buFont typeface="Arial" panose="020B0604020202020204" pitchFamily="34" charset="0"/>
              <a:buChar char="•"/>
            </a:pPr>
            <a:r>
              <a:rPr lang="en-GB" sz="1200"/>
              <a:t>Downstage wings were painted in scale while upstage wings were painted in perspective</a:t>
            </a:r>
          </a:p>
          <a:p>
            <a:pPr marL="285750" indent="-285750" algn="ctr">
              <a:buFont typeface="Arial" panose="020B0604020202020204" pitchFamily="34" charset="0"/>
              <a:buChar char="•"/>
            </a:pPr>
            <a:r>
              <a:rPr lang="en-GB" sz="1200"/>
              <a:t>Despite </a:t>
            </a:r>
            <a:r>
              <a:rPr lang="en-GB" sz="1200" err="1"/>
              <a:t>Serlio’s</a:t>
            </a:r>
            <a:r>
              <a:rPr lang="en-GB" sz="1200"/>
              <a:t> vanishing point being beyond the back wall, the scale is still too small for actors to perform their as they cannot reduce their own size. It was suggested actors be replaced by cut out figures if movement were required within those spaces.</a:t>
            </a:r>
          </a:p>
        </p:txBody>
      </p:sp>
      <p:pic>
        <p:nvPicPr>
          <p:cNvPr id="7" name="Picture 6" descr="Serlio perspective 2.jpg">
            <a:extLst>
              <a:ext uri="{FF2B5EF4-FFF2-40B4-BE49-F238E27FC236}">
                <a16:creationId xmlns:a16="http://schemas.microsoft.com/office/drawing/2014/main" id="{A72C463C-B6BD-5B4D-B599-81D449371E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7635" y="2159271"/>
            <a:ext cx="3140166" cy="3766576"/>
          </a:xfrm>
          <a:prstGeom prst="rect">
            <a:avLst/>
          </a:prstGeom>
          <a:ln w="76200" cmpd="sng">
            <a:noFill/>
          </a:ln>
        </p:spPr>
      </p:pic>
      <p:pic>
        <p:nvPicPr>
          <p:cNvPr id="8" name="Picture 7">
            <a:extLst>
              <a:ext uri="{FF2B5EF4-FFF2-40B4-BE49-F238E27FC236}">
                <a16:creationId xmlns:a16="http://schemas.microsoft.com/office/drawing/2014/main" id="{47C7B706-98BC-4C41-B70E-931B91E8D642}"/>
              </a:ext>
            </a:extLst>
          </p:cNvPr>
          <p:cNvPicPr>
            <a:picLocks noChangeAspect="1"/>
          </p:cNvPicPr>
          <p:nvPr/>
        </p:nvPicPr>
        <p:blipFill rotWithShape="1">
          <a:blip r:embed="rId3"/>
          <a:srcRect l="3577"/>
          <a:stretch/>
        </p:blipFill>
        <p:spPr>
          <a:xfrm>
            <a:off x="111035" y="3976589"/>
            <a:ext cx="3266318" cy="1949258"/>
          </a:xfrm>
          <a:prstGeom prst="rect">
            <a:avLst/>
          </a:prstGeom>
          <a:ln w="76200" cmpd="sng">
            <a:noFill/>
          </a:ln>
        </p:spPr>
      </p:pic>
      <p:pic>
        <p:nvPicPr>
          <p:cNvPr id="9" name="Picture 8">
            <a:extLst>
              <a:ext uri="{FF2B5EF4-FFF2-40B4-BE49-F238E27FC236}">
                <a16:creationId xmlns:a16="http://schemas.microsoft.com/office/drawing/2014/main" id="{94DCFFC4-00ED-DA4C-8BD5-55592E1FCF67}"/>
              </a:ext>
            </a:extLst>
          </p:cNvPr>
          <p:cNvPicPr>
            <a:picLocks noChangeAspect="1"/>
          </p:cNvPicPr>
          <p:nvPr/>
        </p:nvPicPr>
        <p:blipFill rotWithShape="1">
          <a:blip r:embed="rId4"/>
          <a:srcRect l="3577" r="3219"/>
          <a:stretch/>
        </p:blipFill>
        <p:spPr>
          <a:xfrm>
            <a:off x="170631" y="2068672"/>
            <a:ext cx="3147126" cy="1225499"/>
          </a:xfrm>
          <a:prstGeom prst="rect">
            <a:avLst/>
          </a:prstGeom>
          <a:ln w="76200" cmpd="sng">
            <a:noFill/>
          </a:ln>
        </p:spPr>
      </p:pic>
    </p:spTree>
    <p:extLst>
      <p:ext uri="{BB962C8B-B14F-4D97-AF65-F5344CB8AC3E}">
        <p14:creationId xmlns:p14="http://schemas.microsoft.com/office/powerpoint/2010/main" val="28848259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28B79998-7CCD-6B41-B289-3DE9BE8CAA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6476" y="2006601"/>
            <a:ext cx="4448377" cy="365342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40778F14-8BD4-9846-A94F-A9FBAA44AE1E}"/>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5EEEBB34-EA74-9142-9F63-66D94F34707D}"/>
              </a:ext>
            </a:extLst>
          </p:cNvPr>
          <p:cNvSpPr txBox="1"/>
          <p:nvPr/>
        </p:nvSpPr>
        <p:spPr>
          <a:xfrm>
            <a:off x="5062279" y="1106589"/>
            <a:ext cx="2381873" cy="646331"/>
          </a:xfrm>
          <a:prstGeom prst="rect">
            <a:avLst/>
          </a:prstGeom>
          <a:noFill/>
        </p:spPr>
        <p:txBody>
          <a:bodyPr wrap="square" rtlCol="0">
            <a:spAutoFit/>
          </a:bodyPr>
          <a:lstStyle/>
          <a:p>
            <a:pPr algn="ctr"/>
            <a:r>
              <a:rPr lang="en-GB"/>
              <a:t>Renaissance</a:t>
            </a:r>
          </a:p>
          <a:p>
            <a:pPr algn="ctr"/>
            <a:r>
              <a:rPr lang="en-GB"/>
              <a:t>Teatro </a:t>
            </a:r>
            <a:r>
              <a:rPr lang="en-GB" err="1"/>
              <a:t>Olyimpico</a:t>
            </a:r>
            <a:endParaRPr lang="en-GB"/>
          </a:p>
        </p:txBody>
      </p:sp>
      <p:sp>
        <p:nvSpPr>
          <p:cNvPr id="6" name="TextBox 5">
            <a:extLst>
              <a:ext uri="{FF2B5EF4-FFF2-40B4-BE49-F238E27FC236}">
                <a16:creationId xmlns:a16="http://schemas.microsoft.com/office/drawing/2014/main" id="{23992A0B-3554-304F-8DE6-D306DD4655D8}"/>
              </a:ext>
            </a:extLst>
          </p:cNvPr>
          <p:cNvSpPr txBox="1"/>
          <p:nvPr/>
        </p:nvSpPr>
        <p:spPr>
          <a:xfrm>
            <a:off x="1428429" y="1867401"/>
            <a:ext cx="5377484" cy="4278094"/>
          </a:xfrm>
          <a:prstGeom prst="rect">
            <a:avLst/>
          </a:prstGeom>
          <a:noFill/>
        </p:spPr>
        <p:txBody>
          <a:bodyPr wrap="square" rtlCol="0">
            <a:spAutoFit/>
          </a:bodyPr>
          <a:lstStyle/>
          <a:p>
            <a:r>
              <a:rPr lang="en-GB" sz="1600"/>
              <a:t>Teatro </a:t>
            </a:r>
            <a:r>
              <a:rPr lang="en-GB" sz="1600" err="1"/>
              <a:t>Olimpico</a:t>
            </a:r>
            <a:r>
              <a:rPr lang="en-GB" sz="1600"/>
              <a:t> is a theatre which was constructed in 1580-1585. The theatre was the final design by the Italian Renaissance architecture Andrea Palladio – this </a:t>
            </a:r>
            <a:r>
              <a:rPr lang="en-GB" sz="1600" err="1"/>
              <a:t>ws</a:t>
            </a:r>
            <a:r>
              <a:rPr lang="en-GB" sz="1600"/>
              <a:t> not completed until after his death.</a:t>
            </a:r>
          </a:p>
          <a:p>
            <a:endParaRPr lang="en-GB" sz="1600"/>
          </a:p>
          <a:p>
            <a:r>
              <a:rPr lang="en-GB" sz="1600"/>
              <a:t>Teatro </a:t>
            </a:r>
            <a:r>
              <a:rPr lang="en-GB" sz="1600" err="1"/>
              <a:t>Olimpico</a:t>
            </a:r>
            <a:r>
              <a:rPr lang="en-GB" sz="1600"/>
              <a:t> is one of only three surviving renaissance theatres. The highest situated seats were level with a colonnade with statues. The ceiling was painted like the sky to create an airy feeling inside. The orchestra included a vanishing point stage with decorations, depicting urban architecture of streets. </a:t>
            </a:r>
          </a:p>
          <a:p>
            <a:endParaRPr lang="en-GB" sz="1600"/>
          </a:p>
          <a:p>
            <a:r>
              <a:rPr lang="en-GB" sz="1600"/>
              <a:t>The stage – a square where everything took place, all perspective is in line with the eye of the ruler sitting in the middle of the half-circular orchestra.  The illusion of the perspective was completed with children moving between the spaces in the rear dressed in the same costumes as the adults.</a:t>
            </a:r>
          </a:p>
        </p:txBody>
      </p:sp>
    </p:spTree>
    <p:extLst>
      <p:ext uri="{BB962C8B-B14F-4D97-AF65-F5344CB8AC3E}">
        <p14:creationId xmlns:p14="http://schemas.microsoft.com/office/powerpoint/2010/main" val="39511839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0CD9398-8326-2441-B52F-1F2DC0BA7139}"/>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7" name="TextBox 6">
            <a:extLst>
              <a:ext uri="{FF2B5EF4-FFF2-40B4-BE49-F238E27FC236}">
                <a16:creationId xmlns:a16="http://schemas.microsoft.com/office/drawing/2014/main" id="{EF51F443-08CA-7A46-907A-DA0328B81518}"/>
              </a:ext>
            </a:extLst>
          </p:cNvPr>
          <p:cNvSpPr txBox="1"/>
          <p:nvPr/>
        </p:nvSpPr>
        <p:spPr>
          <a:xfrm>
            <a:off x="5062279" y="1106589"/>
            <a:ext cx="2381873" cy="646331"/>
          </a:xfrm>
          <a:prstGeom prst="rect">
            <a:avLst/>
          </a:prstGeom>
          <a:noFill/>
        </p:spPr>
        <p:txBody>
          <a:bodyPr wrap="square" rtlCol="0">
            <a:spAutoFit/>
          </a:bodyPr>
          <a:lstStyle/>
          <a:p>
            <a:pPr algn="ctr"/>
            <a:r>
              <a:rPr lang="en-GB"/>
              <a:t>Renaissance</a:t>
            </a:r>
          </a:p>
          <a:p>
            <a:pPr algn="ctr"/>
            <a:r>
              <a:rPr lang="en-GB"/>
              <a:t>Lighting</a:t>
            </a:r>
          </a:p>
        </p:txBody>
      </p:sp>
      <p:sp>
        <p:nvSpPr>
          <p:cNvPr id="8" name="TextBox 7">
            <a:extLst>
              <a:ext uri="{FF2B5EF4-FFF2-40B4-BE49-F238E27FC236}">
                <a16:creationId xmlns:a16="http://schemas.microsoft.com/office/drawing/2014/main" id="{87EFC2B6-8AAF-4346-B63A-782513378808}"/>
              </a:ext>
            </a:extLst>
          </p:cNvPr>
          <p:cNvSpPr txBox="1"/>
          <p:nvPr/>
        </p:nvSpPr>
        <p:spPr>
          <a:xfrm>
            <a:off x="1544176" y="2155824"/>
            <a:ext cx="6488654" cy="3539430"/>
          </a:xfrm>
          <a:prstGeom prst="rect">
            <a:avLst/>
          </a:prstGeom>
          <a:noFill/>
        </p:spPr>
        <p:txBody>
          <a:bodyPr wrap="square" rtlCol="0">
            <a:spAutoFit/>
          </a:bodyPr>
          <a:lstStyle/>
          <a:p>
            <a:r>
              <a:rPr lang="en-GB" sz="1600"/>
              <a:t>During the Italian </a:t>
            </a:r>
            <a:r>
              <a:rPr lang="en-GB" sz="1600" err="1"/>
              <a:t>Renissance</a:t>
            </a:r>
            <a:r>
              <a:rPr lang="en-GB" sz="1600"/>
              <a:t>, stages were lit with candles made of tallow (hard fatty substance), or animal fat. Stagehands would monitor the candles, relighting or trimming the wick as needed. Candles, crude oil lamps, torches or hanging lamps (Sconces) would provide light around the theatre, the house; where audiences sat, was illuminated throughout the show.</a:t>
            </a:r>
          </a:p>
          <a:p>
            <a:endParaRPr lang="en-GB" sz="1600"/>
          </a:p>
          <a:p>
            <a:r>
              <a:rPr lang="en-GB" sz="1600" err="1"/>
              <a:t>Serlio</a:t>
            </a:r>
            <a:r>
              <a:rPr lang="en-GB" sz="1600"/>
              <a:t> documented some of the earliest uses of light as an art form. In 1545 he described a ‘</a:t>
            </a:r>
            <a:r>
              <a:rPr lang="en-GB" sz="1600" err="1"/>
              <a:t>Bozze</a:t>
            </a:r>
            <a:r>
              <a:rPr lang="en-GB" sz="1600"/>
              <a:t>’; glass vessels filled with coloured liquid, these created a filter for the lights and allowed a mood to be conveyed to the audience.</a:t>
            </a:r>
          </a:p>
          <a:p>
            <a:endParaRPr lang="en-GB" sz="1600"/>
          </a:p>
          <a:p>
            <a:r>
              <a:rPr lang="en-GB" sz="1600"/>
              <a:t>He also specified three categories of stage lighting</a:t>
            </a:r>
          </a:p>
          <a:p>
            <a:pPr marL="285750" indent="-285750">
              <a:buFont typeface="Arial" panose="020B0604020202020204" pitchFamily="34" charset="0"/>
              <a:buChar char="•"/>
            </a:pPr>
            <a:r>
              <a:rPr lang="en-GB" sz="1600"/>
              <a:t>General chandelier light for both audience and actors</a:t>
            </a:r>
          </a:p>
          <a:p>
            <a:pPr marL="285750" indent="-285750">
              <a:buFont typeface="Arial" panose="020B0604020202020204" pitchFamily="34" charset="0"/>
              <a:buChar char="•"/>
            </a:pPr>
            <a:r>
              <a:rPr lang="en-GB" sz="1600"/>
              <a:t>Scenery illumination</a:t>
            </a:r>
          </a:p>
          <a:p>
            <a:pPr marL="285750" indent="-285750">
              <a:buFont typeface="Arial" panose="020B0604020202020204" pitchFamily="34" charset="0"/>
              <a:buChar char="•"/>
            </a:pPr>
            <a:r>
              <a:rPr lang="en-GB" sz="1600"/>
              <a:t>Dramatic lighting, changing in accordance to action</a:t>
            </a:r>
          </a:p>
        </p:txBody>
      </p:sp>
      <p:pic>
        <p:nvPicPr>
          <p:cNvPr id="9" name="Picture 8">
            <a:extLst>
              <a:ext uri="{FF2B5EF4-FFF2-40B4-BE49-F238E27FC236}">
                <a16:creationId xmlns:a16="http://schemas.microsoft.com/office/drawing/2014/main" id="{7DFBE75F-5041-5B4E-B6E4-A9920EAC2D35}"/>
              </a:ext>
            </a:extLst>
          </p:cNvPr>
          <p:cNvPicPr>
            <a:picLocks noChangeAspect="1"/>
          </p:cNvPicPr>
          <p:nvPr/>
        </p:nvPicPr>
        <p:blipFill>
          <a:blip r:embed="rId2"/>
          <a:stretch>
            <a:fillRect/>
          </a:stretch>
        </p:blipFill>
        <p:spPr>
          <a:xfrm>
            <a:off x="8032830" y="2498870"/>
            <a:ext cx="3022024" cy="2983395"/>
          </a:xfrm>
          <a:prstGeom prst="rect">
            <a:avLst/>
          </a:prstGeom>
          <a:ln w="76200" cmpd="sng">
            <a:noFill/>
          </a:ln>
        </p:spPr>
      </p:pic>
    </p:spTree>
    <p:extLst>
      <p:ext uri="{BB962C8B-B14F-4D97-AF65-F5344CB8AC3E}">
        <p14:creationId xmlns:p14="http://schemas.microsoft.com/office/powerpoint/2010/main" val="30520048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E66DDA2-4D99-0A49-9A6F-38AEDFEE5061}"/>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4A810CE7-D93C-CC42-A9FB-D08B22F06E1A}"/>
              </a:ext>
            </a:extLst>
          </p:cNvPr>
          <p:cNvSpPr txBox="1"/>
          <p:nvPr/>
        </p:nvSpPr>
        <p:spPr>
          <a:xfrm>
            <a:off x="5062279" y="1106589"/>
            <a:ext cx="2381873" cy="646331"/>
          </a:xfrm>
          <a:prstGeom prst="rect">
            <a:avLst/>
          </a:prstGeom>
          <a:noFill/>
        </p:spPr>
        <p:txBody>
          <a:bodyPr wrap="square" rtlCol="0">
            <a:spAutoFit/>
          </a:bodyPr>
          <a:lstStyle/>
          <a:p>
            <a:pPr algn="ctr"/>
            <a:r>
              <a:rPr lang="en-GB"/>
              <a:t>Renaissance</a:t>
            </a:r>
          </a:p>
          <a:p>
            <a:pPr algn="ctr"/>
            <a:r>
              <a:rPr lang="en-GB"/>
              <a:t>Costumes</a:t>
            </a:r>
          </a:p>
        </p:txBody>
      </p:sp>
      <p:sp>
        <p:nvSpPr>
          <p:cNvPr id="6" name="TextBox 5">
            <a:extLst>
              <a:ext uri="{FF2B5EF4-FFF2-40B4-BE49-F238E27FC236}">
                <a16:creationId xmlns:a16="http://schemas.microsoft.com/office/drawing/2014/main" id="{3EA4FA17-C2BB-9241-B971-6E93410023C1}"/>
              </a:ext>
            </a:extLst>
          </p:cNvPr>
          <p:cNvSpPr txBox="1"/>
          <p:nvPr/>
        </p:nvSpPr>
        <p:spPr>
          <a:xfrm>
            <a:off x="1472648" y="1840072"/>
            <a:ext cx="4949221" cy="3785652"/>
          </a:xfrm>
          <a:prstGeom prst="rect">
            <a:avLst/>
          </a:prstGeom>
          <a:noFill/>
        </p:spPr>
        <p:txBody>
          <a:bodyPr wrap="square" rtlCol="0">
            <a:spAutoFit/>
          </a:bodyPr>
          <a:lstStyle/>
          <a:p>
            <a:r>
              <a:rPr lang="en-GB" sz="1200"/>
              <a:t>Historians agree that the new dress for Renaissance began around the 1490’s. A period when excessiveness in all areas of costume began. </a:t>
            </a:r>
          </a:p>
          <a:p>
            <a:endParaRPr lang="en-GB" sz="1200"/>
          </a:p>
          <a:p>
            <a:r>
              <a:rPr lang="en-GB" sz="1200"/>
              <a:t>Costumes were presented differently depending on the country. For example, Europeans were distorting natural figures by padding sleeves, doublets and stockings</a:t>
            </a:r>
          </a:p>
          <a:p>
            <a:endParaRPr lang="en-GB" sz="1200"/>
          </a:p>
          <a:p>
            <a:r>
              <a:rPr lang="en-GB" sz="1200"/>
              <a:t>Permanent characteristics in all countries were summarised as: rich heavy materials, in voluminous amounts, large sleeves, close body garments, large hip-clothing, wide-toed, heel-less shoes and covered heads – masculine and feminine. Theatre costume was worn instead of designed.</a:t>
            </a:r>
          </a:p>
          <a:p>
            <a:endParaRPr lang="en-GB" sz="1200"/>
          </a:p>
          <a:p>
            <a:r>
              <a:rPr lang="en-GB" sz="1200"/>
              <a:t>Due to the fast-paced nature of plays, there wasn’t always enough time to create period specific costume, as a result the actors wore contemporary (not period) clothing for the plays.</a:t>
            </a:r>
          </a:p>
          <a:p>
            <a:endParaRPr lang="en-GB" sz="1200"/>
          </a:p>
          <a:p>
            <a:r>
              <a:rPr lang="en-GB" sz="1200"/>
              <a:t>The English Sumptuary (expenditure) Law of 1574 defined colour, style, and fabrics of clothing the different social classes could wear, however, a clause was created which allowed actors to dress in clothes above their ranks, as long as they belonged to a troupe.</a:t>
            </a:r>
          </a:p>
        </p:txBody>
      </p:sp>
      <p:pic>
        <p:nvPicPr>
          <p:cNvPr id="13314" name="Picture 2" descr="Shakespeare, Marlowe, Jonson: English Renaissance Theatre – Brewminate">
            <a:extLst>
              <a:ext uri="{FF2B5EF4-FFF2-40B4-BE49-F238E27FC236}">
                <a16:creationId xmlns:a16="http://schemas.microsoft.com/office/drawing/2014/main" id="{DF414820-E788-9845-B96D-138171F894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1869" y="2411875"/>
            <a:ext cx="4632985" cy="2606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8829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FE126C3-30B2-A24F-A4C1-6FA7529462D6}"/>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5407913D-6091-004C-82F6-0D5883829B79}"/>
              </a:ext>
            </a:extLst>
          </p:cNvPr>
          <p:cNvSpPr txBox="1"/>
          <p:nvPr/>
        </p:nvSpPr>
        <p:spPr>
          <a:xfrm>
            <a:off x="5062279" y="1106589"/>
            <a:ext cx="2381873" cy="646331"/>
          </a:xfrm>
          <a:prstGeom prst="rect">
            <a:avLst/>
          </a:prstGeom>
          <a:noFill/>
        </p:spPr>
        <p:txBody>
          <a:bodyPr wrap="square" rtlCol="0">
            <a:spAutoFit/>
          </a:bodyPr>
          <a:lstStyle/>
          <a:p>
            <a:pPr algn="ctr"/>
            <a:r>
              <a:rPr lang="en-GB"/>
              <a:t>Commedia dell’arte</a:t>
            </a:r>
          </a:p>
          <a:p>
            <a:pPr algn="ctr"/>
            <a:r>
              <a:rPr lang="en-GB"/>
              <a:t>Scenery</a:t>
            </a:r>
          </a:p>
        </p:txBody>
      </p:sp>
      <p:sp>
        <p:nvSpPr>
          <p:cNvPr id="6" name="TextBox 5">
            <a:extLst>
              <a:ext uri="{FF2B5EF4-FFF2-40B4-BE49-F238E27FC236}">
                <a16:creationId xmlns:a16="http://schemas.microsoft.com/office/drawing/2014/main" id="{BDBCE756-BCCE-354B-9B95-D15E82ACD2AA}"/>
              </a:ext>
            </a:extLst>
          </p:cNvPr>
          <p:cNvSpPr txBox="1"/>
          <p:nvPr/>
        </p:nvSpPr>
        <p:spPr>
          <a:xfrm>
            <a:off x="1701478" y="2129742"/>
            <a:ext cx="5742674" cy="2308324"/>
          </a:xfrm>
          <a:prstGeom prst="rect">
            <a:avLst/>
          </a:prstGeom>
          <a:noFill/>
        </p:spPr>
        <p:txBody>
          <a:bodyPr wrap="square" lIns="91440" tIns="45720" rIns="91440" bIns="45720" rtlCol="0" anchor="t">
            <a:spAutoFit/>
          </a:bodyPr>
          <a:lstStyle/>
          <a:p>
            <a:r>
              <a:rPr lang="en-GB"/>
              <a:t>Before 1600 there is a great lack of detailed description of Commedia scenery. Descriptions fall into five categories, in order of increasing sophistication</a:t>
            </a:r>
          </a:p>
          <a:p>
            <a:pPr marL="285750" indent="-285750">
              <a:buFont typeface="Arial" panose="020B0604020202020204" pitchFamily="34" charset="0"/>
              <a:buChar char="•"/>
            </a:pPr>
            <a:r>
              <a:rPr lang="en-GB"/>
              <a:t>The cleared space</a:t>
            </a:r>
          </a:p>
          <a:p>
            <a:pPr marL="285750" indent="-285750">
              <a:buFont typeface="Arial" panose="020B0604020202020204" pitchFamily="34" charset="0"/>
              <a:buChar char="•"/>
            </a:pPr>
            <a:r>
              <a:rPr lang="en-GB"/>
              <a:t>The trestle stage</a:t>
            </a:r>
          </a:p>
          <a:p>
            <a:pPr marL="285750" indent="-285750">
              <a:buFont typeface="Arial" panose="020B0604020202020204" pitchFamily="34" charset="0"/>
              <a:buChar char="•"/>
            </a:pPr>
            <a:r>
              <a:rPr lang="en-GB"/>
              <a:t>The open air booth</a:t>
            </a:r>
          </a:p>
          <a:p>
            <a:pPr marL="285750" indent="-285750">
              <a:buFont typeface="Arial" panose="020B0604020202020204" pitchFamily="34" charset="0"/>
              <a:buChar char="•"/>
            </a:pPr>
            <a:r>
              <a:rPr lang="en-GB"/>
              <a:t>Hired indoor rooms</a:t>
            </a:r>
          </a:p>
          <a:p>
            <a:pPr marL="285750" indent="-285750">
              <a:buFont typeface="Arial" panose="020B0604020202020204" pitchFamily="34" charset="0"/>
              <a:buChar char="•"/>
            </a:pPr>
            <a:r>
              <a:rPr lang="en-GB"/>
              <a:t>Specially designated theatre </a:t>
            </a:r>
          </a:p>
        </p:txBody>
      </p:sp>
      <p:pic>
        <p:nvPicPr>
          <p:cNvPr id="1026" name="Picture 2" descr="Scenic design and sets in commedia dell'arte - Wikipedia">
            <a:extLst>
              <a:ext uri="{FF2B5EF4-FFF2-40B4-BE49-F238E27FC236}">
                <a16:creationId xmlns:a16="http://schemas.microsoft.com/office/drawing/2014/main" id="{19788302-7380-C145-8E9A-A5400D983A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6520" y="2068673"/>
            <a:ext cx="2896526" cy="199983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4DD35D46-0235-714E-A044-6CB25CBA6F2D}"/>
              </a:ext>
            </a:extLst>
          </p:cNvPr>
          <p:cNvPicPr>
            <a:picLocks noChangeAspect="1"/>
          </p:cNvPicPr>
          <p:nvPr/>
        </p:nvPicPr>
        <p:blipFill>
          <a:blip r:embed="rId3"/>
          <a:stretch>
            <a:fillRect/>
          </a:stretch>
        </p:blipFill>
        <p:spPr>
          <a:xfrm>
            <a:off x="5179926" y="3429000"/>
            <a:ext cx="2043126" cy="1999839"/>
          </a:xfrm>
          <a:prstGeom prst="rect">
            <a:avLst/>
          </a:prstGeom>
          <a:ln w="76200" cmpd="sng">
            <a:noFill/>
          </a:ln>
        </p:spPr>
      </p:pic>
      <p:pic>
        <p:nvPicPr>
          <p:cNvPr id="8" name="Picture 7" descr="images-1.jpg">
            <a:extLst>
              <a:ext uri="{FF2B5EF4-FFF2-40B4-BE49-F238E27FC236}">
                <a16:creationId xmlns:a16="http://schemas.microsoft.com/office/drawing/2014/main" id="{442C84EC-FB8B-DB43-9418-F7D129DBC3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11089" y="4182307"/>
            <a:ext cx="2187388" cy="1668203"/>
          </a:xfrm>
          <a:prstGeom prst="rect">
            <a:avLst/>
          </a:prstGeom>
          <a:ln w="76200" cmpd="sng">
            <a:noFill/>
          </a:ln>
        </p:spPr>
      </p:pic>
    </p:spTree>
    <p:extLst>
      <p:ext uri="{BB962C8B-B14F-4D97-AF65-F5344CB8AC3E}">
        <p14:creationId xmlns:p14="http://schemas.microsoft.com/office/powerpoint/2010/main" val="14550567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563AD1-22C5-4A6F-A6EA-C395F1EA9D70}"/>
              </a:ext>
            </a:extLst>
          </p:cNvPr>
          <p:cNvSpPr>
            <a:spLocks noGrp="1"/>
          </p:cNvSpPr>
          <p:nvPr>
            <p:ph idx="1"/>
          </p:nvPr>
        </p:nvSpPr>
        <p:spPr>
          <a:xfrm>
            <a:off x="1451579" y="2104476"/>
            <a:ext cx="5239742" cy="3450613"/>
          </a:xfrm>
        </p:spPr>
        <p:txBody>
          <a:bodyPr>
            <a:normAutofit fontScale="85000" lnSpcReduction="20000"/>
          </a:bodyPr>
          <a:lstStyle/>
          <a:p>
            <a:pPr marL="0" indent="0">
              <a:buNone/>
            </a:pPr>
            <a:r>
              <a:rPr lang="en-GB" dirty="0"/>
              <a:t>Personalities were replaced by type, portrayed with the use of masks.</a:t>
            </a:r>
          </a:p>
          <a:p>
            <a:r>
              <a:rPr lang="en-GB" dirty="0"/>
              <a:t>Jesters</a:t>
            </a:r>
          </a:p>
          <a:p>
            <a:r>
              <a:rPr lang="en-GB" dirty="0"/>
              <a:t>Minstrels</a:t>
            </a:r>
          </a:p>
          <a:p>
            <a:r>
              <a:rPr lang="en-GB" dirty="0" err="1"/>
              <a:t>Jongleurs</a:t>
            </a:r>
            <a:endParaRPr lang="en-GB" dirty="0"/>
          </a:p>
          <a:p>
            <a:r>
              <a:rPr lang="en-GB" dirty="0"/>
              <a:t>Medicine shows</a:t>
            </a:r>
          </a:p>
          <a:p>
            <a:pPr marL="0" indent="0">
              <a:buNone/>
            </a:pPr>
            <a:r>
              <a:rPr lang="en-GB" dirty="0"/>
              <a:t>The costumes used in Commedia were extensions of the masks those characters wore. They derive from folklore, Classical Greek images, Roman pantomime and many other sources.</a:t>
            </a:r>
          </a:p>
          <a:p>
            <a:endParaRPr lang="en-GB" dirty="0"/>
          </a:p>
          <a:p>
            <a:endParaRPr lang="en-GB" dirty="0"/>
          </a:p>
        </p:txBody>
      </p:sp>
      <p:sp>
        <p:nvSpPr>
          <p:cNvPr id="4" name="Title 1">
            <a:extLst>
              <a:ext uri="{FF2B5EF4-FFF2-40B4-BE49-F238E27FC236}">
                <a16:creationId xmlns:a16="http://schemas.microsoft.com/office/drawing/2014/main" id="{E7FD5A3F-8FD9-7A4B-8876-BA3E56923836}"/>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4E88F9CB-0329-0D42-B00F-674A7B4D2AE3}"/>
              </a:ext>
            </a:extLst>
          </p:cNvPr>
          <p:cNvSpPr txBox="1"/>
          <p:nvPr/>
        </p:nvSpPr>
        <p:spPr>
          <a:xfrm>
            <a:off x="5062279" y="1106589"/>
            <a:ext cx="2381873" cy="646331"/>
          </a:xfrm>
          <a:prstGeom prst="rect">
            <a:avLst/>
          </a:prstGeom>
          <a:noFill/>
        </p:spPr>
        <p:txBody>
          <a:bodyPr wrap="square" rtlCol="0">
            <a:spAutoFit/>
          </a:bodyPr>
          <a:lstStyle/>
          <a:p>
            <a:pPr algn="ctr"/>
            <a:r>
              <a:rPr lang="en-GB" dirty="0"/>
              <a:t>Commedia dell’arte</a:t>
            </a:r>
          </a:p>
          <a:p>
            <a:pPr algn="ctr"/>
            <a:r>
              <a:rPr lang="en-GB" dirty="0"/>
              <a:t>Masks &amp; Costume</a:t>
            </a:r>
          </a:p>
        </p:txBody>
      </p:sp>
      <p:pic>
        <p:nvPicPr>
          <p:cNvPr id="2050" name="Picture 2" descr="Commedia dell'arte | The Daily Omnivore">
            <a:extLst>
              <a:ext uri="{FF2B5EF4-FFF2-40B4-BE49-F238E27FC236}">
                <a16:creationId xmlns:a16="http://schemas.microsoft.com/office/drawing/2014/main" id="{02C52F21-773B-434C-81CD-6046BEE086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9265" y="1903848"/>
            <a:ext cx="2184123" cy="182010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haracters of Commedia Dell'Arte | Thurrock100">
            <a:extLst>
              <a:ext uri="{FF2B5EF4-FFF2-40B4-BE49-F238E27FC236}">
                <a16:creationId xmlns:a16="http://schemas.microsoft.com/office/drawing/2014/main" id="{FF396694-F997-0243-926F-983637807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7800" y="3787727"/>
            <a:ext cx="4187054" cy="2279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66563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918BE6-0ED9-4F30-9568-4EABCC6DD101}"/>
              </a:ext>
            </a:extLst>
          </p:cNvPr>
          <p:cNvSpPr>
            <a:spLocks noGrp="1"/>
          </p:cNvSpPr>
          <p:nvPr>
            <p:ph idx="1"/>
          </p:nvPr>
        </p:nvSpPr>
        <p:spPr/>
        <p:txBody>
          <a:bodyPr>
            <a:normAutofit fontScale="77500" lnSpcReduction="20000"/>
          </a:bodyPr>
          <a:lstStyle/>
          <a:p>
            <a:pPr marL="0" indent="0">
              <a:buNone/>
            </a:pPr>
            <a:r>
              <a:rPr lang="en-GB" sz="1400" dirty="0"/>
              <a:t>Renaissance theories weren’t fully understood or implemented in Britain until the 17</a:t>
            </a:r>
            <a:r>
              <a:rPr lang="en-GB" sz="1400" baseline="30000" dirty="0"/>
              <a:t>th</a:t>
            </a:r>
            <a:r>
              <a:rPr lang="en-GB" sz="1400" dirty="0"/>
              <a:t> century.</a:t>
            </a:r>
          </a:p>
          <a:p>
            <a:pPr marL="0" indent="0">
              <a:buNone/>
            </a:pPr>
            <a:r>
              <a:rPr lang="en-GB" sz="1400" dirty="0" err="1"/>
              <a:t>Aleotti</a:t>
            </a:r>
            <a:r>
              <a:rPr lang="en-GB" sz="1400" dirty="0"/>
              <a:t> had designed a theatre to accommodate </a:t>
            </a:r>
            <a:r>
              <a:rPr lang="en-GB" sz="1400" dirty="0" err="1"/>
              <a:t>Serlio’s</a:t>
            </a:r>
            <a:r>
              <a:rPr lang="en-GB" sz="1400" dirty="0"/>
              <a:t> vista, except with moving wings instead, this meant they could slide on and off stage. It took a large number of stagehands, so he built grooves into the stage to allow him to use machinery.  All the wings were attached to a huge drum with rope, which, when turned on a counterweight moved all the wings at the same time.</a:t>
            </a:r>
          </a:p>
          <a:p>
            <a:pPr marL="0" indent="0">
              <a:buNone/>
            </a:pPr>
            <a:endParaRPr lang="en-GB" sz="1400" dirty="0"/>
          </a:p>
          <a:p>
            <a:pPr marL="0" indent="0">
              <a:buNone/>
            </a:pPr>
            <a:r>
              <a:rPr lang="en-GB" sz="1400" dirty="0"/>
              <a:t>Nicola </a:t>
            </a:r>
            <a:r>
              <a:rPr lang="en-GB" sz="1400" dirty="0" err="1"/>
              <a:t>Sabbatini</a:t>
            </a:r>
            <a:r>
              <a:rPr lang="en-GB" sz="1400" dirty="0"/>
              <a:t>, one of the first to bring illusion and magic to the stage, used his mechanical and acoustic innovations to create displays such as the sea and a storm on stage. He also discovered the ‘</a:t>
            </a:r>
            <a:r>
              <a:rPr lang="en-GB" sz="1400" i="1" dirty="0" err="1"/>
              <a:t>L'œil</a:t>
            </a:r>
            <a:r>
              <a:rPr lang="en-GB" sz="1400" i="1" dirty="0"/>
              <a:t> du prince</a:t>
            </a:r>
            <a:r>
              <a:rPr lang="en-GB" sz="1400" dirty="0"/>
              <a:t>’ (the princes eye) it is an imaginary point within the audience of s theatre, locate din the central axis, approx. 18 inches above the stage and at a distant equal to the stages width. In many theatres it corresponds to the seventh row.</a:t>
            </a:r>
          </a:p>
          <a:p>
            <a:pPr marL="0" indent="0">
              <a:buNone/>
            </a:pPr>
            <a:endParaRPr lang="en-GB" sz="1400" dirty="0"/>
          </a:p>
          <a:p>
            <a:pPr marL="0" indent="0">
              <a:buNone/>
            </a:pPr>
            <a:r>
              <a:rPr lang="en-GB" sz="1400" dirty="0"/>
              <a:t>Having toured Italy and France, Inigo Jones was so impressed by the new European technologies he collaborated with playwright Ben Johnson to create and perfect a series of extremely expensive masques, and elaborate court productions.</a:t>
            </a:r>
          </a:p>
          <a:p>
            <a:pPr marL="0" indent="0">
              <a:buNone/>
            </a:pPr>
            <a:r>
              <a:rPr lang="en-GB" sz="1400" dirty="0"/>
              <a:t>Inigo Jones scenery used a series of shutters which could slide in and out, using grooves on the floor. He then flew scenery from above and even introduced coloured lighting by using tinted glass with candles.</a:t>
            </a:r>
          </a:p>
          <a:p>
            <a:pPr marL="0" indent="0">
              <a:buNone/>
            </a:pPr>
            <a:r>
              <a:rPr lang="en-GB" sz="1400" dirty="0"/>
              <a:t>Inigo Jones was involved in every aspect of his productions, including costume.</a:t>
            </a:r>
          </a:p>
        </p:txBody>
      </p:sp>
      <p:sp>
        <p:nvSpPr>
          <p:cNvPr id="8" name="Title 1">
            <a:extLst>
              <a:ext uri="{FF2B5EF4-FFF2-40B4-BE49-F238E27FC236}">
                <a16:creationId xmlns:a16="http://schemas.microsoft.com/office/drawing/2014/main" id="{40BB3E8B-E0E5-DB4C-9917-4BFF90355CB9}"/>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9" name="TextBox 8">
            <a:extLst>
              <a:ext uri="{FF2B5EF4-FFF2-40B4-BE49-F238E27FC236}">
                <a16:creationId xmlns:a16="http://schemas.microsoft.com/office/drawing/2014/main" id="{270C7ECA-1818-284B-B516-A9AEDC9D89E5}"/>
              </a:ext>
            </a:extLst>
          </p:cNvPr>
          <p:cNvSpPr txBox="1"/>
          <p:nvPr/>
        </p:nvSpPr>
        <p:spPr>
          <a:xfrm>
            <a:off x="5062279" y="1106589"/>
            <a:ext cx="2381873" cy="646331"/>
          </a:xfrm>
          <a:prstGeom prst="rect">
            <a:avLst/>
          </a:prstGeom>
          <a:noFill/>
        </p:spPr>
        <p:txBody>
          <a:bodyPr wrap="square" rtlCol="0">
            <a:spAutoFit/>
          </a:bodyPr>
          <a:lstStyle/>
          <a:p>
            <a:pPr algn="ctr"/>
            <a:r>
              <a:rPr lang="en-GB" dirty="0"/>
              <a:t>Elizabethan</a:t>
            </a:r>
          </a:p>
          <a:p>
            <a:pPr algn="ctr"/>
            <a:r>
              <a:rPr lang="en-GB" dirty="0"/>
              <a:t>Scenery</a:t>
            </a:r>
          </a:p>
        </p:txBody>
      </p:sp>
    </p:spTree>
    <p:extLst>
      <p:ext uri="{BB962C8B-B14F-4D97-AF65-F5344CB8AC3E}">
        <p14:creationId xmlns:p14="http://schemas.microsoft.com/office/powerpoint/2010/main" val="371622973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D30D81-0A33-CD42-BC24-B03FEA2E85AE}"/>
              </a:ext>
            </a:extLst>
          </p:cNvPr>
          <p:cNvSpPr>
            <a:spLocks noGrp="1"/>
          </p:cNvSpPr>
          <p:nvPr>
            <p:ph idx="1"/>
          </p:nvPr>
        </p:nvSpPr>
        <p:spPr>
          <a:xfrm>
            <a:off x="1451579" y="2290975"/>
            <a:ext cx="5195964" cy="3450613"/>
          </a:xfrm>
        </p:spPr>
        <p:txBody>
          <a:bodyPr/>
          <a:lstStyle/>
          <a:p>
            <a:pPr marL="0" indent="0">
              <a:buNone/>
            </a:pPr>
            <a:r>
              <a:rPr lang="en-GB" dirty="0"/>
              <a:t>There were many theatre fires during the Elizabethan era. </a:t>
            </a:r>
            <a:r>
              <a:rPr lang="en-GB" dirty="0" err="1"/>
              <a:t>Sabbattini</a:t>
            </a:r>
            <a:r>
              <a:rPr lang="en-GB" dirty="0"/>
              <a:t> and </a:t>
            </a:r>
            <a:r>
              <a:rPr lang="en-GB" dirty="0" err="1"/>
              <a:t>Furttenbach’s</a:t>
            </a:r>
            <a:r>
              <a:rPr lang="en-GB" dirty="0"/>
              <a:t> theories on stage lighting were brought to England by Inigo Jones. </a:t>
            </a:r>
          </a:p>
          <a:p>
            <a:pPr marL="0" indent="0">
              <a:buNone/>
            </a:pPr>
            <a:r>
              <a:rPr lang="en-GB" dirty="0" err="1"/>
              <a:t>Furttenbach</a:t>
            </a:r>
            <a:r>
              <a:rPr lang="en-GB" dirty="0"/>
              <a:t> created reflective candle housing and also suggested lighting above the borders and behind the wings.</a:t>
            </a:r>
          </a:p>
        </p:txBody>
      </p:sp>
      <p:sp>
        <p:nvSpPr>
          <p:cNvPr id="4" name="Title 1">
            <a:extLst>
              <a:ext uri="{FF2B5EF4-FFF2-40B4-BE49-F238E27FC236}">
                <a16:creationId xmlns:a16="http://schemas.microsoft.com/office/drawing/2014/main" id="{C662D9ED-83AE-6E4E-BA3B-C5CAAD4F1021}"/>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9/10/20           History of Scenography</a:t>
            </a:r>
          </a:p>
        </p:txBody>
      </p:sp>
      <p:sp>
        <p:nvSpPr>
          <p:cNvPr id="5" name="TextBox 4">
            <a:extLst>
              <a:ext uri="{FF2B5EF4-FFF2-40B4-BE49-F238E27FC236}">
                <a16:creationId xmlns:a16="http://schemas.microsoft.com/office/drawing/2014/main" id="{66A0552E-5ED5-8843-96FE-3132A80CC119}"/>
              </a:ext>
            </a:extLst>
          </p:cNvPr>
          <p:cNvSpPr txBox="1"/>
          <p:nvPr/>
        </p:nvSpPr>
        <p:spPr>
          <a:xfrm>
            <a:off x="5062279" y="1106589"/>
            <a:ext cx="2381873" cy="646331"/>
          </a:xfrm>
          <a:prstGeom prst="rect">
            <a:avLst/>
          </a:prstGeom>
          <a:noFill/>
        </p:spPr>
        <p:txBody>
          <a:bodyPr wrap="square" rtlCol="0">
            <a:spAutoFit/>
          </a:bodyPr>
          <a:lstStyle/>
          <a:p>
            <a:pPr algn="ctr"/>
            <a:r>
              <a:rPr lang="en-GB" dirty="0"/>
              <a:t>Elizabethan</a:t>
            </a:r>
          </a:p>
          <a:p>
            <a:pPr algn="ctr"/>
            <a:r>
              <a:rPr lang="en-GB" dirty="0"/>
              <a:t>Lighting</a:t>
            </a:r>
          </a:p>
        </p:txBody>
      </p:sp>
      <p:pic>
        <p:nvPicPr>
          <p:cNvPr id="6" name="Picture 5">
            <a:extLst>
              <a:ext uri="{FF2B5EF4-FFF2-40B4-BE49-F238E27FC236}">
                <a16:creationId xmlns:a16="http://schemas.microsoft.com/office/drawing/2014/main" id="{406B678F-BA6E-3143-AAF6-EAF9EFD5C46A}"/>
              </a:ext>
            </a:extLst>
          </p:cNvPr>
          <p:cNvPicPr>
            <a:picLocks noChangeAspect="1"/>
          </p:cNvPicPr>
          <p:nvPr/>
        </p:nvPicPr>
        <p:blipFill>
          <a:blip r:embed="rId2"/>
          <a:stretch>
            <a:fillRect/>
          </a:stretch>
        </p:blipFill>
        <p:spPr>
          <a:xfrm>
            <a:off x="7357067" y="2255440"/>
            <a:ext cx="2783128" cy="2514255"/>
          </a:xfrm>
          <a:prstGeom prst="rect">
            <a:avLst/>
          </a:prstGeom>
          <a:ln w="76200" cmpd="sng">
            <a:noFill/>
          </a:ln>
        </p:spPr>
      </p:pic>
    </p:spTree>
    <p:extLst>
      <p:ext uri="{BB962C8B-B14F-4D97-AF65-F5344CB8AC3E}">
        <p14:creationId xmlns:p14="http://schemas.microsoft.com/office/powerpoint/2010/main" val="371036206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3E6D58-FF1C-3349-A1FB-27D333326456}"/>
              </a:ext>
            </a:extLst>
          </p:cNvPr>
          <p:cNvSpPr>
            <a:spLocks noGrp="1"/>
          </p:cNvSpPr>
          <p:nvPr>
            <p:ph idx="1"/>
          </p:nvPr>
        </p:nvSpPr>
        <p:spPr/>
        <p:txBody>
          <a:bodyPr>
            <a:normAutofit fontScale="92500"/>
          </a:bodyPr>
          <a:lstStyle/>
          <a:p>
            <a:pPr marL="0" indent="0">
              <a:buNone/>
            </a:pPr>
            <a:r>
              <a:rPr lang="en-GB" dirty="0"/>
              <a:t>Theatres remained closed under the force of the Puritans (1642) in 1658 following </a:t>
            </a:r>
            <a:r>
              <a:rPr lang="en-GB" dirty="0" err="1"/>
              <a:t>Cromwells</a:t>
            </a:r>
            <a:r>
              <a:rPr lang="en-GB" dirty="0"/>
              <a:t> death, the Puritan’s power declined. King Charles II was restored to the Throne and with that came the Restoration period. In 1660 theatre’s were allowed to open once more.</a:t>
            </a:r>
          </a:p>
          <a:p>
            <a:pPr marL="0" indent="0">
              <a:buNone/>
            </a:pPr>
            <a:r>
              <a:rPr lang="en-GB" dirty="0"/>
              <a:t>Charles II had been in France for the majority of the closures, and upon his return he brought French and continental influences to court and theatre. From then on every European nation was influenced by, and exerted influence upon, the drama of every other nation.</a:t>
            </a:r>
          </a:p>
          <a:p>
            <a:pPr marL="0" indent="0">
              <a:buNone/>
            </a:pPr>
            <a:r>
              <a:rPr lang="en-GB" dirty="0"/>
              <a:t>At this time  William Davenant and Thomas </a:t>
            </a:r>
            <a:r>
              <a:rPr lang="en-GB" dirty="0" err="1"/>
              <a:t>Killigrew</a:t>
            </a:r>
            <a:r>
              <a:rPr lang="en-GB" dirty="0"/>
              <a:t> were provided two royal patents and acquired playhouses, where they produced many plays including re-written versions of Shakespeare.</a:t>
            </a:r>
          </a:p>
        </p:txBody>
      </p:sp>
      <p:sp>
        <p:nvSpPr>
          <p:cNvPr id="4" name="Title 1">
            <a:extLst>
              <a:ext uri="{FF2B5EF4-FFF2-40B4-BE49-F238E27FC236}">
                <a16:creationId xmlns:a16="http://schemas.microsoft.com/office/drawing/2014/main" id="{88E3242A-818B-B441-8BD7-FAE24C90060A}"/>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5" name="TextBox 4">
            <a:extLst>
              <a:ext uri="{FF2B5EF4-FFF2-40B4-BE49-F238E27FC236}">
                <a16:creationId xmlns:a16="http://schemas.microsoft.com/office/drawing/2014/main" id="{5AE1916F-92FA-5A49-BDB6-B1BA821D4AFA}"/>
              </a:ext>
            </a:extLst>
          </p:cNvPr>
          <p:cNvSpPr txBox="1"/>
          <p:nvPr/>
        </p:nvSpPr>
        <p:spPr>
          <a:xfrm>
            <a:off x="5062279" y="1106589"/>
            <a:ext cx="2381873" cy="646331"/>
          </a:xfrm>
          <a:prstGeom prst="rect">
            <a:avLst/>
          </a:prstGeom>
          <a:noFill/>
        </p:spPr>
        <p:txBody>
          <a:bodyPr wrap="square" rtlCol="0">
            <a:spAutoFit/>
          </a:bodyPr>
          <a:lstStyle/>
          <a:p>
            <a:pPr algn="ctr"/>
            <a:r>
              <a:rPr lang="en-GB" dirty="0"/>
              <a:t>Restoration</a:t>
            </a:r>
          </a:p>
          <a:p>
            <a:pPr algn="ctr"/>
            <a:endParaRPr lang="en-GB" dirty="0"/>
          </a:p>
        </p:txBody>
      </p:sp>
    </p:spTree>
    <p:extLst>
      <p:ext uri="{BB962C8B-B14F-4D97-AF65-F5344CB8AC3E}">
        <p14:creationId xmlns:p14="http://schemas.microsoft.com/office/powerpoint/2010/main" val="428885180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3A0B93-6550-314B-A23A-035E0504490B}"/>
              </a:ext>
            </a:extLst>
          </p:cNvPr>
          <p:cNvSpPr>
            <a:spLocks noGrp="1"/>
          </p:cNvSpPr>
          <p:nvPr>
            <p:ph idx="1"/>
          </p:nvPr>
        </p:nvSpPr>
        <p:spPr>
          <a:xfrm>
            <a:off x="1451579" y="2282455"/>
            <a:ext cx="4818592" cy="3450613"/>
          </a:xfrm>
        </p:spPr>
        <p:txBody>
          <a:bodyPr>
            <a:normAutofit lnSpcReduction="10000"/>
          </a:bodyPr>
          <a:lstStyle/>
          <a:p>
            <a:pPr marL="0" indent="0">
              <a:buNone/>
            </a:pPr>
            <a:r>
              <a:rPr lang="en-GB" dirty="0"/>
              <a:t>Margaret Hughes is credited with being the first female actor on the English stage. With woman having been banned from performing during the renaissance, people became concerned that this practice would encourage things such as homosexuality, which reinforced Charles II decision to issue a royal warrant in 1661, announcing all female roles should be played only by actresses.</a:t>
            </a:r>
          </a:p>
        </p:txBody>
      </p:sp>
      <p:sp>
        <p:nvSpPr>
          <p:cNvPr id="6" name="Title 1">
            <a:extLst>
              <a:ext uri="{FF2B5EF4-FFF2-40B4-BE49-F238E27FC236}">
                <a16:creationId xmlns:a16="http://schemas.microsoft.com/office/drawing/2014/main" id="{3EBD6866-FFC9-2C4C-A0E8-3BB06E1C378E}"/>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7" name="TextBox 6">
            <a:extLst>
              <a:ext uri="{FF2B5EF4-FFF2-40B4-BE49-F238E27FC236}">
                <a16:creationId xmlns:a16="http://schemas.microsoft.com/office/drawing/2014/main" id="{389BEDCD-38DA-4A4C-A2FD-1C7BD036D2D9}"/>
              </a:ext>
            </a:extLst>
          </p:cNvPr>
          <p:cNvSpPr txBox="1"/>
          <p:nvPr/>
        </p:nvSpPr>
        <p:spPr>
          <a:xfrm>
            <a:off x="5062279" y="1106589"/>
            <a:ext cx="2381873" cy="923330"/>
          </a:xfrm>
          <a:prstGeom prst="rect">
            <a:avLst/>
          </a:prstGeom>
          <a:noFill/>
        </p:spPr>
        <p:txBody>
          <a:bodyPr wrap="square" rtlCol="0">
            <a:spAutoFit/>
          </a:bodyPr>
          <a:lstStyle/>
          <a:p>
            <a:pPr algn="ctr"/>
            <a:r>
              <a:rPr lang="en-GB" dirty="0"/>
              <a:t>Restoration</a:t>
            </a:r>
          </a:p>
          <a:p>
            <a:pPr algn="ctr"/>
            <a:r>
              <a:rPr lang="en-GB" dirty="0"/>
              <a:t>Margaret Hughes</a:t>
            </a:r>
          </a:p>
          <a:p>
            <a:pPr algn="ctr"/>
            <a:endParaRPr lang="en-GB" dirty="0"/>
          </a:p>
        </p:txBody>
      </p:sp>
      <p:pic>
        <p:nvPicPr>
          <p:cNvPr id="7170" name="Picture 2" descr="Margaret Hughes | MY HERO">
            <a:extLst>
              <a:ext uri="{FF2B5EF4-FFF2-40B4-BE49-F238E27FC236}">
                <a16:creationId xmlns:a16="http://schemas.microsoft.com/office/drawing/2014/main" id="{33EEF2AE-41D5-0A47-A0DB-0CEF36CA0D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4153" y="1948363"/>
            <a:ext cx="3511276" cy="4118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87142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0D822F0-247B-7147-A343-C5EB0ABAA69C}"/>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5" name="TextBox 4">
            <a:extLst>
              <a:ext uri="{FF2B5EF4-FFF2-40B4-BE49-F238E27FC236}">
                <a16:creationId xmlns:a16="http://schemas.microsoft.com/office/drawing/2014/main" id="{96A3202B-21B1-E046-AE91-821FE4E688C6}"/>
              </a:ext>
            </a:extLst>
          </p:cNvPr>
          <p:cNvSpPr txBox="1"/>
          <p:nvPr/>
        </p:nvSpPr>
        <p:spPr>
          <a:xfrm>
            <a:off x="5309787" y="1193741"/>
            <a:ext cx="1886857" cy="646331"/>
          </a:xfrm>
          <a:prstGeom prst="rect">
            <a:avLst/>
          </a:prstGeom>
          <a:noFill/>
        </p:spPr>
        <p:txBody>
          <a:bodyPr wrap="square" rtlCol="0">
            <a:spAutoFit/>
          </a:bodyPr>
          <a:lstStyle/>
          <a:p>
            <a:pPr algn="ctr"/>
            <a:r>
              <a:rPr lang="en-GB" dirty="0"/>
              <a:t>Opera</a:t>
            </a:r>
          </a:p>
          <a:p>
            <a:pPr algn="ctr"/>
            <a:r>
              <a:rPr lang="en-GB" dirty="0"/>
              <a:t>Scenery</a:t>
            </a:r>
          </a:p>
        </p:txBody>
      </p:sp>
      <p:sp>
        <p:nvSpPr>
          <p:cNvPr id="6" name="TextBox 5">
            <a:extLst>
              <a:ext uri="{FF2B5EF4-FFF2-40B4-BE49-F238E27FC236}">
                <a16:creationId xmlns:a16="http://schemas.microsoft.com/office/drawing/2014/main" id="{206EBC12-B3E6-BF44-A7B9-FCD0A7E962CC}"/>
              </a:ext>
            </a:extLst>
          </p:cNvPr>
          <p:cNvSpPr txBox="1"/>
          <p:nvPr/>
        </p:nvSpPr>
        <p:spPr>
          <a:xfrm>
            <a:off x="2133600" y="2249714"/>
            <a:ext cx="8360229" cy="2862322"/>
          </a:xfrm>
          <a:prstGeom prst="rect">
            <a:avLst/>
          </a:prstGeom>
          <a:noFill/>
        </p:spPr>
        <p:txBody>
          <a:bodyPr wrap="square" rtlCol="0">
            <a:spAutoFit/>
          </a:bodyPr>
          <a:lstStyle/>
          <a:p>
            <a:r>
              <a:rPr lang="en-GB" dirty="0"/>
              <a:t>Giacomo </a:t>
            </a:r>
            <a:r>
              <a:rPr lang="en-GB" dirty="0" err="1"/>
              <a:t>Torelli</a:t>
            </a:r>
            <a:r>
              <a:rPr lang="en-GB" dirty="0"/>
              <a:t> was an Italian stage designer, engineer and architect whose innovative theatre machinery provided the basis for many modern stage devices, he was known as the ‘Great Sorcerer’. In 1642, Italian opera was introduced to Paris, and </a:t>
            </a:r>
            <a:r>
              <a:rPr lang="en-GB" dirty="0" err="1"/>
              <a:t>Torelli</a:t>
            </a:r>
            <a:r>
              <a:rPr lang="en-GB" dirty="0"/>
              <a:t> was sent to design adapted operas, and plan any alterations required for the installations of these innovative stage machinery.</a:t>
            </a:r>
          </a:p>
          <a:p>
            <a:endParaRPr lang="en-GB" dirty="0"/>
          </a:p>
          <a:p>
            <a:r>
              <a:rPr lang="en-GB" dirty="0"/>
              <a:t>His most significant innovation was the Chariot-and-pole System. It involved mounting flats onto long poles, which would pass through slots in the floor, to two wheeled chariots that ran on tracks under the stage. Through a series of ropes, pulleys, winches, and counterweights, all of the chariots could move flats/wings simultaneously.</a:t>
            </a:r>
          </a:p>
        </p:txBody>
      </p:sp>
    </p:spTree>
    <p:extLst>
      <p:ext uri="{BB962C8B-B14F-4D97-AF65-F5344CB8AC3E}">
        <p14:creationId xmlns:p14="http://schemas.microsoft.com/office/powerpoint/2010/main" val="5206026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E3BB6-42F6-5E4C-BEB4-B3AE56649C55}"/>
              </a:ext>
            </a:extLst>
          </p:cNvPr>
          <p:cNvSpPr>
            <a:spLocks noGrp="1"/>
          </p:cNvSpPr>
          <p:nvPr>
            <p:ph idx="1"/>
          </p:nvPr>
        </p:nvSpPr>
        <p:spPr>
          <a:xfrm>
            <a:off x="1451580" y="2015732"/>
            <a:ext cx="5936192" cy="3450613"/>
          </a:xfrm>
        </p:spPr>
        <p:txBody>
          <a:bodyPr>
            <a:normAutofit fontScale="92500" lnSpcReduction="20000"/>
          </a:bodyPr>
          <a:lstStyle/>
          <a:p>
            <a:pPr marL="0" indent="0">
              <a:buNone/>
            </a:pPr>
            <a:r>
              <a:rPr lang="en-GB" dirty="0"/>
              <a:t>In 1780’s Genevan physicist Ami Argand invented the Argand lamp which was a huge improvement on the more traditional oil lamps. The concept of the lamp was to have a cylindrical wick which air could flow through and around, increasing the intensity of the light produced. A cylindrical chimney enhanced the air flow and a series of experiments gave the proportions for optimum operation, a mechanism for raising and lowering the wick allowed some adjustment and optimization as well. The light was much brighter than a candle, burned cleanly, and was cheaper than using candles.</a:t>
            </a:r>
          </a:p>
        </p:txBody>
      </p:sp>
      <p:sp>
        <p:nvSpPr>
          <p:cNvPr id="4" name="Title 1">
            <a:extLst>
              <a:ext uri="{FF2B5EF4-FFF2-40B4-BE49-F238E27FC236}">
                <a16:creationId xmlns:a16="http://schemas.microsoft.com/office/drawing/2014/main" id="{C0551371-9955-8743-BCD2-1B318D1EE4A9}"/>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5" name="TextBox 4">
            <a:extLst>
              <a:ext uri="{FF2B5EF4-FFF2-40B4-BE49-F238E27FC236}">
                <a16:creationId xmlns:a16="http://schemas.microsoft.com/office/drawing/2014/main" id="{5BFFF052-0313-854E-8848-E4F73577780F}"/>
              </a:ext>
            </a:extLst>
          </p:cNvPr>
          <p:cNvSpPr txBox="1"/>
          <p:nvPr/>
        </p:nvSpPr>
        <p:spPr>
          <a:xfrm>
            <a:off x="5309787" y="1193741"/>
            <a:ext cx="1886857" cy="646331"/>
          </a:xfrm>
          <a:prstGeom prst="rect">
            <a:avLst/>
          </a:prstGeom>
          <a:noFill/>
        </p:spPr>
        <p:txBody>
          <a:bodyPr wrap="square" rtlCol="0">
            <a:spAutoFit/>
          </a:bodyPr>
          <a:lstStyle/>
          <a:p>
            <a:pPr algn="ctr"/>
            <a:r>
              <a:rPr lang="en-GB" dirty="0"/>
              <a:t>Opera</a:t>
            </a:r>
          </a:p>
          <a:p>
            <a:pPr algn="ctr"/>
            <a:r>
              <a:rPr lang="en-GB" dirty="0"/>
              <a:t>Lighting</a:t>
            </a:r>
          </a:p>
        </p:txBody>
      </p:sp>
      <p:pic>
        <p:nvPicPr>
          <p:cNvPr id="9218" name="Picture 2" descr="Argand Lamp, 1784 Photograph by Science Source">
            <a:extLst>
              <a:ext uri="{FF2B5EF4-FFF2-40B4-BE49-F238E27FC236}">
                <a16:creationId xmlns:a16="http://schemas.microsoft.com/office/drawing/2014/main" id="{B264B424-2DAD-1743-A1B6-FCF042EBAC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8442" y="2015732"/>
            <a:ext cx="2888924" cy="3903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8943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E8CFD62-A290-A740-8751-F2F189BA78E5}"/>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5" name="TextBox 4">
            <a:extLst>
              <a:ext uri="{FF2B5EF4-FFF2-40B4-BE49-F238E27FC236}">
                <a16:creationId xmlns:a16="http://schemas.microsoft.com/office/drawing/2014/main" id="{A64B736C-3950-D846-91C3-A849B5EC0331}"/>
              </a:ext>
            </a:extLst>
          </p:cNvPr>
          <p:cNvSpPr txBox="1"/>
          <p:nvPr/>
        </p:nvSpPr>
        <p:spPr>
          <a:xfrm>
            <a:off x="5309787" y="1193741"/>
            <a:ext cx="1886857" cy="369332"/>
          </a:xfrm>
          <a:prstGeom prst="rect">
            <a:avLst/>
          </a:prstGeom>
          <a:noFill/>
        </p:spPr>
        <p:txBody>
          <a:bodyPr wrap="square" rtlCol="0">
            <a:spAutoFit/>
          </a:bodyPr>
          <a:lstStyle/>
          <a:p>
            <a:pPr algn="ctr"/>
            <a:r>
              <a:rPr lang="en-GB" dirty="0"/>
              <a:t>The Playhouse</a:t>
            </a:r>
          </a:p>
        </p:txBody>
      </p:sp>
      <p:sp>
        <p:nvSpPr>
          <p:cNvPr id="7" name="TextBox 6">
            <a:extLst>
              <a:ext uri="{FF2B5EF4-FFF2-40B4-BE49-F238E27FC236}">
                <a16:creationId xmlns:a16="http://schemas.microsoft.com/office/drawing/2014/main" id="{FC47BB58-D86B-184E-9BE2-D62BFDA67AF5}"/>
              </a:ext>
            </a:extLst>
          </p:cNvPr>
          <p:cNvSpPr txBox="1"/>
          <p:nvPr/>
        </p:nvSpPr>
        <p:spPr>
          <a:xfrm>
            <a:off x="1451579" y="2034383"/>
            <a:ext cx="4462444" cy="3970318"/>
          </a:xfrm>
          <a:prstGeom prst="rect">
            <a:avLst/>
          </a:prstGeom>
          <a:noFill/>
        </p:spPr>
        <p:txBody>
          <a:bodyPr wrap="square" rtlCol="0">
            <a:spAutoFit/>
          </a:bodyPr>
          <a:lstStyle/>
          <a:p>
            <a:r>
              <a:rPr lang="en-GB" dirty="0"/>
              <a:t>In 1771 David Garrick invited a German landscape painter called Philip James de </a:t>
            </a:r>
            <a:r>
              <a:rPr lang="en-GB" dirty="0" err="1"/>
              <a:t>Loutherbourg</a:t>
            </a:r>
            <a:r>
              <a:rPr lang="en-GB" dirty="0"/>
              <a:t> to design and paint spectacular sets for Theatre Royal, Drury Lane. Garrick paid him £500 per year to design scenery &amp; costume, and oversea the stage machinery.</a:t>
            </a:r>
          </a:p>
          <a:p>
            <a:endParaRPr lang="en-GB" dirty="0"/>
          </a:p>
          <a:p>
            <a:r>
              <a:rPr lang="en-GB" dirty="0"/>
              <a:t>He had devised scene effects such as green trees becoming russet </a:t>
            </a:r>
            <a:r>
              <a:rPr lang="en-GB" dirty="0" err="1"/>
              <a:t>nd</a:t>
            </a:r>
            <a:r>
              <a:rPr lang="en-GB" dirty="0"/>
              <a:t> the moon rising, lighting the edges of passing clouds. These </a:t>
            </a:r>
            <a:r>
              <a:rPr lang="en-GB" dirty="0" err="1"/>
              <a:t>illlusions</a:t>
            </a:r>
            <a:r>
              <a:rPr lang="en-GB" dirty="0"/>
              <a:t> were achieved through the use of coloured lantern slides and the ingenious lighting of transparencies. He continued to work for the theatre until 1785</a:t>
            </a:r>
          </a:p>
        </p:txBody>
      </p:sp>
      <p:pic>
        <p:nvPicPr>
          <p:cNvPr id="10242" name="Picture 2" descr="Omai | Loutherbourg, Philip James de | V&amp;A Search the Collections">
            <a:extLst>
              <a:ext uri="{FF2B5EF4-FFF2-40B4-BE49-F238E27FC236}">
                <a16:creationId xmlns:a16="http://schemas.microsoft.com/office/drawing/2014/main" id="{6CA7EF45-0C5F-574C-A0FA-CC98749FD7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41" t="19806" r="6931" b="15242"/>
          <a:stretch/>
        </p:blipFill>
        <p:spPr bwMode="auto">
          <a:xfrm>
            <a:off x="5914023" y="2446176"/>
            <a:ext cx="5140831" cy="2722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0023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21DC9D4-EB56-C241-ACA9-3C70ABBC223F}"/>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8" name="TextBox 7">
            <a:extLst>
              <a:ext uri="{FF2B5EF4-FFF2-40B4-BE49-F238E27FC236}">
                <a16:creationId xmlns:a16="http://schemas.microsoft.com/office/drawing/2014/main" id="{D08C35DA-5369-F949-987E-BB83D8AB1E3A}"/>
              </a:ext>
            </a:extLst>
          </p:cNvPr>
          <p:cNvSpPr txBox="1"/>
          <p:nvPr/>
        </p:nvSpPr>
        <p:spPr>
          <a:xfrm>
            <a:off x="1451579" y="1947139"/>
            <a:ext cx="6841906" cy="3970318"/>
          </a:xfrm>
          <a:prstGeom prst="rect">
            <a:avLst/>
          </a:prstGeom>
          <a:noFill/>
        </p:spPr>
        <p:txBody>
          <a:bodyPr wrap="square" rtlCol="0">
            <a:spAutoFit/>
          </a:bodyPr>
          <a:lstStyle/>
          <a:p>
            <a:pPr algn="l"/>
            <a:r>
              <a:rPr lang="en-GB" dirty="0"/>
              <a:t>In 1876, Richard Wagner commissioned a friend to sit in on his rehearsal of ‘Der Ring des Nibelungen’ (The Ring of the Nibelung). He wanted them to write down everything that was said, even the tiniest details, about the interpretation and performance of their work; ”so that a tradition goes down in writing”</a:t>
            </a:r>
          </a:p>
          <a:p>
            <a:pPr algn="l"/>
            <a:endParaRPr lang="en-GB" dirty="0"/>
          </a:p>
          <a:p>
            <a:pPr algn="l"/>
            <a:r>
              <a:rPr lang="en-GB" dirty="0"/>
              <a:t>Josef Hoffmann (Viennese landscape artist) designed sketches for ‘The Ring’. These were later handed over to brothers </a:t>
            </a:r>
            <a:r>
              <a:rPr lang="en-GB" dirty="0" err="1"/>
              <a:t>Gotthold</a:t>
            </a:r>
            <a:r>
              <a:rPr lang="en-GB" dirty="0"/>
              <a:t> and Max Bruckner who founded Bruckner Brothers Studio for Scenic Stage Design 1844.</a:t>
            </a:r>
          </a:p>
          <a:p>
            <a:pPr algn="l"/>
            <a:endParaRPr lang="en-GB" dirty="0"/>
          </a:p>
          <a:p>
            <a:pPr algn="l"/>
            <a:r>
              <a:rPr lang="en-GB" dirty="0"/>
              <a:t>The stage was a proscenium arch with a raked floor, supported by a chariot and pole system (</a:t>
            </a:r>
            <a:r>
              <a:rPr lang="en-GB" dirty="0" err="1"/>
              <a:t>Torelli</a:t>
            </a:r>
            <a:r>
              <a:rPr lang="en-GB" dirty="0"/>
              <a:t> 1641) Steam vents let in fog, completing the illusion of a mythic reality.</a:t>
            </a:r>
            <a:endParaRPr lang="en-US" dirty="0"/>
          </a:p>
        </p:txBody>
      </p:sp>
      <p:sp>
        <p:nvSpPr>
          <p:cNvPr id="10" name="TextBox 9">
            <a:extLst>
              <a:ext uri="{FF2B5EF4-FFF2-40B4-BE49-F238E27FC236}">
                <a16:creationId xmlns:a16="http://schemas.microsoft.com/office/drawing/2014/main" id="{9883D450-8B6C-2843-80BF-18F0FC9B1056}"/>
              </a:ext>
            </a:extLst>
          </p:cNvPr>
          <p:cNvSpPr txBox="1"/>
          <p:nvPr/>
        </p:nvSpPr>
        <p:spPr>
          <a:xfrm>
            <a:off x="5338815" y="1193741"/>
            <a:ext cx="2704517" cy="646331"/>
          </a:xfrm>
          <a:prstGeom prst="rect">
            <a:avLst/>
          </a:prstGeom>
          <a:noFill/>
        </p:spPr>
        <p:txBody>
          <a:bodyPr wrap="square" rtlCol="0">
            <a:spAutoFit/>
          </a:bodyPr>
          <a:lstStyle/>
          <a:p>
            <a:pPr algn="ctr"/>
            <a:r>
              <a:rPr lang="en-GB" dirty="0"/>
              <a:t>Nineteenth Century Scenery</a:t>
            </a:r>
            <a:endParaRPr lang="en-US" dirty="0"/>
          </a:p>
        </p:txBody>
      </p:sp>
      <p:pic>
        <p:nvPicPr>
          <p:cNvPr id="11" name="Picture 11">
            <a:extLst>
              <a:ext uri="{FF2B5EF4-FFF2-40B4-BE49-F238E27FC236}">
                <a16:creationId xmlns:a16="http://schemas.microsoft.com/office/drawing/2014/main" id="{17864E5E-DC10-3440-A686-C1CCEC2F350C}"/>
              </a:ext>
            </a:extLst>
          </p:cNvPr>
          <p:cNvPicPr>
            <a:picLocks noChangeAspect="1"/>
          </p:cNvPicPr>
          <p:nvPr/>
        </p:nvPicPr>
        <p:blipFill>
          <a:blip r:embed="rId2"/>
          <a:stretch>
            <a:fillRect/>
          </a:stretch>
        </p:blipFill>
        <p:spPr>
          <a:xfrm>
            <a:off x="8139542" y="2242976"/>
            <a:ext cx="3383381" cy="3149620"/>
          </a:xfrm>
          <a:prstGeom prst="rect">
            <a:avLst/>
          </a:prstGeom>
        </p:spPr>
      </p:pic>
      <p:sp>
        <p:nvSpPr>
          <p:cNvPr id="12" name="TextBox 11">
            <a:extLst>
              <a:ext uri="{FF2B5EF4-FFF2-40B4-BE49-F238E27FC236}">
                <a16:creationId xmlns:a16="http://schemas.microsoft.com/office/drawing/2014/main" id="{C5999548-8362-644C-8964-3FAA2E0B6BBB}"/>
              </a:ext>
            </a:extLst>
          </p:cNvPr>
          <p:cNvSpPr txBox="1"/>
          <p:nvPr/>
        </p:nvSpPr>
        <p:spPr>
          <a:xfrm>
            <a:off x="5195069" y="2520372"/>
            <a:ext cx="1828800" cy="1828800"/>
          </a:xfrm>
          <a:prstGeom prst="rect">
            <a:avLst/>
          </a:prstGeom>
          <a:noFill/>
        </p:spPr>
        <p:txBody>
          <a:bodyPr wrap="square" rtlCol="0">
            <a:spAutoFit/>
          </a:bodyPr>
          <a:lstStyle/>
          <a:p>
            <a:pPr algn="l"/>
            <a:endParaRPr lang="en-US" dirty="0"/>
          </a:p>
        </p:txBody>
      </p:sp>
      <p:sp>
        <p:nvSpPr>
          <p:cNvPr id="13" name="TextBox 12">
            <a:extLst>
              <a:ext uri="{FF2B5EF4-FFF2-40B4-BE49-F238E27FC236}">
                <a16:creationId xmlns:a16="http://schemas.microsoft.com/office/drawing/2014/main" id="{DF8D1B04-69F0-6449-A75E-81EAB4B3E1BD}"/>
              </a:ext>
            </a:extLst>
          </p:cNvPr>
          <p:cNvSpPr txBox="1"/>
          <p:nvPr/>
        </p:nvSpPr>
        <p:spPr>
          <a:xfrm>
            <a:off x="8139541" y="5331861"/>
            <a:ext cx="3521367" cy="369332"/>
          </a:xfrm>
          <a:prstGeom prst="rect">
            <a:avLst/>
          </a:prstGeom>
          <a:noFill/>
        </p:spPr>
        <p:txBody>
          <a:bodyPr wrap="square" rtlCol="0">
            <a:spAutoFit/>
          </a:bodyPr>
          <a:lstStyle/>
          <a:p>
            <a:pPr algn="l"/>
            <a:r>
              <a:rPr lang="en-GB" dirty="0" err="1"/>
              <a:t>Rheingold</a:t>
            </a:r>
            <a:r>
              <a:rPr lang="en-GB" dirty="0"/>
              <a:t> set by Josef Hoffmann</a:t>
            </a:r>
            <a:endParaRPr lang="en-US" dirty="0"/>
          </a:p>
        </p:txBody>
      </p:sp>
    </p:spTree>
    <p:extLst>
      <p:ext uri="{BB962C8B-B14F-4D97-AF65-F5344CB8AC3E}">
        <p14:creationId xmlns:p14="http://schemas.microsoft.com/office/powerpoint/2010/main" val="74881200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5F65887-BBC8-F343-8B3D-E4AC7EA557A2}"/>
              </a:ext>
            </a:extLst>
          </p:cNvPr>
          <p:cNvSpPr txBox="1">
            <a:spLocks/>
          </p:cNvSpPr>
          <p:nvPr/>
        </p:nvSpPr>
        <p:spPr>
          <a:xfrm>
            <a:off x="1470821" y="822701"/>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7" name="TextBox 6">
            <a:extLst>
              <a:ext uri="{FF2B5EF4-FFF2-40B4-BE49-F238E27FC236}">
                <a16:creationId xmlns:a16="http://schemas.microsoft.com/office/drawing/2014/main" id="{FE5AC929-114F-CD49-8593-9B50EF632E53}"/>
              </a:ext>
            </a:extLst>
          </p:cNvPr>
          <p:cNvSpPr txBox="1"/>
          <p:nvPr/>
        </p:nvSpPr>
        <p:spPr>
          <a:xfrm>
            <a:off x="5358057" y="1225605"/>
            <a:ext cx="2704517" cy="646331"/>
          </a:xfrm>
          <a:prstGeom prst="rect">
            <a:avLst/>
          </a:prstGeom>
          <a:noFill/>
        </p:spPr>
        <p:txBody>
          <a:bodyPr wrap="square" rtlCol="0">
            <a:spAutoFit/>
          </a:bodyPr>
          <a:lstStyle/>
          <a:p>
            <a:pPr algn="ctr"/>
            <a:r>
              <a:rPr lang="en-GB" dirty="0"/>
              <a:t>Nineteenth Century Lighting</a:t>
            </a:r>
            <a:endParaRPr lang="en-US" dirty="0"/>
          </a:p>
        </p:txBody>
      </p:sp>
      <p:sp>
        <p:nvSpPr>
          <p:cNvPr id="8" name="TextBox 7">
            <a:extLst>
              <a:ext uri="{FF2B5EF4-FFF2-40B4-BE49-F238E27FC236}">
                <a16:creationId xmlns:a16="http://schemas.microsoft.com/office/drawing/2014/main" id="{205CDCD6-EA96-EB41-8C6B-5D8F039B1FC5}"/>
              </a:ext>
            </a:extLst>
          </p:cNvPr>
          <p:cNvSpPr txBox="1"/>
          <p:nvPr/>
        </p:nvSpPr>
        <p:spPr>
          <a:xfrm>
            <a:off x="1470821" y="2274840"/>
            <a:ext cx="6446598" cy="2862322"/>
          </a:xfrm>
          <a:prstGeom prst="rect">
            <a:avLst/>
          </a:prstGeom>
          <a:noFill/>
        </p:spPr>
        <p:txBody>
          <a:bodyPr wrap="square" rtlCol="0">
            <a:spAutoFit/>
          </a:bodyPr>
          <a:lstStyle/>
          <a:p>
            <a:pPr algn="l"/>
            <a:r>
              <a:rPr lang="en-GB" dirty="0"/>
              <a:t>In the nineteenth century, there were huge changes  to lighting and scene design. Gas light was first introduced in England around 1817, however it was the cause of many theatre fires.</a:t>
            </a:r>
          </a:p>
          <a:p>
            <a:pPr algn="l"/>
            <a:endParaRPr lang="en-GB" dirty="0"/>
          </a:p>
          <a:p>
            <a:pPr algn="l"/>
            <a:r>
              <a:rPr lang="en-GB" dirty="0"/>
              <a:t>Sir Henry Irving (English stage actor) was the first to darken the auditorium. He was also the first to experiment with colour and intensities of gaslight.</a:t>
            </a:r>
          </a:p>
          <a:p>
            <a:pPr algn="l"/>
            <a:endParaRPr lang="en-GB" dirty="0"/>
          </a:p>
          <a:p>
            <a:pPr algn="l"/>
            <a:r>
              <a:rPr lang="en-GB" dirty="0"/>
              <a:t>The very first spotlight was the limelight (1816), a phrase still well used today, the arc light followed in 1846.</a:t>
            </a:r>
          </a:p>
        </p:txBody>
      </p:sp>
    </p:spTree>
    <p:extLst>
      <p:ext uri="{BB962C8B-B14F-4D97-AF65-F5344CB8AC3E}">
        <p14:creationId xmlns:p14="http://schemas.microsoft.com/office/powerpoint/2010/main" val="92595194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FDA940-015A-2940-ADF6-E4AFB0C837F5}"/>
              </a:ext>
            </a:extLst>
          </p:cNvPr>
          <p:cNvSpPr txBox="1">
            <a:spLocks/>
          </p:cNvSpPr>
          <p:nvPr/>
        </p:nvSpPr>
        <p:spPr>
          <a:xfrm>
            <a:off x="1470821" y="822701"/>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7" name="TextBox 6">
            <a:extLst>
              <a:ext uri="{FF2B5EF4-FFF2-40B4-BE49-F238E27FC236}">
                <a16:creationId xmlns:a16="http://schemas.microsoft.com/office/drawing/2014/main" id="{E8FCB6FC-BC4D-CC40-8C74-4A0CEC7ED5F7}"/>
              </a:ext>
            </a:extLst>
          </p:cNvPr>
          <p:cNvSpPr txBox="1"/>
          <p:nvPr/>
        </p:nvSpPr>
        <p:spPr>
          <a:xfrm>
            <a:off x="5358057" y="1225605"/>
            <a:ext cx="2704517" cy="646331"/>
          </a:xfrm>
          <a:prstGeom prst="rect">
            <a:avLst/>
          </a:prstGeom>
          <a:noFill/>
        </p:spPr>
        <p:txBody>
          <a:bodyPr wrap="square" rtlCol="0">
            <a:spAutoFit/>
          </a:bodyPr>
          <a:lstStyle/>
          <a:p>
            <a:pPr algn="ctr"/>
            <a:r>
              <a:rPr lang="en-GB" dirty="0"/>
              <a:t>Nineteenth Century</a:t>
            </a:r>
          </a:p>
          <a:p>
            <a:pPr algn="ctr"/>
            <a:r>
              <a:rPr lang="en-GB" dirty="0"/>
              <a:t> Sir Henry Irving (1838)</a:t>
            </a:r>
            <a:endParaRPr lang="en-US" dirty="0"/>
          </a:p>
        </p:txBody>
      </p:sp>
      <p:sp>
        <p:nvSpPr>
          <p:cNvPr id="8" name="TextBox 7">
            <a:extLst>
              <a:ext uri="{FF2B5EF4-FFF2-40B4-BE49-F238E27FC236}">
                <a16:creationId xmlns:a16="http://schemas.microsoft.com/office/drawing/2014/main" id="{EF446F6C-AE1E-9140-A8D4-F08BFAB90C2C}"/>
              </a:ext>
            </a:extLst>
          </p:cNvPr>
          <p:cNvSpPr txBox="1"/>
          <p:nvPr/>
        </p:nvSpPr>
        <p:spPr>
          <a:xfrm>
            <a:off x="1432134" y="2228212"/>
            <a:ext cx="7092260" cy="3139321"/>
          </a:xfrm>
          <a:prstGeom prst="rect">
            <a:avLst/>
          </a:prstGeom>
          <a:noFill/>
        </p:spPr>
        <p:txBody>
          <a:bodyPr wrap="square" rtlCol="0">
            <a:spAutoFit/>
          </a:bodyPr>
          <a:lstStyle/>
          <a:p>
            <a:pPr algn="l"/>
            <a:r>
              <a:rPr lang="en-GB" dirty="0"/>
              <a:t>Sir Henry Irving is one of the most famous of English actors, the first of his profession to be knighted (1895) for his service to the stage.</a:t>
            </a:r>
          </a:p>
          <a:p>
            <a:pPr algn="l"/>
            <a:endParaRPr lang="en-GB" dirty="0"/>
          </a:p>
          <a:p>
            <a:pPr algn="l"/>
            <a:r>
              <a:rPr lang="en-GB" dirty="0"/>
              <a:t>Irving started an actor but quickly became known as actor/manager because he would be in control of the entire production.</a:t>
            </a:r>
          </a:p>
          <a:p>
            <a:pPr algn="l"/>
            <a:endParaRPr lang="en-GB" dirty="0"/>
          </a:p>
          <a:p>
            <a:pPr algn="l"/>
            <a:r>
              <a:rPr lang="en-GB" dirty="0"/>
              <a:t>Irving paid huge attention to detail. No expense spared for settings and costumes. He hired the best designers and musicians in the country</a:t>
            </a:r>
          </a:p>
          <a:p>
            <a:pPr algn="l"/>
            <a:endParaRPr lang="en-GB" dirty="0"/>
          </a:p>
          <a:p>
            <a:pPr algn="l"/>
            <a:r>
              <a:rPr lang="en-GB" dirty="0"/>
              <a:t>His influence was far-reaching, and his passion for new, innovative and original production techniques has inspired a generation of designers.</a:t>
            </a:r>
            <a:endParaRPr lang="en-US" dirty="0"/>
          </a:p>
        </p:txBody>
      </p:sp>
      <p:pic>
        <p:nvPicPr>
          <p:cNvPr id="9" name="Picture 9">
            <a:extLst>
              <a:ext uri="{FF2B5EF4-FFF2-40B4-BE49-F238E27FC236}">
                <a16:creationId xmlns:a16="http://schemas.microsoft.com/office/drawing/2014/main" id="{06CB8497-BFC5-7648-A0BE-33671054B27F}"/>
              </a:ext>
            </a:extLst>
          </p:cNvPr>
          <p:cNvPicPr>
            <a:picLocks noChangeAspect="1"/>
          </p:cNvPicPr>
          <p:nvPr/>
        </p:nvPicPr>
        <p:blipFill>
          <a:blip r:embed="rId2"/>
          <a:stretch>
            <a:fillRect/>
          </a:stretch>
        </p:blipFill>
        <p:spPr>
          <a:xfrm>
            <a:off x="8524394" y="2204309"/>
            <a:ext cx="2549702" cy="3187128"/>
          </a:xfrm>
          <a:prstGeom prst="rect">
            <a:avLst/>
          </a:prstGeom>
        </p:spPr>
      </p:pic>
    </p:spTree>
    <p:extLst>
      <p:ext uri="{BB962C8B-B14F-4D97-AF65-F5344CB8AC3E}">
        <p14:creationId xmlns:p14="http://schemas.microsoft.com/office/powerpoint/2010/main" val="388325455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2B7B113-DF1E-F247-A5B6-4E706F91D0A4}"/>
              </a:ext>
            </a:extLst>
          </p:cNvPr>
          <p:cNvSpPr txBox="1">
            <a:spLocks/>
          </p:cNvSpPr>
          <p:nvPr/>
        </p:nvSpPr>
        <p:spPr>
          <a:xfrm>
            <a:off x="1470821" y="822701"/>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9/10/20           History of Scenography</a:t>
            </a:r>
          </a:p>
        </p:txBody>
      </p:sp>
      <p:sp>
        <p:nvSpPr>
          <p:cNvPr id="7" name="TextBox 6">
            <a:extLst>
              <a:ext uri="{FF2B5EF4-FFF2-40B4-BE49-F238E27FC236}">
                <a16:creationId xmlns:a16="http://schemas.microsoft.com/office/drawing/2014/main" id="{46C9C21F-6267-5949-8B56-E3A0E567554A}"/>
              </a:ext>
            </a:extLst>
          </p:cNvPr>
          <p:cNvSpPr txBox="1"/>
          <p:nvPr/>
        </p:nvSpPr>
        <p:spPr>
          <a:xfrm>
            <a:off x="5358057" y="1225605"/>
            <a:ext cx="2704517" cy="646331"/>
          </a:xfrm>
          <a:prstGeom prst="rect">
            <a:avLst/>
          </a:prstGeom>
          <a:noFill/>
        </p:spPr>
        <p:txBody>
          <a:bodyPr wrap="square" rtlCol="0">
            <a:spAutoFit/>
          </a:bodyPr>
          <a:lstStyle/>
          <a:p>
            <a:pPr algn="ctr"/>
            <a:r>
              <a:rPr lang="en-GB" dirty="0"/>
              <a:t>Twentieth Century</a:t>
            </a:r>
          </a:p>
          <a:p>
            <a:pPr algn="ctr"/>
            <a:r>
              <a:rPr lang="en-GB" dirty="0"/>
              <a:t> Scenery</a:t>
            </a:r>
            <a:endParaRPr lang="en-US" dirty="0"/>
          </a:p>
        </p:txBody>
      </p:sp>
      <p:sp>
        <p:nvSpPr>
          <p:cNvPr id="8" name="TextBox 7">
            <a:extLst>
              <a:ext uri="{FF2B5EF4-FFF2-40B4-BE49-F238E27FC236}">
                <a16:creationId xmlns:a16="http://schemas.microsoft.com/office/drawing/2014/main" id="{31193D43-FCFE-ED44-A005-47EFC21B05F5}"/>
              </a:ext>
            </a:extLst>
          </p:cNvPr>
          <p:cNvSpPr txBox="1"/>
          <p:nvPr/>
        </p:nvSpPr>
        <p:spPr>
          <a:xfrm>
            <a:off x="1470821" y="1903798"/>
            <a:ext cx="10055391" cy="1477328"/>
          </a:xfrm>
          <a:prstGeom prst="rect">
            <a:avLst/>
          </a:prstGeom>
          <a:noFill/>
        </p:spPr>
        <p:txBody>
          <a:bodyPr wrap="square" rtlCol="0">
            <a:spAutoFit/>
          </a:bodyPr>
          <a:lstStyle/>
          <a:p>
            <a:pPr algn="l"/>
            <a:r>
              <a:rPr lang="en-GB" dirty="0"/>
              <a:t>Adolphe Appia (1862 – 1928)</a:t>
            </a:r>
          </a:p>
          <a:p>
            <a:pPr algn="l"/>
            <a:r>
              <a:rPr lang="en-GB" dirty="0"/>
              <a:t>Appia was a Swiss stage designer whose theories helped bring realism and creativity to the twentieth century theatre production. His career began his career creating stage designs for Wagner’s operas.</a:t>
            </a:r>
          </a:p>
          <a:p>
            <a:pPr algn="l"/>
            <a:endParaRPr lang="en-GB" dirty="0"/>
          </a:p>
          <a:p>
            <a:pPr algn="l"/>
            <a:endParaRPr lang="en-US" dirty="0"/>
          </a:p>
        </p:txBody>
      </p:sp>
    </p:spTree>
    <p:extLst>
      <p:ext uri="{BB962C8B-B14F-4D97-AF65-F5344CB8AC3E}">
        <p14:creationId xmlns:p14="http://schemas.microsoft.com/office/powerpoint/2010/main" val="51938044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F0B9-32EF-D646-BB27-78ED21B3F8FB}"/>
              </a:ext>
            </a:extLst>
          </p:cNvPr>
          <p:cNvSpPr>
            <a:spLocks noGrp="1"/>
          </p:cNvSpPr>
          <p:nvPr>
            <p:ph type="title"/>
          </p:nvPr>
        </p:nvSpPr>
        <p:spPr/>
        <p:txBody>
          <a:bodyPr/>
          <a:lstStyle/>
          <a:p>
            <a:r>
              <a:rPr lang="en-GB" dirty="0"/>
              <a:t>23/10/20      Who’s Who in theatre &amp; Film?   </a:t>
            </a:r>
            <a:endParaRPr lang="en-US" dirty="0"/>
          </a:p>
        </p:txBody>
      </p:sp>
      <p:pic>
        <p:nvPicPr>
          <p:cNvPr id="4" name="Picture 4">
            <a:extLst>
              <a:ext uri="{FF2B5EF4-FFF2-40B4-BE49-F238E27FC236}">
                <a16:creationId xmlns:a16="http://schemas.microsoft.com/office/drawing/2014/main" id="{C7363522-E0D0-A44C-A654-C5E8E99E26A6}"/>
              </a:ext>
            </a:extLst>
          </p:cNvPr>
          <p:cNvPicPr>
            <a:picLocks noChangeAspect="1"/>
          </p:cNvPicPr>
          <p:nvPr/>
        </p:nvPicPr>
        <p:blipFill>
          <a:blip r:embed="rId2"/>
          <a:stretch>
            <a:fillRect/>
          </a:stretch>
        </p:blipFill>
        <p:spPr>
          <a:xfrm>
            <a:off x="550246" y="4560833"/>
            <a:ext cx="4604831" cy="1463930"/>
          </a:xfrm>
          <a:prstGeom prst="rect">
            <a:avLst/>
          </a:prstGeom>
        </p:spPr>
      </p:pic>
      <p:pic>
        <p:nvPicPr>
          <p:cNvPr id="5" name="Picture 5">
            <a:extLst>
              <a:ext uri="{FF2B5EF4-FFF2-40B4-BE49-F238E27FC236}">
                <a16:creationId xmlns:a16="http://schemas.microsoft.com/office/drawing/2014/main" id="{525E8376-E4E8-884A-8BDD-86CF3289A2C6}"/>
              </a:ext>
            </a:extLst>
          </p:cNvPr>
          <p:cNvPicPr>
            <a:picLocks noChangeAspect="1"/>
          </p:cNvPicPr>
          <p:nvPr/>
        </p:nvPicPr>
        <p:blipFill>
          <a:blip r:embed="rId3"/>
          <a:stretch>
            <a:fillRect/>
          </a:stretch>
        </p:blipFill>
        <p:spPr>
          <a:xfrm>
            <a:off x="3490366" y="1968390"/>
            <a:ext cx="2788743" cy="1566443"/>
          </a:xfrm>
          <a:prstGeom prst="rect">
            <a:avLst/>
          </a:prstGeom>
        </p:spPr>
      </p:pic>
      <p:pic>
        <p:nvPicPr>
          <p:cNvPr id="6" name="Picture 6">
            <a:extLst>
              <a:ext uri="{FF2B5EF4-FFF2-40B4-BE49-F238E27FC236}">
                <a16:creationId xmlns:a16="http://schemas.microsoft.com/office/drawing/2014/main" id="{364737D0-CCC7-5941-9C7E-986A28FF021D}"/>
              </a:ext>
            </a:extLst>
          </p:cNvPr>
          <p:cNvPicPr>
            <a:picLocks noChangeAspect="1"/>
          </p:cNvPicPr>
          <p:nvPr/>
        </p:nvPicPr>
        <p:blipFill>
          <a:blip r:embed="rId4"/>
          <a:stretch>
            <a:fillRect/>
          </a:stretch>
        </p:blipFill>
        <p:spPr>
          <a:xfrm>
            <a:off x="5162494" y="4958314"/>
            <a:ext cx="3415366" cy="1253065"/>
          </a:xfrm>
          <a:prstGeom prst="rect">
            <a:avLst/>
          </a:prstGeom>
        </p:spPr>
      </p:pic>
      <p:pic>
        <p:nvPicPr>
          <p:cNvPr id="7" name="Picture 7">
            <a:extLst>
              <a:ext uri="{FF2B5EF4-FFF2-40B4-BE49-F238E27FC236}">
                <a16:creationId xmlns:a16="http://schemas.microsoft.com/office/drawing/2014/main" id="{799828FB-D02B-2540-B6B4-4A65D6E82157}"/>
              </a:ext>
            </a:extLst>
          </p:cNvPr>
          <p:cNvPicPr>
            <a:picLocks noChangeAspect="1"/>
          </p:cNvPicPr>
          <p:nvPr/>
        </p:nvPicPr>
        <p:blipFill>
          <a:blip r:embed="rId5"/>
          <a:stretch>
            <a:fillRect/>
          </a:stretch>
        </p:blipFill>
        <p:spPr>
          <a:xfrm>
            <a:off x="4604098" y="3534833"/>
            <a:ext cx="2983803" cy="1110103"/>
          </a:xfrm>
          <a:prstGeom prst="rect">
            <a:avLst/>
          </a:prstGeom>
        </p:spPr>
      </p:pic>
      <p:pic>
        <p:nvPicPr>
          <p:cNvPr id="8" name="Picture 8">
            <a:extLst>
              <a:ext uri="{FF2B5EF4-FFF2-40B4-BE49-F238E27FC236}">
                <a16:creationId xmlns:a16="http://schemas.microsoft.com/office/drawing/2014/main" id="{5E28D906-5429-6F45-8DDA-7E2CE2AA8C55}"/>
              </a:ext>
            </a:extLst>
          </p:cNvPr>
          <p:cNvPicPr>
            <a:picLocks noChangeAspect="1"/>
          </p:cNvPicPr>
          <p:nvPr/>
        </p:nvPicPr>
        <p:blipFill>
          <a:blip r:embed="rId6"/>
          <a:stretch>
            <a:fillRect/>
          </a:stretch>
        </p:blipFill>
        <p:spPr>
          <a:xfrm>
            <a:off x="249610" y="1968390"/>
            <a:ext cx="3240756" cy="1652429"/>
          </a:xfrm>
          <a:prstGeom prst="rect">
            <a:avLst/>
          </a:prstGeom>
        </p:spPr>
      </p:pic>
      <p:pic>
        <p:nvPicPr>
          <p:cNvPr id="9" name="Picture 9">
            <a:extLst>
              <a:ext uri="{FF2B5EF4-FFF2-40B4-BE49-F238E27FC236}">
                <a16:creationId xmlns:a16="http://schemas.microsoft.com/office/drawing/2014/main" id="{4973F7F0-287F-2843-B940-4E88734CE6D9}"/>
              </a:ext>
            </a:extLst>
          </p:cNvPr>
          <p:cNvPicPr>
            <a:picLocks noChangeAspect="1"/>
          </p:cNvPicPr>
          <p:nvPr/>
        </p:nvPicPr>
        <p:blipFill>
          <a:blip r:embed="rId7"/>
          <a:stretch>
            <a:fillRect/>
          </a:stretch>
        </p:blipFill>
        <p:spPr>
          <a:xfrm>
            <a:off x="7595318" y="3609578"/>
            <a:ext cx="3459536" cy="1456484"/>
          </a:xfrm>
          <a:prstGeom prst="rect">
            <a:avLst/>
          </a:prstGeom>
        </p:spPr>
      </p:pic>
      <p:pic>
        <p:nvPicPr>
          <p:cNvPr id="10" name="Picture 10">
            <a:extLst>
              <a:ext uri="{FF2B5EF4-FFF2-40B4-BE49-F238E27FC236}">
                <a16:creationId xmlns:a16="http://schemas.microsoft.com/office/drawing/2014/main" id="{1309293C-97DC-894C-9D73-21F62861A7A5}"/>
              </a:ext>
            </a:extLst>
          </p:cNvPr>
          <p:cNvPicPr>
            <a:picLocks noChangeAspect="1"/>
          </p:cNvPicPr>
          <p:nvPr/>
        </p:nvPicPr>
        <p:blipFill>
          <a:blip r:embed="rId8"/>
          <a:stretch>
            <a:fillRect/>
          </a:stretch>
        </p:blipFill>
        <p:spPr>
          <a:xfrm>
            <a:off x="6236374" y="1900759"/>
            <a:ext cx="2591284" cy="1708819"/>
          </a:xfrm>
          <a:prstGeom prst="rect">
            <a:avLst/>
          </a:prstGeom>
        </p:spPr>
      </p:pic>
      <p:pic>
        <p:nvPicPr>
          <p:cNvPr id="11" name="Picture 11">
            <a:extLst>
              <a:ext uri="{FF2B5EF4-FFF2-40B4-BE49-F238E27FC236}">
                <a16:creationId xmlns:a16="http://schemas.microsoft.com/office/drawing/2014/main" id="{CE289F74-0386-814F-B66C-06D8E21B67AB}"/>
              </a:ext>
            </a:extLst>
          </p:cNvPr>
          <p:cNvPicPr>
            <a:picLocks noChangeAspect="1"/>
          </p:cNvPicPr>
          <p:nvPr/>
        </p:nvPicPr>
        <p:blipFill>
          <a:blip r:embed="rId9"/>
          <a:stretch>
            <a:fillRect/>
          </a:stretch>
        </p:blipFill>
        <p:spPr>
          <a:xfrm>
            <a:off x="2006369" y="3649469"/>
            <a:ext cx="2639483" cy="1012469"/>
          </a:xfrm>
          <a:prstGeom prst="rect">
            <a:avLst/>
          </a:prstGeom>
        </p:spPr>
      </p:pic>
      <p:pic>
        <p:nvPicPr>
          <p:cNvPr id="12" name="Picture 12">
            <a:extLst>
              <a:ext uri="{FF2B5EF4-FFF2-40B4-BE49-F238E27FC236}">
                <a16:creationId xmlns:a16="http://schemas.microsoft.com/office/drawing/2014/main" id="{D2DF85B7-4C2D-E046-80B9-F2B722C527A4}"/>
              </a:ext>
            </a:extLst>
          </p:cNvPr>
          <p:cNvPicPr>
            <a:picLocks noChangeAspect="1"/>
          </p:cNvPicPr>
          <p:nvPr/>
        </p:nvPicPr>
        <p:blipFill>
          <a:blip r:embed="rId10"/>
          <a:stretch>
            <a:fillRect/>
          </a:stretch>
        </p:blipFill>
        <p:spPr>
          <a:xfrm>
            <a:off x="8827658" y="1923718"/>
            <a:ext cx="2936182" cy="1456484"/>
          </a:xfrm>
          <a:prstGeom prst="rect">
            <a:avLst/>
          </a:prstGeom>
        </p:spPr>
      </p:pic>
    </p:spTree>
    <p:extLst>
      <p:ext uri="{BB962C8B-B14F-4D97-AF65-F5344CB8AC3E}">
        <p14:creationId xmlns:p14="http://schemas.microsoft.com/office/powerpoint/2010/main" val="12790989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E80081-09B6-4945-AD82-440951A74111}"/>
              </a:ext>
            </a:extLst>
          </p:cNvPr>
          <p:cNvSpPr>
            <a:spLocks noGrp="1"/>
          </p:cNvSpPr>
          <p:nvPr>
            <p:ph idx="1"/>
          </p:nvPr>
        </p:nvSpPr>
        <p:spPr>
          <a:xfrm>
            <a:off x="6485690" y="2519974"/>
            <a:ext cx="4569164" cy="3547189"/>
          </a:xfrm>
        </p:spPr>
        <p:txBody>
          <a:bodyPr>
            <a:normAutofit/>
          </a:bodyPr>
          <a:lstStyle/>
          <a:p>
            <a:r>
              <a:rPr lang="en-GB" sz="1200" dirty="0"/>
              <a:t>What is the main action?</a:t>
            </a:r>
          </a:p>
          <a:p>
            <a:pPr lvl="1"/>
            <a:r>
              <a:rPr lang="en-GB" sz="1100" dirty="0"/>
              <a:t>In my opinion, the main action is when Danny and William devise their plan to take all of Mr Hazell’s pheasants, and they succeed!</a:t>
            </a:r>
          </a:p>
          <a:p>
            <a:r>
              <a:rPr lang="en-GB" sz="1200" dirty="0"/>
              <a:t>What is the conclusion?</a:t>
            </a:r>
          </a:p>
          <a:p>
            <a:pPr lvl="1"/>
            <a:r>
              <a:rPr lang="en-GB" sz="1100" dirty="0"/>
              <a:t>This story has a positive outcome, Danny and William are able to keep hole of their caravan, they out smart Mr Hazell on some of the details of the eviction order.</a:t>
            </a:r>
          </a:p>
          <a:p>
            <a:r>
              <a:rPr lang="en-GB" sz="1300" dirty="0"/>
              <a:t>Who is the antagonist and Protagonist?</a:t>
            </a:r>
          </a:p>
          <a:p>
            <a:pPr lvl="1"/>
            <a:r>
              <a:rPr lang="en-GB" sz="1100" dirty="0"/>
              <a:t>The protagonist in this story is Danny. His father is considered a big character, however it’s Danny who gives thought monologues to the audience. The antagonist would definitely be Mr Hazell, he deliberately tries to sabotage their lives for his own selfish needs.</a:t>
            </a:r>
          </a:p>
          <a:p>
            <a:pPr marL="0" indent="0">
              <a:buNone/>
            </a:pPr>
            <a:endParaRPr lang="en-GB" sz="1200" dirty="0"/>
          </a:p>
        </p:txBody>
      </p:sp>
      <p:sp>
        <p:nvSpPr>
          <p:cNvPr id="4" name="Title 1">
            <a:extLst>
              <a:ext uri="{FF2B5EF4-FFF2-40B4-BE49-F238E27FC236}">
                <a16:creationId xmlns:a16="http://schemas.microsoft.com/office/drawing/2014/main" id="{9E43A9F9-4B7A-C143-A750-C9A93320467A}"/>
              </a:ext>
            </a:extLst>
          </p:cNvPr>
          <p:cNvSpPr txBox="1">
            <a:spLocks/>
          </p:cNvSpPr>
          <p:nvPr/>
        </p:nvSpPr>
        <p:spPr>
          <a:xfrm>
            <a:off x="1451579" y="790837"/>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15/10/20  Danny the champion of the world</a:t>
            </a:r>
          </a:p>
        </p:txBody>
      </p:sp>
      <p:sp>
        <p:nvSpPr>
          <p:cNvPr id="6" name="TextBox 5">
            <a:extLst>
              <a:ext uri="{FF2B5EF4-FFF2-40B4-BE49-F238E27FC236}">
                <a16:creationId xmlns:a16="http://schemas.microsoft.com/office/drawing/2014/main" id="{3082B254-D017-6945-BFEF-82506949AD05}"/>
              </a:ext>
            </a:extLst>
          </p:cNvPr>
          <p:cNvSpPr txBox="1"/>
          <p:nvPr/>
        </p:nvSpPr>
        <p:spPr>
          <a:xfrm>
            <a:off x="4401518" y="1130788"/>
            <a:ext cx="2944678" cy="369332"/>
          </a:xfrm>
          <a:prstGeom prst="rect">
            <a:avLst/>
          </a:prstGeom>
          <a:noFill/>
        </p:spPr>
        <p:txBody>
          <a:bodyPr wrap="square" rtlCol="0">
            <a:spAutoFit/>
          </a:bodyPr>
          <a:lstStyle/>
          <a:p>
            <a:pPr algn="ctr"/>
            <a:r>
              <a:rPr lang="en-GB" dirty="0"/>
              <a:t>Script analysis breakdown</a:t>
            </a:r>
          </a:p>
        </p:txBody>
      </p:sp>
      <p:sp>
        <p:nvSpPr>
          <p:cNvPr id="9" name="Content Placeholder 2">
            <a:extLst>
              <a:ext uri="{FF2B5EF4-FFF2-40B4-BE49-F238E27FC236}">
                <a16:creationId xmlns:a16="http://schemas.microsoft.com/office/drawing/2014/main" id="{1C5D0A4D-A417-4940-B77D-E7FBF67F8FA0}"/>
              </a:ext>
            </a:extLst>
          </p:cNvPr>
          <p:cNvSpPr txBox="1">
            <a:spLocks/>
          </p:cNvSpPr>
          <p:nvPr/>
        </p:nvSpPr>
        <p:spPr>
          <a:xfrm>
            <a:off x="1451579" y="1840071"/>
            <a:ext cx="5034111" cy="422709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1200" dirty="0"/>
              <a:t>What is the plot?</a:t>
            </a:r>
          </a:p>
          <a:p>
            <a:pPr lvl="1"/>
            <a:r>
              <a:rPr lang="en-GB" sz="1100" dirty="0"/>
              <a:t>The story is about the relationship between a young boy and his dad, they start a mission to end pheasant hunting for sport.</a:t>
            </a:r>
          </a:p>
          <a:p>
            <a:r>
              <a:rPr lang="en-GB" sz="1200" dirty="0"/>
              <a:t>What is the theme?</a:t>
            </a:r>
          </a:p>
          <a:p>
            <a:pPr lvl="1"/>
            <a:r>
              <a:rPr lang="en-GB" sz="1100" dirty="0"/>
              <a:t>The message this story conveys, to me is ‘if at first you don’t succeed, try, try again’ and also to never give up on what you believe in. Danny and his dad faced many obstacles but they pushed on, believing in themselves.</a:t>
            </a:r>
          </a:p>
          <a:p>
            <a:r>
              <a:rPr lang="en-GB" sz="1200" dirty="0"/>
              <a:t>What is the complication?</a:t>
            </a:r>
          </a:p>
          <a:p>
            <a:pPr lvl="1"/>
            <a:r>
              <a:rPr lang="en-GB" sz="1100" dirty="0"/>
              <a:t>The main complication in this story is the potential for Danny and his dad to lose their home.</a:t>
            </a:r>
          </a:p>
          <a:p>
            <a:r>
              <a:rPr lang="en-GB" sz="1200" dirty="0"/>
              <a:t>What creates the tension?</a:t>
            </a:r>
          </a:p>
          <a:p>
            <a:pPr lvl="1"/>
            <a:r>
              <a:rPr lang="en-GB" sz="1100" dirty="0"/>
              <a:t>Tension is created when Danny’s dad is found poaching on Mr Hazell’s land. They are horrified by the hunting events Mr Hazell holds, having always wanted to own Danny William’s (dad) land, Mr Hazell reports their place of living to the council, so he can have them evicted.</a:t>
            </a:r>
          </a:p>
        </p:txBody>
      </p:sp>
    </p:spTree>
    <p:extLst>
      <p:ext uri="{BB962C8B-B14F-4D97-AF65-F5344CB8AC3E}">
        <p14:creationId xmlns:p14="http://schemas.microsoft.com/office/powerpoint/2010/main" val="43791050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DBED7-3CA3-0B4E-8DD4-3394A35EF5CA}"/>
              </a:ext>
            </a:extLst>
          </p:cNvPr>
          <p:cNvSpPr>
            <a:spLocks noGrp="1"/>
          </p:cNvSpPr>
          <p:nvPr>
            <p:ph type="title"/>
          </p:nvPr>
        </p:nvSpPr>
        <p:spPr/>
        <p:txBody>
          <a:bodyPr/>
          <a:lstStyle/>
          <a:p>
            <a:r>
              <a:rPr lang="en-GB" dirty="0"/>
              <a:t>15/10/20         MY week with Marilyn</a:t>
            </a:r>
          </a:p>
        </p:txBody>
      </p:sp>
      <p:sp>
        <p:nvSpPr>
          <p:cNvPr id="4" name="TextBox 3">
            <a:extLst>
              <a:ext uri="{FF2B5EF4-FFF2-40B4-BE49-F238E27FC236}">
                <a16:creationId xmlns:a16="http://schemas.microsoft.com/office/drawing/2014/main" id="{23DEC92E-01E6-2247-9BAF-99FE48A6906F}"/>
              </a:ext>
            </a:extLst>
          </p:cNvPr>
          <p:cNvSpPr txBox="1"/>
          <p:nvPr/>
        </p:nvSpPr>
        <p:spPr>
          <a:xfrm>
            <a:off x="1451579" y="1990736"/>
            <a:ext cx="5890660" cy="1569660"/>
          </a:xfrm>
          <a:prstGeom prst="rect">
            <a:avLst/>
          </a:prstGeom>
          <a:noFill/>
        </p:spPr>
        <p:txBody>
          <a:bodyPr wrap="square" rtlCol="0">
            <a:spAutoFit/>
          </a:bodyPr>
          <a:lstStyle/>
          <a:p>
            <a:r>
              <a:rPr lang="en-GB" sz="1600" dirty="0"/>
              <a:t>We were asked to pick a scene at random from the script to My Week with Marilyn. I chose Scene 68. In this scene, Marilyn is late to film, and Olivier has clearly had enough, so he thrusts her in front of Sybil Thorndike, with the hope she is reprimanded. </a:t>
            </a:r>
          </a:p>
          <a:p>
            <a:r>
              <a:rPr lang="en-GB" sz="1600" dirty="0"/>
              <a:t>We filled a breakdown sheet based on the scene we read, and also created a story board for the scene we had imagined with the script.</a:t>
            </a:r>
          </a:p>
        </p:txBody>
      </p:sp>
      <p:pic>
        <p:nvPicPr>
          <p:cNvPr id="6" name="Picture 5" descr="Table&#10;&#10;Description automatically generated">
            <a:extLst>
              <a:ext uri="{FF2B5EF4-FFF2-40B4-BE49-F238E27FC236}">
                <a16:creationId xmlns:a16="http://schemas.microsoft.com/office/drawing/2014/main" id="{2526570E-E0B7-E64B-BD95-1DA1989D8B20}"/>
              </a:ext>
            </a:extLst>
          </p:cNvPr>
          <p:cNvPicPr>
            <a:picLocks noChangeAspect="1"/>
          </p:cNvPicPr>
          <p:nvPr/>
        </p:nvPicPr>
        <p:blipFill>
          <a:blip r:embed="rId2"/>
          <a:stretch>
            <a:fillRect/>
          </a:stretch>
        </p:blipFill>
        <p:spPr>
          <a:xfrm>
            <a:off x="7951973" y="2017878"/>
            <a:ext cx="2788448" cy="4035602"/>
          </a:xfrm>
          <a:prstGeom prst="rect">
            <a:avLst/>
          </a:prstGeom>
        </p:spPr>
      </p:pic>
      <p:pic>
        <p:nvPicPr>
          <p:cNvPr id="8" name="Picture 7" descr="Diagram&#10;&#10;Description automatically generated">
            <a:extLst>
              <a:ext uri="{FF2B5EF4-FFF2-40B4-BE49-F238E27FC236}">
                <a16:creationId xmlns:a16="http://schemas.microsoft.com/office/drawing/2014/main" id="{6E42BA0C-A998-7C44-9AE1-483BE39A06F0}"/>
              </a:ext>
            </a:extLst>
          </p:cNvPr>
          <p:cNvPicPr>
            <a:picLocks noChangeAspect="1"/>
          </p:cNvPicPr>
          <p:nvPr/>
        </p:nvPicPr>
        <p:blipFill>
          <a:blip r:embed="rId3"/>
          <a:stretch>
            <a:fillRect/>
          </a:stretch>
        </p:blipFill>
        <p:spPr>
          <a:xfrm>
            <a:off x="1451579" y="3828516"/>
            <a:ext cx="2966620" cy="2224965"/>
          </a:xfrm>
          <a:prstGeom prst="rect">
            <a:avLst/>
          </a:prstGeom>
        </p:spPr>
      </p:pic>
      <p:pic>
        <p:nvPicPr>
          <p:cNvPr id="10" name="Picture 9" descr="Calendar, whiteboard&#10;&#10;Description automatically generated">
            <a:extLst>
              <a:ext uri="{FF2B5EF4-FFF2-40B4-BE49-F238E27FC236}">
                <a16:creationId xmlns:a16="http://schemas.microsoft.com/office/drawing/2014/main" id="{373D63A4-61AD-7842-B289-5B5584A3C4CA}"/>
              </a:ext>
            </a:extLst>
          </p:cNvPr>
          <p:cNvPicPr>
            <a:picLocks noChangeAspect="1"/>
          </p:cNvPicPr>
          <p:nvPr/>
        </p:nvPicPr>
        <p:blipFill>
          <a:blip r:embed="rId4"/>
          <a:stretch>
            <a:fillRect/>
          </a:stretch>
        </p:blipFill>
        <p:spPr>
          <a:xfrm>
            <a:off x="4621889" y="3828515"/>
            <a:ext cx="2966620" cy="2224965"/>
          </a:xfrm>
          <a:prstGeom prst="rect">
            <a:avLst/>
          </a:prstGeom>
        </p:spPr>
      </p:pic>
    </p:spTree>
    <p:extLst>
      <p:ext uri="{BB962C8B-B14F-4D97-AF65-F5344CB8AC3E}">
        <p14:creationId xmlns:p14="http://schemas.microsoft.com/office/powerpoint/2010/main" val="6628414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8768-5290-0241-ADA4-3D32D0A2B1E9}"/>
              </a:ext>
            </a:extLst>
          </p:cNvPr>
          <p:cNvSpPr>
            <a:spLocks noGrp="1"/>
          </p:cNvSpPr>
          <p:nvPr>
            <p:ph type="title"/>
          </p:nvPr>
        </p:nvSpPr>
        <p:spPr/>
        <p:txBody>
          <a:bodyPr/>
          <a:lstStyle/>
          <a:p>
            <a:r>
              <a:rPr lang="en-GB"/>
              <a:t>5/11/20                   Robot Boy</a:t>
            </a:r>
          </a:p>
        </p:txBody>
      </p:sp>
      <p:sp>
        <p:nvSpPr>
          <p:cNvPr id="3" name="TextBox 2">
            <a:extLst>
              <a:ext uri="{FF2B5EF4-FFF2-40B4-BE49-F238E27FC236}">
                <a16:creationId xmlns:a16="http://schemas.microsoft.com/office/drawing/2014/main" id="{35D00546-4392-4745-B208-B5CFADC5C05B}"/>
              </a:ext>
            </a:extLst>
          </p:cNvPr>
          <p:cNvSpPr txBox="1"/>
          <p:nvPr/>
        </p:nvSpPr>
        <p:spPr>
          <a:xfrm>
            <a:off x="1323392" y="1956304"/>
            <a:ext cx="10623628" cy="3754874"/>
          </a:xfrm>
          <a:prstGeom prst="rect">
            <a:avLst/>
          </a:prstGeom>
          <a:noFill/>
        </p:spPr>
        <p:txBody>
          <a:bodyPr wrap="square" rtlCol="0">
            <a:spAutoFit/>
          </a:bodyPr>
          <a:lstStyle/>
          <a:p>
            <a:r>
              <a:rPr lang="en-GB" sz="1400" dirty="0"/>
              <a:t>We have been given a poem called Robot Boy from the well known Tim Burton to analyse and respond to creatively. Using the seven steps of design we came up with an interactive ‘gallery’ display.</a:t>
            </a:r>
          </a:p>
          <a:p>
            <a:r>
              <a:rPr lang="en-GB" sz="1400" dirty="0"/>
              <a:t>First we had to research elements surrounding the poem. We looked into Tim Burton initially. We discovered that the inspiration for Robot boy may have come from real life experiences. Using that knowledge we then began to think about family life and the conflicts with illegitimate children.</a:t>
            </a:r>
          </a:p>
          <a:p>
            <a:endParaRPr lang="en-GB" sz="1400" dirty="0"/>
          </a:p>
          <a:p>
            <a:r>
              <a:rPr lang="en-GB" sz="1400" dirty="0"/>
              <a:t>We also looked into the Stepford wives, because the first line of the poem reminded us of this stereotypical, 50s ‘perfect’ family life, where every stage is documented in photographs. This lead us onto researching 1950’s family photos. All of these elements planted a seed, we had decided to create the story in photographic form. We discussed this idea a little further, drawing inspiration from films like Jackie Brown and the musical The Last Five Years, playing with an idea of parallel action, the Scarlet Letter was another story we briefly looked at, because it’s a story about a woman who is labelled for her infidelity, we felt Robot Boy was being labelled as illegitimate, metaphorically. </a:t>
            </a:r>
          </a:p>
          <a:p>
            <a:r>
              <a:rPr lang="en-GB" sz="1400" dirty="0"/>
              <a:t>We incorporated the idea of parallel editing as perspectives, displaying two lots of pictures, telling the same story, but with different perspectives.</a:t>
            </a:r>
          </a:p>
          <a:p>
            <a:endParaRPr lang="en-GB" sz="1400" dirty="0"/>
          </a:p>
          <a:p>
            <a:r>
              <a:rPr lang="en-GB" sz="1400" dirty="0"/>
              <a:t>Due to the current situation wit coronavirus, we had to come up with a way to incorporate masks in our photos. We took inspiration from Commedia dell’arte and used our face masks to draw expressions for the photos.</a:t>
            </a:r>
          </a:p>
          <a:p>
            <a:r>
              <a:rPr lang="en-GB" sz="1400" dirty="0"/>
              <a:t>We then used our research from 50’s photos to appropriately age our images, so they looked like genuine family portraits. We also used POV shots for Robot Boy, so that every character was covered.</a:t>
            </a:r>
          </a:p>
        </p:txBody>
      </p:sp>
    </p:spTree>
    <p:extLst>
      <p:ext uri="{BB962C8B-B14F-4D97-AF65-F5344CB8AC3E}">
        <p14:creationId xmlns:p14="http://schemas.microsoft.com/office/powerpoint/2010/main" val="244008564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87BF5-6E83-E245-AE96-AF0C376EAFF5}"/>
              </a:ext>
            </a:extLst>
          </p:cNvPr>
          <p:cNvSpPr>
            <a:spLocks noGrp="1"/>
          </p:cNvSpPr>
          <p:nvPr>
            <p:ph type="title"/>
          </p:nvPr>
        </p:nvSpPr>
        <p:spPr/>
        <p:txBody>
          <a:bodyPr/>
          <a:lstStyle/>
          <a:p>
            <a:r>
              <a:rPr lang="en-GB"/>
              <a:t>6/11/20                     Robot Boy</a:t>
            </a:r>
          </a:p>
        </p:txBody>
      </p:sp>
      <p:sp>
        <p:nvSpPr>
          <p:cNvPr id="3" name="TextBox 2">
            <a:extLst>
              <a:ext uri="{FF2B5EF4-FFF2-40B4-BE49-F238E27FC236}">
                <a16:creationId xmlns:a16="http://schemas.microsoft.com/office/drawing/2014/main" id="{2717339D-257A-2849-B5CC-F6D5E15BA8C3}"/>
              </a:ext>
            </a:extLst>
          </p:cNvPr>
          <p:cNvSpPr txBox="1"/>
          <p:nvPr/>
        </p:nvSpPr>
        <p:spPr>
          <a:xfrm>
            <a:off x="5494945" y="1144470"/>
            <a:ext cx="1640793" cy="369332"/>
          </a:xfrm>
          <a:prstGeom prst="rect">
            <a:avLst/>
          </a:prstGeom>
          <a:noFill/>
        </p:spPr>
        <p:txBody>
          <a:bodyPr wrap="square" rtlCol="0">
            <a:spAutoFit/>
          </a:bodyPr>
          <a:lstStyle/>
          <a:p>
            <a:r>
              <a:rPr lang="en-GB" dirty="0" err="1"/>
              <a:t>Moodboard</a:t>
            </a:r>
            <a:endParaRPr lang="en-GB" dirty="0"/>
          </a:p>
        </p:txBody>
      </p:sp>
      <p:sp>
        <p:nvSpPr>
          <p:cNvPr id="4" name="TextBox 3">
            <a:extLst>
              <a:ext uri="{FF2B5EF4-FFF2-40B4-BE49-F238E27FC236}">
                <a16:creationId xmlns:a16="http://schemas.microsoft.com/office/drawing/2014/main" id="{DD55AF94-CCB0-A043-B9FA-8EA0BD3D838B}"/>
              </a:ext>
            </a:extLst>
          </p:cNvPr>
          <p:cNvSpPr txBox="1"/>
          <p:nvPr/>
        </p:nvSpPr>
        <p:spPr>
          <a:xfrm>
            <a:off x="1451579" y="2494215"/>
            <a:ext cx="4153256" cy="2585323"/>
          </a:xfrm>
          <a:prstGeom prst="rect">
            <a:avLst/>
          </a:prstGeom>
          <a:noFill/>
        </p:spPr>
        <p:txBody>
          <a:bodyPr wrap="square" rtlCol="0">
            <a:spAutoFit/>
          </a:bodyPr>
          <a:lstStyle/>
          <a:p>
            <a:r>
              <a:rPr lang="en-GB" dirty="0"/>
              <a:t>As discussed in session 19, we also used a </a:t>
            </a:r>
            <a:r>
              <a:rPr lang="en-GB" dirty="0" err="1"/>
              <a:t>moodboard</a:t>
            </a:r>
            <a:r>
              <a:rPr lang="en-GB" dirty="0"/>
              <a:t> to convey the look we were after. The </a:t>
            </a:r>
            <a:r>
              <a:rPr lang="en-GB" dirty="0" err="1"/>
              <a:t>moodboard</a:t>
            </a:r>
            <a:r>
              <a:rPr lang="en-GB" dirty="0"/>
              <a:t> helps to show the kind of style, colour, and mood you want your work to have.</a:t>
            </a:r>
          </a:p>
          <a:p>
            <a:r>
              <a:rPr lang="en-GB" dirty="0"/>
              <a:t>There are many sectors that </a:t>
            </a:r>
            <a:r>
              <a:rPr lang="en-GB" dirty="0" err="1"/>
              <a:t>benfit</a:t>
            </a:r>
            <a:r>
              <a:rPr lang="en-GB" dirty="0"/>
              <a:t> from </a:t>
            </a:r>
            <a:r>
              <a:rPr lang="en-GB" dirty="0" err="1"/>
              <a:t>moodboards</a:t>
            </a:r>
            <a:r>
              <a:rPr lang="en-GB" dirty="0"/>
              <a:t>, they’re good for film pitches, fashion designers, and theatre designers along with many more.</a:t>
            </a:r>
          </a:p>
        </p:txBody>
      </p:sp>
      <p:pic>
        <p:nvPicPr>
          <p:cNvPr id="6" name="Picture 5" descr="A group of people posing for a photo&#10;&#10;Description automatically generated">
            <a:extLst>
              <a:ext uri="{FF2B5EF4-FFF2-40B4-BE49-F238E27FC236}">
                <a16:creationId xmlns:a16="http://schemas.microsoft.com/office/drawing/2014/main" id="{A53F3FED-82AD-6743-A10D-943CF49C1EF6}"/>
              </a:ext>
            </a:extLst>
          </p:cNvPr>
          <p:cNvPicPr>
            <a:picLocks noChangeAspect="1"/>
          </p:cNvPicPr>
          <p:nvPr/>
        </p:nvPicPr>
        <p:blipFill>
          <a:blip r:embed="rId2"/>
          <a:stretch>
            <a:fillRect/>
          </a:stretch>
        </p:blipFill>
        <p:spPr>
          <a:xfrm>
            <a:off x="6195680" y="2193705"/>
            <a:ext cx="4859174" cy="3186344"/>
          </a:xfrm>
          <a:prstGeom prst="rect">
            <a:avLst/>
          </a:prstGeom>
        </p:spPr>
      </p:pic>
    </p:spTree>
    <p:extLst>
      <p:ext uri="{BB962C8B-B14F-4D97-AF65-F5344CB8AC3E}">
        <p14:creationId xmlns:p14="http://schemas.microsoft.com/office/powerpoint/2010/main" val="402988509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6CFD1-E0C1-1A44-B7C1-191B05960505}"/>
              </a:ext>
            </a:extLst>
          </p:cNvPr>
          <p:cNvSpPr>
            <a:spLocks noGrp="1"/>
          </p:cNvSpPr>
          <p:nvPr>
            <p:ph type="title"/>
          </p:nvPr>
        </p:nvSpPr>
        <p:spPr/>
        <p:txBody>
          <a:bodyPr/>
          <a:lstStyle/>
          <a:p>
            <a:r>
              <a:rPr lang="en-GB" dirty="0"/>
              <a:t>Bibliography</a:t>
            </a:r>
            <a:endParaRPr lang="en-US" dirty="0"/>
          </a:p>
        </p:txBody>
      </p:sp>
      <p:sp>
        <p:nvSpPr>
          <p:cNvPr id="3" name="Content Placeholder 2">
            <a:extLst>
              <a:ext uri="{FF2B5EF4-FFF2-40B4-BE49-F238E27FC236}">
                <a16:creationId xmlns:a16="http://schemas.microsoft.com/office/drawing/2014/main" id="{A80804C3-5A68-9A40-8D50-1AC110BCE804}"/>
              </a:ext>
            </a:extLst>
          </p:cNvPr>
          <p:cNvSpPr>
            <a:spLocks noGrp="1"/>
          </p:cNvSpPr>
          <p:nvPr>
            <p:ph idx="1"/>
          </p:nvPr>
        </p:nvSpPr>
        <p:spPr/>
        <p:txBody>
          <a:bodyPr/>
          <a:lstStyle/>
          <a:p>
            <a:r>
              <a:rPr lang="en-GB" dirty="0"/>
              <a:t>Brittanica</a:t>
            </a:r>
          </a:p>
          <a:p>
            <a:r>
              <a:rPr lang="en-GB" dirty="0"/>
              <a:t>Wikipedia</a:t>
            </a:r>
          </a:p>
          <a:p>
            <a:r>
              <a:rPr lang="en-GB" dirty="0"/>
              <a:t>Lecture notes</a:t>
            </a:r>
          </a:p>
          <a:p>
            <a:r>
              <a:rPr lang="en-GB" dirty="0"/>
              <a:t>Arts edge – City </a:t>
            </a:r>
            <a:r>
              <a:rPr lang="en-GB" dirty="0" err="1"/>
              <a:t>Dionysia</a:t>
            </a:r>
            <a:r>
              <a:rPr lang="en-GB" dirty="0"/>
              <a:t> </a:t>
            </a:r>
          </a:p>
        </p:txBody>
      </p:sp>
    </p:spTree>
    <p:extLst>
      <p:ext uri="{BB962C8B-B14F-4D97-AF65-F5344CB8AC3E}">
        <p14:creationId xmlns:p14="http://schemas.microsoft.com/office/powerpoint/2010/main" val="176672519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267</TotalTime>
  <Words>7304</Words>
  <Application>Microsoft Office PowerPoint</Application>
  <PresentationFormat>Widescreen</PresentationFormat>
  <Paragraphs>628</Paragraphs>
  <Slides>79</Slides>
  <Notes>2</Notes>
  <HiddenSlides>0</HiddenSlides>
  <MMClips>1</MMClips>
  <ScaleCrop>false</ScaleCrop>
  <HeadingPairs>
    <vt:vector size="4" baseType="variant">
      <vt:variant>
        <vt:lpstr>Theme</vt:lpstr>
      </vt:variant>
      <vt:variant>
        <vt:i4>1</vt:i4>
      </vt:variant>
      <vt:variant>
        <vt:lpstr>Slide Titles</vt:lpstr>
      </vt:variant>
      <vt:variant>
        <vt:i4>79</vt:i4>
      </vt:variant>
    </vt:vector>
  </HeadingPairs>
  <TitlesOfParts>
    <vt:vector size="80" baseType="lpstr">
      <vt:lpstr>Gallery</vt:lpstr>
      <vt:lpstr>Principles of Design Process Workbook</vt:lpstr>
      <vt:lpstr>30/09/20        Left/Right sides of the brain</vt:lpstr>
      <vt:lpstr>30/09/20          Continuous line drawing </vt:lpstr>
      <vt:lpstr>30/09/20</vt:lpstr>
      <vt:lpstr>1/10/20                    Study Task</vt:lpstr>
      <vt:lpstr>1/10/20                  Modernism</vt:lpstr>
      <vt:lpstr>1/10/20         Arts and Crafts movement </vt:lpstr>
      <vt:lpstr>1/10/20                William Morris</vt:lpstr>
      <vt:lpstr>1/10/20             Industrial Design </vt:lpstr>
      <vt:lpstr>1/10/20                Design Principles</vt:lpstr>
      <vt:lpstr>1/10/20              Western Colour Theory</vt:lpstr>
      <vt:lpstr>1/10/20.                Storytelling</vt:lpstr>
      <vt:lpstr>1/10/20                Storytelling</vt:lpstr>
      <vt:lpstr>1/10/20          Condensed imagery</vt:lpstr>
      <vt:lpstr>1/10/20                      Study Task</vt:lpstr>
      <vt:lpstr>PowerPoint Presentation</vt:lpstr>
      <vt:lpstr>PowerPoint Presentation</vt:lpstr>
      <vt:lpstr>2/10/20                        Poetry</vt:lpstr>
      <vt:lpstr>2/10/20                       Poetry</vt:lpstr>
      <vt:lpstr>2/10/20                    Poetry</vt:lpstr>
      <vt:lpstr>2/10/20                      Imagery</vt:lpstr>
      <vt:lpstr>2/10/20                          Imagery</vt:lpstr>
      <vt:lpstr>2/10/20                      Stage &amp; Screen</vt:lpstr>
      <vt:lpstr>2/10/20                   Stage &amp; Screen</vt:lpstr>
      <vt:lpstr>2/10/20                7 Steps of Design</vt:lpstr>
      <vt:lpstr>2/10/20              Narrative Structures</vt:lpstr>
      <vt:lpstr>2/10/20                Narrative structures</vt:lpstr>
      <vt:lpstr>2/10/20           apply freytag’s pyramid                              to a trailer</vt:lpstr>
      <vt:lpstr>2/10/20                      Semiotics</vt:lpstr>
      <vt:lpstr>2/10/20                      Semiotics</vt:lpstr>
      <vt:lpstr>2/10/20                      Fake news</vt:lpstr>
      <vt:lpstr>8/10/20     Structure of the Art Department</vt:lpstr>
      <vt:lpstr>8/10/20           German Expressionism</vt:lpstr>
      <vt:lpstr>8/10/20                     The Shining</vt:lpstr>
      <vt:lpstr>8/10/20        The Cabinet of Dr Caligari (1920)</vt:lpstr>
      <vt:lpstr>8/10/20                    Metropolis (1927)</vt:lpstr>
      <vt:lpstr>8/10/20               Alfred Hitchcock</vt:lpstr>
      <vt:lpstr>8/10/20   Italian Westerns</vt:lpstr>
      <vt:lpstr>8/10/20          Industrial Light and Magic</vt:lpstr>
      <vt:lpstr>8/10/20                           CGI </vt:lpstr>
      <vt:lpstr>8/10/20                     David Fincher</vt:lpstr>
      <vt:lpstr>8/10/20                   Video Games</vt:lpstr>
      <vt:lpstr>9/10/20           History of Scenography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23/10/20      Who’s Who in theatre &amp; Film?   </vt:lpstr>
      <vt:lpstr>PowerPoint Presentation</vt:lpstr>
      <vt:lpstr>15/10/20         MY week with Marilyn</vt:lpstr>
      <vt:lpstr>5/11/20                   Robot Boy</vt:lpstr>
      <vt:lpstr>6/11/20                     Robot Boy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Design Process Workbook</dc:title>
  <dc:creator>Gemma Alice Payne (2004977)</dc:creator>
  <cp:lastModifiedBy>Gemma Alice Payne (2004977)</cp:lastModifiedBy>
  <cp:revision>20</cp:revision>
  <dcterms:created xsi:type="dcterms:W3CDTF">2020-11-07T15:30:06Z</dcterms:created>
  <dcterms:modified xsi:type="dcterms:W3CDTF">2020-11-09T13:24:55Z</dcterms:modified>
</cp:coreProperties>
</file>